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93" d="100"/>
          <a:sy n="93" d="100"/>
        </p:scale>
        <p:origin x="66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err="1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ities_and_towns_in_the_San_Francisco_Bay_Are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9144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962246"/>
            <a:ext cx="4828275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Battle of the Bakers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719618"/>
            <a:ext cx="3125532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700">
                <a:latin typeface="+mj-lt"/>
              </a:rPr>
              <a:t>By: Kristen Vrionis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4844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975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603B8-B856-41A5-95D3-1B57DC81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263"/>
            <a:ext cx="3867912" cy="1344975"/>
          </a:xfrm>
        </p:spPr>
        <p:txBody>
          <a:bodyPr>
            <a:normAutofit/>
          </a:bodyPr>
          <a:lstStyle/>
          <a:p>
            <a:r>
              <a:rPr lang="en-US" sz="350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4820-EDC3-4A40-89D6-9FAB4CC2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121763"/>
            <a:ext cx="3867912" cy="3773010"/>
          </a:xfrm>
        </p:spPr>
        <p:txBody>
          <a:bodyPr>
            <a:normAutofit/>
          </a:bodyPr>
          <a:lstStyle/>
          <a:p>
            <a:r>
              <a:rPr lang="en-US" sz="1700" dirty="0"/>
              <a:t>Used the Elbow Point Technique, which is performed by running a test with different number of K values. </a:t>
            </a:r>
          </a:p>
          <a:p>
            <a:r>
              <a:rPr lang="en-US" sz="1700" dirty="0"/>
              <a:t>The optimal k value is two.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72649-6F07-4A9B-B28E-1268356E3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19290" y="1447800"/>
            <a:ext cx="355272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82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4D0DF-1106-4591-8046-B1E5C3ABA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3001" b="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686E-EB8C-4398-A17C-280C2A67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Create a Map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02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4D59-97B0-45B2-92C4-3D48A89E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534" y="1065862"/>
            <a:ext cx="4308514" cy="4726276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Using the clusters, a map was created using the Folium package in Python, where each neighborhood was colored based on the cluster label.</a:t>
            </a:r>
          </a:p>
        </p:txBody>
      </p:sp>
    </p:spTree>
    <p:extLst>
      <p:ext uri="{BB962C8B-B14F-4D97-AF65-F5344CB8AC3E}">
        <p14:creationId xmlns:p14="http://schemas.microsoft.com/office/powerpoint/2010/main" val="3947149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13BB6-286A-4533-9AE0-F4EC59ED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83190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Cluster Analysis – Venue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4BE60-937E-46B1-99C0-40B35B204573}"/>
              </a:ext>
            </a:extLst>
          </p:cNvPr>
          <p:cNvPicPr/>
          <p:nvPr/>
        </p:nvPicPr>
        <p:blipFill rotWithShape="1">
          <a:blip r:embed="rId2"/>
          <a:srcRect l="8531" r="4104" b="3"/>
          <a:stretch/>
        </p:blipFill>
        <p:spPr>
          <a:xfrm>
            <a:off x="866660" y="643470"/>
            <a:ext cx="4294186" cy="27155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375763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77DCA0-8118-4D47-976C-15FBAAD97981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9254" r="9332" b="-3"/>
          <a:stretch/>
        </p:blipFill>
        <p:spPr>
          <a:xfrm>
            <a:off x="866660" y="3498951"/>
            <a:ext cx="4293108" cy="271576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18C06C-798B-49BB-B995-05F7E66E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702" y="2576645"/>
            <a:ext cx="2187307" cy="363788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First analyzed the frequency of venues in cities per cluster. </a:t>
            </a:r>
          </a:p>
          <a:p>
            <a:r>
              <a:rPr lang="en-US" dirty="0"/>
              <a:t>Cities in Cluster 1 have less bakeries and dessert shops than in Cluster 2.</a:t>
            </a:r>
          </a:p>
          <a:p>
            <a:r>
              <a:rPr lang="en-US" dirty="0"/>
              <a:t>Cluster 1 is less competitive for bakeries and dessert shops than Cluster 2.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5210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4844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975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3E1E1-C8B0-42A7-9ACC-8B1834AA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263"/>
            <a:ext cx="3867912" cy="1344975"/>
          </a:xfrm>
        </p:spPr>
        <p:txBody>
          <a:bodyPr>
            <a:normAutofit/>
          </a:bodyPr>
          <a:lstStyle/>
          <a:p>
            <a:r>
              <a:rPr lang="en-US" sz="3500" dirty="0"/>
              <a:t>Cluster Analysis – Venue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C808-A454-4307-93A8-BD5E6EC4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121763"/>
            <a:ext cx="3867912" cy="3773010"/>
          </a:xfrm>
        </p:spPr>
        <p:txBody>
          <a:bodyPr>
            <a:normAutofit/>
          </a:bodyPr>
          <a:lstStyle/>
          <a:p>
            <a:r>
              <a:rPr lang="en-US" sz="1700"/>
              <a:t>In addition to determining the number of venues per neighborhood, a cluster analysis was performed for each venue category: Bakery, Café, and Dessert Shop. A bar chart was generated to aid in the visualization of the cluster analysis for each of these categories. The charts aid in supporting the earlier conclusion that Cluster 1 has less competition in the Bakery and Dessert Shop categories. </a:t>
            </a:r>
          </a:p>
          <a:p>
            <a:endParaRPr lang="en-US" sz="1700"/>
          </a:p>
        </p:txBody>
      </p:sp>
      <p:pic>
        <p:nvPicPr>
          <p:cNvPr id="2051" name="Picture 71">
            <a:extLst>
              <a:ext uri="{FF2B5EF4-FFF2-40B4-BE49-F238E27FC236}">
                <a16:creationId xmlns:a16="http://schemas.microsoft.com/office/drawing/2014/main" id="{C5F2CCEF-CB86-448B-B82B-A457EB19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9228" y="141218"/>
            <a:ext cx="3260314" cy="22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7F8CB4E-E67C-47E3-86C7-AEA79EA9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5D0542-70F1-42FF-A0A6-3385CE40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02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72">
            <a:extLst>
              <a:ext uri="{FF2B5EF4-FFF2-40B4-BE49-F238E27FC236}">
                <a16:creationId xmlns:a16="http://schemas.microsoft.com/office/drawing/2014/main" id="{A3D0AFE3-0B52-457B-BDEC-F6DCB5BB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28" y="2411923"/>
            <a:ext cx="3400690" cy="240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3">
            <a:extLst>
              <a:ext uri="{FF2B5EF4-FFF2-40B4-BE49-F238E27FC236}">
                <a16:creationId xmlns:a16="http://schemas.microsoft.com/office/drawing/2014/main" id="{EBE7B849-A142-4D88-9232-C274EA61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8" y="4578738"/>
            <a:ext cx="3400690" cy="230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76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285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767261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4693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26B1-AD3A-431E-A0DC-C0427422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04850"/>
            <a:ext cx="2839212" cy="2978150"/>
          </a:xfrm>
        </p:spPr>
        <p:txBody>
          <a:bodyPr anchor="b">
            <a:normAutofit/>
          </a:bodyPr>
          <a:lstStyle/>
          <a:p>
            <a:r>
              <a:rPr lang="en-US" sz="410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9E37-8F16-4EB3-8109-CE8DEE5B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137" y="704850"/>
            <a:ext cx="3986213" cy="525145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Cities within Cluster 1 would be optimal choices to open a bakery in.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cities that have both the highest population and density within Cluster 1 are Palo Alto, Dublin, and Brisbane.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Based on the performed analysis, I would recommend Cleo’s cookies to open a bakery either in </a:t>
            </a:r>
            <a:r>
              <a:rPr lang="en-US" sz="1800" b="1" dirty="0">
                <a:solidFill>
                  <a:schemeClr val="bg1"/>
                </a:solidFill>
              </a:rPr>
              <a:t>Palo Alto </a:t>
            </a:r>
            <a:r>
              <a:rPr lang="en-US" sz="1800" dirty="0">
                <a:solidFill>
                  <a:schemeClr val="bg1"/>
                </a:solidFill>
              </a:rPr>
              <a:t>or </a:t>
            </a:r>
            <a:r>
              <a:rPr lang="en-US" sz="1800" b="1" dirty="0">
                <a:solidFill>
                  <a:schemeClr val="bg1"/>
                </a:solidFill>
              </a:rPr>
              <a:t>Dublin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8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0B77C-4C5E-4329-AB03-27BFC9E9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E17E-4641-4CF0-9145-87829E9D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What I used and learned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</a:rPr>
              <a:t>I had an opportunity on a business problem, and it was tackled in a way like how a genuine data scientist would do. 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</a:rPr>
              <a:t>I utilized numerous Python libraries to fetch the information, controlled the content, and analyzed and visualized those datasets. 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</a:rPr>
              <a:t>Finally, I applied AI strategies that were taught through the data science course to come up with a final proposal on where a new bakery should be built in the Bay Area. </a:t>
            </a:r>
          </a:p>
          <a:p>
            <a:r>
              <a:rPr lang="en-US" sz="1700" dirty="0">
                <a:solidFill>
                  <a:srgbClr val="FFFFFF"/>
                </a:solidFill>
              </a:rPr>
              <a:t>What I would change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</a:rPr>
              <a:t>I wouldn’t filter out the counties in the beginning. 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</a:rPr>
              <a:t>I would be interesting to perform additional analyses on data points such as neighborhood incomes and facility rent prices.</a:t>
            </a:r>
          </a:p>
          <a:p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5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5E03-C20D-4052-873C-3C5394C1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A2D60-F0F1-4B9B-BC37-46E6806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725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37675-D4AD-4DEC-BD14-0DB974AE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2980250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3DBC-F870-4A9D-BE51-34D7F395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695" y="365125"/>
            <a:ext cx="4497653" cy="58118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rgbClr val="FFFFFF"/>
                </a:solidFill>
              </a:rPr>
              <a:t>Cleo’s Cookies wants to open a new bakery in the Bay Area</a:t>
            </a:r>
          </a:p>
          <a:p>
            <a:endParaRPr lang="en-US" sz="1700" b="1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</a:rPr>
              <a:t>About the Bay Area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Diverse and populous 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Very competitive and expensive. </a:t>
            </a:r>
          </a:p>
          <a:p>
            <a:r>
              <a:rPr lang="en-US" sz="1700">
                <a:solidFill>
                  <a:srgbClr val="FFFFFF"/>
                </a:solidFill>
              </a:rPr>
              <a:t>Factors to Consider in Analysis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Bay Area Counties </a:t>
            </a:r>
          </a:p>
          <a:p>
            <a:pPr lvl="2"/>
            <a:r>
              <a:rPr lang="en-US" sz="1700">
                <a:solidFill>
                  <a:srgbClr val="FFFFFF"/>
                </a:solidFill>
              </a:rPr>
              <a:t>Cities Population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Cities Demographics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Are there any venues (offices, gyms, schools) nearby where “floating population” is high?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Who are the competitors in that location? 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What classifies as a bakery (café, dessert, ice cream, etc.)?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64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285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767261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4693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425FD-DDC8-4E43-9B36-32B9239E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04850"/>
            <a:ext cx="2839212" cy="2978150"/>
          </a:xfrm>
        </p:spPr>
        <p:txBody>
          <a:bodyPr anchor="b"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7933-980B-4D73-9C1D-13314B35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137" y="704850"/>
            <a:ext cx="3986213" cy="525145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Data Sources</a:t>
            </a:r>
          </a:p>
          <a:p>
            <a:pPr lvl="1"/>
            <a:r>
              <a:rPr lang="en-US" sz="1800">
                <a:solidFill>
                  <a:schemeClr val="bg1"/>
                </a:solidFill>
              </a:rPr>
              <a:t>Wikipedia</a:t>
            </a:r>
          </a:p>
          <a:p>
            <a:pPr lvl="1"/>
            <a:r>
              <a:rPr lang="en-US" sz="1800">
                <a:solidFill>
                  <a:schemeClr val="bg1"/>
                </a:solidFill>
              </a:rPr>
              <a:t>Geolocator Package</a:t>
            </a:r>
          </a:p>
          <a:p>
            <a:pPr lvl="1"/>
            <a:r>
              <a:rPr lang="en-US" sz="1800">
                <a:solidFill>
                  <a:schemeClr val="bg1"/>
                </a:solidFill>
              </a:rPr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177330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953" y="0"/>
            <a:ext cx="4606047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953" y="0"/>
            <a:ext cx="323928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E194F-D17F-481F-A777-96A94E95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038" y="640263"/>
            <a:ext cx="3847338" cy="1344975"/>
          </a:xfrm>
        </p:spPr>
        <p:txBody>
          <a:bodyPr>
            <a:normAutofit/>
          </a:bodyPr>
          <a:lstStyle/>
          <a:p>
            <a:r>
              <a:rPr lang="en-US" sz="3500"/>
              <a:t>Wikipedia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FF5A8-DD95-4AEA-8DAA-A019E4A2C656}"/>
              </a:ext>
            </a:extLst>
          </p:cNvPr>
          <p:cNvPicPr/>
          <p:nvPr/>
        </p:nvPicPr>
        <p:blipFill rotWithShape="1">
          <a:blip r:embed="rId2"/>
          <a:srcRect r="16072"/>
          <a:stretch/>
        </p:blipFill>
        <p:spPr>
          <a:xfrm>
            <a:off x="363474" y="1982591"/>
            <a:ext cx="3845052" cy="27373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E536-6A31-4DBE-BB5F-6E01A1D6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038" y="2121763"/>
            <a:ext cx="3847338" cy="3773010"/>
          </a:xfrm>
        </p:spPr>
        <p:txBody>
          <a:bodyPr>
            <a:normAutofit/>
          </a:bodyPr>
          <a:lstStyle/>
          <a:p>
            <a:r>
              <a:rPr lang="en-US" sz="1700"/>
              <a:t>County information, including which cities are part of each county and neighborhood demographics were found via Wikipedia (</a:t>
            </a:r>
            <a:r>
              <a:rPr lang="en-US" sz="1700" u="sng">
                <a:hlinkClick r:id="rId3"/>
              </a:rPr>
              <a:t>here</a:t>
            </a:r>
            <a:r>
              <a:rPr lang="en-US" sz="1700"/>
              <a:t>). </a:t>
            </a:r>
          </a:p>
          <a:p>
            <a:r>
              <a:rPr lang="en-US" sz="1700"/>
              <a:t>Data Cleansing</a:t>
            </a:r>
          </a:p>
          <a:p>
            <a:pPr lvl="1"/>
            <a:r>
              <a:rPr lang="en-US" sz="1700"/>
              <a:t>In order to not have confusion when using Geolocator, I transformed the data and created a new column that would format the neighborhood name as “City, California”. </a:t>
            </a:r>
          </a:p>
        </p:txBody>
      </p:sp>
    </p:spTree>
    <p:extLst>
      <p:ext uri="{BB962C8B-B14F-4D97-AF65-F5344CB8AC3E}">
        <p14:creationId xmlns:p14="http://schemas.microsoft.com/office/powerpoint/2010/main" val="13682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4844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975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859E5-D510-41F7-8F13-5CACC23D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263"/>
            <a:ext cx="3867912" cy="1344975"/>
          </a:xfrm>
        </p:spPr>
        <p:txBody>
          <a:bodyPr>
            <a:normAutofit/>
          </a:bodyPr>
          <a:lstStyle/>
          <a:p>
            <a:r>
              <a:rPr lang="en-US" sz="3500"/>
              <a:t>Geolocator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529F-CB0E-46F9-A345-D87BF36AA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121763"/>
            <a:ext cx="3867912" cy="3773010"/>
          </a:xfrm>
        </p:spPr>
        <p:txBody>
          <a:bodyPr>
            <a:normAutofit/>
          </a:bodyPr>
          <a:lstStyle/>
          <a:p>
            <a:r>
              <a:rPr lang="en-US" sz="1700"/>
              <a:t>Now that the data was in the City, State format, I could use geolocator to determine the longitudes and latitudes of each city.</a:t>
            </a:r>
          </a:p>
          <a:p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276F8-C1A2-45A2-BC71-B34271FECD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7231" y="3062617"/>
            <a:ext cx="3552722" cy="5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AC491-E230-4B2F-AC3F-16BE5B83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County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9397-28AC-4FC4-9EE1-FE085364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1" y="2399192"/>
            <a:ext cx="3702050" cy="2684993"/>
          </a:xfrm>
        </p:spPr>
        <p:txBody>
          <a:bodyPr>
            <a:normAutofit/>
          </a:bodyPr>
          <a:lstStyle/>
          <a:p>
            <a:r>
              <a:rPr lang="en-US" sz="1700" dirty="0"/>
              <a:t>9 counties total – needed to narrow down analysis</a:t>
            </a:r>
          </a:p>
          <a:p>
            <a:r>
              <a:rPr lang="en-US" sz="1700" dirty="0"/>
              <a:t>Narrowed down by population density</a:t>
            </a:r>
          </a:p>
          <a:p>
            <a:r>
              <a:rPr lang="en-US" sz="1700" dirty="0"/>
              <a:t>For each neighborhood I used the available data fields Population (as of 2010) and Square Miles to calculate population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FCD39-5CB3-4FC0-9A56-118993F46C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7414" y="2700507"/>
            <a:ext cx="3701978" cy="20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60301-3C26-44E3-91C4-651D7F1D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Venue Data from FourSquare API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96D53-AA0D-41B7-82F8-84A301B6C292}"/>
              </a:ext>
            </a:extLst>
          </p:cNvPr>
          <p:cNvSpPr/>
          <p:nvPr/>
        </p:nvSpPr>
        <p:spPr>
          <a:xfrm>
            <a:off x="628650" y="2191807"/>
            <a:ext cx="3702050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lang="en-US" sz="1700" spc="-5"/>
              <a:t>Obtained the venue data for each of the three counties using Foursquare API. </a:t>
            </a:r>
          </a:p>
          <a:p>
            <a:pPr marL="285750" indent="-228600">
              <a:lnSpc>
                <a:spcPct val="9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lang="en-US" sz="1700" spc="-5"/>
              <a:t>Each data frame had a total of 100 entries. I took the data frames for each county (3 total).</a:t>
            </a:r>
          </a:p>
          <a:p>
            <a:pPr marL="285750" indent="-228600">
              <a:lnSpc>
                <a:spcPct val="9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lang="en-US" sz="1700" spc="-5"/>
              <a:t>I merged all the data frames and removed duplicates values to verify that all 300 data points were unique.</a:t>
            </a:r>
          </a:p>
          <a:p>
            <a:pPr marL="285750" indent="-228600">
              <a:lnSpc>
                <a:spcPct val="9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lang="en-US" sz="1700" spc="-5"/>
              <a:t>Shown below is an example of obtaining the venue data for Santa Clara county as well as the Santa Clara county venue data frame. </a:t>
            </a:r>
            <a:endParaRPr lang="en-US" sz="1700">
              <a:effectLst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F46C9B-97F8-465B-B345-A6192D7EBBF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585" r="8252"/>
          <a:stretch/>
        </p:blipFill>
        <p:spPr>
          <a:xfrm>
            <a:off x="4570014" y="2560078"/>
            <a:ext cx="4178300" cy="29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7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285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767261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4693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80288-433B-4519-9ECC-C6E1897A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04850"/>
            <a:ext cx="2839212" cy="2978150"/>
          </a:xfrm>
        </p:spPr>
        <p:txBody>
          <a:bodyPr anchor="b">
            <a:normAutofit/>
          </a:bodyPr>
          <a:lstStyle/>
          <a:p>
            <a:r>
              <a:rPr lang="en-US" sz="3700"/>
              <a:t>Identifying the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FE7C-60C8-48F4-8163-EF238D3A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137" y="704850"/>
            <a:ext cx="3986213" cy="525145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Total of 245 unique venue categories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Determined that the three categories that were related to Cleo’s Cookies were: Bakery, Dessert Shop, and Café.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 I filtered the for the desired venue categories and was left with 66 potential competitors for Cleo’s Cookies within the three selected counties.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C4BF4-A7FA-4E65-BD11-B08DDB87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US" dirty="0"/>
              <a:t>One Hot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9836D-CC2F-4BFD-B759-C42573A967CC}"/>
              </a:ext>
            </a:extLst>
          </p:cNvPr>
          <p:cNvPicPr/>
          <p:nvPr/>
        </p:nvPicPr>
        <p:blipFill rotWithShape="1">
          <a:blip r:embed="rId2"/>
          <a:srcRect r="52614"/>
          <a:stretch/>
        </p:blipFill>
        <p:spPr>
          <a:xfrm>
            <a:off x="3510925" y="4588669"/>
            <a:ext cx="4927577" cy="17399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CCAE-5A2E-4B72-AC5F-145ECD60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/>
          </a:bodyPr>
          <a:lstStyle/>
          <a:p>
            <a:r>
              <a:rPr lang="en-US" sz="1700"/>
              <a:t>Categorical Data is transformed into Numerical Data for Machine Learning algorithms.</a:t>
            </a:r>
          </a:p>
          <a:p>
            <a:r>
              <a:rPr lang="en-US" sz="1700"/>
              <a:t>All venues were then grouped by neighborhood and the average frequency of occurrence of each Venue Category was calculated.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594318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129F2139B3D24DAFB38F2698EE492C" ma:contentTypeVersion="7" ma:contentTypeDescription="Create a new document." ma:contentTypeScope="" ma:versionID="1d8d876c080da6d58e870aa9aecc77b4">
  <xsd:schema xmlns:xsd="http://www.w3.org/2001/XMLSchema" xmlns:xs="http://www.w3.org/2001/XMLSchema" xmlns:p="http://schemas.microsoft.com/office/2006/metadata/properties" xmlns:ns3="8197abfe-6374-4c39-a310-c1f96e2f0e7a" xmlns:ns4="a22e6c60-1d9c-41ed-9f7e-c6a46dfaff08" targetNamespace="http://schemas.microsoft.com/office/2006/metadata/properties" ma:root="true" ma:fieldsID="b07101edcbb06f3464c26d3ec9e8a32c" ns3:_="" ns4:_="">
    <xsd:import namespace="8197abfe-6374-4c39-a310-c1f96e2f0e7a"/>
    <xsd:import namespace="a22e6c60-1d9c-41ed-9f7e-c6a46dfaf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7abfe-6374-4c39-a310-c1f96e2f0e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e6c60-1d9c-41ed-9f7e-c6a46dfaf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9A11B6-67EB-4136-9F89-DD0849435F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97abfe-6374-4c39-a310-c1f96e2f0e7a"/>
    <ds:schemaRef ds:uri="a22e6c60-1d9c-41ed-9f7e-c6a46dfaf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E4E3B0-A10F-4824-8B44-ED5956DD77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1FAAA3-3222-40EB-9A25-0B4E60102B21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8197abfe-6374-4c39-a310-c1f96e2f0e7a"/>
    <ds:schemaRef ds:uri="a22e6c60-1d9c-41ed-9f7e-c6a46dfaff08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703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Battle of the Bakers</vt:lpstr>
      <vt:lpstr>The Business Problem</vt:lpstr>
      <vt:lpstr>The Data</vt:lpstr>
      <vt:lpstr>Wikipedia</vt:lpstr>
      <vt:lpstr>Geolocator</vt:lpstr>
      <vt:lpstr>County Selection</vt:lpstr>
      <vt:lpstr>Venue Data from FourSquare API</vt:lpstr>
      <vt:lpstr>Identifying the Competition</vt:lpstr>
      <vt:lpstr>One Hot Encoding</vt:lpstr>
      <vt:lpstr>K-Means Clustering</vt:lpstr>
      <vt:lpstr>Create a Map</vt:lpstr>
      <vt:lpstr>Cluster Analysis – Venue Count</vt:lpstr>
      <vt:lpstr>Cluster Analysis – Venue Category</vt:lpstr>
      <vt:lpstr>Discussion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Bakers</dc:title>
  <dc:creator>Vrionis, Kristen</dc:creator>
  <cp:lastModifiedBy>Vrionis, Kristen</cp:lastModifiedBy>
  <cp:revision>1</cp:revision>
  <dcterms:created xsi:type="dcterms:W3CDTF">2020-08-14T22:35:41Z</dcterms:created>
  <dcterms:modified xsi:type="dcterms:W3CDTF">2020-08-14T22:37:07Z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0x01010075129F2139B3D24DAFB38F2698EE492C</vt:lpwstr>
  </property>
</Properties>
</file>