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handoutMasterIdLst>
    <p:handoutMasterId r:id="rId21"/>
  </p:handout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06BF8F-7A26-40A7-A5A3-FFAFF76CE7EF}" type="datetimeFigureOut">
              <a:rPr lang="ru-RU" smtClean="0"/>
              <a:t>24.05.2016</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1E9C2D-E8B1-4123-86AB-6DBEC602F71B}" type="slidenum">
              <a:rPr lang="ru-RU" smtClean="0"/>
              <a:t>‹#›</a:t>
            </a:fld>
            <a:endParaRPr lang="ru-R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DD898B-8B12-4155-9D7D-271F2828874A}" type="datetimeFigureOut">
              <a:rPr lang="ru-RU" smtClean="0"/>
              <a:t>24.05.2016</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D87E1-4A1D-4F90-8E40-D5ECB29E351E}" type="slidenum">
              <a:rPr lang="ru-RU" smtClean="0"/>
              <a:t>‹#›</a:t>
            </a:fld>
            <a:endParaRPr lang="ru-RU"/>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a:p>
        </p:txBody>
      </p:sp>
      <p:sp>
        <p:nvSpPr>
          <p:cNvPr id="4" name="Slide Number Placeholder 3"/>
          <p:cNvSpPr>
            <a:spLocks noGrp="1"/>
          </p:cNvSpPr>
          <p:nvPr>
            <p:ph type="sldNum" sz="quarter" idx="10"/>
          </p:nvPr>
        </p:nvSpPr>
        <p:spPr/>
        <p:txBody>
          <a:bodyPr/>
          <a:lstStyle/>
          <a:p>
            <a:fld id="{7F8D87E1-4A1D-4F90-8E40-D5ECB29E351E}" type="slidenum">
              <a:rPr lang="ru-RU" smtClean="0"/>
              <a:t>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AC7817EA-92C2-4314-B1C5-0F115D39E674}" type="datetime1">
              <a:rPr lang="ru-RU" smtClean="0"/>
              <a:t>24.05.2016</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78BF495-177E-475A-92E9-0426DDD4B91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CECA67A-968A-42BC-BFE7-B7BB9DB05B2F}" type="datetime1">
              <a:rPr lang="ru-RU" smtClean="0"/>
              <a:t>24.05.2016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A119DED-CD6A-45B9-815F-A09571DBCE38}" type="datetime1">
              <a:rPr lang="ru-RU" smtClean="0"/>
              <a:t>24.05.2016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137DA558-68B2-4E38-9453-1C5D6B9D3E88}" type="datetime1">
              <a:rPr lang="ru-RU" smtClean="0"/>
              <a:t>24.05.2016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CFDFA84-BB23-4D04-8F04-EE0D862656FB}" type="datetime1">
              <a:rPr lang="ru-RU" smtClean="0"/>
              <a:t>24.05.2016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1E6C414-EFAA-4EA2-A442-F2D9AE9A80D1}" type="datetime1">
              <a:rPr lang="ru-RU" smtClean="0"/>
              <a:t>24.05.2016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824FE255-9B2C-4979-B07A-91A7DB095F73}" type="datetime1">
              <a:rPr lang="ru-RU" smtClean="0"/>
              <a:t>24.05.2016</a:t>
            </a:fld>
            <a:endParaRPr lang="ru-RU"/>
          </a:p>
        </p:txBody>
      </p:sp>
      <p:sp>
        <p:nvSpPr>
          <p:cNvPr id="27" name="Номер слайда 26"/>
          <p:cNvSpPr>
            <a:spLocks noGrp="1"/>
          </p:cNvSpPr>
          <p:nvPr>
            <p:ph type="sldNum" sz="quarter" idx="11"/>
          </p:nvPr>
        </p:nvSpPr>
        <p:spPr/>
        <p:txBody>
          <a:bodyPr rtlCol="0"/>
          <a:lstStyle/>
          <a:p>
            <a:fld id="{478BF495-177E-475A-92E9-0426DDD4B916}"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19A394C5-0E55-45F0-B6E4-E33BB0B89D2C}" type="datetime1">
              <a:rPr lang="ru-RU" smtClean="0"/>
              <a:t>24.05.2016</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478BF495-177E-475A-92E9-0426DDD4B91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5F44000-9C55-4B8E-A4AC-A16AF8F6488F}" type="datetime1">
              <a:rPr lang="ru-RU" smtClean="0"/>
              <a:t>24.05.2016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BC008EE-8ECB-4195-9553-EF7C078234B2}" type="datetime1">
              <a:rPr lang="ru-RU" smtClean="0"/>
              <a:t>24.05.2016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6DF4FC79-3619-4F46-B3B3-09DD517956CA}" type="datetime1">
              <a:rPr lang="ru-RU" smtClean="0"/>
              <a:t>24.05.2016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78BF495-177E-475A-92E9-0426DDD4B91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3232F06-784A-45FD-BD35-5B12054FC72C}" type="datetime1">
              <a:rPr lang="ru-RU" smtClean="0"/>
              <a:t>24.05.2016</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78BF495-177E-475A-92E9-0426DDD4B91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tudopedia.org/9-174956.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91264" cy="2141984"/>
          </a:xfrm>
        </p:spPr>
        <p:txBody>
          <a:bodyPr>
            <a:normAutofit/>
          </a:bodyPr>
          <a:lstStyle/>
          <a:p>
            <a:r>
              <a:rPr lang="ru-RU" dirty="0" smtClean="0"/>
              <a:t>Математические и статистические функции в </a:t>
            </a:r>
            <a:r>
              <a:rPr lang="en-US" dirty="0" smtClean="0"/>
              <a:t>Excel</a:t>
            </a:r>
            <a:endParaRPr lang="ru-RU"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1</a:t>
            </a:fld>
            <a:endParaRPr lang="ru-RU"/>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28596" y="1500174"/>
            <a:ext cx="8229600" cy="1069848"/>
          </a:xfrm>
        </p:spPr>
        <p:txBody>
          <a:bodyPr>
            <a:noAutofit/>
          </a:bodyPr>
          <a:lstStyle/>
          <a:p>
            <a:r>
              <a:rPr lang="ru-RU" sz="1200" dirty="0" smtClean="0"/>
              <a:t>Для диапазона констант </a:t>
            </a:r>
            <a:r>
              <a:rPr lang="ru-RU" sz="1200" dirty="0" err="1" smtClean="0"/>
              <a:t>номер_функции</a:t>
            </a:r>
            <a:r>
              <a:rPr lang="ru-RU" sz="1200" dirty="0" smtClean="0"/>
              <a:t> от 1 до 11, функция ПРОМЕЖУТОЧНЫЕ.ИТОГИ включает значения строк, скрытых при помощи команды </a:t>
            </a:r>
            <a:r>
              <a:rPr lang="ru-RU" sz="1200" b="1" dirty="0" smtClean="0"/>
              <a:t>Скрыть</a:t>
            </a:r>
            <a:r>
              <a:rPr lang="ru-RU" sz="1200" dirty="0" smtClean="0"/>
              <a:t> (меню </a:t>
            </a:r>
            <a:r>
              <a:rPr lang="ru-RU" sz="1200" b="1" dirty="0" smtClean="0"/>
              <a:t>Формат</a:t>
            </a:r>
            <a:r>
              <a:rPr lang="ru-RU" sz="1200" dirty="0" smtClean="0"/>
              <a:t> подменю </a:t>
            </a:r>
            <a:r>
              <a:rPr lang="ru-RU" sz="1200" b="1" dirty="0" smtClean="0"/>
              <a:t>Строка</a:t>
            </a:r>
            <a:r>
              <a:rPr lang="ru-RU" sz="1200" dirty="0" smtClean="0"/>
              <a:t>). Эти константы используются для получения промежуточных итогов для скрытых и не скрытых чисел списка. Для диапазона констант </a:t>
            </a:r>
            <a:r>
              <a:rPr lang="ru-RU" sz="1200" dirty="0" err="1" smtClean="0"/>
              <a:t>номер_функции</a:t>
            </a:r>
            <a:r>
              <a:rPr lang="ru-RU" sz="1200" dirty="0" smtClean="0"/>
              <a:t> от 101 до 111, функция ПРОМЕЖУТОЧНЫЕ.ИТОГИ исключает значения строк, скрытых при помощи команды </a:t>
            </a:r>
            <a:r>
              <a:rPr lang="ru-RU" sz="1200" b="1" dirty="0" smtClean="0"/>
              <a:t>Скрыть</a:t>
            </a:r>
            <a:r>
              <a:rPr lang="ru-RU" sz="1200" dirty="0" smtClean="0"/>
              <a:t> (меню </a:t>
            </a:r>
            <a:r>
              <a:rPr lang="ru-RU" sz="1200" b="1" dirty="0" smtClean="0"/>
              <a:t>Формат</a:t>
            </a:r>
            <a:r>
              <a:rPr lang="ru-RU" sz="1200" dirty="0" smtClean="0"/>
              <a:t> подменю </a:t>
            </a:r>
            <a:r>
              <a:rPr lang="ru-RU" sz="1200" b="1" dirty="0" smtClean="0"/>
              <a:t>Строка</a:t>
            </a:r>
            <a:r>
              <a:rPr lang="ru-RU" sz="1200" dirty="0" smtClean="0"/>
              <a:t>). Эти константы используются для получения промежуточных итогов только для не скрытых чисел списка.</a:t>
            </a:r>
            <a:br>
              <a:rPr lang="ru-RU" sz="1200" dirty="0" smtClean="0"/>
            </a:br>
            <a:r>
              <a:rPr lang="ru-RU" sz="1200" dirty="0" smtClean="0"/>
              <a:t>Функция ПРОМЕЖУТОЧНЫЕ.ИТОГИ исключает все строки не включенные в результат фильтра независимо от используемого значения константы </a:t>
            </a:r>
            <a:r>
              <a:rPr lang="ru-RU" sz="1200" dirty="0" err="1" smtClean="0"/>
              <a:t>номер_функции</a:t>
            </a:r>
            <a:r>
              <a:rPr lang="ru-RU" sz="1200" dirty="0" smtClean="0"/>
              <a:t>.</a:t>
            </a:r>
            <a:br>
              <a:rPr lang="ru-RU" sz="1200" dirty="0" smtClean="0"/>
            </a:br>
            <a:r>
              <a:rPr lang="ru-RU" sz="1200" dirty="0" smtClean="0"/>
              <a:t>Функция ПРОМЕЖУТОЧНЫЕ.ИТОГИ разработана для столбцов данных или вертикальных наборов данных. Она не предназначена для строк данных или горизонтальных наборов данных. Например, при определении промежуточных итогов горизонтального набора данных при помощи константы </a:t>
            </a:r>
            <a:r>
              <a:rPr lang="ru-RU" sz="1200" dirty="0" err="1" smtClean="0"/>
              <a:t>номер_функции</a:t>
            </a:r>
            <a:r>
              <a:rPr lang="ru-RU" sz="1200" dirty="0" smtClean="0"/>
              <a:t> 101 или большей (например так SUBTOTAL(109,B2:G2)), скрытие столбца не повлияет на результат. А скрытие строки при подведении промежуточного итога для вертикального набора данных повлияет на результат.</a:t>
            </a:r>
            <a:br>
              <a:rPr lang="ru-RU" sz="1200" dirty="0" smtClean="0"/>
            </a:br>
            <a:r>
              <a:rPr lang="ru-RU" sz="1200" dirty="0" smtClean="0"/>
              <a:t>Если среди ссылок есть трехмерные ссылки, функция ПРОМЕЖУТОЧНЫЕ.ИТОГИ возвращает значение ошибки #ЗНАЧ!.</a:t>
            </a:r>
            <a:br>
              <a:rPr lang="ru-RU" sz="1200" dirty="0" smtClean="0"/>
            </a:br>
            <a:endParaRPr lang="ru-RU" sz="1200" dirty="0"/>
          </a:p>
        </p:txBody>
      </p:sp>
      <p:pic>
        <p:nvPicPr>
          <p:cNvPr id="1026" name="Picture 2" descr="C:\Users\TEMP.IUCA.009\Desktop\Снимок.PNG"/>
          <p:cNvPicPr>
            <a:picLocks noChangeAspect="1" noChangeArrowheads="1"/>
          </p:cNvPicPr>
          <p:nvPr/>
        </p:nvPicPr>
        <p:blipFill>
          <a:blip r:embed="rId2" cstate="print"/>
          <a:srcRect/>
          <a:stretch>
            <a:fillRect/>
          </a:stretch>
        </p:blipFill>
        <p:spPr bwMode="auto">
          <a:xfrm>
            <a:off x="928662" y="3429000"/>
            <a:ext cx="7040563" cy="3190875"/>
          </a:xfrm>
          <a:prstGeom prst="rect">
            <a:avLst/>
          </a:prstGeom>
          <a:noFill/>
        </p:spPr>
      </p:pic>
      <p:sp>
        <p:nvSpPr>
          <p:cNvPr id="4" name="Slide Number Placeholder 3"/>
          <p:cNvSpPr>
            <a:spLocks noGrp="1"/>
          </p:cNvSpPr>
          <p:nvPr>
            <p:ph type="sldNum" sz="quarter" idx="12"/>
          </p:nvPr>
        </p:nvSpPr>
        <p:spPr/>
        <p:txBody>
          <a:bodyPr/>
          <a:lstStyle/>
          <a:p>
            <a:fld id="{478BF495-177E-475A-92E9-0426DDD4B916}" type="slidenum">
              <a:rPr lang="ru-RU" smtClean="0"/>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214554"/>
            <a:ext cx="8229600" cy="1069848"/>
          </a:xfrm>
        </p:spPr>
        <p:txBody>
          <a:bodyPr>
            <a:noAutofit/>
          </a:bodyPr>
          <a:lstStyle/>
          <a:p>
            <a:r>
              <a:rPr lang="ru-RU" sz="2000" b="1" dirty="0" smtClean="0"/>
              <a:t>РАДИАНЫ </a:t>
            </a:r>
            <a:r>
              <a:rPr lang="ru-RU" sz="2000" dirty="0" smtClean="0"/>
              <a:t>(</a:t>
            </a:r>
            <a:r>
              <a:rPr lang="ru-RU" sz="2000" b="1" dirty="0" smtClean="0"/>
              <a:t>угол</a:t>
            </a:r>
            <a:r>
              <a:rPr lang="ru-RU" sz="2000" dirty="0" smtClean="0"/>
              <a:t>) - преобразует градусы в радианы.</a:t>
            </a:r>
            <a:br>
              <a:rPr lang="ru-RU" sz="2000" dirty="0" smtClean="0"/>
            </a:br>
            <a:r>
              <a:rPr lang="ru-RU" sz="2000" dirty="0" smtClean="0"/>
              <a:t>Угол    — величина угла в градусах, которую требуется преобразовать.</a:t>
            </a:r>
            <a:br>
              <a:rPr lang="ru-RU" sz="2000" dirty="0" smtClean="0"/>
            </a:br>
            <a:r>
              <a:rPr lang="ru-RU" sz="2000" dirty="0" smtClean="0"/>
              <a:t> </a:t>
            </a:r>
            <a:br>
              <a:rPr lang="ru-RU" sz="2000" dirty="0" smtClean="0"/>
            </a:br>
            <a:r>
              <a:rPr lang="ru-RU" sz="2000" b="1" dirty="0" smtClean="0"/>
              <a:t>РИМСКОЕ </a:t>
            </a:r>
            <a:r>
              <a:rPr lang="ru-RU" sz="2000" dirty="0" smtClean="0"/>
              <a:t>(</a:t>
            </a:r>
            <a:r>
              <a:rPr lang="ru-RU" sz="2000" b="1" dirty="0" smtClean="0"/>
              <a:t>число</a:t>
            </a:r>
            <a:r>
              <a:rPr lang="ru-RU" sz="2000" dirty="0" smtClean="0"/>
              <a:t>; форма) - преобразует арабское число в римское, как текст.</a:t>
            </a:r>
            <a:br>
              <a:rPr lang="ru-RU" sz="2000" dirty="0" smtClean="0"/>
            </a:br>
            <a:r>
              <a:rPr lang="ru-RU" sz="2000" dirty="0" smtClean="0"/>
              <a:t>Число    —  преобразуемое число в арабской записи.</a:t>
            </a:r>
            <a:br>
              <a:rPr lang="ru-RU" sz="2000" dirty="0" smtClean="0"/>
            </a:br>
            <a:r>
              <a:rPr lang="ru-RU" sz="2000" dirty="0" smtClean="0"/>
              <a:t>Форма    —  число, задающее нужную форму римской записи </a:t>
            </a:r>
            <a:r>
              <a:rPr lang="ru-RU" sz="2000" dirty="0" err="1" smtClean="0"/>
              <a:t>чиселтребуется</a:t>
            </a:r>
            <a:r>
              <a:rPr lang="ru-RU" sz="2000" dirty="0" smtClean="0"/>
              <a:t>. Форма записи римских чисел варьируется от классической до упрощенной, и становится все более наглядной с увеличением значения аргумента форма</a:t>
            </a:r>
            <a:r>
              <a:rPr lang="ru-RU" sz="2000" dirty="0" smtClean="0"/>
              <a:t>.</a:t>
            </a:r>
            <a:r>
              <a:rPr lang="ru-RU" sz="2000" dirty="0" smtClean="0"/>
              <a:t> Если число отрицательно, то возвращается значение ошибки #ЗНАЧ!.</a:t>
            </a:r>
            <a:br>
              <a:rPr lang="ru-RU" sz="2000" dirty="0" smtClean="0"/>
            </a:br>
            <a:r>
              <a:rPr lang="ru-RU" sz="2000" dirty="0" smtClean="0"/>
              <a:t/>
            </a:r>
            <a:br>
              <a:rPr lang="ru-RU" sz="2000" dirty="0" smtClean="0"/>
            </a:br>
            <a:r>
              <a:rPr lang="ru-RU" sz="2000" dirty="0" smtClean="0"/>
              <a:t/>
            </a:r>
            <a:br>
              <a:rPr lang="ru-RU" sz="2000" dirty="0" smtClean="0"/>
            </a:br>
            <a:endParaRPr lang="ru-RU" sz="2000" dirty="0"/>
          </a:p>
        </p:txBody>
      </p:sp>
      <p:pic>
        <p:nvPicPr>
          <p:cNvPr id="3" name="Picture 2" descr="C:\Users\TEMP.IUCA.009\Desktop\Снимок.PNG"/>
          <p:cNvPicPr>
            <a:picLocks noChangeAspect="1" noChangeArrowheads="1"/>
          </p:cNvPicPr>
          <p:nvPr/>
        </p:nvPicPr>
        <p:blipFill>
          <a:blip r:embed="rId2" cstate="print"/>
          <a:srcRect/>
          <a:stretch>
            <a:fillRect/>
          </a:stretch>
        </p:blipFill>
        <p:spPr bwMode="auto">
          <a:xfrm>
            <a:off x="500034" y="4500570"/>
            <a:ext cx="3886200" cy="2000250"/>
          </a:xfrm>
          <a:prstGeom prst="rect">
            <a:avLst/>
          </a:prstGeom>
          <a:noFill/>
        </p:spPr>
      </p:pic>
      <p:sp>
        <p:nvSpPr>
          <p:cNvPr id="4" name="Rectangle 3"/>
          <p:cNvSpPr/>
          <p:nvPr/>
        </p:nvSpPr>
        <p:spPr>
          <a:xfrm>
            <a:off x="5408613" y="5172443"/>
            <a:ext cx="2286000" cy="1631216"/>
          </a:xfrm>
          <a:prstGeom prst="rect">
            <a:avLst/>
          </a:prstGeom>
        </p:spPr>
        <p:txBody>
          <a:bodyPr>
            <a:spAutoFit/>
          </a:bodyPr>
          <a:lstStyle/>
          <a:p>
            <a:r>
              <a:rPr lang="ru-RU" sz="2000" dirty="0" smtClean="0">
                <a:solidFill>
                  <a:srgbClr val="424456"/>
                </a:solidFill>
                <a:latin typeface="Trebuchet MS"/>
                <a:ea typeface="+mj-ea"/>
                <a:cs typeface="+mj-cs"/>
              </a:rPr>
              <a:t>Если число больше 3999, то возвращается значение ошибки #ЗНАЧ</a:t>
            </a:r>
            <a:endParaRPr lang="ru-RU" dirty="0"/>
          </a:p>
        </p:txBody>
      </p:sp>
      <p:sp>
        <p:nvSpPr>
          <p:cNvPr id="5" name="Slide Number Placeholder 4"/>
          <p:cNvSpPr>
            <a:spLocks noGrp="1"/>
          </p:cNvSpPr>
          <p:nvPr>
            <p:ph type="sldNum" sz="quarter" idx="12"/>
          </p:nvPr>
        </p:nvSpPr>
        <p:spPr/>
        <p:txBody>
          <a:bodyPr/>
          <a:lstStyle/>
          <a:p>
            <a:fld id="{478BF495-177E-475A-92E9-0426DDD4B916}"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496"/>
            <a:ext cx="8229600" cy="1069848"/>
          </a:xfrm>
        </p:spPr>
        <p:txBody>
          <a:bodyPr>
            <a:noAutofit/>
          </a:bodyPr>
          <a:lstStyle/>
          <a:p>
            <a:r>
              <a:rPr lang="ru-RU" sz="2000" b="1" i="1" u="sng" dirty="0" smtClean="0"/>
              <a:t>Статистические функции</a:t>
            </a:r>
            <a:r>
              <a:rPr lang="ru-RU" sz="2000" b="1" dirty="0" smtClean="0"/>
              <a:t/>
            </a:r>
            <a:br>
              <a:rPr lang="ru-RU" sz="2000" b="1" dirty="0" smtClean="0"/>
            </a:br>
            <a:r>
              <a:rPr lang="ru-RU" sz="2000" b="1" dirty="0" smtClean="0"/>
              <a:t>ВЕРОЯТНОСТЬ</a:t>
            </a:r>
            <a:r>
              <a:rPr lang="ru-RU" sz="2000" dirty="0" smtClean="0"/>
              <a:t>(</a:t>
            </a:r>
            <a:r>
              <a:rPr lang="ru-RU" sz="2000" b="1" dirty="0" err="1" smtClean="0"/>
              <a:t>x_интервал</a:t>
            </a:r>
            <a:r>
              <a:rPr lang="ru-RU" sz="2000" dirty="0" smtClean="0"/>
              <a:t>; </a:t>
            </a:r>
            <a:r>
              <a:rPr lang="ru-RU" sz="2000" b="1" dirty="0" err="1" smtClean="0"/>
              <a:t>интервал_вероятностей</a:t>
            </a:r>
            <a:r>
              <a:rPr lang="ru-RU" sz="2000" dirty="0" smtClean="0"/>
              <a:t>; </a:t>
            </a:r>
            <a:r>
              <a:rPr lang="ru-RU" sz="2000" b="1" dirty="0" err="1" smtClean="0"/>
              <a:t>нижний_предел</a:t>
            </a:r>
            <a:r>
              <a:rPr lang="ru-RU" sz="2000" dirty="0" smtClean="0"/>
              <a:t>; </a:t>
            </a:r>
            <a:r>
              <a:rPr lang="ru-RU" sz="2000" dirty="0" err="1" smtClean="0"/>
              <a:t>верхний_предел</a:t>
            </a:r>
            <a:r>
              <a:rPr lang="ru-RU" sz="2000" dirty="0" smtClean="0"/>
              <a:t>) - возвращает вероятность того, что значение из интервала находится внутри заданных пределов. Если </a:t>
            </a:r>
            <a:r>
              <a:rPr lang="ru-RU" sz="2000" dirty="0" err="1" smtClean="0"/>
              <a:t>верхний_предел</a:t>
            </a:r>
            <a:r>
              <a:rPr lang="ru-RU" sz="2000" dirty="0" smtClean="0"/>
              <a:t> не задан, то возвращается вероятность того, что значения в аргументе </a:t>
            </a:r>
            <a:r>
              <a:rPr lang="ru-RU" sz="2000" dirty="0" err="1" smtClean="0"/>
              <a:t>x_интервал</a:t>
            </a:r>
            <a:r>
              <a:rPr lang="ru-RU" sz="2000" dirty="0" smtClean="0"/>
              <a:t> равняются значению аргумента </a:t>
            </a:r>
            <a:r>
              <a:rPr lang="ru-RU" sz="2000" dirty="0" err="1" smtClean="0"/>
              <a:t>нижний_предел</a:t>
            </a:r>
            <a:r>
              <a:rPr lang="ru-RU" sz="2000" dirty="0" smtClean="0"/>
              <a:t>.</a:t>
            </a:r>
            <a:br>
              <a:rPr lang="ru-RU" sz="2000" dirty="0" smtClean="0"/>
            </a:br>
            <a:r>
              <a:rPr lang="ru-RU" sz="2000" dirty="0" err="1" smtClean="0"/>
              <a:t>x_интервал</a:t>
            </a:r>
            <a:r>
              <a:rPr lang="ru-RU" sz="2000" dirty="0" smtClean="0"/>
              <a:t>    — интервал числовых значений </a:t>
            </a:r>
            <a:r>
              <a:rPr lang="ru-RU" sz="2000" dirty="0" err="1" smtClean="0"/>
              <a:t>x</a:t>
            </a:r>
            <a:r>
              <a:rPr lang="ru-RU" sz="2000" dirty="0" smtClean="0"/>
              <a:t>, с которыми связаны вероятности.</a:t>
            </a:r>
            <a:br>
              <a:rPr lang="ru-RU" sz="2000" dirty="0" smtClean="0"/>
            </a:br>
            <a:r>
              <a:rPr lang="ru-RU" sz="2000" dirty="0" err="1" smtClean="0"/>
              <a:t>Интервал_вероятностей</a:t>
            </a:r>
            <a:r>
              <a:rPr lang="ru-RU" sz="2000" dirty="0" smtClean="0"/>
              <a:t>    — множество вероятностей, соответствующих значениям в аргументе </a:t>
            </a:r>
            <a:r>
              <a:rPr lang="ru-RU" sz="2000" dirty="0" err="1" smtClean="0"/>
              <a:t>x_интервал</a:t>
            </a:r>
            <a:r>
              <a:rPr lang="ru-RU" sz="2000" dirty="0" smtClean="0"/>
              <a:t>.</a:t>
            </a:r>
            <a:br>
              <a:rPr lang="ru-RU" sz="2000" dirty="0" smtClean="0"/>
            </a:br>
            <a:r>
              <a:rPr lang="ru-RU" sz="2000" dirty="0" err="1" smtClean="0"/>
              <a:t>Нижний_предел</a:t>
            </a:r>
            <a:r>
              <a:rPr lang="ru-RU" sz="2000" dirty="0" smtClean="0"/>
              <a:t>    — нижняя граница значения, для которого вычисляется вероятность.</a:t>
            </a:r>
            <a:br>
              <a:rPr lang="ru-RU" sz="2000" dirty="0" smtClean="0"/>
            </a:br>
            <a:r>
              <a:rPr lang="ru-RU" sz="2000" dirty="0" err="1" smtClean="0"/>
              <a:t>Верхний_предел</a:t>
            </a:r>
            <a:r>
              <a:rPr lang="ru-RU" sz="2000" dirty="0" smtClean="0"/>
              <a:t>    — необязательная верхняя граница значения, для которого требуется вычислить вероятность.</a:t>
            </a:r>
            <a:br>
              <a:rPr lang="ru-RU" sz="2000" dirty="0" smtClean="0"/>
            </a:br>
            <a:r>
              <a:rPr lang="ru-RU" sz="2000" b="1" dirty="0" smtClean="0"/>
              <a:t>Заметки</a:t>
            </a:r>
            <a:r>
              <a:rPr lang="ru-RU" sz="2000" dirty="0" smtClean="0"/>
              <a:t/>
            </a:r>
            <a:br>
              <a:rPr lang="ru-RU" sz="2000" dirty="0" smtClean="0"/>
            </a:br>
            <a:endParaRPr lang="ru-RU" sz="2000" dirty="0"/>
          </a:p>
        </p:txBody>
      </p:sp>
      <p:sp>
        <p:nvSpPr>
          <p:cNvPr id="4" name="Slide Number Placeholder 3"/>
          <p:cNvSpPr>
            <a:spLocks noGrp="1"/>
          </p:cNvSpPr>
          <p:nvPr>
            <p:ph type="sldNum" sz="quarter" idx="12"/>
          </p:nvPr>
        </p:nvSpPr>
        <p:spPr/>
        <p:txBody>
          <a:bodyPr/>
          <a:lstStyle/>
          <a:p>
            <a:fld id="{478BF495-177E-475A-92E9-0426DDD4B916}"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069848"/>
          </a:xfrm>
        </p:spPr>
        <p:txBody>
          <a:bodyPr>
            <a:noAutofit/>
          </a:bodyPr>
          <a:lstStyle/>
          <a:p>
            <a:r>
              <a:rPr lang="ru-RU" sz="1400" b="1" dirty="0" smtClean="0"/>
              <a:t>МАКС </a:t>
            </a:r>
            <a:r>
              <a:rPr lang="ru-RU" sz="1400" dirty="0" smtClean="0"/>
              <a:t>(</a:t>
            </a:r>
            <a:r>
              <a:rPr lang="ru-RU" sz="1400" b="1" dirty="0" smtClean="0"/>
              <a:t>число1</a:t>
            </a:r>
            <a:r>
              <a:rPr lang="ru-RU" sz="1400" dirty="0" smtClean="0"/>
              <a:t>;число2; ...) - возвращает наибольшее значение из набора значений.</a:t>
            </a:r>
            <a:br>
              <a:rPr lang="ru-RU" sz="1400" dirty="0" smtClean="0"/>
            </a:br>
            <a:r>
              <a:rPr lang="ru-RU" sz="1400" dirty="0" smtClean="0"/>
              <a:t>Число1, число2,...     — от 1 до 30 чисел, среди которых требуется найти наибольшее.</a:t>
            </a:r>
            <a:br>
              <a:rPr lang="ru-RU" sz="1400" dirty="0" smtClean="0"/>
            </a:br>
            <a:r>
              <a:rPr lang="ru-RU" sz="1400" b="1" dirty="0" smtClean="0"/>
              <a:t>Заметки</a:t>
            </a:r>
            <a:r>
              <a:rPr lang="ru-RU" sz="1400" dirty="0" smtClean="0"/>
              <a:t/>
            </a:r>
            <a:br>
              <a:rPr lang="ru-RU" sz="1400" dirty="0" smtClean="0"/>
            </a:br>
            <a:r>
              <a:rPr lang="ru-RU" sz="1400" dirty="0" smtClean="0"/>
              <a:t>·   Можно задавать аргументы, которые являются числами, пустыми ячейками, логическими значениями или текстовыми представлениями чисел. Аргументы, которые являются значениями ошибки или текстами, не преобразуемыми в числа, вызывают значения ошибок.</a:t>
            </a:r>
            <a:br>
              <a:rPr lang="ru-RU" sz="1400" dirty="0" smtClean="0"/>
            </a:br>
            <a:r>
              <a:rPr lang="ru-RU" sz="1400" dirty="0" smtClean="0"/>
              <a:t>·   Если аргумент является массивом или ссылкой, то в нем учитываются только числа. Пустые ячейки, логические значения или текст в массиве или ссылке игнорируются. Если логические значения или текст не должны игнорироваться, следует использовать функцию МАКСА.</a:t>
            </a:r>
            <a:br>
              <a:rPr lang="ru-RU" sz="1400" dirty="0" smtClean="0"/>
            </a:br>
            <a:r>
              <a:rPr lang="ru-RU" sz="1400" dirty="0" smtClean="0"/>
              <a:t>·   Если аргументы не содержат чисел, то функция МАКС возвращает 0 (ноль).</a:t>
            </a:r>
            <a:br>
              <a:rPr lang="ru-RU" sz="1400" dirty="0" smtClean="0"/>
            </a:br>
            <a:r>
              <a:rPr lang="ru-RU" sz="1400" b="1" dirty="0" smtClean="0"/>
              <a:t> </a:t>
            </a:r>
            <a:r>
              <a:rPr lang="ru-RU" sz="1400" dirty="0" smtClean="0"/>
              <a:t/>
            </a:r>
            <a:br>
              <a:rPr lang="ru-RU" sz="1400" dirty="0" smtClean="0"/>
            </a:br>
            <a:r>
              <a:rPr lang="ru-RU" sz="1400" b="1" dirty="0" smtClean="0"/>
              <a:t>МИН </a:t>
            </a:r>
            <a:r>
              <a:rPr lang="ru-RU" sz="1400" dirty="0" smtClean="0"/>
              <a:t>(</a:t>
            </a:r>
            <a:r>
              <a:rPr lang="ru-RU" sz="1400" b="1" dirty="0" smtClean="0"/>
              <a:t>число1</a:t>
            </a:r>
            <a:r>
              <a:rPr lang="ru-RU" sz="1400" dirty="0" smtClean="0"/>
              <a:t>;число2; ...) - возвращает наименьшее значение в списке аргументов.</a:t>
            </a:r>
            <a:br>
              <a:rPr lang="ru-RU" sz="1400" dirty="0" smtClean="0"/>
            </a:br>
            <a:r>
              <a:rPr lang="ru-RU" sz="1400" dirty="0" smtClean="0"/>
              <a:t>Число1, число2,...    — от 1 до 30 чисел, среди которых требуется найти наименьшее.</a:t>
            </a:r>
            <a:br>
              <a:rPr lang="ru-RU" sz="1400" dirty="0" smtClean="0"/>
            </a:br>
            <a:r>
              <a:rPr lang="ru-RU" sz="1400" b="1" dirty="0" smtClean="0"/>
              <a:t>Заметки</a:t>
            </a:r>
            <a:r>
              <a:rPr lang="ru-RU" sz="1400" dirty="0" smtClean="0"/>
              <a:t/>
            </a:r>
            <a:br>
              <a:rPr lang="ru-RU" sz="1400" dirty="0" smtClean="0"/>
            </a:br>
            <a:r>
              <a:rPr lang="ru-RU" sz="1400" dirty="0" smtClean="0"/>
              <a:t>·   Можно задавать аргументы, которые являются числами, пустыми ячейками, логическими значениями или текстовыми представлениями чисел. Аргументы, которые являются значениями ошибки или текстом, не преобразуемым в числа, вызывают значения ошибок.</a:t>
            </a:r>
            <a:br>
              <a:rPr lang="ru-RU" sz="1400" dirty="0" smtClean="0"/>
            </a:br>
            <a:r>
              <a:rPr lang="ru-RU" sz="1400" dirty="0" smtClean="0"/>
              <a:t>·   Если аргумент является массивом или ссылкой, то учитываются только числа. Пустые ячейки, логические значения или текст в массиве или ссылке игнорируются. Если логические значения или текст игнорироваться не должны, следует пользоваться функцией МИНА.</a:t>
            </a:r>
            <a:br>
              <a:rPr lang="ru-RU" sz="1400" dirty="0" smtClean="0"/>
            </a:br>
            <a:r>
              <a:rPr lang="ru-RU" sz="1400" dirty="0" smtClean="0"/>
              <a:t>·   Если аргументы не содержат чисел, то функция МИН возвращает 0.</a:t>
            </a:r>
            <a:br>
              <a:rPr lang="ru-RU" sz="1400" dirty="0" smtClean="0"/>
            </a:br>
            <a:endParaRPr lang="ru-RU" sz="14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214686"/>
            <a:ext cx="8229600" cy="1069848"/>
          </a:xfrm>
        </p:spPr>
        <p:txBody>
          <a:bodyPr>
            <a:noAutofit/>
          </a:bodyPr>
          <a:lstStyle/>
          <a:p>
            <a:r>
              <a:rPr lang="ru-RU" sz="1400" b="1" dirty="0" smtClean="0"/>
              <a:t>РАНГ </a:t>
            </a:r>
            <a:r>
              <a:rPr lang="ru-RU" sz="1400" dirty="0" smtClean="0"/>
              <a:t>(</a:t>
            </a:r>
            <a:r>
              <a:rPr lang="ru-RU" sz="1400" b="1" dirty="0" smtClean="0"/>
              <a:t>число</a:t>
            </a:r>
            <a:r>
              <a:rPr lang="ru-RU" sz="1400" dirty="0" smtClean="0"/>
              <a:t>; </a:t>
            </a:r>
            <a:r>
              <a:rPr lang="ru-RU" sz="1400" b="1" dirty="0" smtClean="0"/>
              <a:t>ссылка</a:t>
            </a:r>
            <a:r>
              <a:rPr lang="ru-RU" sz="1400" dirty="0" smtClean="0"/>
              <a:t>; порядок) - возвращает ранг числа в списке чисел.</a:t>
            </a:r>
            <a:br>
              <a:rPr lang="ru-RU" sz="1400" dirty="0" smtClean="0"/>
            </a:br>
            <a:r>
              <a:rPr lang="ru-RU" sz="1400" dirty="0" smtClean="0"/>
              <a:t>Ранг числа — это его величина относительно других значений в списке. (Если список отсортировать, то ранг числа будет его позицией.)</a:t>
            </a:r>
            <a:br>
              <a:rPr lang="ru-RU" sz="1400" dirty="0" smtClean="0"/>
            </a:br>
            <a:r>
              <a:rPr lang="ru-RU" sz="1400" dirty="0" smtClean="0"/>
              <a:t>Число    — </a:t>
            </a:r>
            <a:r>
              <a:rPr lang="ru-RU" sz="1400" dirty="0" err="1" smtClean="0"/>
              <a:t>число</a:t>
            </a:r>
            <a:r>
              <a:rPr lang="ru-RU" sz="1400" dirty="0" smtClean="0"/>
              <a:t>, для которого определяется ранг.</a:t>
            </a:r>
            <a:br>
              <a:rPr lang="ru-RU" sz="1400" dirty="0" smtClean="0"/>
            </a:br>
            <a:r>
              <a:rPr lang="ru-RU" sz="1400" dirty="0" smtClean="0"/>
              <a:t>Ссылка    — массив или ссылка на список чисел. Нечисловые значения в ссылке игнорируются.</a:t>
            </a:r>
            <a:br>
              <a:rPr lang="ru-RU" sz="1400" dirty="0" smtClean="0"/>
            </a:br>
            <a:r>
              <a:rPr lang="ru-RU" sz="1400" dirty="0" smtClean="0"/>
              <a:t>Порядок    — число, определяющее способ упорядочения.</a:t>
            </a:r>
            <a:br>
              <a:rPr lang="ru-RU" sz="1400" dirty="0" smtClean="0"/>
            </a:br>
            <a:r>
              <a:rPr lang="ru-RU" sz="1400" dirty="0" smtClean="0"/>
              <a:t>·   Если порядок равен 0 (нулю) или опущен, то </a:t>
            </a:r>
            <a:r>
              <a:rPr lang="ru-RU" sz="1400" dirty="0" err="1" smtClean="0"/>
              <a:t>Microsoft</a:t>
            </a:r>
            <a:r>
              <a:rPr lang="ru-RU" sz="1400" dirty="0" smtClean="0"/>
              <a:t> </a:t>
            </a:r>
            <a:r>
              <a:rPr lang="ru-RU" sz="1400" dirty="0" err="1" smtClean="0"/>
              <a:t>Excel</a:t>
            </a:r>
            <a:r>
              <a:rPr lang="ru-RU" sz="1400" dirty="0" smtClean="0"/>
              <a:t> определяет ранг числа так, как если бы ссылка была списком, отсортированным в порядке убывания.</a:t>
            </a:r>
            <a:br>
              <a:rPr lang="ru-RU" sz="1400" dirty="0" smtClean="0"/>
            </a:br>
            <a:r>
              <a:rPr lang="ru-RU" sz="1400" dirty="0" smtClean="0"/>
              <a:t>·   Если порядок — любое ненулевое число, то </a:t>
            </a:r>
            <a:r>
              <a:rPr lang="ru-RU" sz="1400" dirty="0" err="1" smtClean="0"/>
              <a:t>Microsoft</a:t>
            </a:r>
            <a:r>
              <a:rPr lang="ru-RU" sz="1400" dirty="0" smtClean="0"/>
              <a:t> </a:t>
            </a:r>
            <a:r>
              <a:rPr lang="ru-RU" sz="1400" dirty="0" err="1" smtClean="0"/>
              <a:t>Excel</a:t>
            </a:r>
            <a:r>
              <a:rPr lang="ru-RU" sz="1400" dirty="0" smtClean="0"/>
              <a:t> определяет ранг числа так, как если бы ссылка была списком, отсортированным в порядке возрастания.</a:t>
            </a:r>
            <a:br>
              <a:rPr lang="ru-RU" sz="1400" dirty="0" smtClean="0"/>
            </a:br>
            <a:r>
              <a:rPr lang="ru-RU" sz="1400" b="1" dirty="0" smtClean="0"/>
              <a:t>Заметки</a:t>
            </a:r>
            <a:r>
              <a:rPr lang="ru-RU" sz="1400" dirty="0" smtClean="0"/>
              <a:t/>
            </a:r>
            <a:br>
              <a:rPr lang="ru-RU" sz="1400" dirty="0" smtClean="0"/>
            </a:br>
            <a:r>
              <a:rPr lang="ru-RU" sz="1400" dirty="0" smtClean="0"/>
              <a:t>·   Функция РАНГ присваивает повторяющимся числам одинаковый ранг. Однако наличие повторяющихся чисел влияет на ранги последующих чисел. Например, если в списке целых чисел, отсортированных по возрастанию, дважды встречается число 10, имеющее ранг 5, число 11 будет иметь ранг 7 (ни одно из чисел не будет иметь ранг 6).</a:t>
            </a:r>
            <a:br>
              <a:rPr lang="ru-RU" sz="1400" dirty="0" smtClean="0"/>
            </a:br>
            <a:r>
              <a:rPr lang="ru-RU" sz="1400" dirty="0" smtClean="0"/>
              <a:t>·   Может оказаться необходимым использовать определение ранга, с учетом связей в учетной записи. В предыдущем примере был взят пересмотренный ранг 5.5 для числа 10. Это можно осуществить, добавляя нижеупомянутый поправочный коэффициент в значение, возвращаемое РАНГ. Данный поправочный коэффициент подходит и для случая, когда ранг вычисляется в порядке убывания (порядок равен 0 или опущен), и в порядке возрастания (порядок равен ненулевому числу).</a:t>
            </a:r>
            <a:br>
              <a:rPr lang="ru-RU" sz="1400" dirty="0" smtClean="0"/>
            </a:br>
            <a:r>
              <a:rPr lang="ru-RU" sz="1400" dirty="0" smtClean="0"/>
              <a:t>Поправочный коэффициент для связанных рангов = [СЧЕТ(ссылка) + 1 – РАНГ(число, ссылка, 0) – РАНГ(число, ссылка, 1)]/2.</a:t>
            </a:r>
            <a:br>
              <a:rPr lang="ru-RU" sz="1400" dirty="0" smtClean="0"/>
            </a:br>
            <a:r>
              <a:rPr lang="ru-RU" sz="1400" dirty="0" smtClean="0"/>
              <a:t>В следующем примере РАНГ(A2,A1:A5,1) равен 3. Поправочный коэффициент равен (5 + 1 – 2 – 3)/2 = 0,5 и ранг, пересмотренный с учетом связей в учетной записи, равен 3 + 0,5 = 3,5. Если число появляется в ссылке только один раз, поправочный коэффициент будет равен 0, поскольку РАНГ для связи не будет изменяться.</a:t>
            </a:r>
            <a:br>
              <a:rPr lang="ru-RU" sz="1400" dirty="0" smtClean="0"/>
            </a:br>
            <a:endParaRPr lang="ru-RU" sz="14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928934"/>
            <a:ext cx="8229600" cy="1069848"/>
          </a:xfrm>
        </p:spPr>
        <p:txBody>
          <a:bodyPr>
            <a:noAutofit/>
          </a:bodyPr>
          <a:lstStyle/>
          <a:p>
            <a:r>
              <a:rPr lang="ru-RU" sz="1100" b="1" dirty="0" smtClean="0"/>
              <a:t>РОСТ</a:t>
            </a:r>
            <a:r>
              <a:rPr lang="ru-RU" sz="1100" dirty="0" smtClean="0"/>
              <a:t>(</a:t>
            </a:r>
            <a:r>
              <a:rPr lang="ru-RU" sz="1100" b="1" dirty="0" smtClean="0"/>
              <a:t>известные_значения_y</a:t>
            </a:r>
            <a:r>
              <a:rPr lang="ru-RU" sz="1100" dirty="0" smtClean="0"/>
              <a:t>;известные_значения_x;новые_значения_x;конст) - рассчитывает прогнозируемый экспоненциальный рост на основании имеющихся данных. Функция РОСТ возвращает значения </a:t>
            </a:r>
            <a:r>
              <a:rPr lang="ru-RU" sz="1100" dirty="0" err="1" smtClean="0"/>
              <a:t>y</a:t>
            </a:r>
            <a:r>
              <a:rPr lang="ru-RU" sz="1100" dirty="0" smtClean="0"/>
              <a:t> для последовательности новых значений </a:t>
            </a:r>
            <a:r>
              <a:rPr lang="ru-RU" sz="1100" dirty="0" err="1" smtClean="0"/>
              <a:t>x</a:t>
            </a:r>
            <a:r>
              <a:rPr lang="ru-RU" sz="1100" dirty="0" smtClean="0"/>
              <a:t>, задаваемых с помощью существующих </a:t>
            </a:r>
            <a:r>
              <a:rPr lang="ru-RU" sz="1100" dirty="0" err="1" smtClean="0"/>
              <a:t>x</a:t>
            </a:r>
            <a:r>
              <a:rPr lang="ru-RU" sz="1100" dirty="0" smtClean="0"/>
              <a:t>- и y-значений. Функция рабочего листа РОСТ может применяться также для </a:t>
            </a:r>
            <a:r>
              <a:rPr lang="ru-RU" sz="1100" dirty="0" err="1" smtClean="0"/>
              <a:t>для</a:t>
            </a:r>
            <a:r>
              <a:rPr lang="ru-RU" sz="1100" dirty="0" smtClean="0"/>
              <a:t> аппроксимации существующих </a:t>
            </a:r>
            <a:r>
              <a:rPr lang="ru-RU" sz="1100" dirty="0" err="1" smtClean="0"/>
              <a:t>x</a:t>
            </a:r>
            <a:r>
              <a:rPr lang="ru-RU" sz="1100" dirty="0" smtClean="0"/>
              <a:t>- и y-значений экспоненциальной кривой.</a:t>
            </a:r>
            <a:br>
              <a:rPr lang="ru-RU" sz="1100" dirty="0" smtClean="0"/>
            </a:br>
            <a:r>
              <a:rPr lang="ru-RU" sz="1100" dirty="0" err="1" smtClean="0"/>
              <a:t>Известные_значения_y</a:t>
            </a:r>
            <a:r>
              <a:rPr lang="ru-RU" sz="1100" dirty="0" smtClean="0"/>
              <a:t>    — это множество значений </a:t>
            </a:r>
            <a:r>
              <a:rPr lang="ru-RU" sz="1100" dirty="0" err="1" smtClean="0"/>
              <a:t>y</a:t>
            </a:r>
            <a:r>
              <a:rPr lang="ru-RU" sz="1100" dirty="0" smtClean="0"/>
              <a:t>, которые уже известны в соотношении </a:t>
            </a:r>
            <a:r>
              <a:rPr lang="ru-RU" sz="1100" dirty="0" err="1" smtClean="0"/>
              <a:t>y</a:t>
            </a:r>
            <a:r>
              <a:rPr lang="ru-RU" sz="1100" dirty="0" smtClean="0"/>
              <a:t> = </a:t>
            </a:r>
            <a:r>
              <a:rPr lang="ru-RU" sz="1100" dirty="0" err="1" smtClean="0"/>
              <a:t>b</a:t>
            </a:r>
            <a:r>
              <a:rPr lang="ru-RU" sz="1100" dirty="0" smtClean="0"/>
              <a:t>*</a:t>
            </a:r>
            <a:r>
              <a:rPr lang="ru-RU" sz="1100" dirty="0" err="1" smtClean="0"/>
              <a:t>m^x</a:t>
            </a:r>
            <a:r>
              <a:rPr lang="ru-RU" sz="1100" dirty="0" smtClean="0"/>
              <a:t>.</a:t>
            </a:r>
            <a:br>
              <a:rPr lang="ru-RU" sz="1100" dirty="0" smtClean="0"/>
            </a:br>
            <a:r>
              <a:rPr lang="ru-RU" sz="1100" dirty="0" smtClean="0"/>
              <a:t>·   Если массив </a:t>
            </a:r>
            <a:r>
              <a:rPr lang="ru-RU" sz="1100" dirty="0" err="1" smtClean="0"/>
              <a:t>известные_значения_y</a:t>
            </a:r>
            <a:r>
              <a:rPr lang="ru-RU" sz="1100" dirty="0" smtClean="0"/>
              <a:t> имеет один столбец, то каждый столбец массива </a:t>
            </a:r>
            <a:r>
              <a:rPr lang="ru-RU" sz="1100" dirty="0" err="1" smtClean="0"/>
              <a:t>известные_значения_x</a:t>
            </a:r>
            <a:r>
              <a:rPr lang="ru-RU" sz="1100" dirty="0" smtClean="0"/>
              <a:t> интерпретируется как отдельная переменная.</a:t>
            </a:r>
            <a:br>
              <a:rPr lang="ru-RU" sz="1100" dirty="0" smtClean="0"/>
            </a:br>
            <a:r>
              <a:rPr lang="ru-RU" sz="1100" dirty="0" smtClean="0"/>
              <a:t>·   Если массив </a:t>
            </a:r>
            <a:r>
              <a:rPr lang="ru-RU" sz="1100" dirty="0" err="1" smtClean="0"/>
              <a:t>известные_значения_y</a:t>
            </a:r>
            <a:r>
              <a:rPr lang="ru-RU" sz="1100" dirty="0" smtClean="0"/>
              <a:t> имеет одну строку, то каждая строка массива </a:t>
            </a:r>
            <a:r>
              <a:rPr lang="ru-RU" sz="1100" dirty="0" err="1" smtClean="0"/>
              <a:t>известные_значения_x</a:t>
            </a:r>
            <a:r>
              <a:rPr lang="ru-RU" sz="1100" dirty="0" smtClean="0"/>
              <a:t> интерпретируется как отдельная переменная.</a:t>
            </a:r>
            <a:br>
              <a:rPr lang="ru-RU" sz="1100" dirty="0" smtClean="0"/>
            </a:br>
            <a:r>
              <a:rPr lang="ru-RU" sz="1100" dirty="0" smtClean="0"/>
              <a:t>·   Если какие-либо числа в массиве </a:t>
            </a:r>
            <a:r>
              <a:rPr lang="ru-RU" sz="1100" dirty="0" err="1" smtClean="0"/>
              <a:t>известные_значения_y</a:t>
            </a:r>
            <a:r>
              <a:rPr lang="ru-RU" sz="1100" dirty="0" smtClean="0"/>
              <a:t> равны 0 или отрицательны, то функция РОСТ возвращает значение ошибки #ЧИСЛО!.</a:t>
            </a:r>
            <a:br>
              <a:rPr lang="ru-RU" sz="1100" dirty="0" smtClean="0"/>
            </a:br>
            <a:r>
              <a:rPr lang="ru-RU" sz="1100" dirty="0" err="1" smtClean="0"/>
              <a:t>Известные_значения_x</a:t>
            </a:r>
            <a:r>
              <a:rPr lang="ru-RU" sz="1100" dirty="0" smtClean="0"/>
              <a:t>    — это необязательное множество значений </a:t>
            </a:r>
            <a:r>
              <a:rPr lang="ru-RU" sz="1100" dirty="0" err="1" smtClean="0"/>
              <a:t>x</a:t>
            </a:r>
            <a:r>
              <a:rPr lang="ru-RU" sz="1100" dirty="0" smtClean="0"/>
              <a:t>, которые уже известны для соотношения </a:t>
            </a:r>
            <a:r>
              <a:rPr lang="ru-RU" sz="1100" dirty="0" err="1" smtClean="0"/>
              <a:t>y</a:t>
            </a:r>
            <a:r>
              <a:rPr lang="ru-RU" sz="1100" dirty="0" smtClean="0"/>
              <a:t> = </a:t>
            </a:r>
            <a:r>
              <a:rPr lang="ru-RU" sz="1100" dirty="0" err="1" smtClean="0"/>
              <a:t>b</a:t>
            </a:r>
            <a:r>
              <a:rPr lang="ru-RU" sz="1100" dirty="0" smtClean="0"/>
              <a:t>*</a:t>
            </a:r>
            <a:r>
              <a:rPr lang="ru-RU" sz="1100" dirty="0" err="1" smtClean="0"/>
              <a:t>m^x</a:t>
            </a:r>
            <a:r>
              <a:rPr lang="ru-RU" sz="1100" dirty="0" smtClean="0"/>
              <a:t>.</a:t>
            </a:r>
            <a:br>
              <a:rPr lang="ru-RU" sz="1100" dirty="0" smtClean="0"/>
            </a:br>
            <a:r>
              <a:rPr lang="ru-RU" sz="1100" dirty="0" smtClean="0"/>
              <a:t>·   Массив </a:t>
            </a:r>
            <a:r>
              <a:rPr lang="ru-RU" sz="1100" dirty="0" err="1" smtClean="0"/>
              <a:t>известные_значения_x</a:t>
            </a:r>
            <a:r>
              <a:rPr lang="ru-RU" sz="1100" dirty="0" smtClean="0"/>
              <a:t> может содержать одно или несколько множеств переменных. Если используется только одна переменная, то </a:t>
            </a:r>
            <a:r>
              <a:rPr lang="ru-RU" sz="1100" dirty="0" err="1" smtClean="0"/>
              <a:t>известные_значения_y</a:t>
            </a:r>
            <a:r>
              <a:rPr lang="ru-RU" sz="1100" dirty="0" smtClean="0"/>
              <a:t> и </a:t>
            </a:r>
            <a:r>
              <a:rPr lang="ru-RU" sz="1100" dirty="0" err="1" smtClean="0"/>
              <a:t>известные_значения_x</a:t>
            </a:r>
            <a:r>
              <a:rPr lang="ru-RU" sz="1100" dirty="0" smtClean="0"/>
              <a:t> могут иметь любую форму, при условии, что они имеют одинаковую размерность. Если используется более одной переменной, то </a:t>
            </a:r>
            <a:r>
              <a:rPr lang="ru-RU" sz="1100" dirty="0" err="1" smtClean="0"/>
              <a:t>известные_значения_y</a:t>
            </a:r>
            <a:r>
              <a:rPr lang="ru-RU" sz="1100" dirty="0" smtClean="0"/>
              <a:t> должны быть вектором (то есть интервалом высотой в одну строку или шириной в один столбец).</a:t>
            </a:r>
            <a:br>
              <a:rPr lang="ru-RU" sz="1100" dirty="0" smtClean="0"/>
            </a:br>
            <a:r>
              <a:rPr lang="ru-RU" sz="1100" dirty="0" smtClean="0"/>
              <a:t>·   Если </a:t>
            </a:r>
            <a:r>
              <a:rPr lang="ru-RU" sz="1100" dirty="0" err="1" smtClean="0"/>
              <a:t>известные_значения_x</a:t>
            </a:r>
            <a:r>
              <a:rPr lang="ru-RU" sz="1100" dirty="0" smtClean="0"/>
              <a:t> опущены, то предполагается, что это массив {1;2;3;...} такого же размера, как и </a:t>
            </a:r>
            <a:r>
              <a:rPr lang="ru-RU" sz="1100" dirty="0" err="1" smtClean="0"/>
              <a:t>известные_значения_y</a:t>
            </a:r>
            <a:r>
              <a:rPr lang="ru-RU" sz="1100" dirty="0" smtClean="0"/>
              <a:t>.</a:t>
            </a:r>
            <a:br>
              <a:rPr lang="ru-RU" sz="1100" dirty="0" smtClean="0"/>
            </a:br>
            <a:r>
              <a:rPr lang="ru-RU" sz="1100" dirty="0" err="1" smtClean="0"/>
              <a:t>Новые_значения_x</a:t>
            </a:r>
            <a:r>
              <a:rPr lang="ru-RU" sz="1100" dirty="0" smtClean="0"/>
              <a:t>    — это новые значения </a:t>
            </a:r>
            <a:r>
              <a:rPr lang="ru-RU" sz="1100" dirty="0" err="1" smtClean="0"/>
              <a:t>x</a:t>
            </a:r>
            <a:r>
              <a:rPr lang="ru-RU" sz="1100" dirty="0" smtClean="0"/>
              <a:t>, для которых РОСТ возвращает соответствующие значения </a:t>
            </a:r>
            <a:r>
              <a:rPr lang="ru-RU" sz="1100" dirty="0" err="1" smtClean="0"/>
              <a:t>y</a:t>
            </a:r>
            <a:r>
              <a:rPr lang="ru-RU" sz="1100" dirty="0" smtClean="0"/>
              <a:t>.</a:t>
            </a:r>
            <a:br>
              <a:rPr lang="ru-RU" sz="1100" dirty="0" smtClean="0"/>
            </a:br>
            <a:r>
              <a:rPr lang="ru-RU" sz="1100" dirty="0" smtClean="0"/>
              <a:t>·   </a:t>
            </a:r>
            <a:r>
              <a:rPr lang="ru-RU" sz="1100" dirty="0" err="1" smtClean="0"/>
              <a:t>Новые_значения_x</a:t>
            </a:r>
            <a:r>
              <a:rPr lang="ru-RU" sz="1100" dirty="0" smtClean="0"/>
              <a:t> должны содержать столбец (или строку) для каждой независимой переменной, как и </a:t>
            </a:r>
            <a:r>
              <a:rPr lang="ru-RU" sz="1100" dirty="0" err="1" smtClean="0"/>
              <a:t>известные_значения_x</a:t>
            </a:r>
            <a:r>
              <a:rPr lang="ru-RU" sz="1100" dirty="0" smtClean="0"/>
              <a:t>. Таким образом, если </a:t>
            </a:r>
            <a:r>
              <a:rPr lang="ru-RU" sz="1100" dirty="0" err="1" smtClean="0"/>
              <a:t>известные_значения_y</a:t>
            </a:r>
            <a:r>
              <a:rPr lang="ru-RU" sz="1100" dirty="0" smtClean="0"/>
              <a:t> — это один столбец, то </a:t>
            </a:r>
            <a:r>
              <a:rPr lang="ru-RU" sz="1100" dirty="0" err="1" smtClean="0"/>
              <a:t>известные_значения_x</a:t>
            </a:r>
            <a:r>
              <a:rPr lang="ru-RU" sz="1100" dirty="0" smtClean="0"/>
              <a:t> и </a:t>
            </a:r>
            <a:r>
              <a:rPr lang="ru-RU" sz="1100" dirty="0" err="1" smtClean="0"/>
              <a:t>новые_значения_x</a:t>
            </a:r>
            <a:r>
              <a:rPr lang="ru-RU" sz="1100" dirty="0" smtClean="0"/>
              <a:t> должны иметь такое же количество столбцов. Если </a:t>
            </a:r>
            <a:r>
              <a:rPr lang="ru-RU" sz="1100" dirty="0" err="1" smtClean="0"/>
              <a:t>известные_значения_y</a:t>
            </a:r>
            <a:r>
              <a:rPr lang="ru-RU" sz="1100" dirty="0" smtClean="0"/>
              <a:t> — это одна строка, то </a:t>
            </a:r>
            <a:r>
              <a:rPr lang="ru-RU" sz="1100" dirty="0" err="1" smtClean="0"/>
              <a:t>известные_значения_x</a:t>
            </a:r>
            <a:r>
              <a:rPr lang="ru-RU" sz="1100" dirty="0" smtClean="0"/>
              <a:t> и </a:t>
            </a:r>
            <a:r>
              <a:rPr lang="ru-RU" sz="1100" dirty="0" err="1" smtClean="0"/>
              <a:t>новые_значения_x</a:t>
            </a:r>
            <a:r>
              <a:rPr lang="ru-RU" sz="1100" dirty="0" smtClean="0"/>
              <a:t> должны иметь такое же количество строк.</a:t>
            </a:r>
            <a:br>
              <a:rPr lang="ru-RU" sz="1100" dirty="0" smtClean="0"/>
            </a:br>
            <a:r>
              <a:rPr lang="ru-RU" sz="1100" dirty="0" smtClean="0"/>
              <a:t>·   Если аргумент </a:t>
            </a:r>
            <a:r>
              <a:rPr lang="ru-RU" sz="1100" dirty="0" err="1" smtClean="0"/>
              <a:t>новые_значения_x</a:t>
            </a:r>
            <a:r>
              <a:rPr lang="ru-RU" sz="1100" dirty="0" smtClean="0"/>
              <a:t> опущен, то предполагается, что он совпадает с аргументом </a:t>
            </a:r>
            <a:r>
              <a:rPr lang="ru-RU" sz="1100" dirty="0" err="1" smtClean="0"/>
              <a:t>известные_значения_x</a:t>
            </a:r>
            <a:r>
              <a:rPr lang="ru-RU" sz="1100" dirty="0" smtClean="0"/>
              <a:t>.</a:t>
            </a:r>
            <a:br>
              <a:rPr lang="ru-RU" sz="1100" dirty="0" smtClean="0"/>
            </a:br>
            <a:r>
              <a:rPr lang="ru-RU" sz="1100" dirty="0" smtClean="0"/>
              <a:t>·   Если оба аргумента </a:t>
            </a:r>
            <a:r>
              <a:rPr lang="ru-RU" sz="1100" dirty="0" err="1" smtClean="0"/>
              <a:t>известные_значения_x</a:t>
            </a:r>
            <a:r>
              <a:rPr lang="ru-RU" sz="1100" dirty="0" smtClean="0"/>
              <a:t> и </a:t>
            </a:r>
            <a:r>
              <a:rPr lang="ru-RU" sz="1100" dirty="0" err="1" smtClean="0"/>
              <a:t>новые_значения_x</a:t>
            </a:r>
            <a:r>
              <a:rPr lang="ru-RU" sz="1100" dirty="0" smtClean="0"/>
              <a:t> опущены, то предполагается, что это массив {1;2;3;...} такого же размера, как и </a:t>
            </a:r>
            <a:r>
              <a:rPr lang="ru-RU" sz="1100" dirty="0" err="1" smtClean="0"/>
              <a:t>известные_значения_y</a:t>
            </a:r>
            <a:r>
              <a:rPr lang="ru-RU" sz="1100" dirty="0" smtClean="0"/>
              <a:t>.</a:t>
            </a:r>
            <a:br>
              <a:rPr lang="ru-RU" sz="1100" dirty="0" smtClean="0"/>
            </a:br>
            <a:r>
              <a:rPr lang="ru-RU" sz="1100" dirty="0" err="1" smtClean="0"/>
              <a:t>Конст</a:t>
            </a:r>
            <a:r>
              <a:rPr lang="ru-RU" sz="1100" dirty="0" smtClean="0"/>
              <a:t>    — логическое значение, которое указывает, требуется ли, чтобы константа </a:t>
            </a:r>
            <a:r>
              <a:rPr lang="ru-RU" sz="1100" dirty="0" err="1" smtClean="0"/>
              <a:t>b</a:t>
            </a:r>
            <a:r>
              <a:rPr lang="ru-RU" sz="1100" dirty="0" smtClean="0"/>
              <a:t> была равна 1.</a:t>
            </a:r>
            <a:br>
              <a:rPr lang="ru-RU" sz="1100" dirty="0" smtClean="0"/>
            </a:br>
            <a:r>
              <a:rPr lang="ru-RU" sz="1100" dirty="0" smtClean="0"/>
              <a:t>·   Если </a:t>
            </a:r>
            <a:r>
              <a:rPr lang="ru-RU" sz="1100" dirty="0" err="1" smtClean="0"/>
              <a:t>конст</a:t>
            </a:r>
            <a:r>
              <a:rPr lang="ru-RU" sz="1100" dirty="0" smtClean="0"/>
              <a:t> имеет значение ИСТИНА или опущено, то </a:t>
            </a:r>
            <a:r>
              <a:rPr lang="ru-RU" sz="1100" dirty="0" err="1" smtClean="0"/>
              <a:t>b</a:t>
            </a:r>
            <a:r>
              <a:rPr lang="ru-RU" sz="1100" dirty="0" smtClean="0"/>
              <a:t> вычисляется обычным образом.</a:t>
            </a:r>
            <a:br>
              <a:rPr lang="ru-RU" sz="1100" dirty="0" smtClean="0"/>
            </a:br>
            <a:r>
              <a:rPr lang="ru-RU" sz="1100" dirty="0" smtClean="0"/>
              <a:t>·   Если </a:t>
            </a:r>
            <a:r>
              <a:rPr lang="ru-RU" sz="1100" dirty="0" err="1" smtClean="0"/>
              <a:t>конст</a:t>
            </a:r>
            <a:r>
              <a:rPr lang="ru-RU" sz="1100" dirty="0" smtClean="0"/>
              <a:t> имеет значение ЛОЖЬ, то </a:t>
            </a:r>
            <a:r>
              <a:rPr lang="ru-RU" sz="1100" dirty="0" err="1" smtClean="0"/>
              <a:t>b</a:t>
            </a:r>
            <a:r>
              <a:rPr lang="ru-RU" sz="1100" dirty="0" smtClean="0"/>
              <a:t> полагается равным 1, а значения </a:t>
            </a:r>
            <a:r>
              <a:rPr lang="ru-RU" sz="1100" dirty="0" err="1" smtClean="0"/>
              <a:t>m</a:t>
            </a:r>
            <a:r>
              <a:rPr lang="ru-RU" sz="1100" dirty="0" smtClean="0"/>
              <a:t> подбираются так, чтобы </a:t>
            </a:r>
            <a:r>
              <a:rPr lang="ru-RU" sz="1100" dirty="0" err="1" smtClean="0"/>
              <a:t>y</a:t>
            </a:r>
            <a:r>
              <a:rPr lang="ru-RU" sz="1100" dirty="0" smtClean="0"/>
              <a:t> = </a:t>
            </a:r>
            <a:r>
              <a:rPr lang="ru-RU" sz="1100" dirty="0" err="1" smtClean="0"/>
              <a:t>m^x</a:t>
            </a:r>
            <a:r>
              <a:rPr lang="ru-RU" sz="1100" dirty="0" smtClean="0"/>
              <a:t>.</a:t>
            </a:r>
            <a:br>
              <a:rPr lang="ru-RU" sz="1100" dirty="0" smtClean="0"/>
            </a:br>
            <a:r>
              <a:rPr lang="ru-RU" sz="1100" b="1" dirty="0" smtClean="0"/>
              <a:t>Заметки</a:t>
            </a:r>
            <a:r>
              <a:rPr lang="ru-RU" sz="1100" dirty="0" smtClean="0"/>
              <a:t/>
            </a:r>
            <a:br>
              <a:rPr lang="ru-RU" sz="1100" dirty="0" smtClean="0"/>
            </a:br>
            <a:r>
              <a:rPr lang="ru-RU" sz="1100" dirty="0" smtClean="0"/>
              <a:t>·   Формулы, которые возвращают массивы, должны быть введены как формулы массивов после выделения подходящего числа ячеек.</a:t>
            </a:r>
            <a:br>
              <a:rPr lang="ru-RU" sz="1100" dirty="0" smtClean="0"/>
            </a:br>
            <a:r>
              <a:rPr lang="ru-RU" sz="1100" dirty="0" smtClean="0"/>
              <a:t>·   При вводе константы массива для аргумента, такого как </a:t>
            </a:r>
            <a:r>
              <a:rPr lang="ru-RU" sz="1100" dirty="0" err="1" smtClean="0"/>
              <a:t>известные_значения_x</a:t>
            </a:r>
            <a:r>
              <a:rPr lang="ru-RU" sz="1100" dirty="0" smtClean="0"/>
              <a:t>, следует использовать точку с запятой для разделения значений в одной строке и двоеточие для разделения строк.</a:t>
            </a:r>
            <a:br>
              <a:rPr lang="ru-RU" sz="1100" dirty="0" smtClean="0"/>
            </a:br>
            <a:endParaRPr lang="ru-RU" sz="11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071810"/>
            <a:ext cx="8229600" cy="1069848"/>
          </a:xfrm>
        </p:spPr>
        <p:txBody>
          <a:bodyPr>
            <a:noAutofit/>
          </a:bodyPr>
          <a:lstStyle/>
          <a:p>
            <a:r>
              <a:rPr lang="ru-RU" sz="2000" b="1" i="1" u="sng" dirty="0" smtClean="0"/>
              <a:t>Использование функций СЧЁТЕСЛИ, СУММЕСЛИ</a:t>
            </a:r>
            <a:r>
              <a:rPr lang="ru-RU" sz="2000" b="1" dirty="0" smtClean="0"/>
              <a:t/>
            </a:r>
            <a:br>
              <a:rPr lang="ru-RU" sz="2000" b="1" dirty="0" smtClean="0"/>
            </a:br>
            <a:r>
              <a:rPr lang="ru-RU" sz="2000" b="1" dirty="0" smtClean="0"/>
              <a:t>СЧЁТЕСЛИ</a:t>
            </a:r>
            <a:r>
              <a:rPr lang="ru-RU" sz="2000" dirty="0" smtClean="0"/>
              <a:t>(</a:t>
            </a:r>
            <a:r>
              <a:rPr lang="ru-RU" sz="2000" b="1" dirty="0" err="1" smtClean="0"/>
              <a:t>диапазон</a:t>
            </a:r>
            <a:r>
              <a:rPr lang="ru-RU" sz="2000" dirty="0" err="1" smtClean="0"/>
              <a:t>;</a:t>
            </a:r>
            <a:r>
              <a:rPr lang="ru-RU" sz="2000" b="1" dirty="0" err="1" smtClean="0"/>
              <a:t>критерий</a:t>
            </a:r>
            <a:r>
              <a:rPr lang="ru-RU" sz="2000" dirty="0" smtClean="0"/>
              <a:t>) - подсчитывает количество ячеек внутри диапазона, удовлетворяющих заданному критерию.</a:t>
            </a:r>
            <a:br>
              <a:rPr lang="ru-RU" sz="2000" dirty="0" smtClean="0"/>
            </a:br>
            <a:r>
              <a:rPr lang="ru-RU" sz="2000" dirty="0" smtClean="0"/>
              <a:t>Диапазон   — </a:t>
            </a:r>
            <a:r>
              <a:rPr lang="ru-RU" sz="2000" dirty="0" err="1" smtClean="0"/>
              <a:t>диапазон</a:t>
            </a:r>
            <a:r>
              <a:rPr lang="ru-RU" sz="2000" dirty="0" smtClean="0"/>
              <a:t>, в котором нужно подсчитать ячейки.</a:t>
            </a:r>
            <a:br>
              <a:rPr lang="ru-RU" sz="2000" dirty="0" smtClean="0"/>
            </a:br>
            <a:r>
              <a:rPr lang="ru-RU" sz="2000" dirty="0" smtClean="0"/>
              <a:t>Критерий   — </a:t>
            </a:r>
            <a:r>
              <a:rPr lang="ru-RU" sz="2000" dirty="0" err="1" smtClean="0"/>
              <a:t>критерий</a:t>
            </a:r>
            <a:r>
              <a:rPr lang="ru-RU" sz="2000" dirty="0" smtClean="0"/>
              <a:t> в форме числа, выражения или текста, который определяет, какие ячейки надо подсчитывать. Например, критерий может быть выражен следующим образом: 32, "32", "&gt;32", "яблоки".</a:t>
            </a:r>
            <a:br>
              <a:rPr lang="ru-RU" sz="2000" dirty="0" smtClean="0"/>
            </a:br>
            <a:r>
              <a:rPr lang="ru-RU" sz="2000" b="1" dirty="0" smtClean="0"/>
              <a:t>Заметки</a:t>
            </a:r>
            <a:r>
              <a:rPr lang="ru-RU" sz="2000" dirty="0" smtClean="0"/>
              <a:t/>
            </a:r>
            <a:br>
              <a:rPr lang="ru-RU" sz="2000" dirty="0" smtClean="0"/>
            </a:br>
            <a:r>
              <a:rPr lang="ru-RU" sz="2000" dirty="0" err="1" smtClean="0"/>
              <a:t>Microsoft</a:t>
            </a:r>
            <a:r>
              <a:rPr lang="ru-RU" sz="2000" dirty="0" smtClean="0"/>
              <a:t> </a:t>
            </a:r>
            <a:r>
              <a:rPr lang="ru-RU" sz="2000" dirty="0" err="1" smtClean="0"/>
              <a:t>Excel</a:t>
            </a:r>
            <a:r>
              <a:rPr lang="ru-RU" sz="2000" dirty="0" smtClean="0"/>
              <a:t> предлагает дополнительные функции, которые можно применять для анализа данных с использованием условий. Например, для вычисления суммы значений, попадающих в интервал, заданный текстовой строкой или числами, используйте функцию СУММЕСЛИ. Для получения формулы, возвращающей в зависимости от выполнения условия одно из двух значений, например вознаграждение по указанному объему продаж, используйте функцию ЕСЛИ.</a:t>
            </a:r>
            <a:br>
              <a:rPr lang="ru-RU" sz="2000" dirty="0" smtClean="0"/>
            </a:br>
            <a:r>
              <a:rPr lang="ru-RU" sz="2000" dirty="0" smtClean="0"/>
              <a:t> </a:t>
            </a:r>
            <a:br>
              <a:rPr lang="ru-RU" sz="2000" dirty="0" smtClean="0"/>
            </a:br>
            <a:endParaRPr lang="ru-RU" sz="20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143248"/>
            <a:ext cx="8229600" cy="1069848"/>
          </a:xfrm>
        </p:spPr>
        <p:txBody>
          <a:bodyPr>
            <a:noAutofit/>
          </a:bodyPr>
          <a:lstStyle/>
          <a:p>
            <a:r>
              <a:rPr lang="ru-RU" sz="1800" b="1" dirty="0" smtClean="0"/>
              <a:t>СУММЕСЛИ</a:t>
            </a:r>
            <a:r>
              <a:rPr lang="ru-RU" sz="1800" dirty="0" smtClean="0"/>
              <a:t>(</a:t>
            </a:r>
            <a:r>
              <a:rPr lang="ru-RU" sz="1800" b="1" dirty="0" err="1" smtClean="0"/>
              <a:t>диапазон</a:t>
            </a:r>
            <a:r>
              <a:rPr lang="ru-RU" sz="1800" dirty="0" err="1" smtClean="0"/>
              <a:t>;</a:t>
            </a:r>
            <a:r>
              <a:rPr lang="ru-RU" sz="1800" b="1" dirty="0" err="1" smtClean="0"/>
              <a:t>критерий</a:t>
            </a:r>
            <a:r>
              <a:rPr lang="ru-RU" sz="1800" dirty="0" err="1" smtClean="0"/>
              <a:t>;диапазон_суммирования</a:t>
            </a:r>
            <a:r>
              <a:rPr lang="ru-RU" sz="1800" dirty="0" smtClean="0"/>
              <a:t>) - суммирует ячейки, заданные критерием.</a:t>
            </a:r>
            <a:br>
              <a:rPr lang="ru-RU" sz="1800" dirty="0" smtClean="0"/>
            </a:br>
            <a:r>
              <a:rPr lang="ru-RU" sz="1800" dirty="0" smtClean="0"/>
              <a:t>Диапазон    — </a:t>
            </a:r>
            <a:r>
              <a:rPr lang="ru-RU" sz="1800" dirty="0" err="1" smtClean="0"/>
              <a:t>диапазон</a:t>
            </a:r>
            <a:r>
              <a:rPr lang="ru-RU" sz="1800" dirty="0" smtClean="0"/>
              <a:t> вычисляемых ячеек.</a:t>
            </a:r>
            <a:br>
              <a:rPr lang="ru-RU" sz="1800" dirty="0" smtClean="0"/>
            </a:br>
            <a:r>
              <a:rPr lang="ru-RU" sz="1800" dirty="0" smtClean="0"/>
              <a:t>Критерий    — </a:t>
            </a:r>
            <a:r>
              <a:rPr lang="ru-RU" sz="1800" dirty="0" err="1" smtClean="0"/>
              <a:t>критерий</a:t>
            </a:r>
            <a:r>
              <a:rPr lang="ru-RU" sz="1800" dirty="0" smtClean="0"/>
              <a:t> в форме числа, выражения или текста, определяющего суммируемые ячейки. Например, критерий может быть выражен как 32, "32", "&gt;32", "яблоки".</a:t>
            </a:r>
            <a:br>
              <a:rPr lang="ru-RU" sz="1800" dirty="0" smtClean="0"/>
            </a:br>
            <a:r>
              <a:rPr lang="ru-RU" sz="1800" dirty="0" err="1" smtClean="0"/>
              <a:t>Диапазон_суммирования</a:t>
            </a:r>
            <a:r>
              <a:rPr lang="ru-RU" sz="1800" dirty="0" smtClean="0"/>
              <a:t>    — фактические ячейки для суммирования.</a:t>
            </a:r>
            <a:br>
              <a:rPr lang="ru-RU" sz="1800" dirty="0" smtClean="0"/>
            </a:br>
            <a:r>
              <a:rPr lang="ru-RU" sz="1800" b="1" dirty="0" smtClean="0"/>
              <a:t>Заметки</a:t>
            </a:r>
            <a:r>
              <a:rPr lang="ru-RU" sz="1800" dirty="0" smtClean="0"/>
              <a:t/>
            </a:r>
            <a:br>
              <a:rPr lang="ru-RU" sz="1800" dirty="0" smtClean="0"/>
            </a:br>
            <a:r>
              <a:rPr lang="ru-RU" sz="1800" dirty="0" smtClean="0"/>
              <a:t>·   Ячейки в «</a:t>
            </a:r>
            <a:r>
              <a:rPr lang="ru-RU" sz="1800" dirty="0" err="1" smtClean="0"/>
              <a:t>диапазон_суммирования</a:t>
            </a:r>
            <a:r>
              <a:rPr lang="ru-RU" sz="1800" dirty="0" smtClean="0"/>
              <a:t>» суммируются, только если соответствующие им ячейки в аргументе «диапазон» удовлетворяют критерию.</a:t>
            </a:r>
            <a:br>
              <a:rPr lang="ru-RU" sz="1800" dirty="0" smtClean="0"/>
            </a:br>
            <a:r>
              <a:rPr lang="ru-RU" sz="1800" dirty="0" smtClean="0"/>
              <a:t>·   Если «</a:t>
            </a:r>
            <a:r>
              <a:rPr lang="ru-RU" sz="1800" dirty="0" err="1" smtClean="0"/>
              <a:t>диапазон_суммирования</a:t>
            </a:r>
            <a:r>
              <a:rPr lang="ru-RU" sz="1800" dirty="0" smtClean="0"/>
              <a:t>» опущен, то суммируются ячейки в аргументе «диапазон».</a:t>
            </a:r>
            <a:br>
              <a:rPr lang="ru-RU" sz="1800" dirty="0" smtClean="0"/>
            </a:br>
            <a:r>
              <a:rPr lang="ru-RU" sz="1800" dirty="0" smtClean="0"/>
              <a:t>·   </a:t>
            </a:r>
            <a:r>
              <a:rPr lang="ru-RU" sz="1800" dirty="0" err="1" smtClean="0"/>
              <a:t>Microsoft</a:t>
            </a:r>
            <a:r>
              <a:rPr lang="ru-RU" sz="1800" dirty="0" smtClean="0"/>
              <a:t> </a:t>
            </a:r>
            <a:r>
              <a:rPr lang="ru-RU" sz="1800" dirty="0" err="1" smtClean="0"/>
              <a:t>Excel</a:t>
            </a:r>
            <a:r>
              <a:rPr lang="ru-RU" sz="1800" dirty="0" smtClean="0"/>
              <a:t> предлагает дополнительные функции, которые можно применять для анализа данных с использованием условий. Например, для подсчета числа появлений текстовой строки или числа в пределах диапазона ячеек, используйте функцию СЧЁТЕСЛИ. Для получения формулы, возвращающей в зависимости от выполнения условия одно из двух значений, например вознаграждение по указанному объему продаж, используйте функцию ЕСЛИ.</a:t>
            </a:r>
            <a:br>
              <a:rPr lang="ru-RU" sz="1800" dirty="0" smtClean="0"/>
            </a:br>
            <a:r>
              <a:rPr lang="ru-RU" sz="1800" dirty="0" smtClean="0"/>
              <a:t> </a:t>
            </a:r>
            <a:br>
              <a:rPr lang="ru-RU" sz="1800" dirty="0" smtClean="0"/>
            </a:br>
            <a:endParaRPr lang="ru-RU" sz="18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857628"/>
            <a:ext cx="8229600" cy="1066800"/>
          </a:xfrm>
        </p:spPr>
        <p:txBody>
          <a:bodyPr>
            <a:normAutofit/>
          </a:bodyPr>
          <a:lstStyle/>
          <a:p>
            <a:r>
              <a:rPr lang="ru-RU" sz="1600" dirty="0" smtClean="0"/>
              <a:t>Источники:</a:t>
            </a:r>
            <a:br>
              <a:rPr lang="ru-RU" sz="1600" dirty="0" smtClean="0"/>
            </a:br>
            <a:r>
              <a:rPr lang="ru-RU" sz="1600" dirty="0" smtClean="0"/>
              <a:t>1. </a:t>
            </a:r>
            <a:r>
              <a:rPr lang="en-US" sz="1600" dirty="0" smtClean="0">
                <a:hlinkClick r:id="rId2"/>
              </a:rPr>
              <a:t>http://</a:t>
            </a:r>
            <a:r>
              <a:rPr lang="en-US" sz="1600" dirty="0" smtClean="0">
                <a:hlinkClick r:id="rId2"/>
              </a:rPr>
              <a:t>studopedia.org/9-174956.html</a:t>
            </a:r>
            <a:r>
              <a:rPr lang="ru-RU" sz="1600" dirty="0" smtClean="0"/>
              <a:t/>
            </a:r>
            <a:br>
              <a:rPr lang="ru-RU" sz="1600" dirty="0" smtClean="0"/>
            </a:br>
            <a:r>
              <a:rPr lang="ru-RU" sz="1600" dirty="0" smtClean="0"/>
              <a:t>2. </a:t>
            </a:r>
            <a:r>
              <a:rPr lang="en-US" sz="1600" dirty="0" smtClean="0"/>
              <a:t>http://www.informatikcity.narod.ru/Excel/8/8a/8a.htm</a:t>
            </a:r>
            <a:endParaRPr lang="ru-RU" sz="1600" dirty="0"/>
          </a:p>
        </p:txBody>
      </p:sp>
      <p:sp>
        <p:nvSpPr>
          <p:cNvPr id="4" name="Slide Number Placeholder 3"/>
          <p:cNvSpPr>
            <a:spLocks noGrp="1"/>
          </p:cNvSpPr>
          <p:nvPr>
            <p:ph type="sldNum" sz="quarter" idx="12"/>
          </p:nvPr>
        </p:nvSpPr>
        <p:spPr/>
        <p:txBody>
          <a:bodyPr/>
          <a:lstStyle/>
          <a:p>
            <a:fld id="{478BF495-177E-475A-92E9-0426DDD4B916}" type="slidenum">
              <a:rPr lang="ru-RU" smtClean="0"/>
              <a:pPr/>
              <a:t>18</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800" dirty="0" smtClean="0"/>
              <a:t>Содержание: </a:t>
            </a:r>
            <a:br>
              <a:rPr lang="ru-RU" sz="2800" dirty="0" smtClean="0"/>
            </a:br>
            <a:r>
              <a:rPr lang="ru-RU" sz="2800" dirty="0" smtClean="0"/>
              <a:t>1. Использование математических функций.</a:t>
            </a:r>
            <a:br>
              <a:rPr lang="ru-RU" sz="2800" dirty="0" smtClean="0"/>
            </a:br>
            <a:r>
              <a:rPr lang="ru-RU" sz="2800" dirty="0" smtClean="0"/>
              <a:t>2. Использование статистических функций.</a:t>
            </a:r>
            <a:br>
              <a:rPr lang="ru-RU" sz="2800" dirty="0" smtClean="0"/>
            </a:br>
            <a:r>
              <a:rPr lang="ru-RU" sz="2800" dirty="0" smtClean="0"/>
              <a:t>3. Использование функций: ЕСЛИ; СЧЁТЕСЛИ.</a:t>
            </a:r>
            <a:r>
              <a:rPr lang="ru-RU" sz="2800" b="1" dirty="0" smtClean="0"/>
              <a:t/>
            </a:r>
            <a:br>
              <a:rPr lang="ru-RU" sz="2800" b="1" dirty="0" smtClean="0"/>
            </a:br>
            <a:endParaRPr lang="ru-RU" sz="28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2</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492896"/>
            <a:ext cx="8219256" cy="1069848"/>
          </a:xfrm>
        </p:spPr>
        <p:txBody>
          <a:bodyPr>
            <a:normAutofit fontScale="90000"/>
          </a:bodyPr>
          <a:lstStyle/>
          <a:p>
            <a:r>
              <a:rPr lang="ru-RU" b="1" dirty="0" smtClean="0"/>
              <a:t>ABS</a:t>
            </a:r>
            <a:r>
              <a:rPr lang="ru-RU" dirty="0" smtClean="0"/>
              <a:t>(</a:t>
            </a:r>
            <a:r>
              <a:rPr lang="ru-RU" b="1" dirty="0" smtClean="0"/>
              <a:t>число</a:t>
            </a:r>
            <a:r>
              <a:rPr lang="ru-RU" dirty="0" smtClean="0"/>
              <a:t>) - возвращает модуль (абсолютную величину) числа.</a:t>
            </a:r>
            <a:br>
              <a:rPr lang="ru-RU" dirty="0" smtClean="0"/>
            </a:br>
            <a:r>
              <a:rPr lang="ru-RU" dirty="0" smtClean="0"/>
              <a:t>Абсолютная величина числа - это число без знака.</a:t>
            </a:r>
            <a:br>
              <a:rPr lang="ru-RU" dirty="0" smtClean="0"/>
            </a:br>
            <a:r>
              <a:rPr lang="ru-RU" dirty="0" smtClean="0"/>
              <a:t>Число — это действительное число, модуль которого требуется найти.</a:t>
            </a:r>
            <a:br>
              <a:rPr lang="ru-RU" dirty="0" smtClean="0"/>
            </a:br>
            <a:endParaRPr lang="ru-RU"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3</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284984"/>
            <a:ext cx="8229600" cy="1069848"/>
          </a:xfrm>
        </p:spPr>
        <p:txBody>
          <a:bodyPr>
            <a:noAutofit/>
          </a:bodyPr>
          <a:lstStyle/>
          <a:p>
            <a:r>
              <a:rPr lang="ru-RU" sz="3200" b="1" dirty="0" smtClean="0"/>
              <a:t>ACOS</a:t>
            </a:r>
            <a:r>
              <a:rPr lang="ru-RU" sz="3200" dirty="0" smtClean="0"/>
              <a:t>(</a:t>
            </a:r>
            <a:r>
              <a:rPr lang="ru-RU" sz="3200" b="1" dirty="0" smtClean="0"/>
              <a:t>число</a:t>
            </a:r>
            <a:r>
              <a:rPr lang="ru-RU" sz="3200" dirty="0" smtClean="0"/>
              <a:t>) - возвращает арккосинус числа.</a:t>
            </a:r>
            <a:br>
              <a:rPr lang="ru-RU" sz="3200" dirty="0" smtClean="0"/>
            </a:br>
            <a:r>
              <a:rPr lang="ru-RU" sz="3200" dirty="0" smtClean="0"/>
              <a:t>Арккосинус числа — это угол, косинус которого равен </a:t>
            </a:r>
            <a:r>
              <a:rPr lang="ru-RU" sz="3200" i="1" dirty="0" smtClean="0"/>
              <a:t>числу</a:t>
            </a:r>
            <a:r>
              <a:rPr lang="ru-RU" sz="3200" dirty="0" smtClean="0"/>
              <a:t>. Угол определяется в радианах в интервале от 0 до «пи».</a:t>
            </a:r>
            <a:br>
              <a:rPr lang="ru-RU" sz="3200" dirty="0" smtClean="0"/>
            </a:br>
            <a:r>
              <a:rPr lang="ru-RU" sz="3200" dirty="0" smtClean="0"/>
              <a:t> Число —  это косинус искомого угла, значение должно находиться в диапазоне от -1 до 1.</a:t>
            </a:r>
            <a:br>
              <a:rPr lang="ru-RU" sz="3200" dirty="0" smtClean="0"/>
            </a:br>
            <a:r>
              <a:rPr lang="ru-RU" sz="3200" dirty="0" smtClean="0"/>
              <a:t>Если нужно преобразовать результат из радиан в градусы, то умножьте его на 180/ПИ() или используйте функцию ГРАДУСЫ.</a:t>
            </a:r>
            <a:br>
              <a:rPr lang="ru-RU" sz="3200" dirty="0" smtClean="0"/>
            </a:br>
            <a:endParaRPr lang="ru-RU" sz="32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356992"/>
            <a:ext cx="8229600" cy="1069848"/>
          </a:xfrm>
        </p:spPr>
        <p:txBody>
          <a:bodyPr>
            <a:noAutofit/>
          </a:bodyPr>
          <a:lstStyle/>
          <a:p>
            <a:r>
              <a:rPr lang="ru-RU" sz="3200" b="1" dirty="0" smtClean="0"/>
              <a:t>ASIN</a:t>
            </a:r>
            <a:r>
              <a:rPr lang="ru-RU" sz="3200" dirty="0" smtClean="0"/>
              <a:t>(</a:t>
            </a:r>
            <a:r>
              <a:rPr lang="ru-RU" sz="3200" b="1" dirty="0" smtClean="0"/>
              <a:t>число</a:t>
            </a:r>
            <a:r>
              <a:rPr lang="ru-RU" sz="3200" dirty="0" smtClean="0"/>
              <a:t>) - возвращает арксинус числа.</a:t>
            </a:r>
            <a:br>
              <a:rPr lang="ru-RU" sz="3200" dirty="0" smtClean="0"/>
            </a:br>
            <a:r>
              <a:rPr lang="ru-RU" sz="3200" dirty="0" smtClean="0"/>
              <a:t>Арксинус числа — это угол, синус которого равняется </a:t>
            </a:r>
            <a:r>
              <a:rPr lang="ru-RU" sz="3200" i="1" dirty="0" smtClean="0"/>
              <a:t>числу</a:t>
            </a:r>
            <a:r>
              <a:rPr lang="ru-RU" sz="3200" dirty="0" smtClean="0"/>
              <a:t>. Угол определяется в радианах в диапазоне от «-пи»/2 до «пи»/2.</a:t>
            </a:r>
            <a:br>
              <a:rPr lang="ru-RU" sz="3200" dirty="0" smtClean="0"/>
            </a:br>
            <a:r>
              <a:rPr lang="ru-RU" sz="3200" dirty="0" smtClean="0"/>
              <a:t>Число     — это синус искомого угла, значение должно быть в диапазоне от -1 до 1.</a:t>
            </a:r>
            <a:br>
              <a:rPr lang="ru-RU" sz="3200" dirty="0" smtClean="0"/>
            </a:br>
            <a:r>
              <a:rPr lang="ru-RU" sz="3200" dirty="0" smtClean="0"/>
              <a:t>Чтобы выразить арксинус в градусах, умножьте результат на 180/ПИ( ) или используйте функцию ГРАДУСЫ.</a:t>
            </a:r>
            <a:br>
              <a:rPr lang="ru-RU" sz="3200" dirty="0" smtClean="0"/>
            </a:br>
            <a:endParaRPr lang="ru-RU" sz="32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852936"/>
            <a:ext cx="8229600" cy="1069848"/>
          </a:xfrm>
        </p:spPr>
        <p:txBody>
          <a:bodyPr>
            <a:normAutofit fontScale="90000"/>
          </a:bodyPr>
          <a:lstStyle/>
          <a:p>
            <a:r>
              <a:rPr lang="ru-RU" b="1" dirty="0" smtClean="0"/>
              <a:t>ATAN</a:t>
            </a:r>
            <a:r>
              <a:rPr lang="ru-RU" dirty="0" smtClean="0"/>
              <a:t>(</a:t>
            </a:r>
            <a:r>
              <a:rPr lang="ru-RU" b="1" dirty="0" smtClean="0"/>
              <a:t>число</a:t>
            </a:r>
            <a:r>
              <a:rPr lang="ru-RU" dirty="0" smtClean="0"/>
              <a:t>) - возвращает арктангенс числа.</a:t>
            </a:r>
            <a:br>
              <a:rPr lang="ru-RU" dirty="0" smtClean="0"/>
            </a:br>
            <a:r>
              <a:rPr lang="ru-RU" dirty="0" smtClean="0"/>
              <a:t>Арктангенс числа — это угол, тангенс которого равен </a:t>
            </a:r>
            <a:r>
              <a:rPr lang="ru-RU" i="1" dirty="0" smtClean="0"/>
              <a:t>числу</a:t>
            </a:r>
            <a:r>
              <a:rPr lang="ru-RU" dirty="0" smtClean="0"/>
              <a:t>. Угол определяется в радианах в диапазоне от «-пи»/2 до «пи»/2.</a:t>
            </a:r>
            <a:br>
              <a:rPr lang="ru-RU" dirty="0" smtClean="0"/>
            </a:br>
            <a:r>
              <a:rPr lang="ru-RU" dirty="0" smtClean="0"/>
              <a:t>Число     — это тангенс искомого угла.</a:t>
            </a:r>
            <a:br>
              <a:rPr lang="ru-RU" dirty="0" smtClean="0"/>
            </a:br>
            <a:endParaRPr lang="ru-RU"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564904"/>
            <a:ext cx="8229600" cy="1069848"/>
          </a:xfrm>
        </p:spPr>
        <p:txBody>
          <a:bodyPr>
            <a:normAutofit fontScale="90000"/>
          </a:bodyPr>
          <a:lstStyle/>
          <a:p>
            <a:r>
              <a:rPr lang="ru-RU" b="1" dirty="0" smtClean="0"/>
              <a:t>COS</a:t>
            </a:r>
            <a:r>
              <a:rPr lang="ru-RU" dirty="0" smtClean="0"/>
              <a:t>(</a:t>
            </a:r>
            <a:r>
              <a:rPr lang="ru-RU" b="1" dirty="0" smtClean="0"/>
              <a:t>число</a:t>
            </a:r>
            <a:r>
              <a:rPr lang="ru-RU" dirty="0" smtClean="0"/>
              <a:t>) - возвращает косинус заданного угла.</a:t>
            </a:r>
            <a:br>
              <a:rPr lang="ru-RU" dirty="0" smtClean="0"/>
            </a:br>
            <a:r>
              <a:rPr lang="ru-RU" dirty="0" smtClean="0"/>
              <a:t>Число    — это угол в радианах, для которого определяется косинус.</a:t>
            </a:r>
            <a:br>
              <a:rPr lang="ru-RU" dirty="0" smtClean="0"/>
            </a:br>
            <a:r>
              <a:rPr lang="ru-RU" dirty="0" smtClean="0"/>
              <a:t>Если угол задан в градусах, умножьте его на ПИ()/180 или используйте функцию РАДИАНЫ, чтобы преобразовать его в радианы.</a:t>
            </a:r>
            <a:br>
              <a:rPr lang="ru-RU" dirty="0" smtClean="0"/>
            </a:br>
            <a:endParaRPr lang="ru-RU"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060848"/>
            <a:ext cx="7427168" cy="1549903"/>
          </a:xfrm>
        </p:spPr>
        <p:txBody>
          <a:bodyPr>
            <a:noAutofit/>
          </a:bodyPr>
          <a:lstStyle/>
          <a:p>
            <a:r>
              <a:rPr lang="ru-RU" sz="2400" b="1" dirty="0" smtClean="0"/>
              <a:t>EXP</a:t>
            </a:r>
            <a:r>
              <a:rPr lang="ru-RU" sz="2400" dirty="0" smtClean="0"/>
              <a:t>(</a:t>
            </a:r>
            <a:r>
              <a:rPr lang="ru-RU" sz="2400" b="1" dirty="0" smtClean="0"/>
              <a:t>число</a:t>
            </a:r>
            <a:r>
              <a:rPr lang="ru-RU" sz="2400" dirty="0" smtClean="0"/>
              <a:t>) - возвращает число «</a:t>
            </a:r>
            <a:r>
              <a:rPr lang="ru-RU" sz="2400" dirty="0" err="1" smtClean="0"/>
              <a:t>e</a:t>
            </a:r>
            <a:r>
              <a:rPr lang="ru-RU" sz="2400" dirty="0" smtClean="0"/>
              <a:t>», возведенное в указанную степень. Число «</a:t>
            </a:r>
            <a:r>
              <a:rPr lang="ru-RU" sz="2400" dirty="0" err="1" smtClean="0"/>
              <a:t>e</a:t>
            </a:r>
            <a:r>
              <a:rPr lang="ru-RU" sz="2400" dirty="0" smtClean="0"/>
              <a:t>» равно 2,71828182845904 и является основанием натурального логарифма.</a:t>
            </a:r>
            <a:br>
              <a:rPr lang="ru-RU" sz="2400" dirty="0" smtClean="0"/>
            </a:br>
            <a:r>
              <a:rPr lang="ru-RU" sz="2400" dirty="0" smtClean="0"/>
              <a:t>Число    — это число, для которого вычисляется экспоненциальная функция с основанием «</a:t>
            </a:r>
            <a:r>
              <a:rPr lang="ru-RU" sz="2400" dirty="0" err="1" smtClean="0"/>
              <a:t>e</a:t>
            </a:r>
            <a:r>
              <a:rPr lang="ru-RU" sz="2400" dirty="0" smtClean="0"/>
              <a:t>».</a:t>
            </a:r>
            <a:br>
              <a:rPr lang="ru-RU" sz="2400" dirty="0" smtClean="0"/>
            </a:br>
            <a:r>
              <a:rPr lang="ru-RU" sz="2400" dirty="0" smtClean="0"/>
              <a:t>Чтобы вычислить степень с другим основанием, используется операция возведения в степень (^).</a:t>
            </a:r>
            <a:br>
              <a:rPr lang="ru-RU" sz="2400" dirty="0" smtClean="0"/>
            </a:br>
            <a:r>
              <a:rPr lang="ru-RU" sz="2400" dirty="0" smtClean="0"/>
              <a:t>Функция EXP является обратной к функции LN, то есть натуральному логарифму числа.</a:t>
            </a:r>
            <a:br>
              <a:rPr lang="ru-RU" sz="2400" dirty="0" smtClean="0"/>
            </a:br>
            <a:endParaRPr lang="ru-RU" sz="2400" dirty="0"/>
          </a:p>
        </p:txBody>
      </p:sp>
      <p:sp>
        <p:nvSpPr>
          <p:cNvPr id="3" name="Slide Number Placeholder 2"/>
          <p:cNvSpPr>
            <a:spLocks noGrp="1"/>
          </p:cNvSpPr>
          <p:nvPr>
            <p:ph type="sldNum" sz="quarter" idx="12"/>
          </p:nvPr>
        </p:nvSpPr>
        <p:spPr/>
        <p:txBody>
          <a:bodyPr/>
          <a:lstStyle/>
          <a:p>
            <a:fld id="{478BF495-177E-475A-92E9-0426DDD4B916}" type="slidenum">
              <a:rPr lang="ru-RU" smtClean="0"/>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71600" y="764704"/>
            <a:ext cx="7272808" cy="2308324"/>
          </a:xfrm>
          <a:prstGeom prst="rect">
            <a:avLst/>
          </a:prstGeom>
        </p:spPr>
        <p:txBody>
          <a:bodyPr wrap="square">
            <a:spAutoFit/>
          </a:bodyPr>
          <a:lstStyle/>
          <a:p>
            <a:r>
              <a:rPr lang="ru-RU" sz="2400" b="1" dirty="0" smtClean="0">
                <a:solidFill>
                  <a:schemeClr val="tx1">
                    <a:lumMod val="75000"/>
                    <a:lumOff val="25000"/>
                  </a:schemeClr>
                </a:solidFill>
              </a:rPr>
              <a:t>SIN</a:t>
            </a:r>
            <a:r>
              <a:rPr lang="ru-RU" sz="2400" dirty="0" smtClean="0">
                <a:solidFill>
                  <a:schemeClr val="tx1">
                    <a:lumMod val="75000"/>
                    <a:lumOff val="25000"/>
                  </a:schemeClr>
                </a:solidFill>
              </a:rPr>
              <a:t>(</a:t>
            </a:r>
            <a:r>
              <a:rPr lang="ru-RU" sz="2400" b="1" dirty="0" smtClean="0">
                <a:solidFill>
                  <a:schemeClr val="tx1">
                    <a:lumMod val="75000"/>
                    <a:lumOff val="25000"/>
                  </a:schemeClr>
                </a:solidFill>
              </a:rPr>
              <a:t>число</a:t>
            </a:r>
            <a:r>
              <a:rPr lang="ru-RU" sz="2400" dirty="0" smtClean="0">
                <a:solidFill>
                  <a:schemeClr val="tx1">
                    <a:lumMod val="75000"/>
                    <a:lumOff val="25000"/>
                  </a:schemeClr>
                </a:solidFill>
              </a:rPr>
              <a:t>) - возвращает синус заданного угла.</a:t>
            </a:r>
          </a:p>
          <a:p>
            <a:r>
              <a:rPr lang="ru-RU" sz="2400" dirty="0" smtClean="0">
                <a:solidFill>
                  <a:schemeClr val="tx1">
                    <a:lumMod val="75000"/>
                    <a:lumOff val="25000"/>
                  </a:schemeClr>
                </a:solidFill>
              </a:rPr>
              <a:t>Число    — угол в радианах, для которого вычисляется синус.</a:t>
            </a:r>
          </a:p>
          <a:p>
            <a:r>
              <a:rPr lang="ru-RU" sz="2400" dirty="0" smtClean="0">
                <a:solidFill>
                  <a:schemeClr val="tx1">
                    <a:lumMod val="75000"/>
                    <a:lumOff val="25000"/>
                  </a:schemeClr>
                </a:solidFill>
              </a:rPr>
              <a:t>Если аргумент задан в градусах, умножьте его на ПИ()/180 или используйте функцию РАДИАНЫ, чтобы преобразовать в радианы</a:t>
            </a:r>
            <a:endParaRPr lang="ru-RU" sz="24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78BF495-177E-475A-92E9-0426DDD4B916}" type="slidenum">
              <a:rPr lang="ru-RU" smtClean="0"/>
              <a:pPr/>
              <a:t>9</a:t>
            </a:fld>
            <a:endParaRPr lang="ru-RU"/>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TotalTime>
  <Words>200</Words>
  <Application>Microsoft Office PowerPoint</Application>
  <PresentationFormat>On-screen Show (4:3)</PresentationFormat>
  <Paragraphs>40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Городская</vt:lpstr>
      <vt:lpstr>Математические и статистические функции в Excel</vt:lpstr>
      <vt:lpstr>Содержание:  1. Использование математических функций. 2. Использование статистических функций. 3. Использование функций: ЕСЛИ; СЧЁТЕСЛИ. </vt:lpstr>
      <vt:lpstr>ABS(число) - возвращает модуль (абсолютную величину) числа. Абсолютная величина числа - это число без знака. Число — это действительное число, модуль которого требуется найти. </vt:lpstr>
      <vt:lpstr>ACOS(число) - возвращает арккосинус числа. Арккосинус числа — это угол, косинус которого равен числу. Угол определяется в радианах в интервале от 0 до «пи».  Число —  это косинус искомого угла, значение должно находиться в диапазоне от -1 до 1. Если нужно преобразовать результат из радиан в градусы, то умножьте его на 180/ПИ() или используйте функцию ГРАДУСЫ. </vt:lpstr>
      <vt:lpstr>ASIN(число) - возвращает арксинус числа. Арксинус числа — это угол, синус которого равняется числу. Угол определяется в радианах в диапазоне от «-пи»/2 до «пи»/2. Число     — это синус искомого угла, значение должно быть в диапазоне от -1 до 1. Чтобы выразить арксинус в градусах, умножьте результат на 180/ПИ( ) или используйте функцию ГРАДУСЫ. </vt:lpstr>
      <vt:lpstr>ATAN(число) - возвращает арктангенс числа. Арктангенс числа — это угол, тангенс которого равен числу. Угол определяется в радианах в диапазоне от «-пи»/2 до «пи»/2. Число     — это тангенс искомого угла. </vt:lpstr>
      <vt:lpstr>COS(число) - возвращает косинус заданного угла. Число    — это угол в радианах, для которого определяется косинус. Если угол задан в градусах, умножьте его на ПИ()/180 или используйте функцию РАДИАНЫ, чтобы преобразовать его в радианы. </vt:lpstr>
      <vt:lpstr>EXP(число) - возвращает число «e», возведенное в указанную степень. Число «e» равно 2,71828182845904 и является основанием натурального логарифма. Число    — это число, для которого вычисляется экспоненциальная функция с основанием «e». Чтобы вычислить степень с другим основанием, используется операция возведения в степень (^). Функция EXP является обратной к функции LN, то есть натуральному логарифму числа. </vt:lpstr>
      <vt:lpstr>Slide 9</vt:lpstr>
      <vt:lpstr>Для диапазона констант номер_функции от 1 до 11, функция ПРОМЕЖУТОЧНЫЕ.ИТОГИ включает значения строк, скрытых при помощи команды Скрыть (меню Формат подменю Строка). Эти константы используются для получения промежуточных итогов для скрытых и не скрытых чисел списка. Для диапазона констант номер_функции от 101 до 111, функция ПРОМЕЖУТОЧНЫЕ.ИТОГИ исключает значения строк, скрытых при помощи команды Скрыть (меню Формат подменю Строка). Эти константы используются для получения промежуточных итогов только для не скрытых чисел списка. Функция ПРОМЕЖУТОЧНЫЕ.ИТОГИ исключает все строки не включенные в результат фильтра независимо от используемого значения константы номер_функции. Функция ПРОМЕЖУТОЧНЫЕ.ИТОГИ разработана для столбцов данных или вертикальных наборов данных. Она не предназначена для строк данных или горизонтальных наборов данных. Например, при определении промежуточных итогов горизонтального набора данных при помощи константы номер_функции 101 или большей (например так SUBTOTAL(109,B2:G2)), скрытие столбца не повлияет на результат. А скрытие строки при подведении промежуточного итога для вертикального набора данных повлияет на результат. Если среди ссылок есть трехмерные ссылки, функция ПРОМЕЖУТОЧНЫЕ.ИТОГИ возвращает значение ошибки #ЗНАЧ!. </vt:lpstr>
      <vt:lpstr>РАДИАНЫ (угол) - преобразует градусы в радианы. Угол    — величина угла в градусах, которую требуется преобразовать.   РИМСКОЕ (число; форма) - преобразует арабское число в римское, как текст. Число    —  преобразуемое число в арабской записи. Форма    —  число, задающее нужную форму римской записи чиселтребуется. Форма записи римских чисел варьируется от классической до упрощенной, и становится все более наглядной с увеличением значения аргумента форма. Если число отрицательно, то возвращается значение ошибки #ЗНАЧ!.   </vt:lpstr>
      <vt:lpstr>Статистические функции ВЕРОЯТНОСТЬ(x_интервал; интервал_вероятностей; нижний_предел; верхний_предел) - возвращает вероятность того, что значение из интервала находится внутри заданных пределов. Если верхний_предел не задан, то возвращается вероятность того, что значения в аргументе x_интервал равняются значению аргумента нижний_предел. x_интервал    — интервал числовых значений x, с которыми связаны вероятности. Интервал_вероятностей    — множество вероятностей, соответствующих значениям в аргументе x_интервал. Нижний_предел    — нижняя граница значения, для которого вычисляется вероятность. Верхний_предел    — необязательная верхняя граница значения, для которого требуется вычислить вероятность. Заметки </vt:lpstr>
      <vt:lpstr>МАКС (число1;число2; ...) - возвращает наибольшее значение из набора значений. Число1, число2,...     — от 1 до 30 чисел, среди которых требуется найти наибольшее. Заметки ·   Можно задавать аргументы, которые являются числами, пустыми ячейками, логическими значениями или текстовыми представлениями чисел. Аргументы, которые являются значениями ошибки или текстами, не преобразуемыми в числа, вызывают значения ошибок. ·   Если аргумент является массивом или ссылкой, то в нем учитываются только числа. Пустые ячейки, логические значения или текст в массиве или ссылке игнорируются. Если логические значения или текст не должны игнорироваться, следует использовать функцию МАКСА. ·   Если аргументы не содержат чисел, то функция МАКС возвращает 0 (ноль).   МИН (число1;число2; ...) - возвращает наименьшее значение в списке аргументов. Число1, число2,...    — от 1 до 30 чисел, среди которых требуется найти наименьшее. Заметки ·   Можно задавать аргументы, которые являются числами, пустыми ячейками, логическими значениями или текстовыми представлениями чисел. Аргументы, которые являются значениями ошибки или текстом, не преобразуемым в числа, вызывают значения ошибок. ·   Если аргумент является массивом или ссылкой, то учитываются только числа. Пустые ячейки, логические значения или текст в массиве или ссылке игнорируются. Если логические значения или текст игнорироваться не должны, следует пользоваться функцией МИНА. ·   Если аргументы не содержат чисел, то функция МИН возвращает 0. </vt:lpstr>
      <vt:lpstr>РАНГ (число; ссылка; порядок) - возвращает ранг числа в списке чисел. Ранг числа — это его величина относительно других значений в списке. (Если список отсортировать, то ранг числа будет его позицией.) Число    — число, для которого определяется ранг. Ссылка    — массив или ссылка на список чисел. Нечисловые значения в ссылке игнорируются. Порядок    — число, определяющее способ упорядочения. ·   Если порядок равен 0 (нулю) или опущен, то Microsoft Excel определяет ранг числа так, как если бы ссылка была списком, отсортированным в порядке убывания. ·   Если порядок — любое ненулевое число, то Microsoft Excel определяет ранг числа так, как если бы ссылка была списком, отсортированным в порядке возрастания. Заметки ·   Функция РАНГ присваивает повторяющимся числам одинаковый ранг. Однако наличие повторяющихся чисел влияет на ранги последующих чисел. Например, если в списке целых чисел, отсортированных по возрастанию, дважды встречается число 10, имеющее ранг 5, число 11 будет иметь ранг 7 (ни одно из чисел не будет иметь ранг 6). ·   Может оказаться необходимым использовать определение ранга, с учетом связей в учетной записи. В предыдущем примере был взят пересмотренный ранг 5.5 для числа 10. Это можно осуществить, добавляя нижеупомянутый поправочный коэффициент в значение, возвращаемое РАНГ. Данный поправочный коэффициент подходит и для случая, когда ранг вычисляется в порядке убывания (порядок равен 0 или опущен), и в порядке возрастания (порядок равен ненулевому числу). Поправочный коэффициент для связанных рангов = [СЧЕТ(ссылка) + 1 – РАНГ(число, ссылка, 0) – РАНГ(число, ссылка, 1)]/2. В следующем примере РАНГ(A2,A1:A5,1) равен 3. Поправочный коэффициент равен (5 + 1 – 2 – 3)/2 = 0,5 и ранг, пересмотренный с учетом связей в учетной записи, равен 3 + 0,5 = 3,5. Если число появляется в ссылке только один раз, поправочный коэффициент будет равен 0, поскольку РАНГ для связи не будет изменяться. </vt:lpstr>
      <vt:lpstr>РОСТ(известные_значения_y;известные_значения_x;новые_значения_x;конст) - рассчитывает прогнозируемый экспоненциальный рост на основании имеющихся данных. Функция РОСТ возвращает значения y для последовательности новых значений x, задаваемых с помощью существующих x- и y-значений. Функция рабочего листа РОСТ может применяться также для для аппроксимации существующих x- и y-значений экспоненциальной кривой. Известные_значения_y    — это множество значений y, которые уже известны в соотношении y = b*m^x. ·   Если массив известные_значения_y имеет один столбец, то каждый столбец массива известные_значения_x интерпретируется как отдельная переменная. ·   Если массив известные_значения_y имеет одну строку, то каждая строка массива известные_значения_x интерпретируется как отдельная переменная. ·   Если какие-либо числа в массиве известные_значения_y равны 0 или отрицательны, то функция РОСТ возвращает значение ошибки #ЧИСЛО!. Известные_значения_x    — это необязательное множество значений x, которые уже известны для соотношения y = b*m^x. ·   Массив известные_значения_x может содержать одно или несколько множеств переменных. Если используется только одна переменная, то известные_значения_y и известные_значения_x могут иметь любую форму, при условии, что они имеют одинаковую размерность. Если используется более одной переменной, то известные_значения_y должны быть вектором (то есть интервалом высотой в одну строку или шириной в один столбец). ·   Если известные_значения_x опущены, то предполагается, что это массив {1;2;3;...} такого же размера, как и известные_значения_y. Новые_значения_x    — это новые значения x, для которых РОСТ возвращает соответствующие значения y. ·   Новые_значения_x должны содержать столбец (или строку) для каждой независимой переменной, как и известные_значения_x. Таким образом, если известные_значения_y — это один столбец, то известные_значения_x и новые_значения_x должны иметь такое же количество столбцов. Если известные_значения_y — это одна строка, то известные_значения_x и новые_значения_x должны иметь такое же количество строк. ·   Если аргумент новые_значения_x опущен, то предполагается, что он совпадает с аргументом известные_значения_x. ·   Если оба аргумента известные_значения_x и новые_значения_x опущены, то предполагается, что это массив {1;2;3;...} такого же размера, как и известные_значения_y. Конст    — логическое значение, которое указывает, требуется ли, чтобы константа b была равна 1. ·   Если конст имеет значение ИСТИНА или опущено, то b вычисляется обычным образом. ·   Если конст имеет значение ЛОЖЬ, то b полагается равным 1, а значения m подбираются так, чтобы y = m^x. Заметки ·   Формулы, которые возвращают массивы, должны быть введены как формулы массивов после выделения подходящего числа ячеек. ·   При вводе константы массива для аргумента, такого как известные_значения_x, следует использовать точку с запятой для разделения значений в одной строке и двоеточие для разделения строк. </vt:lpstr>
      <vt:lpstr>Использование функций СЧЁТЕСЛИ, СУММЕСЛИ СЧЁТЕСЛИ(диапазон;критерий) - подсчитывает количество ячеек внутри диапазона, удовлетворяющих заданному критерию. Диапазон   — диапазон, в котором нужно подсчитать ячейки. Критерий   — критерий в форме числа, выражения или текста, который определяет, какие ячейки надо подсчитывать. Например, критерий может быть выражен следующим образом: 32, "32", "&gt;32", "яблоки". Заметки Microsoft Excel предлагает дополнительные функции, которые можно применять для анализа данных с использованием условий. Например, для вычисления суммы значений, попадающих в интервал, заданный текстовой строкой или числами, используйте функцию СУММЕСЛИ. Для получения формулы, возвращающей в зависимости от выполнения условия одно из двух значений, например вознаграждение по указанному объему продаж, используйте функцию ЕСЛИ.   </vt:lpstr>
      <vt:lpstr>СУММЕСЛИ(диапазон;критерий;диапазон_суммирования) - суммирует ячейки, заданные критерием. Диапазон    — диапазон вычисляемых ячеек. Критерий    — критерий в форме числа, выражения или текста, определяющего суммируемые ячейки. Например, критерий может быть выражен как 32, "32", "&gt;32", "яблоки". Диапазон_суммирования    — фактические ячейки для суммирования. Заметки ·   Ячейки в «диапазон_суммирования» суммируются, только если соответствующие им ячейки в аргументе «диапазон» удовлетворяют критерию. ·   Если «диапазон_суммирования» опущен, то суммируются ячейки в аргументе «диапазон». ·   Microsoft Excel предлагает дополнительные функции, которые можно применять для анализа данных с использованием условий. Например, для подсчета числа появлений текстовой строки или числа в пределах диапазона ячеек, используйте функцию СЧЁТЕСЛИ. Для получения формулы, возвращающей в зависимости от выполнения условия одно из двух значений, например вознаграждение по указанному объему продаж, используйте функцию ЕСЛИ.   </vt:lpstr>
      <vt:lpstr>Источники: 1. http://studopedia.org/9-174956.html 2. http://www.informatikcity.narod.ru/Excel/8/8a/8a.htm</vt:lpstr>
    </vt:vector>
  </TitlesOfParts>
  <Company>IUCA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Математические и статистические функции в Excel</dc:title>
  <dc:creator>123</dc:creator>
  <cp:lastModifiedBy>12345</cp:lastModifiedBy>
  <cp:revision>4</cp:revision>
  <dcterms:created xsi:type="dcterms:W3CDTF">2016-05-12T14:15:36Z</dcterms:created>
  <dcterms:modified xsi:type="dcterms:W3CDTF">2016-05-24T05:24:16Z</dcterms:modified>
</cp:coreProperties>
</file>