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70" r:id="rId2"/>
    <p:sldId id="256" r:id="rId3"/>
    <p:sldId id="262" r:id="rId4"/>
    <p:sldId id="263" r:id="rId5"/>
    <p:sldId id="265" r:id="rId6"/>
    <p:sldId id="271" r:id="rId7"/>
    <p:sldId id="272" r:id="rId8"/>
    <p:sldId id="273" r:id="rId9"/>
    <p:sldId id="274" r:id="rId10"/>
    <p:sldId id="264" r:id="rId11"/>
    <p:sldId id="267" r:id="rId12"/>
    <p:sldId id="268" r:id="rId13"/>
    <p:sldId id="269" r:id="rId14"/>
    <p:sldId id="257" r:id="rId15"/>
    <p:sldId id="258" r:id="rId16"/>
    <p:sldId id="259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GROUP MEMBERS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Anom</a:t>
            </a:r>
            <a:r>
              <a:rPr lang="en-US" sz="3600" dirty="0" smtClean="0"/>
              <a:t> </a:t>
            </a:r>
            <a:r>
              <a:rPr lang="en-US" sz="3600" dirty="0" err="1" smtClean="0"/>
              <a:t>Devgun</a:t>
            </a:r>
            <a:r>
              <a:rPr lang="en-US" sz="3600" dirty="0" smtClean="0"/>
              <a:t> (04)</a:t>
            </a:r>
          </a:p>
          <a:p>
            <a:r>
              <a:rPr lang="en-US" sz="3600" dirty="0" err="1" smtClean="0"/>
              <a:t>Seimon</a:t>
            </a:r>
            <a:r>
              <a:rPr lang="en-US" sz="3600" dirty="0" smtClean="0"/>
              <a:t> </a:t>
            </a:r>
            <a:r>
              <a:rPr lang="en-US" sz="3600" dirty="0" err="1" smtClean="0"/>
              <a:t>Patni</a:t>
            </a:r>
            <a:r>
              <a:rPr lang="en-US" sz="3600" dirty="0" smtClean="0"/>
              <a:t> (05)</a:t>
            </a:r>
          </a:p>
          <a:p>
            <a:r>
              <a:rPr lang="en-US" sz="3600" dirty="0" err="1" smtClean="0"/>
              <a:t>Kartikeya</a:t>
            </a:r>
            <a:r>
              <a:rPr lang="en-US" sz="3600" dirty="0" smtClean="0"/>
              <a:t> </a:t>
            </a:r>
            <a:r>
              <a:rPr lang="en-US" sz="3600" dirty="0" err="1" smtClean="0"/>
              <a:t>Vishnoi</a:t>
            </a:r>
            <a:r>
              <a:rPr lang="en-US" sz="3600" dirty="0" smtClean="0"/>
              <a:t> (10)</a:t>
            </a:r>
          </a:p>
          <a:p>
            <a:r>
              <a:rPr lang="en-US" sz="3600" dirty="0" err="1" smtClean="0"/>
              <a:t>Pragati</a:t>
            </a:r>
            <a:r>
              <a:rPr lang="en-US" sz="3600" dirty="0" smtClean="0"/>
              <a:t> </a:t>
            </a:r>
            <a:r>
              <a:rPr lang="en-US" sz="3600" dirty="0" err="1" smtClean="0"/>
              <a:t>Patil</a:t>
            </a:r>
            <a:r>
              <a:rPr lang="en-US" sz="3600" smtClean="0"/>
              <a:t> (</a:t>
            </a:r>
            <a:r>
              <a:rPr lang="en-US" sz="3600" dirty="0" smtClean="0"/>
              <a:t>20)</a:t>
            </a:r>
          </a:p>
          <a:p>
            <a:r>
              <a:rPr lang="en-US" sz="3600" dirty="0" smtClean="0"/>
              <a:t>Parikshit </a:t>
            </a:r>
            <a:r>
              <a:rPr lang="en-US" sz="3600" dirty="0" err="1" smtClean="0"/>
              <a:t>Ranjeet</a:t>
            </a:r>
            <a:r>
              <a:rPr lang="en-US" sz="3600" dirty="0" smtClean="0"/>
              <a:t> </a:t>
            </a:r>
            <a:r>
              <a:rPr lang="en-US" sz="3600" dirty="0" err="1" smtClean="0"/>
              <a:t>Raje</a:t>
            </a:r>
            <a:r>
              <a:rPr lang="en-US" sz="3600" dirty="0" smtClean="0"/>
              <a:t> (21)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F2511-B799-49CD-99A8-DA5D770F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THE ARDUINO IDE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5C4AB6-FC25-421F-BD61-7EE125AA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0400" dirty="0" smtClean="0"/>
              <a:t>An IDE (Integrated </a:t>
            </a:r>
            <a:r>
              <a:rPr lang="en-IN" sz="10400" dirty="0"/>
              <a:t>D</a:t>
            </a:r>
            <a:r>
              <a:rPr lang="en-IN" sz="10400" dirty="0" smtClean="0"/>
              <a:t>evelopment </a:t>
            </a:r>
            <a:r>
              <a:rPr lang="en-IN" sz="10400" dirty="0"/>
              <a:t>E</a:t>
            </a:r>
            <a:r>
              <a:rPr lang="en-IN" sz="10400" dirty="0" smtClean="0"/>
              <a:t>nvironment) </a:t>
            </a:r>
            <a:r>
              <a:rPr lang="en-IN" sz="10400" dirty="0"/>
              <a:t>creates an interface between you and the Arduino board.</a:t>
            </a:r>
          </a:p>
          <a:p>
            <a:r>
              <a:rPr lang="en-US" sz="10400" dirty="0" smtClean="0"/>
              <a:t>The</a:t>
            </a:r>
            <a:r>
              <a:rPr lang="en-US" sz="10400" dirty="0"/>
              <a:t> </a:t>
            </a:r>
            <a:r>
              <a:rPr lang="en-US" sz="10400" b="1" dirty="0"/>
              <a:t>Arduino </a:t>
            </a:r>
            <a:r>
              <a:rPr lang="en-US" sz="10400" b="1" dirty="0" smtClean="0"/>
              <a:t>IDE</a:t>
            </a:r>
            <a:r>
              <a:rPr lang="en-US" sz="10400" dirty="0"/>
              <a:t> is a cross-platform application that is written in the programming language Java. It is used to write and upload programs to Arduino board.</a:t>
            </a:r>
          </a:p>
          <a:p>
            <a:r>
              <a:rPr lang="en-US" sz="10400" dirty="0"/>
              <a:t> The Arduino IDE supports the languages C and C++ using special rules of code structuring.</a:t>
            </a:r>
          </a:p>
          <a:p>
            <a:r>
              <a:rPr lang="en-US" sz="10400" dirty="0" smtClean="0"/>
              <a:t>It </a:t>
            </a:r>
            <a:r>
              <a:rPr lang="en-US" sz="10400" dirty="0"/>
              <a:t>follows the logical process of C and C++ programs but the code is written differently.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7896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ARDUINO IDE</a:t>
            </a:r>
            <a:endParaRPr lang="en-US" sz="4800" b="1" dirty="0"/>
          </a:p>
        </p:txBody>
      </p:sp>
      <p:pic>
        <p:nvPicPr>
          <p:cNvPr id="4" name="Content Placeholder 3" descr="i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14" y="2249487"/>
            <a:ext cx="8425543" cy="40468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latin typeface="Aparajita" pitchFamily="34" charset="0"/>
                <a:cs typeface="Aparajita" pitchFamily="34" charset="0"/>
              </a:rPr>
              <a:t>WRITING SKETCHES</a:t>
            </a:r>
            <a:endParaRPr lang="en-IN" sz="44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Programs written using </a:t>
            </a:r>
            <a:r>
              <a:rPr lang="en-IN" dirty="0" smtClean="0"/>
              <a:t>Arduino IDE </a:t>
            </a:r>
            <a:r>
              <a:rPr lang="en-IN" dirty="0"/>
              <a:t>are called </a:t>
            </a:r>
            <a:r>
              <a:rPr lang="en-IN" dirty="0" smtClean="0"/>
              <a:t>sketches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These sketches are written in the text editor and are saved with the file extension .ino.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message area gives feedback while saving and exporting and also displays errors. The console displays text output by the Arduino Software (IDE), including complete error messages and other information.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toolbar buttons allow you to verify and upload programs, create, open, and save sketches, and open the serial monitor. </a:t>
            </a:r>
          </a:p>
        </p:txBody>
      </p:sp>
    </p:spTree>
    <p:extLst>
      <p:ext uri="{BB962C8B-B14F-4D97-AF65-F5344CB8AC3E}">
        <p14:creationId xmlns:p14="http://schemas.microsoft.com/office/powerpoint/2010/main" xmlns="" val="2009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 smtClean="0"/>
              <a:t>THE PROGRAMS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CASE 1 : DIGITAL INPUT FROM SENSOR</a:t>
            </a:r>
            <a:endParaRPr lang="en-US" sz="4400" b="1" dirty="0"/>
          </a:p>
        </p:txBody>
      </p:sp>
      <p:pic>
        <p:nvPicPr>
          <p:cNvPr id="7" name="Content Placeholder 6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64627"/>
            <a:ext cx="9906000" cy="33114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CONTD…</a:t>
            </a:r>
            <a:endParaRPr lang="en-US" sz="4800" b="1" dirty="0"/>
          </a:p>
        </p:txBody>
      </p:sp>
      <p:pic>
        <p:nvPicPr>
          <p:cNvPr id="4" name="Content Placeholder 3" descr="Capture5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98614"/>
            <a:ext cx="9906000" cy="30434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CASE 2 : ANALOG INPUT FROM SENSOR</a:t>
            </a:r>
            <a:endParaRPr lang="en-US" sz="4400" b="1" dirty="0"/>
          </a:p>
        </p:txBody>
      </p:sp>
      <p:pic>
        <p:nvPicPr>
          <p:cNvPr id="2050" name="Picture 2" descr="C:\Users\Lenovo\Desktop\Capture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1413" y="2481943"/>
            <a:ext cx="9928515" cy="295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CONTD…</a:t>
            </a:r>
            <a:endParaRPr lang="en-US" sz="4800" b="1" dirty="0"/>
          </a:p>
        </p:txBody>
      </p:sp>
      <p:pic>
        <p:nvPicPr>
          <p:cNvPr id="1027" name="Picture 3" descr="C:\Users\Lenovo\Desktop\Capture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1413" y="2428016"/>
            <a:ext cx="9906000" cy="3184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>
              <a:buNone/>
            </a:pPr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u="sng" dirty="0" smtClean="0">
                <a:latin typeface="Rockwell" panose="02060603020205020403" pitchFamily="18" charset="0"/>
              </a:rPr>
              <a:t>AUTOMATION</a:t>
            </a:r>
            <a:endParaRPr lang="en-US" sz="8000" b="1" u="sng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0DAC5-A702-4DA1-991A-08F46838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 smtClean="0"/>
              <a:t> </a:t>
            </a:r>
            <a:r>
              <a:rPr lang="en-IN" sz="4800" b="1" dirty="0" smtClean="0"/>
              <a:t>why </a:t>
            </a:r>
            <a:r>
              <a:rPr lang="en-IN" sz="4800" b="1" dirty="0"/>
              <a:t>do we need </a:t>
            </a:r>
            <a:r>
              <a:rPr lang="en-IN" sz="4800" b="1" dirty="0" smtClean="0"/>
              <a:t>AUTOMATION?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7A1B8-5FDF-4589-9C6F-1EF74B14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Higher production rates, better product quality and improved safety. </a:t>
            </a:r>
          </a:p>
          <a:p>
            <a:r>
              <a:rPr lang="en-US" sz="2800" dirty="0" smtClean="0"/>
              <a:t>Automated systems typically perform the manufacturing process with less  variability than human workers, resulting in greater control and consistency of product quality.</a:t>
            </a:r>
          </a:p>
          <a:p>
            <a:r>
              <a:rPr lang="en-US" sz="2800" dirty="0" smtClean="0"/>
              <a:t>Also, increased process control makes more efficient use of materials, resulting in less scrap.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464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CF1A8-C64C-465C-B3C4-23C8BDD7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b="1" dirty="0"/>
              <a:t>Things That Go into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BD8BC-8732-47D1-AA49-A9C0003E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Electronics(like microcontrollers, </a:t>
            </a:r>
            <a:r>
              <a:rPr lang="en-IN" sz="3200" dirty="0" smtClean="0"/>
              <a:t>LEDs</a:t>
            </a:r>
            <a:r>
              <a:rPr lang="en-IN" sz="3200" dirty="0"/>
              <a:t>, various electrical components)</a:t>
            </a:r>
          </a:p>
          <a:p>
            <a:r>
              <a:rPr lang="en-IN" sz="3200" dirty="0" smtClean="0"/>
              <a:t>Code(i.e. </a:t>
            </a:r>
            <a:r>
              <a:rPr lang="en-IN" sz="3200" dirty="0"/>
              <a:t>software to relay human messages to the hardware</a:t>
            </a:r>
            <a:r>
              <a:rPr lang="en-IN" sz="3200" dirty="0" smtClean="0"/>
              <a:t>)</a:t>
            </a:r>
            <a:endParaRPr lang="en-IN" sz="3200" dirty="0"/>
          </a:p>
          <a:p>
            <a:r>
              <a:rPr lang="en-IN" sz="3200" dirty="0"/>
              <a:t>This Brings us to our topic of </a:t>
            </a:r>
            <a:r>
              <a:rPr lang="en-IN" sz="3200" dirty="0" smtClean="0"/>
              <a:t>our use of </a:t>
            </a:r>
            <a:r>
              <a:rPr lang="en-IN" sz="3200" dirty="0"/>
              <a:t>an Arduino (Specifically </a:t>
            </a:r>
            <a:r>
              <a:rPr lang="en-IN" sz="3200" dirty="0" smtClean="0"/>
              <a:t>the Arduino </a:t>
            </a:r>
            <a:r>
              <a:rPr lang="en-IN" sz="3200" dirty="0"/>
              <a:t>UNO</a:t>
            </a:r>
            <a:r>
              <a:rPr lang="en-IN" sz="3200" dirty="0" smtClean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6188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ARDUINO UNO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500" dirty="0" smtClean="0"/>
              <a:t>It is a Microcontroller based on ATMega328 layout (a single chip microcontroller)</a:t>
            </a:r>
          </a:p>
          <a:p>
            <a:r>
              <a:rPr lang="en-IN" sz="3500" dirty="0" smtClean="0"/>
              <a:t>It has digital as well as analog pins for I/O that allow it to be used in a wide variety of applications(14 digital I/O and 6 analog input)</a:t>
            </a:r>
          </a:p>
          <a:p>
            <a:r>
              <a:rPr lang="en-IN" sz="3500" dirty="0" smtClean="0"/>
              <a:t>It has 32kb of flash memory on board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ADVANTAGES OF ARDUINO 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biggest advantage is its ready to use structure.;</a:t>
            </a:r>
          </a:p>
          <a:p>
            <a:r>
              <a:rPr lang="en-US" sz="3200" dirty="0" smtClean="0"/>
              <a:t>Library of examples present inside the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IDE;</a:t>
            </a:r>
          </a:p>
          <a:p>
            <a:r>
              <a:rPr lang="en-US" sz="3200" dirty="0" smtClean="0"/>
              <a:t>Syntax based on C and C++;</a:t>
            </a:r>
          </a:p>
          <a:p>
            <a:r>
              <a:rPr lang="en-US" sz="3200" dirty="0" smtClean="0"/>
              <a:t>Compatible with major OSs;</a:t>
            </a:r>
          </a:p>
          <a:p>
            <a:r>
              <a:rPr lang="en-US" sz="3200" dirty="0" smtClean="0"/>
              <a:t>Accessibility, availability and affordability.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Arduino or Raspberry Pi 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Arduino can be powered using a battery pack, while Raspberry Pi cannot;</a:t>
            </a:r>
          </a:p>
          <a:p>
            <a:r>
              <a:rPr lang="en-US" sz="5100" dirty="0" smtClean="0"/>
              <a:t>Connection with sensors is simple and easy;</a:t>
            </a:r>
          </a:p>
          <a:p>
            <a:r>
              <a:rPr lang="en-US" sz="5100" dirty="0" smtClean="0"/>
              <a:t>Arduino can provide onboard storage;</a:t>
            </a:r>
          </a:p>
          <a:p>
            <a:r>
              <a:rPr lang="en-US" sz="5100" dirty="0" smtClean="0"/>
              <a:t>Former is a plug and play device;</a:t>
            </a:r>
          </a:p>
          <a:p>
            <a:r>
              <a:rPr lang="en-US" sz="5100" dirty="0" smtClean="0"/>
              <a:t>Former is affordable in comparison.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9560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5400" b="1" dirty="0" smtClean="0"/>
              <a:t>LAYOUT OF THE ARDUINO UNO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in-qimg-a464317aa3f98926821f50bdb192f70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794" y="565786"/>
            <a:ext cx="8895806" cy="5375631"/>
          </a:xfrm>
          <a:ln w="5715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40581" y="4101734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ATMEL CHIP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77815013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TF77815013</Template>
  <TotalTime>0</TotalTime>
  <Words>356</Words>
  <Application>Microsoft Office PowerPoint</Application>
  <PresentationFormat>Custom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TF77815013</vt:lpstr>
      <vt:lpstr>GROUP MEMBERS</vt:lpstr>
      <vt:lpstr>AUTOMATION</vt:lpstr>
      <vt:lpstr> why do we need AUTOMATION?</vt:lpstr>
      <vt:lpstr>Things That Go into Automation</vt:lpstr>
      <vt:lpstr>ARDUINO UNO</vt:lpstr>
      <vt:lpstr>ADVANTAGES OF ARDUINO </vt:lpstr>
      <vt:lpstr>Arduino or Raspberry Pi ?</vt:lpstr>
      <vt:lpstr> LAYOUT OF THE ARDUINO UNO </vt:lpstr>
      <vt:lpstr>Slide 9</vt:lpstr>
      <vt:lpstr>THE ARDUINO IDE</vt:lpstr>
      <vt:lpstr>THE ARDUINO IDE</vt:lpstr>
      <vt:lpstr>WRITING SKETCHES</vt:lpstr>
      <vt:lpstr>Slide 13</vt:lpstr>
      <vt:lpstr>CASE 1 : DIGITAL INPUT FROM SENSOR</vt:lpstr>
      <vt:lpstr>CONTD…</vt:lpstr>
      <vt:lpstr>CASE 2 : ANALOG INPUT FROM SENSOR</vt:lpstr>
      <vt:lpstr>CONTD…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2019-02-24T15:23:59Z</dcterms:created>
  <dcterms:modified xsi:type="dcterms:W3CDTF">2019-04-21T20:02:07Z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