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C549938-F7F6-413B-A7F4-C8F2CCDC1C60}" type="datetimeFigureOut">
              <a:rPr lang="en-IN" smtClean="0"/>
              <a:t>24-02-2019</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3630097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549938-F7F6-413B-A7F4-C8F2CCDC1C60}" type="datetimeFigureOut">
              <a:rPr lang="en-IN" smtClean="0"/>
              <a:t>24-02-2019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27481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C549938-F7F6-413B-A7F4-C8F2CCDC1C60}"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2567706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C549938-F7F6-413B-A7F4-C8F2CCDC1C60}"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1145336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49938-F7F6-413B-A7F4-C8F2CCDC1C60}"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4104139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549938-F7F6-413B-A7F4-C8F2CCDC1C60}" type="datetimeFigureOut">
              <a:rPr lang="en-IN" smtClean="0"/>
              <a:t>24-02-2019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1455668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549938-F7F6-413B-A7F4-C8F2CCDC1C60}" type="datetimeFigureOut">
              <a:rPr lang="en-IN" smtClean="0"/>
              <a:t>24-02-2019</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2974067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C549938-F7F6-413B-A7F4-C8F2CCDC1C60}"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45440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C549938-F7F6-413B-A7F4-C8F2CCDC1C60}"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1121011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49938-F7F6-413B-A7F4-C8F2CCDC1C60}"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303885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49938-F7F6-413B-A7F4-C8F2CCDC1C60}"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133174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49938-F7F6-413B-A7F4-C8F2CCDC1C60}" type="datetimeFigureOut">
              <a:rPr lang="en-IN" smtClean="0"/>
              <a:t>24-02-2019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55879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49938-F7F6-413B-A7F4-C8F2CCDC1C60}" type="datetimeFigureOut">
              <a:rPr lang="en-IN" smtClean="0"/>
              <a:t>24-02-2019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413349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49938-F7F6-413B-A7F4-C8F2CCDC1C60}" type="datetimeFigureOut">
              <a:rPr lang="en-IN" smtClean="0"/>
              <a:t>24-02-2019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161739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49938-F7F6-413B-A7F4-C8F2CCDC1C60}" type="datetimeFigureOut">
              <a:rPr lang="en-IN" smtClean="0"/>
              <a:t>24-02-2019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357172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549938-F7F6-413B-A7F4-C8F2CCDC1C60}" type="datetimeFigureOut">
              <a:rPr lang="en-IN" smtClean="0"/>
              <a:t>24-02-2019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260095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549938-F7F6-413B-A7F4-C8F2CCDC1C60}" type="datetimeFigureOut">
              <a:rPr lang="en-IN" smtClean="0"/>
              <a:t>24-02-2019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D5701C-6DA7-4525-A468-7F9171A3A228}" type="slidenum">
              <a:rPr lang="en-IN" smtClean="0"/>
              <a:t>‹#›</a:t>
            </a:fld>
            <a:endParaRPr lang="en-IN"/>
          </a:p>
        </p:txBody>
      </p:sp>
    </p:spTree>
    <p:extLst>
      <p:ext uri="{BB962C8B-B14F-4D97-AF65-F5344CB8AC3E}">
        <p14:creationId xmlns:p14="http://schemas.microsoft.com/office/powerpoint/2010/main" val="74557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C549938-F7F6-413B-A7F4-C8F2CCDC1C60}" type="datetimeFigureOut">
              <a:rPr lang="en-IN" smtClean="0"/>
              <a:t>24-02-2019</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1D5701C-6DA7-4525-A468-7F9171A3A228}" type="slidenum">
              <a:rPr lang="en-IN" smtClean="0"/>
              <a:t>‹#›</a:t>
            </a:fld>
            <a:endParaRPr lang="en-IN"/>
          </a:p>
        </p:txBody>
      </p:sp>
    </p:spTree>
    <p:extLst>
      <p:ext uri="{BB962C8B-B14F-4D97-AF65-F5344CB8AC3E}">
        <p14:creationId xmlns:p14="http://schemas.microsoft.com/office/powerpoint/2010/main" val="144811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technology/manufacturing" TargetMode="External"/><Relationship Id="rId2" Type="http://schemas.openxmlformats.org/officeDocument/2006/relationships/hyperlink" Target="https://www.britannica.com/topic/safety-condition" TargetMode="External"/><Relationship Id="rId1" Type="http://schemas.openxmlformats.org/officeDocument/2006/relationships/slideLayout" Target="../slideLayouts/slideLayout2.xml"/><Relationship Id="rId4" Type="http://schemas.openxmlformats.org/officeDocument/2006/relationships/hyperlink" Target="https://www.britannica.com/technology/control-syst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C%2B%2B" TargetMode="External"/><Relationship Id="rId3" Type="http://schemas.openxmlformats.org/officeDocument/2006/relationships/hyperlink" Target="https://en.wikipedia.org/wiki/Integrated_development_environment" TargetMode="External"/><Relationship Id="rId7" Type="http://schemas.openxmlformats.org/officeDocument/2006/relationships/hyperlink" Target="https://en.wikipedia.org/wiki/C_(programming_language)" TargetMode="External"/><Relationship Id="rId2" Type="http://schemas.openxmlformats.org/officeDocument/2006/relationships/hyperlink" Target="https://en.wikipedia.org/wiki/Arduino" TargetMode="External"/><Relationship Id="rId1" Type="http://schemas.openxmlformats.org/officeDocument/2006/relationships/slideLayout" Target="../slideLayouts/slideLayout2.xml"/><Relationship Id="rId6" Type="http://schemas.openxmlformats.org/officeDocument/2006/relationships/hyperlink" Target="https://en.wikipedia.org/wiki/GNU_General_Public_License" TargetMode="External"/><Relationship Id="rId5" Type="http://schemas.openxmlformats.org/officeDocument/2006/relationships/hyperlink" Target="https://en.wikipedia.org/wiki/Java_(programming_language)" TargetMode="External"/><Relationship Id="rId4" Type="http://schemas.openxmlformats.org/officeDocument/2006/relationships/hyperlink" Target="https://en.wikipedia.org/wiki/Cross-platfor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2FF8-41F5-4368-A6DA-0C95A4E7B865}"/>
              </a:ext>
            </a:extLst>
          </p:cNvPr>
          <p:cNvSpPr>
            <a:spLocks noGrp="1"/>
          </p:cNvSpPr>
          <p:nvPr>
            <p:ph type="ctrTitle"/>
          </p:nvPr>
        </p:nvSpPr>
        <p:spPr>
          <a:xfrm>
            <a:off x="1154955" y="1733364"/>
            <a:ext cx="8825658" cy="1348381"/>
          </a:xfrm>
        </p:spPr>
        <p:txBody>
          <a:bodyPr/>
          <a:lstStyle/>
          <a:p>
            <a:pPr algn="ctr"/>
            <a:r>
              <a:rPr lang="en-IN" b="1" u="sng" dirty="0"/>
              <a:t>AUTOMATION</a:t>
            </a:r>
          </a:p>
        </p:txBody>
      </p:sp>
      <p:sp>
        <p:nvSpPr>
          <p:cNvPr id="3" name="Subtitle 2">
            <a:extLst>
              <a:ext uri="{FF2B5EF4-FFF2-40B4-BE49-F238E27FC236}">
                <a16:creationId xmlns:a16="http://schemas.microsoft.com/office/drawing/2014/main" id="{F56C2A26-3685-44F6-BACB-3CE9CABF217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3868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DAC5-A702-4DA1-991A-08F46838F25F}"/>
              </a:ext>
            </a:extLst>
          </p:cNvPr>
          <p:cNvSpPr>
            <a:spLocks noGrp="1"/>
          </p:cNvSpPr>
          <p:nvPr>
            <p:ph type="title"/>
          </p:nvPr>
        </p:nvSpPr>
        <p:spPr/>
        <p:txBody>
          <a:bodyPr/>
          <a:lstStyle/>
          <a:p>
            <a:r>
              <a:rPr lang="en-IN" dirty="0"/>
              <a:t>What is automation and why do we need it?</a:t>
            </a:r>
          </a:p>
        </p:txBody>
      </p:sp>
      <p:sp>
        <p:nvSpPr>
          <p:cNvPr id="3" name="Content Placeholder 2">
            <a:extLst>
              <a:ext uri="{FF2B5EF4-FFF2-40B4-BE49-F238E27FC236}">
                <a16:creationId xmlns:a16="http://schemas.microsoft.com/office/drawing/2014/main" id="{3D37A1B8-5FDF-4589-9C6F-1EF74B14DF93}"/>
              </a:ext>
            </a:extLst>
          </p:cNvPr>
          <p:cNvSpPr>
            <a:spLocks noGrp="1"/>
          </p:cNvSpPr>
          <p:nvPr>
            <p:ph idx="1"/>
          </p:nvPr>
        </p:nvSpPr>
        <p:spPr/>
        <p:txBody>
          <a:bodyPr>
            <a:normAutofit/>
          </a:bodyPr>
          <a:lstStyle/>
          <a:p>
            <a:r>
              <a:rPr lang="en-US" dirty="0"/>
              <a:t>Advantages commonly attributed to automation include higher production rates and increased productivity, more efficient use of materials, better product quality, improved </a:t>
            </a:r>
            <a:r>
              <a:rPr lang="en-US" u="sng" dirty="0">
                <a:hlinkClick r:id="rId2"/>
              </a:rPr>
              <a:t>safety</a:t>
            </a:r>
            <a:r>
              <a:rPr lang="en-US" dirty="0"/>
              <a:t>, shorter workweeks for </a:t>
            </a:r>
            <a:r>
              <a:rPr lang="en-US" dirty="0" err="1"/>
              <a:t>labour</a:t>
            </a:r>
            <a:r>
              <a:rPr lang="en-US" dirty="0"/>
              <a:t>, and reduced factory lead times. Higher output and increased productivity have been two of the biggest reasons in justifying the use of automation. Despite the claims of high quality from good workmanship by humans, automated systems typically perform the </a:t>
            </a:r>
            <a:r>
              <a:rPr lang="en-US" u="sng" dirty="0">
                <a:hlinkClick r:id="rId3"/>
              </a:rPr>
              <a:t>manufacturing</a:t>
            </a:r>
            <a:r>
              <a:rPr lang="en-US" dirty="0"/>
              <a:t> process with less variability than human workers, resulting in greater </a:t>
            </a:r>
            <a:r>
              <a:rPr lang="en-US" u="sng" dirty="0">
                <a:hlinkClick r:id="rId4"/>
              </a:rPr>
              <a:t>control</a:t>
            </a:r>
            <a:r>
              <a:rPr lang="en-US" dirty="0"/>
              <a:t> and consistency of product quality. Also, increased process control makes more efficient use of materials, resulting in less scrap.</a:t>
            </a:r>
          </a:p>
          <a:p>
            <a:r>
              <a:rPr lang="en-US" sz="1200" dirty="0"/>
              <a:t>(Give an Example of a traffic light)</a:t>
            </a:r>
            <a:endParaRPr lang="en-IN" sz="1200" dirty="0"/>
          </a:p>
        </p:txBody>
      </p:sp>
    </p:spTree>
    <p:extLst>
      <p:ext uri="{BB962C8B-B14F-4D97-AF65-F5344CB8AC3E}">
        <p14:creationId xmlns:p14="http://schemas.microsoft.com/office/powerpoint/2010/main" val="446481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F1A8-C64C-465C-B3C4-23C8BDD7FC51}"/>
              </a:ext>
            </a:extLst>
          </p:cNvPr>
          <p:cNvSpPr>
            <a:spLocks noGrp="1"/>
          </p:cNvSpPr>
          <p:nvPr>
            <p:ph type="title"/>
          </p:nvPr>
        </p:nvSpPr>
        <p:spPr/>
        <p:txBody>
          <a:bodyPr/>
          <a:lstStyle/>
          <a:p>
            <a:pPr algn="ctr"/>
            <a:r>
              <a:rPr lang="en-IN" dirty="0"/>
              <a:t>Things That Go into Automation</a:t>
            </a:r>
          </a:p>
        </p:txBody>
      </p:sp>
      <p:sp>
        <p:nvSpPr>
          <p:cNvPr id="3" name="Content Placeholder 2">
            <a:extLst>
              <a:ext uri="{FF2B5EF4-FFF2-40B4-BE49-F238E27FC236}">
                <a16:creationId xmlns:a16="http://schemas.microsoft.com/office/drawing/2014/main" id="{703BD8BC-8732-47D1-AA49-A9C0003E9B35}"/>
              </a:ext>
            </a:extLst>
          </p:cNvPr>
          <p:cNvSpPr>
            <a:spLocks noGrp="1"/>
          </p:cNvSpPr>
          <p:nvPr>
            <p:ph idx="1"/>
          </p:nvPr>
        </p:nvSpPr>
        <p:spPr/>
        <p:txBody>
          <a:bodyPr>
            <a:normAutofit fontScale="92500" lnSpcReduction="10000"/>
          </a:bodyPr>
          <a:lstStyle/>
          <a:p>
            <a:r>
              <a:rPr lang="en-IN" dirty="0"/>
              <a:t>Electronics(like microcontrollers, </a:t>
            </a:r>
            <a:r>
              <a:rPr lang="en-IN" dirty="0" err="1"/>
              <a:t>leds</a:t>
            </a:r>
            <a:r>
              <a:rPr lang="en-IN" dirty="0"/>
              <a:t>, various electrical components)</a:t>
            </a:r>
          </a:p>
          <a:p>
            <a:r>
              <a:rPr lang="en-IN" dirty="0"/>
              <a:t>Code(</a:t>
            </a:r>
            <a:r>
              <a:rPr lang="en-IN" dirty="0" err="1"/>
              <a:t>I.e</a:t>
            </a:r>
            <a:r>
              <a:rPr lang="en-IN" dirty="0"/>
              <a:t> software to relay human messages to the hardware)</a:t>
            </a:r>
          </a:p>
          <a:p>
            <a:endParaRPr lang="en-IN" dirty="0"/>
          </a:p>
          <a:p>
            <a:r>
              <a:rPr lang="en-IN" dirty="0"/>
              <a:t>This Brings us to our topic of </a:t>
            </a:r>
            <a:r>
              <a:rPr lang="en-IN" dirty="0" err="1"/>
              <a:t>fous</a:t>
            </a:r>
            <a:r>
              <a:rPr lang="en-IN" dirty="0"/>
              <a:t> an Arduino (Specifically the UNO)</a:t>
            </a:r>
          </a:p>
          <a:p>
            <a:r>
              <a:rPr lang="en-IN" dirty="0"/>
              <a:t>It is a Microcontroller based on ATmega328 layout (a </a:t>
            </a:r>
            <a:r>
              <a:rPr lang="en-IN" dirty="0" err="1"/>
              <a:t>singlechip</a:t>
            </a:r>
            <a:r>
              <a:rPr lang="en-IN" dirty="0"/>
              <a:t> microcontroller)</a:t>
            </a:r>
          </a:p>
          <a:p>
            <a:r>
              <a:rPr lang="en-IN" dirty="0"/>
              <a:t>It has digital as well as </a:t>
            </a:r>
            <a:r>
              <a:rPr lang="en-IN" dirty="0" err="1"/>
              <a:t>analog</a:t>
            </a:r>
            <a:r>
              <a:rPr lang="en-IN" dirty="0"/>
              <a:t> pins for I/O that allow it to be used in a wide variety of </a:t>
            </a:r>
            <a:r>
              <a:rPr lang="en-IN" dirty="0" err="1"/>
              <a:t>aapplications</a:t>
            </a:r>
            <a:r>
              <a:rPr lang="en-IN" dirty="0"/>
              <a:t>(14 digital I/O and 6 </a:t>
            </a:r>
            <a:r>
              <a:rPr lang="en-IN" dirty="0" err="1"/>
              <a:t>analog</a:t>
            </a:r>
            <a:r>
              <a:rPr lang="en-IN" dirty="0"/>
              <a:t> input)</a:t>
            </a:r>
          </a:p>
          <a:p>
            <a:r>
              <a:rPr lang="en-IN" dirty="0"/>
              <a:t>It has 32kb of flash memory on board.</a:t>
            </a:r>
          </a:p>
          <a:p>
            <a:r>
              <a:rPr lang="en-IN" dirty="0"/>
              <a:t>(Show the physical board, jumpers etc) </a:t>
            </a:r>
          </a:p>
        </p:txBody>
      </p:sp>
    </p:spTree>
    <p:extLst>
      <p:ext uri="{BB962C8B-B14F-4D97-AF65-F5344CB8AC3E}">
        <p14:creationId xmlns:p14="http://schemas.microsoft.com/office/powerpoint/2010/main" val="261881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2511-B799-49CD-99A8-DA5D770F5A03}"/>
              </a:ext>
            </a:extLst>
          </p:cNvPr>
          <p:cNvSpPr>
            <a:spLocks noGrp="1"/>
          </p:cNvSpPr>
          <p:nvPr>
            <p:ph type="title"/>
          </p:nvPr>
        </p:nvSpPr>
        <p:spPr/>
        <p:txBody>
          <a:bodyPr/>
          <a:lstStyle/>
          <a:p>
            <a:pPr algn="ctr"/>
            <a:r>
              <a:rPr lang="en-IN" dirty="0"/>
              <a:t>How does the Arduino Work</a:t>
            </a:r>
          </a:p>
        </p:txBody>
      </p:sp>
      <p:sp>
        <p:nvSpPr>
          <p:cNvPr id="3" name="Content Placeholder 2">
            <a:extLst>
              <a:ext uri="{FF2B5EF4-FFF2-40B4-BE49-F238E27FC236}">
                <a16:creationId xmlns:a16="http://schemas.microsoft.com/office/drawing/2014/main" id="{D95C4AB6-FC25-421F-BD61-7EE125AA1053}"/>
              </a:ext>
            </a:extLst>
          </p:cNvPr>
          <p:cNvSpPr>
            <a:spLocks noGrp="1"/>
          </p:cNvSpPr>
          <p:nvPr>
            <p:ph idx="1"/>
          </p:nvPr>
        </p:nvSpPr>
        <p:spPr/>
        <p:txBody>
          <a:bodyPr>
            <a:normAutofit fontScale="92500" lnSpcReduction="20000"/>
          </a:bodyPr>
          <a:lstStyle/>
          <a:p>
            <a:r>
              <a:rPr lang="en-IN" dirty="0"/>
              <a:t>So, upon purchasing a board, all you have to do is install Arduinos open source IDE (integrated development environment) that creates an interface between you and the Arduino board.</a:t>
            </a:r>
          </a:p>
          <a:p>
            <a:r>
              <a:rPr lang="en-IN" dirty="0"/>
              <a:t>There are various models of Arduino boards depending on your </a:t>
            </a:r>
            <a:r>
              <a:rPr lang="en-IN" dirty="0" err="1"/>
              <a:t>needand</a:t>
            </a:r>
            <a:r>
              <a:rPr lang="en-IN" dirty="0"/>
              <a:t> all are supported by the IDE.</a:t>
            </a:r>
          </a:p>
          <a:p>
            <a:r>
              <a:rPr lang="en-US" dirty="0"/>
              <a:t>The </a:t>
            </a:r>
            <a:r>
              <a:rPr lang="en-US" b="1" dirty="0">
                <a:hlinkClick r:id="rId2" tooltip="Arduino"/>
              </a:rPr>
              <a:t>Arduino</a:t>
            </a:r>
            <a:r>
              <a:rPr lang="en-US" b="1" dirty="0"/>
              <a:t> integrated development environment (</a:t>
            </a:r>
            <a:r>
              <a:rPr lang="en-US" b="1" dirty="0">
                <a:hlinkClick r:id="rId3" tooltip="Integrated development environment"/>
              </a:rPr>
              <a:t>IDE</a:t>
            </a:r>
            <a:r>
              <a:rPr lang="en-US" b="1" dirty="0"/>
              <a:t>)</a:t>
            </a:r>
            <a:r>
              <a:rPr lang="en-US" dirty="0"/>
              <a:t> is a </a:t>
            </a:r>
            <a:r>
              <a:rPr lang="en-US" dirty="0">
                <a:hlinkClick r:id="rId4" tooltip="Cross-platform"/>
              </a:rPr>
              <a:t>cross-platform</a:t>
            </a:r>
            <a:r>
              <a:rPr lang="en-US" dirty="0"/>
              <a:t> application that is written in the programming language </a:t>
            </a:r>
            <a:r>
              <a:rPr lang="en-US" dirty="0">
                <a:hlinkClick r:id="rId5" tooltip="Java (programming language)"/>
              </a:rPr>
              <a:t>Java</a:t>
            </a:r>
            <a:r>
              <a:rPr lang="en-US" dirty="0"/>
              <a:t>. It is used to write and upload programs to Arduino board.</a:t>
            </a:r>
          </a:p>
          <a:p>
            <a:r>
              <a:rPr lang="en-US" dirty="0"/>
              <a:t>The source code for the IDE is released under the </a:t>
            </a:r>
            <a:r>
              <a:rPr lang="en-US" dirty="0">
                <a:hlinkClick r:id="rId6" tooltip="GNU General Public License"/>
              </a:rPr>
              <a:t>GNU General Public License</a:t>
            </a:r>
            <a:r>
              <a:rPr lang="en-US" dirty="0"/>
              <a:t>, version 2. The Arduino IDE supports the languages </a:t>
            </a:r>
            <a:r>
              <a:rPr lang="en-US" dirty="0">
                <a:hlinkClick r:id="rId7" tooltip="C (programming language)"/>
              </a:rPr>
              <a:t>C</a:t>
            </a:r>
            <a:r>
              <a:rPr lang="en-US" dirty="0"/>
              <a:t> and </a:t>
            </a:r>
            <a:r>
              <a:rPr lang="en-US" dirty="0">
                <a:hlinkClick r:id="rId8" tooltip="C++"/>
              </a:rPr>
              <a:t>C++</a:t>
            </a:r>
            <a:r>
              <a:rPr lang="en-US" dirty="0"/>
              <a:t> using special rules of code structuring.</a:t>
            </a:r>
          </a:p>
          <a:p>
            <a:r>
              <a:rPr lang="en-US" dirty="0"/>
              <a:t>That is it follows the logical process of C and C++ programs but the code is written differently.</a:t>
            </a:r>
          </a:p>
          <a:p>
            <a:endParaRPr lang="en-IN" dirty="0"/>
          </a:p>
        </p:txBody>
      </p:sp>
    </p:spTree>
    <p:extLst>
      <p:ext uri="{BB962C8B-B14F-4D97-AF65-F5344CB8AC3E}">
        <p14:creationId xmlns:p14="http://schemas.microsoft.com/office/powerpoint/2010/main" val="1678962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TotalTime>
  <Words>204</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AUTOMATION</vt:lpstr>
      <vt:lpstr>What is automation and why do we need it?</vt:lpstr>
      <vt:lpstr>Things That Go into Automation</vt:lpstr>
      <vt:lpstr>How does the Arduino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dc:title>
  <dc:creator>Anom Devgun</dc:creator>
  <cp:lastModifiedBy>Anom Devgun</cp:lastModifiedBy>
  <cp:revision>2</cp:revision>
  <dcterms:created xsi:type="dcterms:W3CDTF">2019-02-24T14:50:05Z</dcterms:created>
  <dcterms:modified xsi:type="dcterms:W3CDTF">2019-02-24T15:07:22Z</dcterms:modified>
</cp:coreProperties>
</file>