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83" r:id="rId4"/>
    <p:sldId id="258" r:id="rId5"/>
    <p:sldId id="285" r:id="rId6"/>
    <p:sldId id="275" r:id="rId7"/>
    <p:sldId id="282" r:id="rId8"/>
    <p:sldId id="284" r:id="rId9"/>
    <p:sldId id="280" r:id="rId10"/>
    <p:sldId id="279" r:id="rId11"/>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mn-cs"/>
      </a:defRPr>
    </a:lvl1pPr>
    <a:lvl2pPr marL="457200" algn="l" rtl="0" fontAlgn="base">
      <a:spcBef>
        <a:spcPct val="0"/>
      </a:spcBef>
      <a:spcAft>
        <a:spcPct val="0"/>
      </a:spcAft>
      <a:defRPr b="1" kern="1200">
        <a:solidFill>
          <a:schemeClr val="tx1"/>
        </a:solidFill>
        <a:latin typeface="Arial Narrow" pitchFamily="34" charset="0"/>
        <a:ea typeface="+mn-ea"/>
        <a:cs typeface="+mn-cs"/>
      </a:defRPr>
    </a:lvl2pPr>
    <a:lvl3pPr marL="914400" algn="l" rtl="0" fontAlgn="base">
      <a:spcBef>
        <a:spcPct val="0"/>
      </a:spcBef>
      <a:spcAft>
        <a:spcPct val="0"/>
      </a:spcAft>
      <a:defRPr b="1" kern="1200">
        <a:solidFill>
          <a:schemeClr val="tx1"/>
        </a:solidFill>
        <a:latin typeface="Arial Narrow" pitchFamily="34" charset="0"/>
        <a:ea typeface="+mn-ea"/>
        <a:cs typeface="+mn-cs"/>
      </a:defRPr>
    </a:lvl3pPr>
    <a:lvl4pPr marL="1371600" algn="l" rtl="0" fontAlgn="base">
      <a:spcBef>
        <a:spcPct val="0"/>
      </a:spcBef>
      <a:spcAft>
        <a:spcPct val="0"/>
      </a:spcAft>
      <a:defRPr b="1" kern="1200">
        <a:solidFill>
          <a:schemeClr val="tx1"/>
        </a:solidFill>
        <a:latin typeface="Arial Narrow" pitchFamily="34" charset="0"/>
        <a:ea typeface="+mn-ea"/>
        <a:cs typeface="+mn-cs"/>
      </a:defRPr>
    </a:lvl4pPr>
    <a:lvl5pPr marL="1828800" algn="l" rtl="0" fontAlgn="base">
      <a:spcBef>
        <a:spcPct val="0"/>
      </a:spcBef>
      <a:spcAft>
        <a:spcPct val="0"/>
      </a:spcAft>
      <a:defRPr b="1" kern="1200">
        <a:solidFill>
          <a:schemeClr val="tx1"/>
        </a:solidFill>
        <a:latin typeface="Arial Narrow" pitchFamily="34" charset="0"/>
        <a:ea typeface="+mn-ea"/>
        <a:cs typeface="+mn-cs"/>
      </a:defRPr>
    </a:lvl5pPr>
    <a:lvl6pPr marL="2286000" algn="l" defTabSz="914400" rtl="0" eaLnBrk="1" latinLnBrk="0" hangingPunct="1">
      <a:defRPr b="1" kern="1200">
        <a:solidFill>
          <a:schemeClr val="tx1"/>
        </a:solidFill>
        <a:latin typeface="Arial Narrow" pitchFamily="34" charset="0"/>
        <a:ea typeface="+mn-ea"/>
        <a:cs typeface="+mn-cs"/>
      </a:defRPr>
    </a:lvl6pPr>
    <a:lvl7pPr marL="2743200" algn="l" defTabSz="914400" rtl="0" eaLnBrk="1" latinLnBrk="0" hangingPunct="1">
      <a:defRPr b="1" kern="1200">
        <a:solidFill>
          <a:schemeClr val="tx1"/>
        </a:solidFill>
        <a:latin typeface="Arial Narrow" pitchFamily="34" charset="0"/>
        <a:ea typeface="+mn-ea"/>
        <a:cs typeface="+mn-cs"/>
      </a:defRPr>
    </a:lvl7pPr>
    <a:lvl8pPr marL="3200400" algn="l" defTabSz="914400" rtl="0" eaLnBrk="1" latinLnBrk="0" hangingPunct="1">
      <a:defRPr b="1" kern="1200">
        <a:solidFill>
          <a:schemeClr val="tx1"/>
        </a:solidFill>
        <a:latin typeface="Arial Narrow" pitchFamily="34" charset="0"/>
        <a:ea typeface="+mn-ea"/>
        <a:cs typeface="+mn-cs"/>
      </a:defRPr>
    </a:lvl8pPr>
    <a:lvl9pPr marL="3657600" algn="l" defTabSz="914400" rtl="0" eaLnBrk="1" latinLnBrk="0" hangingPunct="1">
      <a:defRPr b="1"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B12E"/>
    <a:srgbClr val="FFC536"/>
    <a:srgbClr val="F4F4F4"/>
    <a:srgbClr val="FF0000"/>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89011" autoAdjust="0"/>
  </p:normalViewPr>
  <p:slideViewPr>
    <p:cSldViewPr snapToGrid="0">
      <p:cViewPr varScale="1">
        <p:scale>
          <a:sx n="97" d="100"/>
          <a:sy n="97" d="100"/>
        </p:scale>
        <p:origin x="-534" y="-90"/>
      </p:cViewPr>
      <p:guideLst>
        <p:guide orient="horz" pos="307"/>
        <p:guide orient="horz" pos="478"/>
        <p:guide orient="horz" pos="709"/>
        <p:guide orient="horz" pos="4142"/>
        <p:guide orient="horz" pos="3873"/>
        <p:guide pos="5493"/>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746" y="-96"/>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96F000B5-ACD8-4326-AF92-84B094E7E922}" type="slidenum">
              <a:rPr lang="en-US"/>
              <a:pPr>
                <a:defRPr/>
              </a:pPr>
              <a:t>‹#›</a:t>
            </a:fld>
            <a:endParaRPr lang="en-US" dirty="0"/>
          </a:p>
        </p:txBody>
      </p:sp>
    </p:spTree>
    <p:extLst>
      <p:ext uri="{BB962C8B-B14F-4D97-AF65-F5344CB8AC3E}">
        <p14:creationId xmlns:p14="http://schemas.microsoft.com/office/powerpoint/2010/main" val="1134997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endParaRPr lang="en-US" dirty="0" smtClean="0"/>
          </a:p>
        </p:txBody>
      </p:sp>
      <p:sp>
        <p:nvSpPr>
          <p:cNvPr id="15363" name="Slide Number Placeholder 3"/>
          <p:cNvSpPr>
            <a:spLocks noGrp="1"/>
          </p:cNvSpPr>
          <p:nvPr>
            <p:ph type="sldNum" sz="quarter" idx="5"/>
          </p:nvPr>
        </p:nvSpPr>
        <p:spPr>
          <a:noFill/>
        </p:spPr>
        <p:txBody>
          <a:bodyPr/>
          <a:lstStyle/>
          <a:p>
            <a:fld id="{F97A8AE3-D7EC-4E83-918C-0D82CA20D058}" type="slidenum">
              <a:rPr lang="en-US" smtClean="0"/>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p>
        </p:txBody>
      </p:sp>
      <p:sp>
        <p:nvSpPr>
          <p:cNvPr id="33795" name="Slide Number Placeholder 3"/>
          <p:cNvSpPr>
            <a:spLocks noGrp="1"/>
          </p:cNvSpPr>
          <p:nvPr>
            <p:ph type="sldNum" sz="quarter" idx="5"/>
          </p:nvPr>
        </p:nvSpPr>
        <p:spPr>
          <a:noFill/>
        </p:spPr>
        <p:txBody>
          <a:bodyPr/>
          <a:lstStyle/>
          <a:p>
            <a:fld id="{899E88EF-613D-4983-8083-2BDCFAF5894A}" type="slidenum">
              <a:rPr lang="en-US" smtClean="0"/>
              <a:pPr/>
              <a:t>10</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p:spPr>
        <p:txBody>
          <a:bodyPr/>
          <a:lstStyle/>
          <a:p>
            <a:r>
              <a:rPr lang="en-US" dirty="0" smtClean="0"/>
              <a:t>Lesson 1 Overview</a:t>
            </a:r>
          </a:p>
        </p:txBody>
      </p:sp>
      <p:sp>
        <p:nvSpPr>
          <p:cNvPr id="17411" name="Slide Number Placeholder 3"/>
          <p:cNvSpPr>
            <a:spLocks noGrp="1"/>
          </p:cNvSpPr>
          <p:nvPr>
            <p:ph type="sldNum" sz="quarter" idx="5"/>
          </p:nvPr>
        </p:nvSpPr>
        <p:spPr>
          <a:noFill/>
        </p:spPr>
        <p:txBody>
          <a:bodyPr/>
          <a:lstStyle/>
          <a:p>
            <a:fld id="{32B792D8-1BF8-4D95-AE2D-AD00BE51352B}"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A730B5D8-9A66-4071-BEDA-591F018085AB}"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p:spPr>
        <p:txBody>
          <a:bodyPr/>
          <a:lstStyle/>
          <a:p>
            <a:endParaRPr lang="en-US" dirty="0" smtClean="0"/>
          </a:p>
        </p:txBody>
      </p:sp>
      <p:sp>
        <p:nvSpPr>
          <p:cNvPr id="21507" name="Slide Number Placeholder 3"/>
          <p:cNvSpPr>
            <a:spLocks noGrp="1"/>
          </p:cNvSpPr>
          <p:nvPr>
            <p:ph type="sldNum" sz="quarter" idx="5"/>
          </p:nvPr>
        </p:nvSpPr>
        <p:spPr>
          <a:noFill/>
        </p:spPr>
        <p:txBody>
          <a:bodyPr/>
          <a:lstStyle/>
          <a:p>
            <a:fld id="{05ECEFE3-9CA5-452C-817D-43C6DD9792DF}" type="slidenum">
              <a:rPr lang="en-US" smtClean="0"/>
              <a:pPr/>
              <a:t>4</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dirty="0" smtClean="0"/>
          </a:p>
        </p:txBody>
      </p:sp>
      <p:sp>
        <p:nvSpPr>
          <p:cNvPr id="23555" name="Slide Number Placeholder 3"/>
          <p:cNvSpPr>
            <a:spLocks noGrp="1"/>
          </p:cNvSpPr>
          <p:nvPr>
            <p:ph type="sldNum" sz="quarter" idx="5"/>
          </p:nvPr>
        </p:nvSpPr>
        <p:spPr>
          <a:noFill/>
        </p:spPr>
        <p:txBody>
          <a:bodyPr/>
          <a:lstStyle/>
          <a:p>
            <a:fld id="{09E2718A-71B0-4E3E-8822-9EF1841140CE}" type="slidenum">
              <a:rPr lang="en-US" smtClean="0"/>
              <a:pPr/>
              <a:t>5</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endParaRPr lang="en-US" dirty="0" smtClean="0"/>
          </a:p>
        </p:txBody>
      </p:sp>
      <p:sp>
        <p:nvSpPr>
          <p:cNvPr id="25603" name="Slide Number Placeholder 3"/>
          <p:cNvSpPr>
            <a:spLocks noGrp="1"/>
          </p:cNvSpPr>
          <p:nvPr>
            <p:ph type="sldNum" sz="quarter" idx="5"/>
          </p:nvPr>
        </p:nvSpPr>
        <p:spPr>
          <a:noFill/>
        </p:spPr>
        <p:txBody>
          <a:bodyPr/>
          <a:lstStyle/>
          <a:p>
            <a:fld id="{4E06E2BD-71C5-4BF6-BC24-415D7BC01977}" type="slidenum">
              <a:rPr lang="en-US" smtClean="0"/>
              <a:pPr/>
              <a:t>6</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p:spPr>
        <p:txBody>
          <a:bodyPr/>
          <a:lstStyle/>
          <a:p>
            <a:endParaRPr lang="en-US" dirty="0" smtClean="0"/>
          </a:p>
        </p:txBody>
      </p:sp>
      <p:sp>
        <p:nvSpPr>
          <p:cNvPr id="27651" name="Slide Number Placeholder 3"/>
          <p:cNvSpPr>
            <a:spLocks noGrp="1"/>
          </p:cNvSpPr>
          <p:nvPr>
            <p:ph type="sldNum" sz="quarter" idx="5"/>
          </p:nvPr>
        </p:nvSpPr>
        <p:spPr>
          <a:noFill/>
        </p:spPr>
        <p:txBody>
          <a:bodyPr/>
          <a:lstStyle/>
          <a:p>
            <a:fld id="{E1360E45-3766-47C6-9AA2-83593A1A9F75}" type="slidenum">
              <a:rPr lang="en-US" smtClean="0"/>
              <a:pPr/>
              <a:t>7</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endParaRPr lang="en-US" dirty="0" smtClean="0"/>
          </a:p>
        </p:txBody>
      </p:sp>
      <p:sp>
        <p:nvSpPr>
          <p:cNvPr id="29699" name="Slide Number Placeholder 3"/>
          <p:cNvSpPr>
            <a:spLocks noGrp="1"/>
          </p:cNvSpPr>
          <p:nvPr>
            <p:ph type="sldNum" sz="quarter" idx="5"/>
          </p:nvPr>
        </p:nvSpPr>
        <p:spPr>
          <a:noFill/>
        </p:spPr>
        <p:txBody>
          <a:bodyPr/>
          <a:lstStyle/>
          <a:p>
            <a:fld id="{391E50EF-6330-445D-8C61-5A7CE71010F9}" type="slidenum">
              <a:rPr lang="en-US" smtClean="0"/>
              <a:pPr/>
              <a:t>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r>
              <a:rPr lang="en-US" dirty="0" smtClean="0"/>
              <a:t>This is a copy of what the students’ records should look like after they have finished taking notes.  (Notes may vary.)</a:t>
            </a:r>
          </a:p>
          <a:p>
            <a:endParaRPr lang="en-US" dirty="0" smtClean="0"/>
          </a:p>
        </p:txBody>
      </p:sp>
      <p:sp>
        <p:nvSpPr>
          <p:cNvPr id="31747" name="Slide Number Placeholder 3"/>
          <p:cNvSpPr>
            <a:spLocks noGrp="1"/>
          </p:cNvSpPr>
          <p:nvPr>
            <p:ph type="sldNum" sz="quarter" idx="5"/>
          </p:nvPr>
        </p:nvSpPr>
        <p:spPr>
          <a:noFill/>
        </p:spPr>
        <p:txBody>
          <a:bodyPr/>
          <a:lstStyle/>
          <a:p>
            <a:fld id="{8E2DE7FA-6893-46AB-B6E0-7C1B0413C667}" type="slidenum">
              <a:rPr lang="en-US" smtClean="0"/>
              <a:pPr/>
              <a:t>9</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3"/>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p>
        </p:txBody>
      </p:sp>
      <p:sp>
        <p:nvSpPr>
          <p:cNvPr id="7" name="TextBox 6"/>
          <p:cNvSpPr txBox="1"/>
          <p:nvPr userDrawn="1"/>
        </p:nvSpPr>
        <p:spPr>
          <a:xfrm>
            <a:off x="373063" y="803275"/>
            <a:ext cx="5618162" cy="369888"/>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1.1</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4"/>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sz="2000">
          <a:solidFill>
            <a:schemeClr val="tx1"/>
          </a:solidFill>
          <a:latin typeface="+mn-lt"/>
        </a:defRPr>
      </a:lvl3pPr>
      <a:lvl4pPr marL="1089025" indent="282575" algn="l" rtl="0" eaLnBrk="0" fontAlgn="base" hangingPunct="0">
        <a:lnSpc>
          <a:spcPct val="90000"/>
        </a:lnSpc>
        <a:spcBef>
          <a:spcPct val="40000"/>
        </a:spcBef>
        <a:spcAft>
          <a:spcPct val="0"/>
        </a:spcAft>
        <a:buChar char="–"/>
        <a:defRPr sz="2000">
          <a:solidFill>
            <a:schemeClr val="tx1"/>
          </a:solidFill>
          <a:latin typeface="+mn-lt"/>
        </a:defRPr>
      </a:lvl4pPr>
      <a:lvl5pPr marL="1312863" indent="-1588" algn="l" rtl="0" eaLnBrk="0" fontAlgn="base" hangingPunct="0">
        <a:lnSpc>
          <a:spcPct val="90000"/>
        </a:lnSpc>
        <a:spcBef>
          <a:spcPct val="40000"/>
        </a:spcBef>
        <a:spcAft>
          <a:spcPct val="0"/>
        </a:spcAft>
        <a:buChar char="»"/>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7" name="Picture 2" descr="Untitled-panel.psd"/>
          <p:cNvPicPr>
            <a:picLocks noChangeAspect="1"/>
          </p:cNvPicPr>
          <p:nvPr/>
        </p:nvPicPr>
        <p:blipFill>
          <a:blip r:embed="rId3"/>
          <a:srcRect/>
          <a:stretch>
            <a:fillRect/>
          </a:stretch>
        </p:blipFill>
        <p:spPr bwMode="auto">
          <a:xfrm>
            <a:off x="0" y="-6350"/>
            <a:ext cx="9144000" cy="6864350"/>
          </a:xfrm>
          <a:prstGeom prst="rect">
            <a:avLst/>
          </a:prstGeom>
          <a:noFill/>
          <a:ln w="9525">
            <a:noFill/>
            <a:miter lim="800000"/>
            <a:headEnd/>
            <a:tailEnd/>
          </a:ln>
        </p:spPr>
      </p:pic>
      <p:sp>
        <p:nvSpPr>
          <p:cNvPr id="2050" name="Rectangle 2"/>
          <p:cNvSpPr>
            <a:spLocks noGrp="1" noChangeArrowheads="1"/>
          </p:cNvSpPr>
          <p:nvPr>
            <p:ph type="title" idx="4294967295"/>
          </p:nvPr>
        </p:nvSpPr>
        <p:spPr>
          <a:xfrm>
            <a:off x="1011238" y="2325688"/>
            <a:ext cx="7686675" cy="21558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lvl="1">
              <a:defRPr/>
            </a:pPr>
            <a:r>
              <a:rPr lang="en-US" sz="5400"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Understand How Data is Stored in Tables</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14339"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4340" name="TextBox 10"/>
          <p:cNvSpPr txBox="1">
            <a:spLocks noChangeArrowheads="1"/>
          </p:cNvSpPr>
          <p:nvPr/>
        </p:nvSpPr>
        <p:spPr bwMode="auto">
          <a:xfrm>
            <a:off x="373063" y="803275"/>
            <a:ext cx="5618162" cy="369888"/>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1.1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2650" y="2066925"/>
            <a:ext cx="7556500" cy="3294063"/>
          </a:xfrm>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t>Assignment</a:t>
            </a:r>
          </a:p>
          <a:p>
            <a:pPr marL="457200" indent="-457200">
              <a:buFont typeface="Wingdings" pitchFamily="2" charset="2"/>
              <a:buChar char="§"/>
            </a:pPr>
            <a:r>
              <a:rPr lang="en-US" sz="2000" b="0" dirty="0" smtClean="0"/>
              <a:t>Create a table/database that holds all the records of your report card. </a:t>
            </a:r>
            <a:endParaRPr lang="en-US" sz="2000" dirty="0" smtClean="0"/>
          </a:p>
          <a:p>
            <a:pPr marL="457200" indent="-457200">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txBox="1">
            <a:spLocks noChangeArrowheads="1"/>
          </p:cNvSpPr>
          <p:nvPr/>
        </p:nvSpPr>
        <p:spPr bwMode="auto">
          <a:xfrm>
            <a:off x="835025" y="1625600"/>
            <a:ext cx="5792788" cy="4297363"/>
          </a:xfrm>
          <a:prstGeom prst="rect">
            <a:avLst/>
          </a:prstGeom>
          <a:noFill/>
          <a:ln w="9525">
            <a:noFill/>
            <a:miter lim="800000"/>
            <a:headEnd/>
            <a:tailEnd/>
          </a:ln>
        </p:spPr>
        <p:txBody>
          <a:bodyPr/>
          <a:lstStyle/>
          <a:p>
            <a:pPr marL="457200" indent="-457200" eaLnBrk="0" hangingPunct="0">
              <a:lnSpc>
                <a:spcPct val="90000"/>
              </a:lnSpc>
              <a:spcBef>
                <a:spcPct val="40000"/>
              </a:spcBef>
              <a:buClr>
                <a:srgbClr val="8DACD0"/>
              </a:buClr>
              <a:buSzPct val="70000"/>
              <a:buFont typeface="Wingdings" pitchFamily="2" charset="2"/>
              <a:buNone/>
            </a:pPr>
            <a:r>
              <a:rPr lang="en-US" sz="2700" dirty="0">
                <a:latin typeface="Times New Roman" pitchFamily="18" charset="0"/>
                <a:cs typeface="Times New Roman" pitchFamily="18" charset="0"/>
              </a:rPr>
              <a:t>Lesson Overview</a:t>
            </a:r>
          </a:p>
          <a:p>
            <a:pPr marL="457200" indent="-457200" eaLnBrk="0" hangingPunct="0">
              <a:lnSpc>
                <a:spcPct val="90000"/>
              </a:lnSpc>
              <a:spcBef>
                <a:spcPct val="40000"/>
              </a:spcBef>
              <a:buClr>
                <a:srgbClr val="8DACD0"/>
              </a:buClr>
              <a:buSzPct val="70000"/>
              <a:buFont typeface="Wingdings" pitchFamily="2" charset="2"/>
              <a:buNone/>
            </a:pPr>
            <a:r>
              <a:rPr lang="en-US" sz="2000" dirty="0">
                <a:latin typeface="Times New Roman" pitchFamily="18" charset="0"/>
                <a:cs typeface="Times New Roman" pitchFamily="18" charset="0"/>
              </a:rPr>
              <a:t>1.1  Understand how data is stored in tables.</a:t>
            </a:r>
            <a:endParaRPr lang="en-US" sz="2000" b="0" dirty="0">
              <a:latin typeface="Times New Roman" pitchFamily="18" charset="0"/>
              <a:cs typeface="Times New Roman" pitchFamily="18" charset="0"/>
            </a:endParaRPr>
          </a:p>
          <a:p>
            <a:pPr marL="457200" indent="-457200" eaLnBrk="0" hangingPunct="0">
              <a:lnSpc>
                <a:spcPct val="90000"/>
              </a:lnSpc>
              <a:spcBef>
                <a:spcPct val="40000"/>
              </a:spcBef>
              <a:buSzPct val="70000"/>
            </a:pPr>
            <a:endParaRPr lang="en-US" sz="1200" b="0" dirty="0">
              <a:latin typeface="Times New Roman" pitchFamily="18" charset="0"/>
              <a:cs typeface="Times New Roman" pitchFamily="18" charset="0"/>
            </a:endParaRPr>
          </a:p>
          <a:p>
            <a:pPr marL="457200" indent="-457200" eaLnBrk="0" hangingPunct="0">
              <a:lnSpc>
                <a:spcPct val="90000"/>
              </a:lnSpc>
              <a:spcBef>
                <a:spcPct val="40000"/>
              </a:spcBef>
              <a:buSzPct val="70000"/>
            </a:pPr>
            <a:r>
              <a:rPr lang="en-US" sz="2000" b="0" dirty="0">
                <a:latin typeface="Times New Roman" pitchFamily="18" charset="0"/>
                <a:cs typeface="Times New Roman" pitchFamily="18" charset="0"/>
              </a:rPr>
              <a:t>In this lesson, you will review:</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Field</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Column</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Row</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Record</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Table</a:t>
            </a:r>
          </a:p>
          <a:p>
            <a:pPr marL="457200" indent="-457200" eaLnBrk="0" hangingPunct="0">
              <a:lnSpc>
                <a:spcPct val="90000"/>
              </a:lnSpc>
              <a:spcBef>
                <a:spcPct val="40000"/>
              </a:spcBef>
              <a:buSzPct val="70000"/>
              <a:buFont typeface="Wingdings" pitchFamily="2" charset="2"/>
              <a:buChar char="§"/>
            </a:pPr>
            <a:r>
              <a:rPr lang="en-US" sz="2000" dirty="0">
                <a:latin typeface="Times New Roman" pitchFamily="18" charset="0"/>
                <a:cs typeface="Times New Roman" pitchFamily="18" charset="0"/>
              </a:rPr>
              <a:t>Variable</a:t>
            </a:r>
          </a:p>
          <a:p>
            <a:pPr marL="457200" indent="-457200" eaLnBrk="0" hangingPunct="0">
              <a:lnSpc>
                <a:spcPct val="90000"/>
              </a:lnSpc>
              <a:spcBef>
                <a:spcPct val="40000"/>
              </a:spcBef>
              <a:buSzPct val="70000"/>
            </a:pPr>
            <a:endParaRPr lang="en-US" sz="2200" b="0" dirty="0">
              <a:latin typeface="Segoe"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p:cNvSpPr>
          <p:nvPr>
            <p:ph idx="1"/>
          </p:nvPr>
        </p:nvSpPr>
        <p:spPr bwMode="auto">
          <a:xfrm>
            <a:off x="628650" y="1858963"/>
            <a:ext cx="7556500" cy="4246562"/>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Char char="§"/>
            </a:pPr>
            <a:r>
              <a:rPr lang="en-US" sz="2700" dirty="0" smtClean="0"/>
              <a:t>Field</a:t>
            </a:r>
          </a:p>
          <a:p>
            <a:pPr lvl="1"/>
            <a:r>
              <a:rPr lang="en-US" sz="2000" dirty="0" smtClean="0"/>
              <a:t>A location in a record in which a particular type of data is stored. For example, EMPLOYEE-RECORD might contain fields to store Last-Name, First-Name, Address, City, State, Zip-Code, Hire-Date, Current-Salary, Title, Department, and so on. Individual fields are characterized by their maximum length and the type of data (for example, alphabetic, numeric, or financial) that can be placed in them. The facility for creating these specifications usually is contained in the data definition language (DDL). In a relational database management system (RDMS), fields are called </a:t>
            </a:r>
            <a:r>
              <a:rPr lang="en-US" sz="2000" i="1" dirty="0" smtClean="0"/>
              <a:t>columns.</a:t>
            </a:r>
            <a:endParaRPr lang="en-US" sz="2000" dirty="0" smtClean="0"/>
          </a:p>
          <a:p>
            <a:pPr marL="501650">
              <a:buFont typeface="Wingdings" pitchFamily="2" charset="2"/>
              <a:buNone/>
            </a:pPr>
            <a:r>
              <a:rPr lang="en-US" sz="2000" dirty="0" smtClean="0"/>
              <a:t>		</a:t>
            </a:r>
          </a:p>
          <a:p>
            <a:pPr marL="501650">
              <a:buFont typeface="Wingdings" pitchFamily="2" charset="2"/>
              <a:buNone/>
            </a:pPr>
            <a:r>
              <a:rPr lang="en-US" sz="2000" b="0" dirty="0" smtClean="0"/>
              <a:t>	A field is one spot in a table.  </a:t>
            </a:r>
          </a:p>
          <a:p>
            <a:pPr marL="501650">
              <a:buFont typeface="Wingdings" pitchFamily="2" charset="2"/>
              <a:buNone/>
            </a:pPr>
            <a:r>
              <a:rPr lang="en-US" sz="2000" dirty="0" smtClean="0"/>
              <a:t>	</a:t>
            </a:r>
            <a:r>
              <a:rPr lang="en-US" sz="2000" b="0" dirty="0" smtClean="0"/>
              <a:t>A field = data = some value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idx="1"/>
          </p:nvPr>
        </p:nvSpPr>
        <p:spPr bwMode="auto">
          <a:xfrm>
            <a:off x="603250" y="1736725"/>
            <a:ext cx="7735888" cy="3881438"/>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Char char="§"/>
            </a:pPr>
            <a:r>
              <a:rPr lang="en-US" sz="2700" dirty="0" smtClean="0"/>
              <a:t>Column</a:t>
            </a:r>
          </a:p>
          <a:p>
            <a:pPr lvl="1"/>
            <a:r>
              <a:rPr lang="en-US" sz="2000" dirty="0" smtClean="0"/>
              <a:t>In an RDMS, the name of an attribute. The collection of column values that form the description of a particular entity is called a </a:t>
            </a:r>
            <a:r>
              <a:rPr lang="en-US" sz="2000" i="1" dirty="0" smtClean="0"/>
              <a:t>tuple </a:t>
            </a:r>
            <a:r>
              <a:rPr lang="en-US" sz="2000" dirty="0" smtClean="0"/>
              <a:t>or </a:t>
            </a:r>
            <a:r>
              <a:rPr lang="en-US" sz="2000" i="1" dirty="0" smtClean="0"/>
              <a:t>row. </a:t>
            </a:r>
            <a:r>
              <a:rPr lang="en-US" sz="2000" dirty="0" smtClean="0"/>
              <a:t>A column is equivalent to a field in a record in a </a:t>
            </a:r>
            <a:r>
              <a:rPr lang="en-US" sz="2000" dirty="0" smtClean="0"/>
              <a:t>no relational </a:t>
            </a:r>
            <a:r>
              <a:rPr lang="en-US" sz="2000" dirty="0" smtClean="0"/>
              <a:t>file system.</a:t>
            </a:r>
          </a:p>
          <a:p>
            <a:pPr lvl="1"/>
            <a:endParaRPr lang="en-US" sz="2000" dirty="0" smtClean="0"/>
          </a:p>
          <a:p>
            <a:pPr marL="501650">
              <a:buFont typeface="Wingdings" pitchFamily="2" charset="2"/>
              <a:buNone/>
            </a:pPr>
            <a:r>
              <a:rPr lang="en-US" sz="2000" dirty="0" smtClean="0"/>
              <a:t>	</a:t>
            </a:r>
            <a:r>
              <a:rPr lang="en-US" sz="2000" b="0" dirty="0" smtClean="0"/>
              <a:t>A column is a group of items that are listed up and down (that is, vertically).</a:t>
            </a:r>
          </a:p>
          <a:p>
            <a:pPr marL="501650">
              <a:buFont typeface="Wingdings" pitchFamily="2" charset="2"/>
              <a:buNone/>
            </a:pPr>
            <a:endParaRPr lang="en-US" sz="2800" dirty="0" smtClean="0"/>
          </a:p>
          <a:p>
            <a:pPr marL="501650">
              <a:buFont typeface="Wingdings" pitchFamily="2" charset="2"/>
              <a:buNone/>
            </a:pPr>
            <a:endParaRPr lang="en-US" sz="2200" b="0" dirty="0" smtClean="0">
              <a:latin typeface="Segoe"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idx="1"/>
          </p:nvPr>
        </p:nvSpPr>
        <p:spPr bwMode="auto">
          <a:xfrm>
            <a:off x="603250" y="1736725"/>
            <a:ext cx="7735888" cy="3881438"/>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Char char="§"/>
            </a:pPr>
            <a:r>
              <a:rPr lang="en-US" sz="2700" dirty="0" smtClean="0"/>
              <a:t>Row</a:t>
            </a:r>
          </a:p>
          <a:p>
            <a:pPr lvl="1">
              <a:buFont typeface="Wingdings" pitchFamily="2" charset="2"/>
              <a:buNone/>
            </a:pPr>
            <a:r>
              <a:rPr lang="en-US" sz="2000" dirty="0" smtClean="0"/>
              <a:t>A series of items arranged horizontally within some type of framework—for example, a continuous series of cells running from left to right in a spreadsheet; a horizontal line of pixels on a video screen; or a set of data values aligned horizontally in a table.</a:t>
            </a:r>
          </a:p>
          <a:p>
            <a:pPr marL="501650">
              <a:buFont typeface="Wingdings" pitchFamily="2" charset="2"/>
              <a:buNone/>
            </a:pPr>
            <a:endParaRPr lang="en-US" sz="2000" dirty="0" smtClean="0"/>
          </a:p>
          <a:p>
            <a:pPr marL="501650">
              <a:buFont typeface="Wingdings" pitchFamily="2" charset="2"/>
              <a:buNone/>
            </a:pPr>
            <a:r>
              <a:rPr lang="en-US" sz="2000" dirty="0" smtClean="0"/>
              <a:t>	</a:t>
            </a:r>
            <a:r>
              <a:rPr lang="en-US" sz="2000" b="0" dirty="0" smtClean="0"/>
              <a:t>A row is a group of items that are listed across—left to right (that is, horizontally).</a:t>
            </a:r>
          </a:p>
          <a:p>
            <a:pPr marL="501650">
              <a:buFont typeface="Wingdings" pitchFamily="2" charset="2"/>
              <a:buNone/>
            </a:pPr>
            <a:endParaRPr lang="en-US" sz="2800" dirty="0" smtClean="0"/>
          </a:p>
          <a:p>
            <a:pPr marL="501650">
              <a:buFont typeface="Wingdings" pitchFamily="2" charset="2"/>
              <a:buChar char="§"/>
            </a:pPr>
            <a:endParaRPr lang="en-US" sz="2200" b="0" dirty="0" smtClean="0">
              <a:latin typeface="Segoe"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idx="1"/>
          </p:nvPr>
        </p:nvSpPr>
        <p:spPr bwMode="auto">
          <a:xfrm>
            <a:off x="736600" y="1930400"/>
            <a:ext cx="7789863" cy="3881438"/>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Char char="§"/>
            </a:pPr>
            <a:r>
              <a:rPr lang="en-US" sz="2700" dirty="0" smtClean="0"/>
              <a:t>Record</a:t>
            </a:r>
          </a:p>
          <a:p>
            <a:pPr lvl="1"/>
            <a:r>
              <a:rPr lang="en-US" sz="2000" dirty="0" smtClean="0"/>
              <a:t>A data structure that is a collection of fields (elements), each with its own name and type.</a:t>
            </a:r>
          </a:p>
          <a:p>
            <a:pPr lvl="1">
              <a:buFont typeface="Wingdings" pitchFamily="2" charset="2"/>
              <a:buNone/>
            </a:pPr>
            <a:endParaRPr lang="en-US" sz="2000" dirty="0" smtClean="0"/>
          </a:p>
          <a:p>
            <a:pPr marL="501650">
              <a:buFont typeface="Wingdings" pitchFamily="2" charset="2"/>
              <a:buNone/>
            </a:pPr>
            <a:r>
              <a:rPr lang="en-US" sz="2000" b="0" dirty="0" smtClean="0"/>
              <a:t>	A  record is a group of fields across one row</a:t>
            </a:r>
            <a:r>
              <a:rPr lang="en-US" sz="2000" b="0" dirty="0" smtClean="0">
                <a:latin typeface="Calibri" pitchFamily="34" charset="0"/>
              </a:rPr>
              <a:t>.</a:t>
            </a:r>
            <a:endParaRPr lang="en-US" sz="2800" b="0" dirty="0" smtClean="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1"/>
          </p:nvPr>
        </p:nvSpPr>
        <p:spPr bwMode="auto">
          <a:xfrm>
            <a:off x="854075" y="2124075"/>
            <a:ext cx="7556500" cy="4144963"/>
          </a:xfrm>
          <a:ln>
            <a:miter lim="800000"/>
            <a:headEnd/>
            <a:tailEnd/>
          </a:ln>
        </p:spPr>
        <p:txBody>
          <a:bodyPr vert="horz" wrap="square" lIns="91440" tIns="45720" rIns="91440" bIns="45720" numCol="1" anchor="t" anchorCtr="0" compatLnSpc="1">
            <a:prstTxWarp prst="textNoShape">
              <a:avLst/>
            </a:prstTxWarp>
          </a:bodyPr>
          <a:lstStyle/>
          <a:p>
            <a:pPr marL="612775" indent="-285750">
              <a:buFont typeface="Wingdings" pitchFamily="2" charset="2"/>
              <a:buChar char="§"/>
            </a:pPr>
            <a:r>
              <a:rPr lang="en-US" sz="2700" dirty="0" smtClean="0"/>
              <a:t>Table</a:t>
            </a:r>
          </a:p>
          <a:p>
            <a:pPr lvl="1"/>
            <a:r>
              <a:rPr lang="en-US" sz="2000" dirty="0" smtClean="0"/>
              <a:t>In an RDMS, a data structure characterized by rows and columns, with data occupying or potentially occupying each cell formed by a row-column intersection. The table is the underlying structure of a relation</a:t>
            </a:r>
            <a:r>
              <a:rPr lang="en-US" dirty="0" smtClean="0"/>
              <a:t>.</a:t>
            </a:r>
            <a:endParaRPr lang="en-US" sz="6000" b="1" dirty="0" smtClean="0"/>
          </a:p>
          <a:p>
            <a:pPr lvl="1">
              <a:buClrTx/>
              <a:buFont typeface="Wingdings" pitchFamily="2" charset="2"/>
              <a:buNone/>
            </a:pPr>
            <a:endParaRPr lang="en-US" sz="2000" b="1" dirty="0" smtClean="0"/>
          </a:p>
          <a:p>
            <a:pPr lvl="1">
              <a:buClrTx/>
              <a:buFont typeface="Wingdings" pitchFamily="2" charset="2"/>
              <a:buNone/>
            </a:pPr>
            <a:r>
              <a:rPr lang="en-US" sz="2000" dirty="0" smtClean="0"/>
              <a:t>A table is a group of rows and columns.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1"/>
          <p:cNvSpPr>
            <a:spLocks noGrp="1"/>
          </p:cNvSpPr>
          <p:nvPr>
            <p:ph idx="1"/>
          </p:nvPr>
        </p:nvSpPr>
        <p:spPr bwMode="auto">
          <a:xfrm>
            <a:off x="758825" y="1787525"/>
            <a:ext cx="7556500" cy="4373563"/>
          </a:xfrm>
          <a:noFill/>
          <a:ln>
            <a:miter lim="800000"/>
            <a:headEnd/>
            <a:tailEnd/>
          </a:ln>
        </p:spPr>
        <p:txBody>
          <a:bodyPr vert="horz" wrap="square" lIns="91440" tIns="45720" rIns="91440" bIns="45720" numCol="1" anchor="t" anchorCtr="0" compatLnSpc="1">
            <a:prstTxWarp prst="textNoShape">
              <a:avLst/>
            </a:prstTxWarp>
          </a:bodyPr>
          <a:lstStyle/>
          <a:p>
            <a:pPr marL="501650">
              <a:buFont typeface="Wingdings" pitchFamily="2" charset="2"/>
              <a:buChar char="§"/>
            </a:pPr>
            <a:r>
              <a:rPr lang="en-US" sz="2700" dirty="0" smtClean="0"/>
              <a:t>Variable</a:t>
            </a:r>
          </a:p>
          <a:p>
            <a:pPr marL="501650">
              <a:buFont typeface="Wingdings" pitchFamily="2" charset="2"/>
              <a:buNone/>
            </a:pPr>
            <a:endParaRPr lang="en-US" sz="2700" b="0" dirty="0" smtClean="0"/>
          </a:p>
          <a:p>
            <a:pPr marL="501650" lvl="1" indent="-228600">
              <a:buClrTx/>
              <a:buSzPct val="70000"/>
              <a:buFont typeface="Wingdings" pitchFamily="2" charset="2"/>
              <a:buNone/>
            </a:pPr>
            <a:r>
              <a:rPr lang="en-US" sz="2000" dirty="0" smtClean="0"/>
              <a:t>		A variable name is the label that we give to a column.</a:t>
            </a:r>
          </a:p>
          <a:p>
            <a:pPr marL="501650" lvl="1" indent="-228600">
              <a:buClrTx/>
              <a:buSzPct val="70000"/>
              <a:buFont typeface="Wingdings" pitchFamily="2" charset="2"/>
              <a:buNone/>
            </a:pPr>
            <a:endParaRPr lang="en-US" sz="2000" dirty="0" smtClean="0"/>
          </a:p>
          <a:p>
            <a:pPr marL="501650" lvl="1" indent="-228600">
              <a:buClrTx/>
              <a:buSzPct val="70000"/>
              <a:buFont typeface="Wingdings" pitchFamily="2" charset="2"/>
              <a:buNone/>
            </a:pPr>
            <a:endParaRPr lang="en-US" sz="2000" dirty="0" smtClean="0"/>
          </a:p>
          <a:p>
            <a:pPr marL="501650" lvl="1" indent="-228600">
              <a:buClrTx/>
              <a:buSzPct val="70000"/>
              <a:buFont typeface="Wingdings" pitchFamily="2" charset="2"/>
              <a:buNone/>
            </a:pPr>
            <a:r>
              <a:rPr lang="en-US" sz="2000" dirty="0" smtClean="0"/>
              <a:t>Note: This is a slightly different definition from what you  might have learned in a programming class. In programming, a variable is defined as a named storage location capable of containing data that can be modified during program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59" name="Content Placeholder 1"/>
          <p:cNvSpPr>
            <a:spLocks noGrp="1"/>
          </p:cNvSpPr>
          <p:nvPr>
            <p:ph idx="1"/>
          </p:nvPr>
        </p:nvSpPr>
        <p:spPr bwMode="auto">
          <a:xfrm>
            <a:off x="863600" y="2114550"/>
            <a:ext cx="7556500" cy="3370263"/>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t>Notes Review–Student Project </a:t>
            </a:r>
          </a:p>
          <a:p>
            <a:pPr marL="457200" indent="-457200">
              <a:buFont typeface="Wingdings" pitchFamily="2" charset="2"/>
              <a:buNone/>
            </a:pPr>
            <a:endParaRPr lang="en-US" sz="2700" dirty="0" smtClean="0"/>
          </a:p>
          <a:p>
            <a:pPr marL="457200" indent="-457200">
              <a:buFont typeface="Wingdings" pitchFamily="2" charset="2"/>
              <a:buChar char="§"/>
            </a:pPr>
            <a:endParaRPr lang="en-US" sz="2000" b="0" dirty="0" smtClean="0">
              <a:solidFill>
                <a:srgbClr val="0000FF"/>
              </a:solidFill>
            </a:endParaRPr>
          </a:p>
          <a:p>
            <a:pPr marL="457200" indent="-457200">
              <a:buFont typeface="Wingdings" pitchFamily="2" charset="2"/>
              <a:buNone/>
            </a:pPr>
            <a:endParaRPr lang="en-US" dirty="0" smtClean="0"/>
          </a:p>
        </p:txBody>
      </p:sp>
      <p:graphicFrame>
        <p:nvGraphicFramePr>
          <p:cNvPr id="31258" name="Object 538"/>
          <p:cNvGraphicFramePr>
            <a:graphicFrameLocks noChangeAspect="1"/>
          </p:cNvGraphicFramePr>
          <p:nvPr/>
        </p:nvGraphicFramePr>
        <p:xfrm>
          <a:off x="971550" y="2759075"/>
          <a:ext cx="6810375" cy="2078038"/>
        </p:xfrm>
        <a:graphic>
          <a:graphicData uri="http://schemas.openxmlformats.org/presentationml/2006/ole">
            <mc:AlternateContent xmlns:mc="http://schemas.openxmlformats.org/markup-compatibility/2006">
              <mc:Choice xmlns:v="urn:schemas-microsoft-com:vml" Requires="v">
                <p:oleObj spid="_x0000_s31261" name="Worksheet" r:id="rId4" imgW="4884353" imgH="1508868" progId="Excel.Sheet.8">
                  <p:embed/>
                </p:oleObj>
              </mc:Choice>
              <mc:Fallback>
                <p:oleObj name="Worksheet" r:id="rId4" imgW="4884353" imgH="1508868" progId="Excel.Sheet.8">
                  <p:embed/>
                  <p:pic>
                    <p:nvPicPr>
                      <p:cNvPr id="0" name="Picture 5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759075"/>
                        <a:ext cx="6810375"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372</Words>
  <Application>Microsoft Office PowerPoint</Application>
  <PresentationFormat>On-screen Show (4:3)</PresentationFormat>
  <Paragraphs>56</Paragraphs>
  <Slides>10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Master_Template</vt:lpstr>
      <vt:lpstr>Worksheet</vt:lpstr>
      <vt:lpstr>Understand How Data is Stored in Tables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2012-01-17T22:12:10Z</dcterms:created>
  <dcterms:modified xsi:type="dcterms:W3CDTF">2012-01-17T22:12:27Z</dcterms:modified>
</cp:coreProperties>
</file>