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57" r:id="rId3"/>
    <p:sldId id="288" r:id="rId4"/>
    <p:sldId id="289" r:id="rId5"/>
    <p:sldId id="292" r:id="rId6"/>
    <p:sldId id="290" r:id="rId7"/>
    <p:sldId id="291" r:id="rId8"/>
    <p:sldId id="294" r:id="rId9"/>
    <p:sldId id="293" r:id="rId10"/>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Narrow" pitchFamily="34" charset="0"/>
        <a:ea typeface="+mn-ea"/>
        <a:cs typeface="Arial" charset="0"/>
      </a:defRPr>
    </a:lvl1pPr>
    <a:lvl2pPr marL="457200" algn="l" rtl="0" fontAlgn="base">
      <a:spcBef>
        <a:spcPct val="0"/>
      </a:spcBef>
      <a:spcAft>
        <a:spcPct val="0"/>
      </a:spcAft>
      <a:defRPr b="1" kern="1200">
        <a:solidFill>
          <a:schemeClr val="tx1"/>
        </a:solidFill>
        <a:latin typeface="Arial Narrow" pitchFamily="34" charset="0"/>
        <a:ea typeface="+mn-ea"/>
        <a:cs typeface="Arial" charset="0"/>
      </a:defRPr>
    </a:lvl2pPr>
    <a:lvl3pPr marL="914400" algn="l" rtl="0" fontAlgn="base">
      <a:spcBef>
        <a:spcPct val="0"/>
      </a:spcBef>
      <a:spcAft>
        <a:spcPct val="0"/>
      </a:spcAft>
      <a:defRPr b="1" kern="1200">
        <a:solidFill>
          <a:schemeClr val="tx1"/>
        </a:solidFill>
        <a:latin typeface="Arial Narrow" pitchFamily="34" charset="0"/>
        <a:ea typeface="+mn-ea"/>
        <a:cs typeface="Arial" charset="0"/>
      </a:defRPr>
    </a:lvl3pPr>
    <a:lvl4pPr marL="1371600" algn="l" rtl="0" fontAlgn="base">
      <a:spcBef>
        <a:spcPct val="0"/>
      </a:spcBef>
      <a:spcAft>
        <a:spcPct val="0"/>
      </a:spcAft>
      <a:defRPr b="1" kern="1200">
        <a:solidFill>
          <a:schemeClr val="tx1"/>
        </a:solidFill>
        <a:latin typeface="Arial Narrow" pitchFamily="34" charset="0"/>
        <a:ea typeface="+mn-ea"/>
        <a:cs typeface="Arial" charset="0"/>
      </a:defRPr>
    </a:lvl4pPr>
    <a:lvl5pPr marL="1828800" algn="l" rtl="0" fontAlgn="base">
      <a:spcBef>
        <a:spcPct val="0"/>
      </a:spcBef>
      <a:spcAft>
        <a:spcPct val="0"/>
      </a:spcAft>
      <a:defRPr b="1" kern="1200">
        <a:solidFill>
          <a:schemeClr val="tx1"/>
        </a:solidFill>
        <a:latin typeface="Arial Narrow" pitchFamily="34" charset="0"/>
        <a:ea typeface="+mn-ea"/>
        <a:cs typeface="Arial" charset="0"/>
      </a:defRPr>
    </a:lvl5pPr>
    <a:lvl6pPr marL="2286000" algn="l" defTabSz="914400" rtl="0" eaLnBrk="1" latinLnBrk="0" hangingPunct="1">
      <a:defRPr b="1" kern="1200">
        <a:solidFill>
          <a:schemeClr val="tx1"/>
        </a:solidFill>
        <a:latin typeface="Arial Narrow" pitchFamily="34" charset="0"/>
        <a:ea typeface="+mn-ea"/>
        <a:cs typeface="Arial" charset="0"/>
      </a:defRPr>
    </a:lvl6pPr>
    <a:lvl7pPr marL="2743200" algn="l" defTabSz="914400" rtl="0" eaLnBrk="1" latinLnBrk="0" hangingPunct="1">
      <a:defRPr b="1" kern="1200">
        <a:solidFill>
          <a:schemeClr val="tx1"/>
        </a:solidFill>
        <a:latin typeface="Arial Narrow" pitchFamily="34" charset="0"/>
        <a:ea typeface="+mn-ea"/>
        <a:cs typeface="Arial" charset="0"/>
      </a:defRPr>
    </a:lvl7pPr>
    <a:lvl8pPr marL="3200400" algn="l" defTabSz="914400" rtl="0" eaLnBrk="1" latinLnBrk="0" hangingPunct="1">
      <a:defRPr b="1" kern="1200">
        <a:solidFill>
          <a:schemeClr val="tx1"/>
        </a:solidFill>
        <a:latin typeface="Arial Narrow" pitchFamily="34" charset="0"/>
        <a:ea typeface="+mn-ea"/>
        <a:cs typeface="Arial" charset="0"/>
      </a:defRPr>
    </a:lvl8pPr>
    <a:lvl9pPr marL="3657600" algn="l" defTabSz="914400" rtl="0" eaLnBrk="1" latinLnBrk="0" hangingPunct="1">
      <a:defRPr b="1" kern="1200">
        <a:solidFill>
          <a:schemeClr val="tx1"/>
        </a:solidFill>
        <a:latin typeface="Arial Narrow"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B12E"/>
    <a:srgbClr val="FFC536"/>
    <a:srgbClr val="F4F4F4"/>
    <a:srgbClr val="FF0000"/>
    <a:srgbClr val="E8F6E4"/>
    <a:srgbClr val="EEEFD7"/>
    <a:srgbClr val="FF33CC"/>
    <a:srgbClr val="BBC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86691" autoAdjust="0"/>
  </p:normalViewPr>
  <p:slideViewPr>
    <p:cSldViewPr snapToGrid="0">
      <p:cViewPr varScale="1">
        <p:scale>
          <a:sx n="94" d="100"/>
          <a:sy n="94" d="100"/>
        </p:scale>
        <p:origin x="-630" y="-108"/>
      </p:cViewPr>
      <p:guideLst>
        <p:guide orient="horz" pos="307"/>
        <p:guide orient="horz" pos="478"/>
        <p:guide orient="horz" pos="709"/>
        <p:guide orient="horz" pos="4142"/>
        <p:guide orient="horz" pos="3873"/>
        <p:guide pos="54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620" y="-78"/>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3" name="Rectangle 3"/>
          <p:cNvSpPr>
            <a:spLocks noGrp="1" noChangeArrowheads="1"/>
          </p:cNvSpPr>
          <p:nvPr>
            <p:ph type="dt"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cs typeface="+mn-cs"/>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9613" y="4270375"/>
            <a:ext cx="5683250" cy="404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4BD2AB78-82EC-4F4E-98AC-702D0FD97148}" type="slidenum">
              <a:rPr lang="en-US"/>
              <a:pPr>
                <a:defRPr/>
              </a:pPr>
              <a:t>‹#›</a:t>
            </a:fld>
            <a:endParaRPr lang="en-US" dirty="0"/>
          </a:p>
        </p:txBody>
      </p:sp>
    </p:spTree>
    <p:extLst>
      <p:ext uri="{BB962C8B-B14F-4D97-AF65-F5344CB8AC3E}">
        <p14:creationId xmlns:p14="http://schemas.microsoft.com/office/powerpoint/2010/main" val="2802114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p:spPr>
        <p:txBody>
          <a:bodyPr/>
          <a:lstStyle/>
          <a:p>
            <a:endParaRPr lang="en-US" dirty="0" smtClean="0"/>
          </a:p>
        </p:txBody>
      </p:sp>
      <p:sp>
        <p:nvSpPr>
          <p:cNvPr id="12292" name="Slide Number Placeholder 3"/>
          <p:cNvSpPr>
            <a:spLocks noGrp="1"/>
          </p:cNvSpPr>
          <p:nvPr>
            <p:ph type="sldNum" sz="quarter" idx="5"/>
          </p:nvPr>
        </p:nvSpPr>
        <p:spPr/>
        <p:txBody>
          <a:bodyPr/>
          <a:lstStyle/>
          <a:p>
            <a:pPr>
              <a:defRPr/>
            </a:pPr>
            <a:fld id="{F2B39019-2062-44A1-9D97-5AF72D9F3C53}" type="slidenum">
              <a:rPr lang="en-US" smtClean="0">
                <a:latin typeface="Arial" pitchFamily="34" charset="0"/>
              </a:rPr>
              <a:pPr>
                <a:defRPr/>
              </a:pPr>
              <a:t>1</a:t>
            </a:fld>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p:spPr>
        <p:txBody>
          <a:bodyPr/>
          <a:lstStyle/>
          <a:p>
            <a:r>
              <a:rPr lang="en-US" dirty="0" smtClean="0"/>
              <a:t>Lesson 2.1 Overview</a:t>
            </a:r>
          </a:p>
        </p:txBody>
      </p:sp>
      <p:sp>
        <p:nvSpPr>
          <p:cNvPr id="13316" name="Slide Number Placeholder 3"/>
          <p:cNvSpPr>
            <a:spLocks noGrp="1"/>
          </p:cNvSpPr>
          <p:nvPr>
            <p:ph type="sldNum" sz="quarter" idx="5"/>
          </p:nvPr>
        </p:nvSpPr>
        <p:spPr/>
        <p:txBody>
          <a:bodyPr/>
          <a:lstStyle/>
          <a:p>
            <a:pPr>
              <a:defRPr/>
            </a:pPr>
            <a:fld id="{87ACB0CE-A6B4-40A4-A4BB-8F8530C593D7}" type="slidenum">
              <a:rPr lang="en-US" smtClean="0">
                <a:latin typeface="Arial" pitchFamily="34" charset="0"/>
              </a:rPr>
              <a:pPr>
                <a:defRPr/>
              </a:pPr>
              <a:t>2</a:t>
            </a:fld>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pPr marL="228600" indent="-228600"/>
            <a:r>
              <a:rPr lang="en-US" dirty="0" smtClean="0"/>
              <a:t>1) What data type should be used to hold a student’s name, and why? It should be the char type, in a variable-length character string. </a:t>
            </a:r>
          </a:p>
          <a:p>
            <a:pPr marL="228600" indent="-228600"/>
            <a:r>
              <a:rPr lang="en-US" dirty="0" smtClean="0"/>
              <a:t>2) What data type should be used to hold a student ID, and why? The char type is acceptable, but many students will also say to use the integer type, which is also acceptable. In either case, a variable-length character string should be used. </a:t>
            </a:r>
          </a:p>
          <a:p>
            <a:pPr marL="228600" indent="-228600"/>
            <a:r>
              <a:rPr lang="en-US" dirty="0" smtClean="0"/>
              <a:t>3) What data type should be used to hold a student’s grade? The answer depends on if whether the grade is expressed as a number or a letter.  If it is a number, what type of number is being used, real or whole?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31459" name="Rectangle 3"/>
          <p:cNvSpPr>
            <a:spLocks noGrp="1" noChangeArrowheads="1"/>
          </p:cNvSpPr>
          <p:nvPr>
            <p:ph type="ctrTitle"/>
          </p:nvPr>
        </p:nvSpPr>
        <p:spPr>
          <a:xfrm>
            <a:off x="635000" y="1587500"/>
            <a:ext cx="8301038" cy="749300"/>
          </a:xfrm>
          <a:prstGeom prst="rect">
            <a:avLst/>
          </a:prstGeom>
        </p:spPr>
        <p:txBody>
          <a:bodyPr/>
          <a:lstStyle>
            <a:lvl1pPr algn="l">
              <a:lnSpc>
                <a:spcPct val="90000"/>
              </a:lnSpc>
              <a:spcBef>
                <a:spcPct val="40000"/>
              </a:spcBef>
              <a:defRPr sz="2700" b="0" i="0">
                <a:latin typeface="Times New Roman" pitchFamily="18" charset="0"/>
                <a:cs typeface="Times New Roman" pitchFamily="18" charset="0"/>
              </a:defRPr>
            </a:lvl1pPr>
          </a:lstStyle>
          <a:p>
            <a:r>
              <a:rPr lang="en-US" dirty="0"/>
              <a:t>Click to edit Master title style</a:t>
            </a:r>
          </a:p>
        </p:txBody>
      </p:sp>
      <p:sp>
        <p:nvSpPr>
          <p:cNvPr id="531460" name="Rectangle 4"/>
          <p:cNvSpPr>
            <a:spLocks noGrp="1" noChangeArrowheads="1"/>
          </p:cNvSpPr>
          <p:nvPr>
            <p:ph type="subTitle" sz="quarter" idx="1"/>
          </p:nvPr>
        </p:nvSpPr>
        <p:spPr>
          <a:xfrm>
            <a:off x="635000" y="2349500"/>
            <a:ext cx="8301038" cy="3289300"/>
          </a:xfrm>
          <a:prstGeom prst="rect">
            <a:avLst/>
          </a:prstGeom>
        </p:spPr>
        <p:txBody>
          <a:bodyPr lIns="91440" tIns="45720" rIns="91440" bIns="45720"/>
          <a:lstStyle>
            <a:lvl1pPr marL="0" indent="0" algn="l">
              <a:buFont typeface="Wingdings" pitchFamily="2" charset="2"/>
              <a:buNone/>
              <a:defRPr sz="2000" b="0" i="0">
                <a:latin typeface="Times New Roman" pitchFamily="18" charset="0"/>
                <a:cs typeface="Times New Roman" pitchFamily="18" charset="0"/>
              </a:defRPr>
            </a:lvl1pPr>
          </a:lstStyle>
          <a:p>
            <a:r>
              <a:rPr lang="en-US" dirty="0"/>
              <a:t>Click to edit Master subtitle </a:t>
            </a:r>
            <a:r>
              <a:rPr lang="en-US" dirty="0" smtClean="0"/>
              <a:t>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49338" y="1476375"/>
            <a:ext cx="7027862" cy="46656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0"/>
            <a:ext cx="1849437" cy="61420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0263" y="0"/>
            <a:ext cx="5397500" cy="61420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1476375"/>
            <a:ext cx="7556500" cy="4665663"/>
          </a:xfrm>
          <a:prstGeom prst="rect">
            <a:avLst/>
          </a:prstGeom>
        </p:spPr>
        <p:txBody>
          <a:bodyPr/>
          <a:lstStyle>
            <a:lvl1pPr marL="502920" marR="0" indent="-228600" algn="l" defTabSz="914400" rtl="0" eaLnBrk="0" fontAlgn="base" latinLnBrk="0" hangingPunct="0">
              <a:lnSpc>
                <a:spcPct val="90000"/>
              </a:lnSpc>
              <a:spcBef>
                <a:spcPct val="40000"/>
              </a:spcBef>
              <a:spcAft>
                <a:spcPct val="0"/>
              </a:spcAft>
              <a:buClrTx/>
              <a:buSzPct val="70000"/>
              <a:buFont typeface="Wingdings" charset="2"/>
              <a:buChar char="§"/>
              <a:tabLst/>
              <a:defRPr sz="2400">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49338" y="1476375"/>
            <a:ext cx="3436937"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476375"/>
            <a:ext cx="3438525"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Untitled-no logo.psd"/>
          <p:cNvPicPr>
            <a:picLocks noChangeAspect="1"/>
          </p:cNvPicPr>
          <p:nvPr userDrawn="1"/>
        </p:nvPicPr>
        <p:blipFill>
          <a:blip r:embed="rId14" cstate="print"/>
          <a:srcRect/>
          <a:stretch>
            <a:fillRect/>
          </a:stretch>
        </p:blipFill>
        <p:spPr bwMode="auto">
          <a:xfrm>
            <a:off x="0" y="-44450"/>
            <a:ext cx="9144000" cy="6902450"/>
          </a:xfrm>
          <a:prstGeom prst="rect">
            <a:avLst/>
          </a:prstGeom>
          <a:noFill/>
          <a:ln w="9525">
            <a:noFill/>
            <a:miter lim="800000"/>
            <a:headEnd/>
            <a:tailEnd/>
          </a:ln>
        </p:spPr>
      </p:pic>
      <p:sp>
        <p:nvSpPr>
          <p:cNvPr id="10" name="Rounded Rectangle 9"/>
          <p:cNvSpPr/>
          <p:nvPr userDrawn="1"/>
        </p:nvSpPr>
        <p:spPr bwMode="auto">
          <a:xfrm>
            <a:off x="444500" y="523875"/>
            <a:ext cx="1427163" cy="234950"/>
          </a:xfrm>
          <a:prstGeom prst="roundRect">
            <a:avLst/>
          </a:prstGeom>
          <a:solidFill>
            <a:srgbClr val="E4B12E"/>
          </a:solidFill>
          <a:ln w="9525" cap="flat" cmpd="sng" algn="ctr">
            <a:noFill/>
            <a:prstDash val="solid"/>
            <a:round/>
            <a:headEnd type="none" w="med" len="med"/>
            <a:tailEnd type="none" w="med" len="med"/>
          </a:ln>
          <a:effectLst/>
        </p:spPr>
        <p:txBody>
          <a:bodyPr wrap="none" anchor="ctr"/>
          <a:lstStyle/>
          <a:p>
            <a:pPr algn="ctr" eaLnBrk="0" hangingPunct="0">
              <a:defRPr/>
            </a:pPr>
            <a:endParaRPr lang="en-US" dirty="0">
              <a:cs typeface="+mn-cs"/>
            </a:endParaRPr>
          </a:p>
        </p:txBody>
      </p:sp>
      <p:sp>
        <p:nvSpPr>
          <p:cNvPr id="7" name="TextBox 6"/>
          <p:cNvSpPr txBox="1"/>
          <p:nvPr userDrawn="1"/>
        </p:nvSpPr>
        <p:spPr>
          <a:xfrm>
            <a:off x="373063" y="803275"/>
            <a:ext cx="5618162" cy="366713"/>
          </a:xfrm>
          <a:prstGeom prst="rect">
            <a:avLst/>
          </a:prstGeom>
          <a:noFill/>
        </p:spPr>
        <p:txBody>
          <a:bodyPr>
            <a:spAutoFit/>
          </a:bodyPr>
          <a:lstStyle/>
          <a:p>
            <a:pPr eaLnBrk="0" hangingPunct="0">
              <a:defRPr/>
            </a:pPr>
            <a:r>
              <a:rPr lang="en-US" b="0" dirty="0">
                <a:solidFill>
                  <a:schemeClr val="bg1"/>
                </a:solidFill>
                <a:latin typeface="Times New Roman" pitchFamily="18" charset="0"/>
                <a:cs typeface="Times New Roman" pitchFamily="18" charset="0"/>
              </a:rPr>
              <a:t>98-364 Database Administration Fundamentals</a:t>
            </a:r>
          </a:p>
        </p:txBody>
      </p:sp>
      <p:sp>
        <p:nvSpPr>
          <p:cNvPr id="8" name="Rectangle 2"/>
          <p:cNvSpPr txBox="1">
            <a:spLocks noChangeArrowheads="1"/>
          </p:cNvSpPr>
          <p:nvPr userDrawn="1"/>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dirty="0">
                <a:solidFill>
                  <a:schemeClr val="bg1"/>
                </a:solidFill>
                <a:effectLst>
                  <a:outerShdw blurRad="38100" dist="38100" dir="2700000" algn="tl">
                    <a:srgbClr val="C0C0C0"/>
                  </a:outerShdw>
                </a:effectLst>
                <a:latin typeface="Times New Roman" pitchFamily="18" charset="0"/>
                <a:cs typeface="Times New Roman" pitchFamily="18" charset="0"/>
              </a:rPr>
              <a:t>LESSON 2.1</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2pPr>
      <a:lvl3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3pPr>
      <a:lvl4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4pPr>
      <a:lvl5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5pPr>
      <a:lvl6pPr marL="4572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6pPr>
      <a:lvl7pPr marL="9144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7pPr>
      <a:lvl8pPr marL="13716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8pPr>
      <a:lvl9pPr marL="18288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itchFamily="2" charset="2"/>
        <a:buBlip>
          <a:blip r:embed="rId15"/>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buChar char="•"/>
        <a:defRPr sz="2000">
          <a:solidFill>
            <a:schemeClr val="tx1"/>
          </a:solidFill>
          <a:latin typeface="+mn-lt"/>
        </a:defRPr>
      </a:lvl3pPr>
      <a:lvl4pPr marL="1089025" indent="282575" algn="l" rtl="0" eaLnBrk="0" fontAlgn="base" hangingPunct="0">
        <a:lnSpc>
          <a:spcPct val="90000"/>
        </a:lnSpc>
        <a:spcBef>
          <a:spcPct val="40000"/>
        </a:spcBef>
        <a:spcAft>
          <a:spcPct val="0"/>
        </a:spcAft>
        <a:buChar char="–"/>
        <a:defRPr sz="2000">
          <a:solidFill>
            <a:schemeClr val="tx1"/>
          </a:solidFill>
          <a:latin typeface="+mn-lt"/>
        </a:defRPr>
      </a:lvl4pPr>
      <a:lvl5pPr marL="1312863" indent="-1588" algn="l" rtl="0" eaLnBrk="0" fontAlgn="base" hangingPunct="0">
        <a:lnSpc>
          <a:spcPct val="90000"/>
        </a:lnSpc>
        <a:spcBef>
          <a:spcPct val="40000"/>
        </a:spcBef>
        <a:spcAft>
          <a:spcPct val="0"/>
        </a:spcAft>
        <a:buChar char="»"/>
        <a:defRPr sz="2000">
          <a:solidFill>
            <a:schemeClr val="tx1"/>
          </a:solidFill>
          <a:latin typeface="+mn-lt"/>
        </a:defRPr>
      </a:lvl5pPr>
      <a:lvl6pPr marL="1770063" indent="-1588" algn="l" rtl="0" eaLnBrk="0" fontAlgn="base" hangingPunct="0">
        <a:lnSpc>
          <a:spcPct val="90000"/>
        </a:lnSpc>
        <a:spcBef>
          <a:spcPct val="40000"/>
        </a:spcBef>
        <a:spcAft>
          <a:spcPct val="0"/>
        </a:spcAft>
        <a:defRPr sz="2000">
          <a:solidFill>
            <a:schemeClr val="tx1"/>
          </a:solidFill>
          <a:latin typeface="+mn-lt"/>
        </a:defRPr>
      </a:lvl6pPr>
      <a:lvl7pPr marL="2227263" indent="-1588" algn="l" rtl="0" eaLnBrk="0" fontAlgn="base" hangingPunct="0">
        <a:lnSpc>
          <a:spcPct val="90000"/>
        </a:lnSpc>
        <a:spcBef>
          <a:spcPct val="40000"/>
        </a:spcBef>
        <a:spcAft>
          <a:spcPct val="0"/>
        </a:spcAft>
        <a:defRPr sz="2000">
          <a:solidFill>
            <a:schemeClr val="tx1"/>
          </a:solidFill>
          <a:latin typeface="+mn-lt"/>
        </a:defRPr>
      </a:lvl7pPr>
      <a:lvl8pPr marL="2684463" indent="-1588" algn="l" rtl="0" eaLnBrk="0" fontAlgn="base" hangingPunct="0">
        <a:lnSpc>
          <a:spcPct val="90000"/>
        </a:lnSpc>
        <a:spcBef>
          <a:spcPct val="40000"/>
        </a:spcBef>
        <a:spcAft>
          <a:spcPct val="0"/>
        </a:spcAft>
        <a:defRPr sz="2000">
          <a:solidFill>
            <a:schemeClr val="tx1"/>
          </a:solidFill>
          <a:latin typeface="+mn-lt"/>
        </a:defRPr>
      </a:lvl8pPr>
      <a:lvl9pPr marL="3141663" indent="-1588" algn="l" rtl="0" eaLnBrk="0" fontAlgn="base" hangingPunct="0">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1" name="Picture 2" descr="Untitled-panel.psd"/>
          <p:cNvPicPr>
            <a:picLocks noChangeAspect="1"/>
          </p:cNvPicPr>
          <p:nvPr/>
        </p:nvPicPr>
        <p:blipFill>
          <a:blip r:embed="rId3" cstate="print"/>
          <a:srcRect/>
          <a:stretch>
            <a:fillRect/>
          </a:stretch>
        </p:blipFill>
        <p:spPr bwMode="auto">
          <a:xfrm>
            <a:off x="0" y="-6350"/>
            <a:ext cx="9144000" cy="6864350"/>
          </a:xfrm>
          <a:prstGeom prst="rect">
            <a:avLst/>
          </a:prstGeom>
          <a:noFill/>
          <a:ln w="9525">
            <a:noFill/>
            <a:miter lim="800000"/>
            <a:headEnd/>
            <a:tailEnd/>
          </a:ln>
        </p:spPr>
      </p:pic>
      <p:sp>
        <p:nvSpPr>
          <p:cNvPr id="2" name="Rectangle 2"/>
          <p:cNvSpPr>
            <a:spLocks noGrp="1" noChangeArrowheads="1"/>
          </p:cNvSpPr>
          <p:nvPr>
            <p:ph type="title" idx="4294967295"/>
          </p:nvPr>
        </p:nvSpPr>
        <p:spPr>
          <a:xfrm>
            <a:off x="873125" y="2308225"/>
            <a:ext cx="7686675" cy="2330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lIns="90488" tIns="44450" rIns="90488" bIns="44450"/>
          <a:lstStyle/>
          <a:p>
            <a:pPr marL="342900" indent="-342900">
              <a:defRPr/>
            </a:pPr>
            <a:r>
              <a:rPr lang="en-US" sz="5400" b="0" dirty="0" smtClean="0">
                <a:solidFill>
                  <a:schemeClr val="bg1"/>
                </a:solidFill>
                <a:effectLst>
                  <a:outerShdw blurRad="38100" dist="38100" dir="2700000" algn="tl">
                    <a:srgbClr val="C0C0C0"/>
                  </a:outerShdw>
                </a:effectLst>
                <a:latin typeface="Times New Roman" pitchFamily="18" charset="0"/>
                <a:cs typeface="Times New Roman" pitchFamily="18" charset="0"/>
              </a:rPr>
              <a:t/>
            </a:r>
            <a:br>
              <a:rPr lang="en-US" sz="5400" b="0" dirty="0" smtClean="0">
                <a:solidFill>
                  <a:schemeClr val="bg1"/>
                </a:solidFill>
                <a:effectLst>
                  <a:outerShdw blurRad="38100" dist="38100" dir="2700000" algn="tl">
                    <a:srgbClr val="C0C0C0"/>
                  </a:outerShdw>
                </a:effectLst>
                <a:latin typeface="Times New Roman" pitchFamily="18" charset="0"/>
                <a:cs typeface="Times New Roman" pitchFamily="18" charset="0"/>
              </a:rPr>
            </a:br>
            <a:r>
              <a:rPr lang="en-US" sz="5400" b="0" dirty="0" smtClean="0">
                <a:solidFill>
                  <a:schemeClr val="bg1"/>
                </a:solidFill>
                <a:effectLst>
                  <a:outerShdw blurRad="38100" dist="38100" dir="2700000" algn="tl">
                    <a:srgbClr val="C0C0C0"/>
                  </a:outerShdw>
                </a:effectLst>
                <a:latin typeface="Times New Roman" pitchFamily="18" charset="0"/>
                <a:cs typeface="Times New Roman" pitchFamily="18" charset="0"/>
              </a:rPr>
              <a:t>Choosing Data Types </a:t>
            </a:r>
            <a:r>
              <a:rPr lang="en-US" dirty="0" smtClean="0">
                <a:solidFill>
                  <a:srgbClr val="000000"/>
                </a:solidFill>
              </a:rPr>
              <a:t/>
            </a:r>
            <a:br>
              <a:rPr lang="en-US" dirty="0" smtClean="0">
                <a:solidFill>
                  <a:srgbClr val="000000"/>
                </a:solidFill>
              </a:rPr>
            </a:br>
            <a:endParaRPr lang="en-US" dirty="0" smtClean="0">
              <a:solidFill>
                <a:srgbClr val="000000"/>
              </a:solidFill>
            </a:endParaRPr>
          </a:p>
        </p:txBody>
      </p:sp>
      <p:sp>
        <p:nvSpPr>
          <p:cNvPr id="15363" name="Rounded Rectangle 6"/>
          <p:cNvSpPr>
            <a:spLocks noChangeArrowheads="1"/>
          </p:cNvSpPr>
          <p:nvPr/>
        </p:nvSpPr>
        <p:spPr bwMode="auto">
          <a:xfrm>
            <a:off x="444500" y="523875"/>
            <a:ext cx="1427163" cy="234950"/>
          </a:xfrm>
          <a:prstGeom prst="roundRect">
            <a:avLst>
              <a:gd name="adj" fmla="val 16667"/>
            </a:avLst>
          </a:prstGeom>
          <a:solidFill>
            <a:srgbClr val="E4B12E"/>
          </a:solidFill>
          <a:ln w="9525" algn="ctr">
            <a:noFill/>
            <a:round/>
            <a:headEnd/>
            <a:tailEnd/>
          </a:ln>
        </p:spPr>
        <p:txBody>
          <a:bodyPr wrap="none" anchor="ctr"/>
          <a:lstStyle/>
          <a:p>
            <a:pPr algn="ctr" eaLnBrk="0" hangingPunct="0"/>
            <a:endParaRPr lang="en-US" dirty="0"/>
          </a:p>
        </p:txBody>
      </p:sp>
      <p:sp>
        <p:nvSpPr>
          <p:cNvPr id="15364" name="TextBox 10"/>
          <p:cNvSpPr txBox="1">
            <a:spLocks noChangeArrowheads="1"/>
          </p:cNvSpPr>
          <p:nvPr/>
        </p:nvSpPr>
        <p:spPr bwMode="auto">
          <a:xfrm>
            <a:off x="373063" y="803275"/>
            <a:ext cx="5618162" cy="366713"/>
          </a:xfrm>
          <a:prstGeom prst="rect">
            <a:avLst/>
          </a:prstGeom>
          <a:noFill/>
          <a:ln w="9525">
            <a:noFill/>
            <a:miter lim="800000"/>
            <a:headEnd/>
            <a:tailEnd/>
          </a:ln>
        </p:spPr>
        <p:txBody>
          <a:bodyPr>
            <a:spAutoFit/>
          </a:bodyPr>
          <a:lstStyle/>
          <a:p>
            <a:pPr eaLnBrk="0" hangingPunct="0"/>
            <a:r>
              <a:rPr lang="en-US" b="0" dirty="0">
                <a:solidFill>
                  <a:schemeClr val="bg1"/>
                </a:solidFill>
                <a:latin typeface="Times New Roman" pitchFamily="18" charset="0"/>
                <a:cs typeface="Times New Roman" pitchFamily="18" charset="0"/>
              </a:rPr>
              <a:t>98-364 Database Administration Fundamentals</a:t>
            </a:r>
          </a:p>
        </p:txBody>
      </p:sp>
      <p:sp>
        <p:nvSpPr>
          <p:cNvPr id="12" name="Rectangle 2"/>
          <p:cNvSpPr txBox="1">
            <a:spLocks noChangeArrowheads="1"/>
          </p:cNvSpPr>
          <p:nvPr/>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dirty="0">
                <a:solidFill>
                  <a:schemeClr val="bg1"/>
                </a:solidFill>
                <a:effectLst>
                  <a:outerShdw blurRad="38100" dist="38100" dir="2700000" algn="tl">
                    <a:srgbClr val="C0C0C0"/>
                  </a:outerShdw>
                </a:effectLst>
                <a:latin typeface="Times New Roman" pitchFamily="18" charset="0"/>
                <a:cs typeface="Times New Roman" pitchFamily="18" charset="0"/>
              </a:rPr>
              <a:t>LESSON 2.1</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txBox="1">
            <a:spLocks noChangeArrowheads="1"/>
          </p:cNvSpPr>
          <p:nvPr/>
        </p:nvSpPr>
        <p:spPr bwMode="auto">
          <a:xfrm>
            <a:off x="965200" y="1668463"/>
            <a:ext cx="7364413" cy="4292600"/>
          </a:xfrm>
          <a:prstGeom prst="rect">
            <a:avLst/>
          </a:prstGeom>
          <a:noFill/>
          <a:ln w="9525">
            <a:noFill/>
            <a:miter lim="800000"/>
            <a:headEnd/>
            <a:tailEnd/>
          </a:ln>
        </p:spPr>
        <p:txBody>
          <a:bodyPr/>
          <a:lstStyle/>
          <a:p>
            <a:pPr marL="457200" indent="-457200" eaLnBrk="0" hangingPunct="0">
              <a:lnSpc>
                <a:spcPct val="90000"/>
              </a:lnSpc>
              <a:spcBef>
                <a:spcPct val="40000"/>
              </a:spcBef>
              <a:buClr>
                <a:srgbClr val="8DACD0"/>
              </a:buClr>
              <a:buSzPct val="70000"/>
              <a:buFont typeface="Wingdings" pitchFamily="2" charset="2"/>
              <a:buNone/>
            </a:pPr>
            <a:r>
              <a:rPr lang="en-US" sz="2700" dirty="0">
                <a:latin typeface="Times New Roman" pitchFamily="18" charset="0"/>
                <a:cs typeface="Times New Roman" pitchFamily="18" charset="0"/>
              </a:rPr>
              <a:t>Lesson Overview</a:t>
            </a:r>
          </a:p>
          <a:p>
            <a:pPr marL="457200" indent="-457200" eaLnBrk="0" hangingPunct="0">
              <a:lnSpc>
                <a:spcPct val="90000"/>
              </a:lnSpc>
              <a:spcBef>
                <a:spcPct val="40000"/>
              </a:spcBef>
              <a:buClr>
                <a:srgbClr val="8DACD0"/>
              </a:buClr>
              <a:buSzPct val="70000"/>
              <a:buFont typeface="Wingdings" pitchFamily="2" charset="2"/>
              <a:buNone/>
            </a:pPr>
            <a:r>
              <a:rPr lang="en-US" sz="2000" b="0" dirty="0">
                <a:latin typeface="Times New Roman" pitchFamily="18" charset="0"/>
                <a:cs typeface="Times New Roman" pitchFamily="18" charset="0"/>
              </a:rPr>
              <a:t>2.1.	Choose data types.</a:t>
            </a:r>
          </a:p>
          <a:p>
            <a:pPr marL="457200" indent="-457200"/>
            <a:r>
              <a:rPr lang="en-US" sz="2000" b="0" dirty="0">
                <a:latin typeface="Times New Roman" pitchFamily="18" charset="0"/>
                <a:cs typeface="Times New Roman" pitchFamily="18" charset="0"/>
              </a:rPr>
              <a:t>	Understanding what data types are, why they are important, and how they affect storage requirements. (This lesson focuses on </a:t>
            </a:r>
            <a:r>
              <a:rPr lang="en-US" sz="2000" b="0" dirty="0" smtClean="0">
                <a:latin typeface="Times New Roman" pitchFamily="18" charset="0"/>
                <a:cs typeface="Times New Roman" pitchFamily="18" charset="0"/>
              </a:rPr>
              <a:t>Microsoft</a:t>
            </a:r>
            <a:r>
              <a:rPr lang="en-US" sz="2000" baseline="30000" dirty="0"/>
              <a:t>®</a:t>
            </a:r>
            <a:r>
              <a:rPr lang="en-US" sz="2000" b="0" dirty="0" smtClean="0">
                <a:latin typeface="Times New Roman" pitchFamily="18" charset="0"/>
                <a:cs typeface="Times New Roman" pitchFamily="18" charset="0"/>
              </a:rPr>
              <a:t> Access</a:t>
            </a:r>
            <a:r>
              <a:rPr lang="en-US" sz="2000" baseline="30000" dirty="0"/>
              <a:t>®</a:t>
            </a:r>
            <a:r>
              <a:rPr lang="en-US" sz="2000" b="0" dirty="0" smtClean="0">
                <a:latin typeface="Times New Roman" pitchFamily="18" charset="0"/>
                <a:cs typeface="Times New Roman" pitchFamily="18" charset="0"/>
              </a:rPr>
              <a:t>, </a:t>
            </a:r>
            <a:r>
              <a:rPr lang="en-US" sz="2000" b="0" dirty="0">
                <a:latin typeface="Times New Roman" pitchFamily="18" charset="0"/>
                <a:cs typeface="Times New Roman" pitchFamily="18" charset="0"/>
              </a:rPr>
              <a:t>MySQL, and Microsoft SQL </a:t>
            </a:r>
            <a:r>
              <a:rPr lang="en-US" sz="2000" b="0" dirty="0" smtClean="0">
                <a:latin typeface="Times New Roman" pitchFamily="18" charset="0"/>
                <a:cs typeface="Times New Roman" pitchFamily="18" charset="0"/>
              </a:rPr>
              <a:t>Server</a:t>
            </a:r>
            <a:r>
              <a:rPr lang="en-US" sz="2000" baseline="30000" dirty="0"/>
              <a:t>®</a:t>
            </a:r>
            <a:r>
              <a:rPr lang="en-US" sz="2000" b="0" dirty="0" smtClean="0">
                <a:latin typeface="Times New Roman" pitchFamily="18" charset="0"/>
                <a:cs typeface="Times New Roman" pitchFamily="18" charset="0"/>
              </a:rPr>
              <a:t> </a:t>
            </a:r>
            <a:r>
              <a:rPr lang="en-US" sz="2000" b="0" dirty="0">
                <a:latin typeface="Times New Roman" pitchFamily="18" charset="0"/>
                <a:cs typeface="Times New Roman" pitchFamily="18" charset="0"/>
              </a:rPr>
              <a:t>data types.)</a:t>
            </a:r>
          </a:p>
          <a:p>
            <a:pPr marL="457200" indent="-457200"/>
            <a:endParaRPr lang="en-US" sz="2000" b="0" dirty="0">
              <a:latin typeface="Times New Roman" pitchFamily="18" charset="0"/>
              <a:cs typeface="Times New Roman" pitchFamily="18" charset="0"/>
            </a:endParaRPr>
          </a:p>
          <a:p>
            <a:pPr marL="457200" indent="-457200" eaLnBrk="0" hangingPunct="0">
              <a:lnSpc>
                <a:spcPct val="90000"/>
              </a:lnSpc>
              <a:spcBef>
                <a:spcPct val="40000"/>
              </a:spcBef>
              <a:buSzPct val="70000"/>
            </a:pPr>
            <a:r>
              <a:rPr lang="en-US" sz="2000" b="0" dirty="0">
                <a:latin typeface="Times New Roman" pitchFamily="18" charset="0"/>
                <a:cs typeface="Times New Roman" pitchFamily="18" charset="0"/>
              </a:rPr>
              <a:t>In this lesson, you will review:</a:t>
            </a:r>
          </a:p>
          <a:p>
            <a:pPr marL="457200"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Data types—a definition of a set of data</a:t>
            </a:r>
          </a:p>
          <a:p>
            <a:pPr marL="457200"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Why data types are important </a:t>
            </a:r>
          </a:p>
          <a:p>
            <a:pPr marL="457200" indent="-457200" eaLnBrk="0" hangingPunct="0">
              <a:lnSpc>
                <a:spcPct val="90000"/>
              </a:lnSpc>
              <a:spcBef>
                <a:spcPct val="40000"/>
              </a:spcBef>
              <a:buSzPct val="70000"/>
              <a:buFont typeface="Wingdings" pitchFamily="2" charset="2"/>
              <a:buChar char="§"/>
            </a:pPr>
            <a:r>
              <a:rPr lang="en-US" sz="2000" b="0" dirty="0">
                <a:latin typeface="Times New Roman" pitchFamily="18" charset="0"/>
                <a:cs typeface="Times New Roman" pitchFamily="18" charset="0"/>
              </a:rPr>
              <a:t>How data types affect storage requirements</a:t>
            </a:r>
          </a:p>
          <a:p>
            <a:pPr marL="457200" indent="-457200" eaLnBrk="0" hangingPunct="0">
              <a:lnSpc>
                <a:spcPct val="90000"/>
              </a:lnSpc>
              <a:spcBef>
                <a:spcPct val="40000"/>
              </a:spcBef>
              <a:buSzPct val="70000"/>
              <a:buFont typeface="Wingdings" pitchFamily="2" charset="2"/>
              <a:buNone/>
            </a:pPr>
            <a:endParaRPr lang="en-US" sz="2000" dirty="0"/>
          </a:p>
          <a:p>
            <a:pPr marL="457200" indent="-457200" eaLnBrk="0" hangingPunct="0">
              <a:lnSpc>
                <a:spcPct val="90000"/>
              </a:lnSpc>
              <a:spcBef>
                <a:spcPct val="40000"/>
              </a:spcBef>
              <a:buSzPct val="70000"/>
            </a:pPr>
            <a:endParaRPr lang="en-US" sz="2000" dirty="0"/>
          </a:p>
          <a:p>
            <a:pPr marL="457200" indent="-457200" eaLnBrk="0" hangingPunct="0">
              <a:lnSpc>
                <a:spcPct val="90000"/>
              </a:lnSpc>
              <a:spcBef>
                <a:spcPct val="40000"/>
              </a:spcBef>
              <a:buSzPct val="70000"/>
            </a:pPr>
            <a:endParaRPr lang="en-US" sz="2000"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idx="1"/>
          </p:nvPr>
        </p:nvSpPr>
        <p:spPr bwMode="auto">
          <a:xfrm>
            <a:off x="600075" y="1600200"/>
            <a:ext cx="7867650" cy="4525963"/>
          </a:xfrm>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latin typeface="Times New Roman" pitchFamily="18" charset="0"/>
                <a:cs typeface="Times New Roman" pitchFamily="18" charset="0"/>
              </a:rPr>
              <a:t>Data type—a definition of a set of data</a:t>
            </a:r>
          </a:p>
          <a:p>
            <a:pPr lvl="1">
              <a:buFont typeface="Wingdings" pitchFamily="2" charset="2"/>
              <a:buNone/>
            </a:pPr>
            <a:r>
              <a:rPr lang="en-US" sz="2000" dirty="0" smtClean="0">
                <a:latin typeface="Times New Roman" pitchFamily="18" charset="0"/>
                <a:cs typeface="Times New Roman" pitchFamily="18" charset="0"/>
              </a:rPr>
              <a:t>In programming, a definition of a set of data that specifies the possible range of values of the set, the operations that can be performed on the values, and the way in which the values are stored in memory.</a:t>
            </a:r>
          </a:p>
          <a:p>
            <a:pPr lvl="1">
              <a:buFont typeface="Wingdings" pitchFamily="2" charset="2"/>
              <a:buNone/>
            </a:pPr>
            <a:r>
              <a:rPr lang="en-US" sz="2000" dirty="0" smtClean="0">
                <a:latin typeface="Times New Roman" pitchFamily="18" charset="0"/>
                <a:cs typeface="Times New Roman" pitchFamily="18" charset="0"/>
              </a:rPr>
              <a:t>   Defining the data type allows a computer to manipulate the data appropriately. Data types are most often supported in high-level languages and often include types such as real, integer, floating point, character, Boolean, and pointer. How a database language handles data typing is one of its major characteristics. </a:t>
            </a:r>
          </a:p>
          <a:p>
            <a:pPr lvl="1">
              <a:buFont typeface="Wingdings" pitchFamily="2" charset="2"/>
              <a:buNone/>
            </a:pP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“Data type” refers to the form that the data will be in. </a:t>
            </a:r>
          </a:p>
          <a:p>
            <a:pPr lvl="1"/>
            <a:r>
              <a:rPr lang="en-US" sz="2000" dirty="0" smtClean="0">
                <a:latin typeface="Times New Roman" pitchFamily="18" charset="0"/>
                <a:cs typeface="Times New Roman" pitchFamily="18" charset="0"/>
              </a:rPr>
              <a:t>For instance: Is “9” the word </a:t>
            </a:r>
            <a:r>
              <a:rPr lang="en-US" sz="2000" i="1" dirty="0" smtClean="0">
                <a:latin typeface="Times New Roman" pitchFamily="18" charset="0"/>
                <a:cs typeface="Times New Roman" pitchFamily="18" charset="0"/>
              </a:rPr>
              <a:t>nine</a:t>
            </a:r>
            <a:r>
              <a:rPr lang="en-US" sz="2000" dirty="0" smtClean="0">
                <a:latin typeface="Times New Roman" pitchFamily="18" charset="0"/>
                <a:cs typeface="Times New Roman" pitchFamily="18" charset="0"/>
              </a:rPr>
              <a:t> or the value 9?</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body" idx="1"/>
          </p:nvPr>
        </p:nvSpPr>
        <p:spPr bwMode="auto">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latin typeface="Times New Roman" pitchFamily="18" charset="0"/>
                <a:cs typeface="Times New Roman" pitchFamily="18" charset="0"/>
              </a:rPr>
              <a:t>Examples of data types:</a:t>
            </a:r>
          </a:p>
          <a:p>
            <a:pPr marL="457200" indent="-457200">
              <a:lnSpc>
                <a:spcPct val="70000"/>
              </a:lnSpc>
              <a:buFont typeface="Wingdings" pitchFamily="2" charset="2"/>
              <a:buNone/>
            </a:pPr>
            <a:endParaRPr lang="en-US" sz="2000" dirty="0" smtClean="0">
              <a:latin typeface="Times New Roman" pitchFamily="18" charset="0"/>
              <a:cs typeface="Times New Roman" pitchFamily="18" charset="0"/>
            </a:endParaRPr>
          </a:p>
          <a:p>
            <a:pPr lvl="1">
              <a:lnSpc>
                <a:spcPct val="70000"/>
              </a:lnSpc>
              <a:buClrTx/>
              <a:buFont typeface="Wingdings" pitchFamily="2" charset="2"/>
              <a:buChar char="§"/>
            </a:pPr>
            <a:r>
              <a:rPr lang="en-US" sz="2000" b="1" dirty="0" smtClean="0">
                <a:latin typeface="Times New Roman" pitchFamily="18" charset="0"/>
                <a:cs typeface="Times New Roman" pitchFamily="18" charset="0"/>
              </a:rPr>
              <a:t>Integer</a:t>
            </a:r>
            <a:r>
              <a:rPr lang="en-US" sz="2000" dirty="0" smtClean="0">
                <a:latin typeface="Times New Roman" pitchFamily="18" charset="0"/>
                <a:cs typeface="Times New Roman" pitchFamily="18" charset="0"/>
              </a:rPr>
              <a:t> type is any whole number.</a:t>
            </a:r>
          </a:p>
          <a:p>
            <a:pPr lvl="2">
              <a:lnSpc>
                <a:spcPct val="70000"/>
              </a:lnSpc>
            </a:pPr>
            <a:r>
              <a:rPr lang="en-US" dirty="0" smtClean="0">
                <a:latin typeface="Times New Roman" pitchFamily="18" charset="0"/>
                <a:cs typeface="Times New Roman" pitchFamily="18" charset="0"/>
              </a:rPr>
              <a:t>   37; a positive number</a:t>
            </a:r>
          </a:p>
          <a:p>
            <a:pPr lvl="2">
              <a:lnSpc>
                <a:spcPct val="70000"/>
              </a:lnSpc>
            </a:pPr>
            <a:r>
              <a:rPr lang="en-US" dirty="0" smtClean="0">
                <a:latin typeface="Times New Roman" pitchFamily="18" charset="0"/>
                <a:cs typeface="Times New Roman" pitchFamily="18" charset="0"/>
              </a:rPr>
              <a:t> –50; a negative number</a:t>
            </a:r>
          </a:p>
          <a:p>
            <a:pPr lvl="2">
              <a:lnSpc>
                <a:spcPct val="70000"/>
              </a:lnSpc>
            </a:pPr>
            <a:endParaRPr lang="en-US" dirty="0" smtClean="0">
              <a:latin typeface="Times New Roman" pitchFamily="18" charset="0"/>
              <a:cs typeface="Times New Roman" pitchFamily="18" charset="0"/>
            </a:endParaRPr>
          </a:p>
          <a:p>
            <a:pPr lvl="2">
              <a:lnSpc>
                <a:spcPct val="70000"/>
              </a:lnSpc>
              <a:buFontTx/>
              <a:buNone/>
            </a:pPr>
            <a:endParaRPr lang="en-US" dirty="0" smtClean="0">
              <a:latin typeface="Times New Roman" pitchFamily="18" charset="0"/>
              <a:cs typeface="Times New Roman" pitchFamily="18" charset="0"/>
            </a:endParaRPr>
          </a:p>
          <a:p>
            <a:pPr lvl="1">
              <a:lnSpc>
                <a:spcPct val="70000"/>
              </a:lnSpc>
              <a:buClrTx/>
              <a:buFont typeface="Wingdings" pitchFamily="2" charset="2"/>
              <a:buChar char="§"/>
            </a:pPr>
            <a:r>
              <a:rPr lang="en-US" sz="2000" b="1" dirty="0" smtClean="0">
                <a:latin typeface="Times New Roman" pitchFamily="18" charset="0"/>
                <a:cs typeface="Times New Roman" pitchFamily="18" charset="0"/>
              </a:rPr>
              <a:t>Floating point</a:t>
            </a:r>
            <a:r>
              <a:rPr lang="en-US" sz="2000" dirty="0" smtClean="0">
                <a:latin typeface="Times New Roman" pitchFamily="18" charset="0"/>
                <a:cs typeface="Times New Roman" pitchFamily="18" charset="0"/>
              </a:rPr>
              <a:t> type is any real number.</a:t>
            </a:r>
          </a:p>
          <a:p>
            <a:pPr lvl="2">
              <a:lnSpc>
                <a:spcPct val="70000"/>
              </a:lnSpc>
            </a:pPr>
            <a:r>
              <a:rPr lang="en-US" dirty="0" smtClean="0">
                <a:latin typeface="Times New Roman" pitchFamily="18" charset="0"/>
                <a:cs typeface="Times New Roman" pitchFamily="18" charset="0"/>
              </a:rPr>
              <a:t>  314,600,000 ; or 3146E5 in floating-point notation</a:t>
            </a:r>
          </a:p>
          <a:p>
            <a:pPr lvl="2">
              <a:lnSpc>
                <a:spcPct val="70000"/>
              </a:lnSpc>
            </a:pPr>
            <a:r>
              <a:rPr lang="en-US" dirty="0" smtClean="0">
                <a:latin typeface="Times New Roman" pitchFamily="18" charset="0"/>
                <a:cs typeface="Times New Roman" pitchFamily="18" charset="0"/>
              </a:rPr>
              <a:t>  0.0000451; or  451E-7 in floating-point notation</a:t>
            </a:r>
          </a:p>
          <a:p>
            <a:pPr lvl="2">
              <a:lnSpc>
                <a:spcPct val="70000"/>
              </a:lnSpc>
              <a:buFontTx/>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type="body" idx="1"/>
          </p:nvPr>
        </p:nvSpPr>
        <p:spPr bwMode="auto">
          <a:ln>
            <a:miter lim="800000"/>
            <a:headEnd/>
            <a:tailEnd/>
          </a:ln>
        </p:spPr>
        <p:txBody>
          <a:bodyPr vert="horz" wrap="square" lIns="91440" tIns="45720" rIns="91440" bIns="45720" numCol="1" anchor="t" anchorCtr="0" compatLnSpc="1">
            <a:prstTxWarp prst="textNoShape">
              <a:avLst/>
            </a:prstTxWarp>
          </a:bodyPr>
          <a:lstStyle/>
          <a:p>
            <a:r>
              <a:rPr lang="en-US" sz="2700" dirty="0" smtClean="0">
                <a:latin typeface="Times New Roman" pitchFamily="18" charset="0"/>
                <a:cs typeface="Times New Roman" pitchFamily="18" charset="0"/>
              </a:rPr>
              <a:t>Examples of data types (continued)</a:t>
            </a:r>
          </a:p>
          <a:p>
            <a:pPr>
              <a:buFont typeface="Wingdings" pitchFamily="2" charset="2"/>
              <a:buNone/>
            </a:pPr>
            <a:endParaRPr lang="en-US" sz="2700" dirty="0" smtClean="0">
              <a:latin typeface="Times New Roman" pitchFamily="18" charset="0"/>
              <a:cs typeface="Times New Roman" pitchFamily="18" charset="0"/>
            </a:endParaRPr>
          </a:p>
          <a:p>
            <a:pPr lvl="1">
              <a:buClrTx/>
              <a:buFont typeface="Wingdings" pitchFamily="2" charset="2"/>
              <a:buChar char="§"/>
            </a:pPr>
            <a:r>
              <a:rPr lang="en-US" sz="2000" b="1" dirty="0" smtClean="0">
                <a:latin typeface="Times New Roman" pitchFamily="18" charset="0"/>
                <a:cs typeface="Times New Roman" pitchFamily="18" charset="0"/>
              </a:rPr>
              <a:t>Character</a:t>
            </a:r>
            <a:r>
              <a:rPr lang="en-US" sz="2000" dirty="0" smtClean="0">
                <a:latin typeface="Times New Roman" pitchFamily="18" charset="0"/>
                <a:cs typeface="Times New Roman" pitchFamily="18" charset="0"/>
              </a:rPr>
              <a:t> type is any number or letter that will not have math functions applied to it. </a:t>
            </a:r>
          </a:p>
          <a:p>
            <a:pPr lvl="2"/>
            <a:r>
              <a:rPr lang="en-US" dirty="0" smtClean="0">
                <a:latin typeface="Times New Roman" pitchFamily="18" charset="0"/>
                <a:cs typeface="Times New Roman" pitchFamily="18" charset="0"/>
              </a:rPr>
              <a:t> House address:  5230 S. Windows St.</a:t>
            </a:r>
          </a:p>
          <a:p>
            <a:pPr lvl="2"/>
            <a:r>
              <a:rPr lang="en-US" dirty="0" smtClean="0">
                <a:latin typeface="Times New Roman" pitchFamily="18" charset="0"/>
                <a:cs typeface="Times New Roman" pitchFamily="18" charset="0"/>
              </a:rPr>
              <a:t> Phone Number:  123-456-7890</a:t>
            </a:r>
          </a:p>
          <a:p>
            <a:pPr lvl="2">
              <a:buFontTx/>
              <a:buNone/>
            </a:pPr>
            <a:endParaRPr lang="en-US" dirty="0" smtClean="0">
              <a:latin typeface="Times New Roman" pitchFamily="18" charset="0"/>
              <a:cs typeface="Times New Roman" pitchFamily="18" charset="0"/>
            </a:endParaRPr>
          </a:p>
          <a:p>
            <a:pPr lvl="1">
              <a:buClrTx/>
              <a:buFont typeface="Wingdings" pitchFamily="2" charset="2"/>
              <a:buChar char="§"/>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type is only On or Off</a:t>
            </a:r>
          </a:p>
          <a:p>
            <a:pPr lvl="2"/>
            <a:r>
              <a:rPr lang="en-US" dirty="0" smtClean="0">
                <a:latin typeface="Times New Roman" pitchFamily="18" charset="0"/>
                <a:cs typeface="Times New Roman" pitchFamily="18" charset="0"/>
              </a:rPr>
              <a:t> 1 or 0 </a:t>
            </a:r>
          </a:p>
          <a:p>
            <a:pPr lvl="2"/>
            <a:r>
              <a:rPr lang="en-US" dirty="0" smtClean="0">
                <a:latin typeface="Times New Roman" pitchFamily="18" charset="0"/>
                <a:cs typeface="Times New Roman" pitchFamily="18" charset="0"/>
              </a:rPr>
              <a:t> True or False</a:t>
            </a:r>
          </a:p>
          <a:p>
            <a:pPr lvl="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body" idx="1"/>
          </p:nvPr>
        </p:nvSpPr>
        <p:spPr bwMode="auto">
          <a:xfrm>
            <a:off x="457200" y="1600200"/>
            <a:ext cx="8229600" cy="461963"/>
          </a:xfrm>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latin typeface="Times New Roman" pitchFamily="18" charset="0"/>
                <a:cs typeface="Times New Roman" pitchFamily="18" charset="0"/>
              </a:rPr>
              <a:t>Why data types are important </a:t>
            </a:r>
          </a:p>
          <a:p>
            <a:pPr marL="457200" indent="-457200">
              <a:lnSpc>
                <a:spcPct val="70000"/>
              </a:lnSpc>
              <a:buClrTx/>
              <a:buFont typeface="Wingdings" pitchFamily="2" charset="2"/>
              <a:buNone/>
            </a:pPr>
            <a:endParaRPr lang="en-US" sz="2000" dirty="0" smtClean="0"/>
          </a:p>
          <a:p>
            <a:pPr lvl="1">
              <a:lnSpc>
                <a:spcPct val="70000"/>
              </a:lnSpc>
              <a:buClrTx/>
              <a:buFont typeface="Wingdings" pitchFamily="2" charset="2"/>
              <a:buChar char="§"/>
            </a:pPr>
            <a:r>
              <a:rPr lang="en-US" sz="2000" dirty="0" smtClean="0">
                <a:latin typeface="Times New Roman" pitchFamily="18" charset="0"/>
                <a:cs typeface="Times New Roman" pitchFamily="18" charset="0"/>
              </a:rPr>
              <a:t>Databases are made up of tables, and tables are made up of fields that are defined by their data types.</a:t>
            </a:r>
          </a:p>
          <a:p>
            <a:pPr lvl="1">
              <a:lnSpc>
                <a:spcPct val="70000"/>
              </a:lnSpc>
              <a:buClrTx/>
              <a:buFont typeface="Wingdings" pitchFamily="2" charset="2"/>
              <a:buNone/>
            </a:pPr>
            <a:endParaRPr lang="en-US" sz="2000" dirty="0" smtClean="0">
              <a:latin typeface="Times New Roman" pitchFamily="18" charset="0"/>
              <a:cs typeface="Times New Roman" pitchFamily="18" charset="0"/>
            </a:endParaRPr>
          </a:p>
          <a:p>
            <a:pPr lvl="1">
              <a:lnSpc>
                <a:spcPct val="70000"/>
              </a:lnSpc>
              <a:buClrTx/>
              <a:buFont typeface="Wingdings" pitchFamily="2" charset="2"/>
              <a:buChar char="§"/>
            </a:pPr>
            <a:r>
              <a:rPr lang="en-US" sz="2000" dirty="0" smtClean="0">
                <a:latin typeface="Times New Roman" pitchFamily="18" charset="0"/>
                <a:cs typeface="Times New Roman" pitchFamily="18" charset="0"/>
              </a:rPr>
              <a:t>Using the wrong data type can cause large performance degradation in the database and can lead to data corruption.</a:t>
            </a:r>
          </a:p>
          <a:p>
            <a:pPr lvl="1">
              <a:lnSpc>
                <a:spcPct val="70000"/>
              </a:lnSpc>
              <a:buClrTx/>
              <a:buFont typeface="Wingdings" pitchFamily="2" charset="2"/>
              <a:buNone/>
            </a:pPr>
            <a:endParaRPr lang="en-US" sz="2000" dirty="0" smtClean="0">
              <a:latin typeface="Times New Roman" pitchFamily="18" charset="0"/>
              <a:cs typeface="Times New Roman" pitchFamily="18" charset="0"/>
            </a:endParaRPr>
          </a:p>
          <a:p>
            <a:pPr lvl="1">
              <a:lnSpc>
                <a:spcPct val="70000"/>
              </a:lnSpc>
              <a:buClrTx/>
              <a:buFont typeface="Wingdings" pitchFamily="2" charset="2"/>
              <a:buChar char="§"/>
            </a:pPr>
            <a:r>
              <a:rPr lang="en-US" sz="2000" dirty="0" smtClean="0">
                <a:latin typeface="Times New Roman" pitchFamily="18" charset="0"/>
                <a:cs typeface="Times New Roman" pitchFamily="18" charset="0"/>
              </a:rPr>
              <a:t>Using the wrong data type can cause the database to use significantly more storage than needed, which is wasteful.</a:t>
            </a:r>
          </a:p>
          <a:p>
            <a:pPr lvl="1">
              <a:lnSpc>
                <a:spcPct val="70000"/>
              </a:lnSpc>
              <a:buClrTx/>
              <a:buFont typeface="Wingdings" pitchFamily="2" charset="2"/>
              <a:buNone/>
            </a:pPr>
            <a:endParaRPr lang="en-US" sz="2000" dirty="0" smtClean="0"/>
          </a:p>
          <a:p>
            <a:pPr lvl="1">
              <a:lnSpc>
                <a:spcPct val="70000"/>
              </a:lnSpc>
              <a:buClrTx/>
              <a:buFont typeface="Wingdings" pitchFamily="2" charset="2"/>
              <a:buNone/>
            </a:pPr>
            <a:endParaRPr lang="en-US" sz="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type="body" idx="1"/>
          </p:nvPr>
        </p:nvSpPr>
        <p:spPr bwMode="auto">
          <a:xfrm>
            <a:off x="457200" y="1352550"/>
            <a:ext cx="8229600" cy="5164138"/>
          </a:xfrm>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latin typeface="Times New Roman" pitchFamily="18" charset="0"/>
                <a:cs typeface="Times New Roman" pitchFamily="18" charset="0"/>
              </a:rPr>
              <a:t>How data types affect storage requirements</a:t>
            </a:r>
          </a:p>
          <a:p>
            <a:pPr marL="517525" lvl="1"/>
            <a:r>
              <a:rPr lang="en-US" sz="2000" dirty="0" smtClean="0">
                <a:latin typeface="Times New Roman" pitchFamily="18" charset="0"/>
                <a:cs typeface="Times New Roman" pitchFamily="18" charset="0"/>
              </a:rPr>
              <a:t>Each data type has a set amount of memory or storage that it will take up. The storage for most data types are fixed amounts even if the maximum space is not used.</a:t>
            </a:r>
          </a:p>
          <a:p>
            <a:pPr marL="631825" lvl="2" indent="0">
              <a:buFontTx/>
              <a:buNone/>
            </a:pPr>
            <a:r>
              <a:rPr lang="en-US" dirty="0" smtClean="0">
                <a:latin typeface="Times New Roman" pitchFamily="18" charset="0"/>
                <a:cs typeface="Times New Roman" pitchFamily="18" charset="0"/>
              </a:rPr>
              <a:t>You want to choose the best data type for the necessary </a:t>
            </a:r>
            <a:r>
              <a:rPr lang="en-US" i="1" dirty="0" smtClean="0">
                <a:latin typeface="Times New Roman" pitchFamily="18" charset="0"/>
                <a:cs typeface="Times New Roman" pitchFamily="18" charset="0"/>
              </a:rPr>
              <a:t>function</a:t>
            </a:r>
            <a:r>
              <a:rPr lang="en-US" dirty="0" smtClean="0">
                <a:latin typeface="Times New Roman" pitchFamily="18" charset="0"/>
                <a:cs typeface="Times New Roman" pitchFamily="18" charset="0"/>
              </a:rPr>
              <a:t> and </a:t>
            </a:r>
            <a:r>
              <a:rPr lang="en-US" i="1" dirty="0" smtClean="0">
                <a:latin typeface="Times New Roman" pitchFamily="18" charset="0"/>
                <a:cs typeface="Times New Roman" pitchFamily="18" charset="0"/>
              </a:rPr>
              <a:t>size</a:t>
            </a:r>
            <a:r>
              <a:rPr lang="en-US" dirty="0" smtClean="0">
                <a:latin typeface="Times New Roman" pitchFamily="18" charset="0"/>
                <a:cs typeface="Times New Roman" pitchFamily="18" charset="0"/>
              </a:rPr>
              <a:t>.</a:t>
            </a:r>
          </a:p>
          <a:p>
            <a:pPr marL="631825" lvl="2" indent="0">
              <a:buFontTx/>
              <a:buNone/>
            </a:pPr>
            <a:r>
              <a:rPr lang="en-US" dirty="0" smtClean="0">
                <a:latin typeface="Times New Roman" pitchFamily="18" charset="0"/>
                <a:cs typeface="Times New Roman" pitchFamily="18" charset="0"/>
              </a:rPr>
              <a:t>Three examples of different whole-number data types: </a:t>
            </a:r>
          </a:p>
          <a:p>
            <a:pPr marL="631825" lvl="2" indent="0"/>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Byte</a:t>
            </a:r>
            <a:r>
              <a:rPr lang="en-US" dirty="0" smtClean="0">
                <a:latin typeface="Times New Roman" pitchFamily="18" charset="0"/>
                <a:cs typeface="Times New Roman" pitchFamily="18" charset="0"/>
              </a:rPr>
              <a:t>—Holds whole numbers from 0 to 255 in 1 byte of storage</a:t>
            </a:r>
          </a:p>
          <a:p>
            <a:pPr marL="631825" lvl="2" indent="0"/>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Integer</a:t>
            </a:r>
            <a:r>
              <a:rPr lang="en-US" dirty="0" smtClean="0">
                <a:latin typeface="Times New Roman" pitchFamily="18" charset="0"/>
                <a:cs typeface="Times New Roman" pitchFamily="18" charset="0"/>
              </a:rPr>
              <a:t> — Holds whole numbers between – 32,768 and 32,7672 in 2 bytes of  storage. </a:t>
            </a:r>
          </a:p>
          <a:p>
            <a:pPr marL="631825" lvl="2" indent="0"/>
            <a:r>
              <a:rPr lang="en-US" b="1" dirty="0" smtClean="0">
                <a:latin typeface="Times New Roman" pitchFamily="18" charset="0"/>
                <a:cs typeface="Times New Roman" pitchFamily="18" charset="0"/>
              </a:rPr>
              <a:t>	Long</a:t>
            </a:r>
            <a:r>
              <a:rPr lang="en-US" dirty="0" smtClean="0">
                <a:latin typeface="Times New Roman" pitchFamily="18" charset="0"/>
                <a:cs typeface="Times New Roman" pitchFamily="18" charset="0"/>
              </a:rPr>
              <a:t>—Holds whole numbers between – 2,147,483,648 and 2,147,483,647 in 4 bytes of storage.</a:t>
            </a:r>
          </a:p>
          <a:p>
            <a:pPr marL="631825" lvl="2" indent="0">
              <a:buFontTx/>
              <a:buNone/>
            </a:pPr>
            <a:r>
              <a:rPr lang="en-US" dirty="0" smtClean="0">
                <a:latin typeface="Times New Roman" pitchFamily="18" charset="0"/>
                <a:cs typeface="Times New Roman" pitchFamily="18" charset="0"/>
              </a:rPr>
              <a:t>If a database never held a whole number larger then 255 but you used the long data type, your database would take up to four times more storage space than needed. </a:t>
            </a:r>
          </a:p>
          <a:p>
            <a:pPr marL="631825" lvl="2" indent="0">
              <a:buFontTx/>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type="body" idx="1"/>
          </p:nvPr>
        </p:nvSpPr>
        <p:spPr bwMode="auto">
          <a:xfrm>
            <a:off x="561975" y="1590675"/>
            <a:ext cx="7848600" cy="4525963"/>
          </a:xfrm>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latin typeface="Times New Roman" pitchFamily="18" charset="0"/>
                <a:cs typeface="Times New Roman" pitchFamily="18" charset="0"/>
              </a:rPr>
              <a:t>Data type and storage (continued)</a:t>
            </a:r>
          </a:p>
          <a:p>
            <a:pPr lvl="1"/>
            <a:r>
              <a:rPr lang="en-US" sz="2000" dirty="0" smtClean="0">
                <a:latin typeface="Times New Roman" pitchFamily="18" charset="0"/>
                <a:cs typeface="Times New Roman" pitchFamily="18" charset="0"/>
              </a:rPr>
              <a:t>Three examples of character data types:</a:t>
            </a:r>
          </a:p>
          <a:p>
            <a:pPr lvl="1">
              <a:buFont typeface="Wingdings" pitchFamily="2" charset="2"/>
              <a:buNone/>
            </a:pPr>
            <a:endParaRPr lang="en-US" sz="2000" dirty="0" smtClean="0">
              <a:latin typeface="Times New Roman" pitchFamily="18" charset="0"/>
              <a:cs typeface="Times New Roman" pitchFamily="18" charset="0"/>
            </a:endParaRPr>
          </a:p>
          <a:p>
            <a:pPr lvl="2">
              <a:buFont typeface="Wingdings" pitchFamily="2" charset="2"/>
              <a:buChar char="§"/>
            </a:pPr>
            <a:r>
              <a:rPr lang="en-US" b="1" dirty="0" smtClean="0">
                <a:latin typeface="Times New Roman" pitchFamily="18" charset="0"/>
                <a:cs typeface="Times New Roman" pitchFamily="18" charset="0"/>
              </a:rPr>
              <a:t> Char(size)</a:t>
            </a:r>
            <a:r>
              <a:rPr lang="en-US" dirty="0" smtClean="0">
                <a:latin typeface="Times New Roman" pitchFamily="18" charset="0"/>
                <a:cs typeface="Times New Roman" pitchFamily="18" charset="0"/>
              </a:rPr>
              <a:t>—Holds a fixed-length string. The fixed size is specified in parentheses. Holds a maximum of 8,000 characters.</a:t>
            </a:r>
          </a:p>
          <a:p>
            <a:pPr lvl="2">
              <a:buFont typeface="Wingdings" pitchFamily="2" charset="2"/>
              <a:buChar char="§"/>
            </a:pPr>
            <a:r>
              <a:rPr lang="en-US" b="1" dirty="0" smtClean="0">
                <a:latin typeface="Times New Roman" pitchFamily="18" charset="0"/>
                <a:cs typeface="Times New Roman" pitchFamily="18" charset="0"/>
              </a:rPr>
              <a:t> Varchar(size)</a:t>
            </a:r>
            <a:r>
              <a:rPr lang="en-US" dirty="0" smtClean="0">
                <a:latin typeface="Times New Roman" pitchFamily="18" charset="0"/>
                <a:cs typeface="Times New Roman" pitchFamily="18" charset="0"/>
              </a:rPr>
              <a:t>—Holds a variable-length string. The maximum size is specified in parentheses. Holds a maximum of 8,000 characters.</a:t>
            </a:r>
          </a:p>
          <a:p>
            <a:pPr lvl="2">
              <a:buFont typeface="Wingdings" pitchFamily="2" charset="2"/>
              <a:buChar char="§"/>
            </a:pPr>
            <a:r>
              <a:rPr lang="en-US" b="1" dirty="0" smtClean="0">
                <a:latin typeface="Times New Roman" pitchFamily="18" charset="0"/>
                <a:cs typeface="Times New Roman" pitchFamily="18" charset="0"/>
              </a:rPr>
              <a:t> Text</a:t>
            </a:r>
            <a:r>
              <a:rPr lang="en-US" dirty="0" smtClean="0">
                <a:latin typeface="Times New Roman" pitchFamily="18" charset="0"/>
                <a:cs typeface="Times New Roman" pitchFamily="18" charset="0"/>
              </a:rPr>
              <a:t>—Holds a variable-length character string. Maximum size is 2 GB of text data.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bwMode="auto">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latin typeface="Times New Roman" pitchFamily="18" charset="0"/>
                <a:cs typeface="Times New Roman" pitchFamily="18" charset="0"/>
              </a:rPr>
              <a:t>Pop Quiz</a:t>
            </a:r>
          </a:p>
          <a:p>
            <a:pPr marL="457200" indent="-457200">
              <a:buFont typeface="Wingdings" pitchFamily="2" charset="2"/>
              <a:buNone/>
            </a:pPr>
            <a:endParaRPr lang="en-US" sz="2000" dirty="0" smtClean="0">
              <a:latin typeface="Times New Roman" pitchFamily="18" charset="0"/>
              <a:cs typeface="Times New Roman" pitchFamily="18" charset="0"/>
            </a:endParaRPr>
          </a:p>
          <a:p>
            <a:pPr marL="914400" lvl="1" indent="-457200">
              <a:buClrTx/>
              <a:buFont typeface="Arial Narrow" pitchFamily="34" charset="0"/>
              <a:buAutoNum type="arabicPeriod"/>
            </a:pPr>
            <a:r>
              <a:rPr lang="en-US" sz="2000" dirty="0" smtClean="0">
                <a:latin typeface="Times New Roman" pitchFamily="18" charset="0"/>
                <a:cs typeface="Times New Roman" pitchFamily="18" charset="0"/>
              </a:rPr>
              <a:t> What data type should be used to hold a student’s name, and why?</a:t>
            </a:r>
          </a:p>
          <a:p>
            <a:pPr marL="914400" lvl="1" indent="-457200">
              <a:buClrTx/>
              <a:buFont typeface="Arial Narrow" pitchFamily="34" charset="0"/>
              <a:buAutoNum type="arabicPeriod"/>
            </a:pPr>
            <a:endParaRPr lang="en-US" sz="2000" dirty="0" smtClean="0">
              <a:latin typeface="Times New Roman" pitchFamily="18" charset="0"/>
              <a:cs typeface="Times New Roman" pitchFamily="18" charset="0"/>
            </a:endParaRPr>
          </a:p>
          <a:p>
            <a:pPr marL="914400" lvl="1" indent="-457200">
              <a:buClrTx/>
              <a:buFont typeface="Arial Narrow" pitchFamily="34" charset="0"/>
              <a:buAutoNum type="arabicPeriod"/>
            </a:pPr>
            <a:r>
              <a:rPr lang="en-US" sz="2000" dirty="0" smtClean="0">
                <a:latin typeface="Times New Roman" pitchFamily="18" charset="0"/>
                <a:cs typeface="Times New Roman" pitchFamily="18" charset="0"/>
              </a:rPr>
              <a:t> What data type should be used to hold a student ID, and why?</a:t>
            </a:r>
          </a:p>
          <a:p>
            <a:pPr marL="914400" lvl="1" indent="-457200">
              <a:buClrTx/>
              <a:buFont typeface="Arial Narrow" pitchFamily="34" charset="0"/>
              <a:buAutoNum type="arabicPeriod"/>
            </a:pPr>
            <a:endParaRPr lang="en-US" sz="2000" dirty="0" smtClean="0">
              <a:latin typeface="Times New Roman" pitchFamily="18" charset="0"/>
              <a:cs typeface="Times New Roman" pitchFamily="18" charset="0"/>
            </a:endParaRPr>
          </a:p>
          <a:p>
            <a:pPr marL="914400" lvl="1" indent="-457200">
              <a:buClrTx/>
              <a:buFont typeface="Arial Narrow" pitchFamily="34" charset="0"/>
              <a:buAutoNum type="arabicPeriod"/>
            </a:pPr>
            <a:r>
              <a:rPr lang="en-US" sz="2000" dirty="0" smtClean="0">
                <a:latin typeface="Times New Roman" pitchFamily="18" charset="0"/>
                <a:cs typeface="Times New Roman" pitchFamily="18" charset="0"/>
              </a:rPr>
              <a:t> What data type should be used to hold a student’s grade, and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anim calcmode="lin" valueType="num">
                                      <p:cBhvr additive="base">
                                        <p:cTn id="7"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4" end="4"/>
                                            </p:txEl>
                                          </p:spTgt>
                                        </p:tgtEl>
                                        <p:attrNameLst>
                                          <p:attrName>style.visibility</p:attrName>
                                        </p:attrNameLst>
                                      </p:cBhvr>
                                      <p:to>
                                        <p:strVal val="visible"/>
                                      </p:to>
                                    </p:set>
                                    <p:anim calcmode="lin" valueType="num">
                                      <p:cBhvr additive="base">
                                        <p:cTn id="13"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6" end="6"/>
                                            </p:txEl>
                                          </p:spTgt>
                                        </p:tgtEl>
                                        <p:attrNameLst>
                                          <p:attrName>style.visibility</p:attrName>
                                        </p:attrNameLst>
                                      </p:cBhvr>
                                      <p:to>
                                        <p:strVal val="visible"/>
                                      </p:to>
                                    </p:set>
                                    <p:anim calcmode="lin" valueType="num">
                                      <p:cBhvr additive="base">
                                        <p:cTn id="19"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ster_Template">
  <a:themeElements>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Master_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Eli_Guidelines_New</Template>
  <TotalTime>0</TotalTime>
  <Words>646</Words>
  <Application>Microsoft Office PowerPoint</Application>
  <PresentationFormat>On-screen Show (4:3)</PresentationFormat>
  <Paragraphs>71</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Master_Template</vt:lpstr>
      <vt:lpstr> Choosing Data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2012-01-17T22:26:35Z</dcterms:created>
  <dcterms:modified xsi:type="dcterms:W3CDTF">2012-01-17T22:26:51Z</dcterms:modified>
</cp:coreProperties>
</file>