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7102475" cy="8991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FFFD3"/>
    <a:srgbClr val="FF6600"/>
    <a:srgbClr val="FF0000"/>
    <a:srgbClr val="2FC9FF"/>
    <a:srgbClr val="FF33CC"/>
    <a:srgbClr val="E4B12E"/>
    <a:srgbClr val="FFC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9" autoAdjust="0"/>
    <p:restoredTop sz="82906" autoAdjust="0"/>
  </p:normalViewPr>
  <p:slideViewPr>
    <p:cSldViewPr snapToGrid="0">
      <p:cViewPr varScale="1">
        <p:scale>
          <a:sx n="90" d="100"/>
          <a:sy n="90" d="100"/>
        </p:scale>
        <p:origin x="-774" y="-102"/>
      </p:cViewPr>
      <p:guideLst>
        <p:guide orient="horz" pos="307"/>
        <p:guide orient="horz" pos="478"/>
        <p:guide orient="horz" pos="709"/>
        <p:guide orient="horz" pos="4142"/>
        <p:guide orient="horz" pos="3873"/>
        <p:guide pos="54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620" y="-78"/>
      </p:cViewPr>
      <p:guideLst>
        <p:guide orient="horz" pos="2832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5660938-DCBC-4E34-B218-D5F7C257F7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174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D38EB4-51EF-4452-AA32-6C16108B25EB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11A56A-3306-4511-AAD1-F5ED44A7687C}" type="slidenum">
              <a:rPr lang="en-US" smtClean="0">
                <a:latin typeface="Arial" pitchFamily="34" charset="0"/>
              </a:rPr>
              <a:pPr>
                <a:defRPr/>
              </a:pPr>
              <a:t>2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8AC972-007F-4DA6-B24B-A433AD4FD5A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AB2D1B-7C30-4ABE-A1EF-D9AC91A9F21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At this point, you may want to refer back to Lesson 2.1, which covered data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8E49F7-5E33-4840-B8C2-4E846B8DAD3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93A722-9733-447F-9E18-7F7224677C8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Schema—a plan for the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C24710-3A15-4302-A4FB-37D87AC8206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7A9F31-D2C1-474A-9D2F-7C7BC1075CD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Answers will vary, but they should resemble the following: </a:t>
            </a:r>
          </a:p>
          <a:p>
            <a:endParaRPr lang="en-US" dirty="0" smtClean="0"/>
          </a:p>
          <a:p>
            <a:r>
              <a:rPr lang="en-US" dirty="0" smtClean="0"/>
              <a:t>CREATE TABLE </a:t>
            </a:r>
            <a:r>
              <a:rPr lang="en-US" dirty="0" smtClean="0">
                <a:solidFill>
                  <a:srgbClr val="00B050"/>
                </a:solidFill>
              </a:rPr>
              <a:t>student_info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student_id</a:t>
            </a:r>
            <a:r>
              <a:rPr lang="en-US" dirty="0" smtClean="0">
                <a:solidFill>
                  <a:srgbClr val="FFFFFF"/>
                </a:solidFill>
              </a:rPr>
              <a:t> char(9) </a:t>
            </a:r>
            <a:r>
              <a:rPr lang="en-US" dirty="0" smtClean="0"/>
              <a:t>not null,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first_name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FF"/>
                </a:solidFill>
              </a:rPr>
              <a:t>char(20)</a:t>
            </a:r>
            <a:r>
              <a:rPr lang="en-US" dirty="0" smtClean="0"/>
              <a:t> not null,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last_name </a:t>
            </a:r>
            <a:r>
              <a:rPr lang="en-US" dirty="0" smtClean="0"/>
              <a:t>char(20) not null, </a:t>
            </a:r>
          </a:p>
          <a:p>
            <a:r>
              <a:rPr lang="en-US" dirty="0" smtClean="0"/>
              <a:t>final</a:t>
            </a:r>
            <a:r>
              <a:rPr lang="en-US" dirty="0" smtClean="0">
                <a:solidFill>
                  <a:srgbClr val="FF0000"/>
                </a:solidFill>
              </a:rPr>
              <a:t>letter_grade var</a:t>
            </a:r>
            <a:r>
              <a:rPr lang="en-US" dirty="0" smtClean="0">
                <a:solidFill>
                  <a:srgbClr val="FFFFFF"/>
                </a:solidFill>
              </a:rPr>
              <a:t>char(3)</a:t>
            </a:r>
            <a:r>
              <a:rPr lang="en-US" dirty="0" smtClean="0"/>
              <a:t> not null)  </a:t>
            </a:r>
          </a:p>
          <a:p>
            <a:endParaRPr lang="en-US" dirty="0" smtClean="0"/>
          </a:p>
          <a:p>
            <a:r>
              <a:rPr lang="en-US" dirty="0" smtClean="0"/>
              <a:t>The finalletter_grade data type is varchar so that both letters and numbers can stored in it.</a:t>
            </a:r>
          </a:p>
          <a:p>
            <a:endParaRPr lang="en-US" dirty="0" smtClean="0"/>
          </a:p>
          <a:p>
            <a:r>
              <a:rPr lang="en-US" dirty="0" smtClean="0"/>
              <a:t>Students might add the course term (such as spring 2010) and the course name as the additional fields in the extra-credit activity.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3EE41A-D55C-440F-ADF3-244CE5B685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5000" y="1587500"/>
            <a:ext cx="8301038" cy="749300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spcBef>
                <a:spcPct val="40000"/>
              </a:spcBef>
              <a:defRPr sz="2700" b="0" i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3146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5000" y="2349500"/>
            <a:ext cx="8301038" cy="32893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Font typeface="Wingdings" pitchFamily="2" charset="2"/>
              <a:buNone/>
              <a:defRPr sz="2000" b="0" i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subtitle </a:t>
            </a:r>
            <a:r>
              <a:rPr lang="en-US" dirty="0" smtClean="0"/>
              <a:t>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9338" y="1476375"/>
            <a:ext cx="7027862" cy="4665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0"/>
            <a:ext cx="1849437" cy="61420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0263" y="0"/>
            <a:ext cx="5397500" cy="61420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476375"/>
            <a:ext cx="7556500" cy="4665663"/>
          </a:xfrm>
          <a:prstGeom prst="rect">
            <a:avLst/>
          </a:prstGeom>
        </p:spPr>
        <p:txBody>
          <a:bodyPr/>
          <a:lstStyle>
            <a:lvl1pPr marL="502920" marR="0" indent="-22860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tabLst/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9338" y="1476375"/>
            <a:ext cx="3436937" cy="466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476375"/>
            <a:ext cx="3438525" cy="466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Untitled-no logo.psd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44450"/>
            <a:ext cx="9144000" cy="690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 userDrawn="1"/>
        </p:nvSpPr>
        <p:spPr bwMode="auto">
          <a:xfrm>
            <a:off x="444500" y="523875"/>
            <a:ext cx="1427163" cy="234950"/>
          </a:xfrm>
          <a:prstGeom prst="roundRect">
            <a:avLst/>
          </a:prstGeom>
          <a:solidFill>
            <a:srgbClr val="E4B12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3063" y="803275"/>
            <a:ext cx="561816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98-364 Database Administration Fundamentals</a:t>
            </a:r>
          </a:p>
        </p:txBody>
      </p:sp>
      <p:sp>
        <p:nvSpPr>
          <p:cNvPr id="8" name="Rectangle 2"/>
          <p:cNvSpPr txBox="1">
            <a:spLocks noChangeArrowheads="1"/>
          </p:cNvSpPr>
          <p:nvPr userDrawn="1"/>
        </p:nvSpPr>
        <p:spPr bwMode="auto">
          <a:xfrm>
            <a:off x="474663" y="398463"/>
            <a:ext cx="1335087" cy="4889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/>
          <a:lstStyle/>
          <a:p>
            <a:pPr algn="dist" eaLnBrk="0" hangingPunct="0">
              <a:lnSpc>
                <a:spcPct val="90000"/>
              </a:lnSpc>
              <a:spcBef>
                <a:spcPts val="17400"/>
              </a:spcBef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sz="1100" kern="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2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LESSON 2.2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8DACD0"/>
        </a:buClr>
        <a:buSzPct val="70000"/>
        <a:buFont typeface="Wingdings" pitchFamily="2" charset="2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31825" indent="-17462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8DACD0"/>
        </a:buClr>
        <a:buFont typeface="Wingdings" pitchFamily="2" charset="2"/>
        <a:buChar char=""/>
        <a:defRPr sz="2400">
          <a:solidFill>
            <a:schemeClr val="tx1"/>
          </a:solidFill>
          <a:latin typeface="+mn-lt"/>
        </a:defRPr>
      </a:lvl2pPr>
      <a:lvl3pPr marL="860425" indent="-635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089025" indent="28257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3128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17700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2272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6844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1416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Untitled-panel.psd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3063" y="2325688"/>
            <a:ext cx="8466137" cy="2330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488" tIns="44450" rIns="90488" bIns="44450"/>
          <a:lstStyle/>
          <a:p>
            <a:pPr marL="342900" indent="-342900">
              <a:defRPr/>
            </a:pPr>
            <a:r>
              <a:rPr lang="en-US" sz="54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Understand Tables and How to Create Them</a:t>
            </a:r>
          </a:p>
        </p:txBody>
      </p:sp>
      <p:sp>
        <p:nvSpPr>
          <p:cNvPr id="15363" name="Rounded Rectangle 6"/>
          <p:cNvSpPr>
            <a:spLocks noChangeArrowheads="1"/>
          </p:cNvSpPr>
          <p:nvPr/>
        </p:nvSpPr>
        <p:spPr bwMode="auto">
          <a:xfrm>
            <a:off x="444500" y="523875"/>
            <a:ext cx="1427163" cy="234950"/>
          </a:xfrm>
          <a:prstGeom prst="roundRect">
            <a:avLst>
              <a:gd name="adj" fmla="val 16667"/>
            </a:avLst>
          </a:prstGeom>
          <a:solidFill>
            <a:srgbClr val="E4B12E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dirty="0"/>
          </a:p>
        </p:txBody>
      </p:sp>
      <p:sp>
        <p:nvSpPr>
          <p:cNvPr id="15364" name="TextBox 10"/>
          <p:cNvSpPr txBox="1">
            <a:spLocks noChangeArrowheads="1"/>
          </p:cNvSpPr>
          <p:nvPr/>
        </p:nvSpPr>
        <p:spPr bwMode="auto">
          <a:xfrm>
            <a:off x="373063" y="803275"/>
            <a:ext cx="5618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98-364 Database Administration Fundamentals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74663" y="398463"/>
            <a:ext cx="1335087" cy="4889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/>
          <a:lstStyle/>
          <a:p>
            <a:pPr algn="dist" eaLnBrk="0" hangingPunct="0">
              <a:lnSpc>
                <a:spcPct val="90000"/>
              </a:lnSpc>
              <a:spcBef>
                <a:spcPts val="17400"/>
              </a:spcBef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sz="1100" kern="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2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LESSON 2.2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 txBox="1">
            <a:spLocks noChangeArrowheads="1"/>
          </p:cNvSpPr>
          <p:nvPr/>
        </p:nvSpPr>
        <p:spPr bwMode="auto">
          <a:xfrm>
            <a:off x="965200" y="1668463"/>
            <a:ext cx="7364413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Lesson Overview</a:t>
            </a:r>
          </a:p>
          <a:p>
            <a:pPr marL="457200" indent="-457200"/>
            <a:endParaRPr lang="en-US" sz="2700" b="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In this lesson, you will learn: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Char char="§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What is ANSI 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SQL 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syntax ?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Char char="§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What is a table?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Char char="§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Why are tables used?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Char char="§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How are tables created?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None/>
            </a:pPr>
            <a:endParaRPr lang="en-US" sz="2000" dirty="0"/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</a:pPr>
            <a:endParaRPr lang="en-US" sz="2000" dirty="0"/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</a:pPr>
            <a:endParaRPr lang="en-US" sz="2200" b="0" dirty="0">
              <a:latin typeface="Sego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1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Wingdings" pitchFamily="2" charset="2"/>
              <a:buNone/>
            </a:pPr>
            <a:r>
              <a:rPr lang="en-US" sz="2700" dirty="0" smtClean="0"/>
              <a:t>What is ANSI?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b="0" dirty="0" smtClean="0"/>
              <a:t>American National Standards Institute (ANSI)</a:t>
            </a:r>
          </a:p>
          <a:p>
            <a:pPr marL="585788" lvl="1" indent="-457200">
              <a:buFont typeface="Wingdings" pitchFamily="2" charset="2"/>
              <a:buChar char="§"/>
            </a:pPr>
            <a:r>
              <a:rPr lang="en-US" dirty="0" smtClean="0"/>
              <a:t>An organization formed in1918 by a small group of engineering societies and government agencies</a:t>
            </a:r>
          </a:p>
          <a:p>
            <a:pPr marL="585788" lvl="1" indent="-457200">
              <a:buFont typeface="Wingdings" pitchFamily="2" charset="2"/>
              <a:buChar char="§"/>
            </a:pPr>
            <a:r>
              <a:rPr lang="en-US" dirty="0" smtClean="0"/>
              <a:t>Originally called the American Engineering Standards Committee (AESC)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Wingdings" pitchFamily="2" charset="2"/>
              <a:buNone/>
            </a:pPr>
            <a:r>
              <a:rPr lang="en-US" sz="2700" dirty="0" smtClean="0"/>
              <a:t>What is ANSI SQL syntax ? 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700" b="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b="0" dirty="0" smtClean="0"/>
              <a:t>Structured Query Language (SQL) was designed to manage relational databases.</a:t>
            </a:r>
          </a:p>
          <a:p>
            <a:pPr marL="814388" lvl="2" indent="-457200">
              <a:buFont typeface="Wingdings" pitchFamily="2" charset="2"/>
              <a:buChar char="§"/>
            </a:pPr>
            <a:r>
              <a:rPr lang="en-US" dirty="0" smtClean="0"/>
              <a:t>See Review Lesson 1.2 for a review of SQL.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b="0" dirty="0" smtClean="0"/>
              <a:t>SQL syntax is the set of rules governing the structure and content of statements.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b="0" dirty="0" smtClean="0"/>
              <a:t>When the rules are not followed, the result is a syntax error.  </a:t>
            </a:r>
          </a:p>
          <a:p>
            <a:pPr lvl="1">
              <a:buFont typeface="Wingdings" pitchFamily="2" charset="2"/>
              <a:buNone/>
            </a:pPr>
            <a:endParaRPr lang="en-US" sz="2000" dirty="0" smtClean="0">
              <a:latin typeface="Calibri" pitchFamily="34" charset="0"/>
            </a:endParaRPr>
          </a:p>
          <a:p>
            <a:pPr lvl="1">
              <a:buFont typeface="Wingdings" pitchFamily="2" charset="2"/>
              <a:buNone/>
            </a:pPr>
            <a:endParaRPr lang="en-US" sz="20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1"/>
          <p:cNvSpPr>
            <a:spLocks noGrp="1"/>
          </p:cNvSpPr>
          <p:nvPr>
            <p:ph idx="1"/>
          </p:nvPr>
        </p:nvSpPr>
        <p:spPr bwMode="auto">
          <a:xfrm>
            <a:off x="520700" y="1476375"/>
            <a:ext cx="7556500" cy="50577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1650">
              <a:buFont typeface="Wingdings" pitchFamily="2" charset="2"/>
              <a:buNone/>
            </a:pPr>
            <a:r>
              <a:rPr lang="en-US" sz="2700" dirty="0" smtClean="0"/>
              <a:t>What is a table? </a:t>
            </a:r>
          </a:p>
          <a:p>
            <a:pPr marL="501650">
              <a:buFont typeface="Wingdings" pitchFamily="2" charset="2"/>
              <a:buChar char="§"/>
            </a:pPr>
            <a:r>
              <a:rPr lang="en-US" sz="2000" b="0" dirty="0" smtClean="0"/>
              <a:t>Table—a data structure that usually consists of a list of entries, each entry being identified by a </a:t>
            </a:r>
            <a:r>
              <a:rPr lang="en-US" sz="2000" b="0" i="1" dirty="0" smtClean="0"/>
              <a:t>unique key </a:t>
            </a:r>
            <a:r>
              <a:rPr lang="en-US" sz="2000" b="0" dirty="0" smtClean="0"/>
              <a:t>and containing a set of related values.</a:t>
            </a:r>
          </a:p>
          <a:p>
            <a:pPr lvl="1"/>
            <a:r>
              <a:rPr lang="en-US" sz="2000" dirty="0" smtClean="0"/>
              <a:t>A table is often implemented as an array of </a:t>
            </a:r>
            <a:r>
              <a:rPr lang="en-US" sz="2000" i="1" dirty="0" smtClean="0"/>
              <a:t>records, </a:t>
            </a:r>
            <a:r>
              <a:rPr lang="en-US" sz="2000" dirty="0" smtClean="0"/>
              <a:t>a linked list, or (in more primitive languages) several arrays of different </a:t>
            </a:r>
            <a:r>
              <a:rPr lang="en-US" sz="2000" i="1" dirty="0" smtClean="0"/>
              <a:t>data types,</a:t>
            </a:r>
            <a:r>
              <a:rPr lang="en-US" sz="2000" dirty="0" smtClean="0"/>
              <a:t> all using a common </a:t>
            </a:r>
            <a:r>
              <a:rPr lang="en-US" sz="2000" i="1" dirty="0" smtClean="0"/>
              <a:t>indexing scheme. </a:t>
            </a:r>
          </a:p>
          <a:p>
            <a:pPr marL="501650">
              <a:buFont typeface="Wingdings" pitchFamily="2" charset="2"/>
              <a:buChar char="§"/>
            </a:pPr>
            <a:r>
              <a:rPr lang="en-US" sz="2000" b="0" dirty="0" smtClean="0"/>
              <a:t>One record is displayed here in a table with data type labels:</a:t>
            </a:r>
          </a:p>
          <a:p>
            <a:pPr marL="501650">
              <a:buFont typeface="Wingdings" pitchFamily="2" charset="2"/>
              <a:buNone/>
            </a:pPr>
            <a:endParaRPr lang="en-US" sz="2000" b="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Student ID is the unique item key or index.</a:t>
            </a:r>
          </a:p>
          <a:p>
            <a:pPr lvl="1"/>
            <a:r>
              <a:rPr lang="en-US" sz="2000" dirty="0" smtClean="0"/>
              <a:t>The name,  address, and city make up the rest of the record.</a:t>
            </a:r>
          </a:p>
          <a:p>
            <a:pPr lvl="1"/>
            <a:endParaRPr lang="en-US" sz="2000" dirty="0" smtClean="0">
              <a:latin typeface="Calibri" pitchFamily="34" charset="0"/>
            </a:endParaRPr>
          </a:p>
          <a:p>
            <a:pPr lvl="1"/>
            <a:endParaRPr lang="en-US" sz="2000" dirty="0" smtClean="0">
              <a:latin typeface="Calibri" pitchFamily="34" charset="0"/>
            </a:endParaRPr>
          </a:p>
          <a:p>
            <a:pPr lvl="2"/>
            <a:endParaRPr lang="en-US" sz="1600" dirty="0" smtClean="0">
              <a:latin typeface="Calibri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6963" y="4413250"/>
            <a:ext cx="64039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Content Placeholder 1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1650">
              <a:buFont typeface="Wingdings" pitchFamily="2" charset="2"/>
              <a:buNone/>
            </a:pPr>
            <a:r>
              <a:rPr lang="en-US" sz="2700" dirty="0" smtClean="0"/>
              <a:t>What is a table? (continued) </a:t>
            </a:r>
          </a:p>
          <a:p>
            <a:pPr marL="501650">
              <a:buFont typeface="Wingdings" pitchFamily="2" charset="2"/>
              <a:buChar char="§"/>
            </a:pPr>
            <a:r>
              <a:rPr lang="en-US" sz="2000" b="0" dirty="0" smtClean="0"/>
              <a:t>In relational databases, a data structure characterized by rows and columns, with data occupying or potentially occupying each </a:t>
            </a:r>
            <a:r>
              <a:rPr lang="en-US" sz="2000" b="0" i="1" dirty="0" smtClean="0"/>
              <a:t>cell</a:t>
            </a:r>
            <a:r>
              <a:rPr lang="en-US" sz="2000" b="0" dirty="0" smtClean="0"/>
              <a:t> formed by a row-column intersection. The table is the underlying structure of a relation. 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marL="501650"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b="0" dirty="0" smtClean="0"/>
              <a:t>In this table, “William” is a junction of a Row and Column. The cell is called FirstName, and the data type is Vchar of size 20. These cells make up the table.</a:t>
            </a:r>
          </a:p>
          <a:p>
            <a:pPr lvl="1"/>
            <a:endParaRPr lang="en-US" sz="2000" dirty="0" smtClean="0">
              <a:latin typeface="Calibri" pitchFamily="34" charset="0"/>
            </a:endParaRPr>
          </a:p>
          <a:p>
            <a:pPr lvl="1"/>
            <a:endParaRPr lang="en-US" sz="2000" dirty="0" smtClean="0">
              <a:latin typeface="Calibri" pitchFamily="34" charset="0"/>
            </a:endParaRPr>
          </a:p>
          <a:p>
            <a:pPr lvl="2"/>
            <a:endParaRPr lang="en-US" sz="1600" dirty="0" smtClean="0">
              <a:latin typeface="Calibri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8738" y="3387725"/>
            <a:ext cx="6259512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Content Placeholder 1"/>
          <p:cNvSpPr>
            <a:spLocks noGrp="1"/>
          </p:cNvSpPr>
          <p:nvPr>
            <p:ph idx="1"/>
          </p:nvPr>
        </p:nvSpPr>
        <p:spPr bwMode="auto">
          <a:xfrm>
            <a:off x="509588" y="1509713"/>
            <a:ext cx="7578725" cy="47926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Wingdings" pitchFamily="2" charset="2"/>
              <a:buNone/>
            </a:pPr>
            <a:r>
              <a:rPr lang="en-US" sz="2700" dirty="0" smtClean="0"/>
              <a:t>Why are tables used?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b="0" dirty="0" smtClean="0"/>
              <a:t>Tables organize data, making it easer to find things.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b="0" dirty="0" smtClean="0"/>
              <a:t>Tables form the basis of data relationships.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b="0" dirty="0" smtClean="0"/>
              <a:t>Tables store data that can be related to other data by a unique key or index.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b="0" dirty="0" smtClean="0"/>
              <a:t>The table here forms a list of data in a specific order.</a:t>
            </a:r>
          </a:p>
          <a:p>
            <a:pPr marL="457200" indent="-457200">
              <a:buFont typeface="Wingdings" pitchFamily="2" charset="2"/>
              <a:buNone/>
            </a:pPr>
            <a:endParaRPr lang="en-US" sz="2000" b="0" dirty="0" smtClean="0"/>
          </a:p>
          <a:p>
            <a:pPr marL="457200" indent="-457200">
              <a:buFont typeface="Wingdings" pitchFamily="2" charset="2"/>
              <a:buChar char="§"/>
            </a:pPr>
            <a:endParaRPr lang="en-US" sz="2000" b="0" dirty="0" smtClean="0"/>
          </a:p>
          <a:p>
            <a:pPr marL="457200" indent="-457200">
              <a:buFont typeface="Wingdings" pitchFamily="2" charset="2"/>
              <a:buChar char="§"/>
            </a:pPr>
            <a:endParaRPr lang="en-US" sz="2000" b="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b="0" dirty="0" smtClean="0"/>
              <a:t>The administrator chose how to form the table or its schema. (See Review Lesson 1.4.)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b="0" dirty="0" smtClean="0"/>
              <a:t>The key or index of this table is the Student ID.</a:t>
            </a:r>
          </a:p>
          <a:p>
            <a:pPr marL="585788" lvl="1" indent="-457200">
              <a:buFont typeface="Wingdings" pitchFamily="2" charset="2"/>
              <a:buChar char="§"/>
            </a:pPr>
            <a:endParaRPr lang="en-US" dirty="0" smtClean="0"/>
          </a:p>
          <a:p>
            <a:pPr marL="814388" lvl="2" indent="-457200">
              <a:buFontTx/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4913" y="4000500"/>
            <a:ext cx="6408737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Content Placeholder 1"/>
          <p:cNvSpPr>
            <a:spLocks noGrp="1"/>
          </p:cNvSpPr>
          <p:nvPr>
            <p:ph idx="1"/>
          </p:nvPr>
        </p:nvSpPr>
        <p:spPr bwMode="auto">
          <a:xfrm>
            <a:off x="520700" y="1322388"/>
            <a:ext cx="8088313" cy="51625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1650">
              <a:buFont typeface="Wingdings" pitchFamily="2" charset="2"/>
              <a:buNone/>
            </a:pPr>
            <a:r>
              <a:rPr lang="en-US" sz="2700" dirty="0" smtClean="0"/>
              <a:t>How are tables created?</a:t>
            </a:r>
          </a:p>
          <a:p>
            <a:pPr marL="501650">
              <a:buFont typeface="Wingdings" pitchFamily="2" charset="2"/>
              <a:buChar char="§"/>
            </a:pPr>
            <a:r>
              <a:rPr lang="en-US" sz="2000" b="0" dirty="0" smtClean="0"/>
              <a:t>Syntax</a:t>
            </a:r>
          </a:p>
          <a:p>
            <a:pPr lvl="2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(column_name1 data_type,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column_name2 data_type,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column_name3 data_type</a:t>
            </a: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...)</a:t>
            </a:r>
          </a:p>
          <a:p>
            <a:pPr marL="501650">
              <a:buFont typeface="Wingdings" pitchFamily="2" charset="2"/>
              <a:buChar char="§"/>
            </a:pPr>
            <a:r>
              <a:rPr lang="en-US" sz="2000" b="0" dirty="0" smtClean="0"/>
              <a:t>Sample code—creates a table called</a:t>
            </a:r>
            <a:r>
              <a:rPr lang="en-US" sz="2000" b="0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student_info </a:t>
            </a:r>
            <a:r>
              <a:rPr lang="en-US" sz="2000" b="0" dirty="0" smtClean="0"/>
              <a:t>with five fields/columns</a:t>
            </a:r>
          </a:p>
          <a:p>
            <a:pPr lvl="2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student_info </a:t>
            </a:r>
          </a:p>
          <a:p>
            <a:pPr lvl="2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(student_id char(9) not null, </a:t>
            </a:r>
          </a:p>
          <a:p>
            <a:pPr lvl="2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first_name char(20) not null, </a:t>
            </a:r>
          </a:p>
          <a:p>
            <a:pPr lvl="2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last_name char(20) not null, </a:t>
            </a:r>
          </a:p>
          <a:p>
            <a:pPr lvl="2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address char(40) not null, </a:t>
            </a:r>
          </a:p>
          <a:p>
            <a:pPr lvl="2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char(20) not null) 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Content Placeholder 1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1650">
              <a:buFont typeface="Wingdings" pitchFamily="2" charset="2"/>
              <a:buNone/>
            </a:pPr>
            <a:r>
              <a:rPr lang="en-US" sz="2700" dirty="0" smtClean="0"/>
              <a:t>Quiz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Create a table that will store the students’ final grades for this class.</a:t>
            </a:r>
          </a:p>
          <a:p>
            <a:pPr lvl="2"/>
            <a:r>
              <a:rPr lang="en-US" dirty="0" smtClean="0"/>
              <a:t> Include the table name and a minimum of four fields.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 Extra credit activity: Insert two more fields that would add value and usefulness to this table.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 Justify the usefulness of the additional two fields.</a:t>
            </a:r>
          </a:p>
          <a:p>
            <a:pPr lvl="2">
              <a:buFontTx/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_Template">
  <a:themeElements>
    <a:clrScheme name="Master_Template 9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618FFD"/>
      </a:hlink>
      <a:folHlink>
        <a:srgbClr val="CECECE"/>
      </a:folHlink>
    </a:clrScheme>
    <a:fontScheme name="Master_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Eli_Guidelines_New</Template>
  <TotalTime>0</TotalTime>
  <Words>513</Words>
  <Application>Microsoft Office PowerPoint</Application>
  <PresentationFormat>On-screen Show (4:3)</PresentationFormat>
  <Paragraphs>89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Master_Template</vt:lpstr>
      <vt:lpstr>Understand Tables and How to Create Them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2012-01-17T22:30:15Z</dcterms:created>
  <dcterms:modified xsi:type="dcterms:W3CDTF">2012-01-17T22:30:32Z</dcterms:modified>
</cp:coreProperties>
</file>