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2" r:id="rId5"/>
    <p:sldId id="258" r:id="rId6"/>
    <p:sldId id="264" r:id="rId7"/>
    <p:sldId id="265" r:id="rId8"/>
    <p:sldId id="259" r:id="rId9"/>
    <p:sldId id="263" r:id="rId10"/>
    <p:sldId id="266" r:id="rId11"/>
  </p:sldIdLst>
  <p:sldSz cx="9144000" cy="6858000" type="screen4x3"/>
  <p:notesSz cx="7102475" cy="8991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E8F6E4"/>
    <a:srgbClr val="FFC536"/>
    <a:srgbClr val="FF0000"/>
    <a:srgbClr val="FFFFFF"/>
    <a:srgbClr val="2FC9FF"/>
    <a:srgbClr val="FF33CC"/>
    <a:srgbClr val="E4B1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74" autoAdjust="0"/>
    <p:restoredTop sz="88400" autoAdjust="0"/>
  </p:normalViewPr>
  <p:slideViewPr>
    <p:cSldViewPr snapToGrid="0">
      <p:cViewPr varScale="1">
        <p:scale>
          <a:sx n="96" d="100"/>
          <a:sy n="96" d="100"/>
        </p:scale>
        <p:origin x="-564" y="-102"/>
      </p:cViewPr>
      <p:guideLst>
        <p:guide orient="horz" pos="307"/>
        <p:guide orient="horz" pos="478"/>
        <p:guide orient="horz" pos="709"/>
        <p:guide orient="horz" pos="4142"/>
        <p:guide orient="horz" pos="3873"/>
        <p:guide pos="5493"/>
      </p:guideLst>
    </p:cSldViewPr>
  </p:slideViewPr>
  <p:outlineViewPr>
    <p:cViewPr>
      <p:scale>
        <a:sx n="33" d="100"/>
        <a:sy n="33" d="100"/>
      </p:scale>
      <p:origin x="0" y="22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1620" y="-78"/>
      </p:cViewPr>
      <p:guideLst>
        <p:guide orient="horz" pos="2832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61D08FE-011D-4C22-A444-04386F08CF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69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46C45A-411E-47C9-A57E-FC1A5482A763}" type="slidenum">
              <a:rPr lang="en-US" smtClean="0">
                <a:latin typeface="Arial" pitchFamily="34" charset="0"/>
              </a:rPr>
              <a:pPr>
                <a:defRPr/>
              </a:pPr>
              <a:t>1</a:t>
            </a:fld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Answers will vary but should resemble the following:</a:t>
            </a:r>
          </a:p>
          <a:p>
            <a:endParaRPr lang="en-US" dirty="0" smtClean="0"/>
          </a:p>
          <a:p>
            <a:r>
              <a:rPr lang="en-US" dirty="0" smtClean="0"/>
              <a:t>1. CREATE VIEW </a:t>
            </a:r>
            <a:r>
              <a:rPr lang="en-US" dirty="0" smtClean="0">
                <a:solidFill>
                  <a:srgbClr val="FF0000"/>
                </a:solidFill>
              </a:rPr>
              <a:t>MaleMEDS </a:t>
            </a:r>
            <a:r>
              <a:rPr lang="en-US" dirty="0" smtClean="0"/>
              <a:t>AS</a:t>
            </a:r>
            <a:br>
              <a:rPr lang="en-US" dirty="0" smtClean="0"/>
            </a:br>
            <a:r>
              <a:rPr lang="en-US" dirty="0" smtClean="0"/>
              <a:t>SELECT </a:t>
            </a:r>
            <a:r>
              <a:rPr lang="en-US" dirty="0" smtClean="0">
                <a:solidFill>
                  <a:srgbClr val="00B050"/>
                </a:solidFill>
              </a:rPr>
              <a:t>student_id, student_name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smtClean="0">
                <a:solidFill>
                  <a:srgbClr val="0070C0"/>
                </a:solidFill>
              </a:rPr>
              <a:t>medical_school_student</a:t>
            </a:r>
          </a:p>
          <a:p>
            <a:pPr marL="814388" lvl="2" indent="-457200"/>
            <a:r>
              <a:rPr lang="en-US" dirty="0" smtClean="0"/>
              <a:t>	Where </a:t>
            </a:r>
            <a:r>
              <a:rPr lang="en-US" dirty="0" smtClean="0">
                <a:solidFill>
                  <a:srgbClr val="F4F4F4"/>
                </a:solidFill>
              </a:rPr>
              <a:t>Gender = “M”</a:t>
            </a:r>
          </a:p>
          <a:p>
            <a:endParaRPr lang="en-US" dirty="0" smtClean="0"/>
          </a:p>
          <a:p>
            <a:pPr marL="0" lvl="1"/>
            <a:r>
              <a:rPr lang="en-US" dirty="0" smtClean="0"/>
              <a:t>2. CREATE VIEW </a:t>
            </a:r>
            <a:r>
              <a:rPr lang="en-US" dirty="0" smtClean="0">
                <a:solidFill>
                  <a:srgbClr val="FF0000"/>
                </a:solidFill>
              </a:rPr>
              <a:t>FirstAidList </a:t>
            </a:r>
            <a:r>
              <a:rPr lang="en-US" dirty="0" smtClean="0"/>
              <a:t>AS</a:t>
            </a:r>
            <a:br>
              <a:rPr lang="en-US" dirty="0" smtClean="0"/>
            </a:br>
            <a:r>
              <a:rPr lang="en-US" dirty="0" smtClean="0"/>
              <a:t>SELECT </a:t>
            </a:r>
            <a:r>
              <a:rPr lang="en-US" dirty="0" smtClean="0">
                <a:solidFill>
                  <a:srgbClr val="00B050"/>
                </a:solidFill>
              </a:rPr>
              <a:t>employees_name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smtClean="0">
                <a:solidFill>
                  <a:srgbClr val="0070C0"/>
                </a:solidFill>
              </a:rPr>
              <a:t>employees_skills</a:t>
            </a:r>
          </a:p>
          <a:p>
            <a:pPr marL="814388" lvl="2" indent="-457200"/>
            <a:r>
              <a:rPr lang="en-US" dirty="0" smtClean="0"/>
              <a:t>	Where </a:t>
            </a:r>
            <a:r>
              <a:rPr lang="en-US" dirty="0" smtClean="0">
                <a:solidFill>
                  <a:srgbClr val="F4F4F4"/>
                </a:solidFill>
              </a:rPr>
              <a:t>firstaid = “Y”</a:t>
            </a:r>
          </a:p>
          <a:p>
            <a:pPr marL="0" lvl="1"/>
            <a:endParaRPr lang="en-US" dirty="0" smtClean="0"/>
          </a:p>
          <a:p>
            <a:pPr marL="0" lvl="1"/>
            <a:endParaRPr lang="en-US" dirty="0" smtClean="0"/>
          </a:p>
          <a:p>
            <a:pPr marL="0" lvl="1"/>
            <a:r>
              <a:rPr lang="en-US" dirty="0" smtClean="0"/>
              <a:t>3. CREATE VIEW </a:t>
            </a:r>
            <a:r>
              <a:rPr lang="en-US" dirty="0" smtClean="0">
                <a:solidFill>
                  <a:srgbClr val="FF0000"/>
                </a:solidFill>
              </a:rPr>
              <a:t>seniors </a:t>
            </a:r>
            <a:r>
              <a:rPr lang="en-US" dirty="0" smtClean="0"/>
              <a:t>AS</a:t>
            </a:r>
            <a:br>
              <a:rPr lang="en-US" dirty="0" smtClean="0"/>
            </a:br>
            <a:r>
              <a:rPr lang="en-US" dirty="0" smtClean="0"/>
              <a:t>SELECT </a:t>
            </a:r>
            <a:r>
              <a:rPr lang="en-US" dirty="0" smtClean="0">
                <a:solidFill>
                  <a:srgbClr val="00B050"/>
                </a:solidFill>
              </a:rPr>
              <a:t>student_id, student_name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smtClean="0">
                <a:solidFill>
                  <a:srgbClr val="0070C0"/>
                </a:solidFill>
              </a:rPr>
              <a:t>enrolled_students</a:t>
            </a:r>
          </a:p>
          <a:p>
            <a:pPr marL="814388" lvl="2" indent="-457200"/>
            <a:r>
              <a:rPr lang="en-US" dirty="0" smtClean="0"/>
              <a:t>	Where </a:t>
            </a:r>
            <a:r>
              <a:rPr lang="en-US" dirty="0" smtClean="0">
                <a:solidFill>
                  <a:srgbClr val="F4F4F4"/>
                </a:solidFill>
              </a:rPr>
              <a:t>age &gt; 61</a:t>
            </a:r>
          </a:p>
          <a:p>
            <a:pPr marL="0" lvl="1"/>
            <a:endParaRPr lang="en-US" dirty="0" smtClean="0"/>
          </a:p>
          <a:p>
            <a:pPr marL="0"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656156-C495-42FB-BE83-3E7BA3AD397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50278C-3562-48C1-A52D-9CACB4B0A69C}" type="slidenum">
              <a:rPr lang="en-US" smtClean="0">
                <a:latin typeface="Arial" pitchFamily="34" charset="0"/>
              </a:rPr>
              <a:pPr>
                <a:defRPr/>
              </a:pPr>
              <a:t>2</a:t>
            </a:fld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2ED4DB-8694-49D0-9F41-0BDAF000E3D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2B8F22-2F9F-428C-911B-192B947F36D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F25AA-BC2A-4B4C-A1CB-AE4254F67C3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855700-BD09-4426-984D-E199FF0CC9E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D0B8F-F135-4B49-A547-0838ECC0307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3F8B5C-ADE0-4FD7-9B4C-DD62DC5E06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20726C-24AC-4431-ABF5-2A10574DCE7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5000" y="1587500"/>
            <a:ext cx="8301038" cy="749300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spcBef>
                <a:spcPct val="40000"/>
              </a:spcBef>
              <a:defRPr sz="2800" b="0" i="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3146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35000" y="2349500"/>
            <a:ext cx="8301038" cy="32893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>
              <a:buFont typeface="Wingdings" pitchFamily="2" charset="2"/>
              <a:buNone/>
              <a:defRPr sz="2000" b="0" i="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subtitle </a:t>
            </a:r>
            <a:r>
              <a:rPr lang="en-US" dirty="0" smtClean="0"/>
              <a:t>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63" y="0"/>
            <a:ext cx="7399337" cy="8413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9338" y="1476375"/>
            <a:ext cx="7027862" cy="46656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0"/>
            <a:ext cx="1849437" cy="61420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0263" y="0"/>
            <a:ext cx="5397500" cy="61420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476375"/>
            <a:ext cx="7556500" cy="4665663"/>
          </a:xfrm>
          <a:prstGeom prst="rect">
            <a:avLst/>
          </a:prstGeom>
        </p:spPr>
        <p:txBody>
          <a:bodyPr/>
          <a:lstStyle>
            <a:lvl1pPr marL="502920" marR="0" indent="-22860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tabLst/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63" y="0"/>
            <a:ext cx="7399337" cy="8413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9338" y="1476375"/>
            <a:ext cx="3436937" cy="46656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476375"/>
            <a:ext cx="3438525" cy="46656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63" y="0"/>
            <a:ext cx="7399337" cy="8413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Untitled-no logo.psd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44450"/>
            <a:ext cx="9144000" cy="690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 userDrawn="1"/>
        </p:nvSpPr>
        <p:spPr bwMode="auto">
          <a:xfrm>
            <a:off x="444500" y="523875"/>
            <a:ext cx="1427163" cy="234950"/>
          </a:xfrm>
          <a:prstGeom prst="roundRect">
            <a:avLst/>
          </a:prstGeom>
          <a:solidFill>
            <a:srgbClr val="E4B12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3063" y="803275"/>
            <a:ext cx="561816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98-364 Database Administration Fundamentals</a:t>
            </a:r>
          </a:p>
        </p:txBody>
      </p:sp>
      <p:sp>
        <p:nvSpPr>
          <p:cNvPr id="8" name="Rectangle 2"/>
          <p:cNvSpPr txBox="1">
            <a:spLocks noChangeArrowheads="1"/>
          </p:cNvSpPr>
          <p:nvPr userDrawn="1"/>
        </p:nvSpPr>
        <p:spPr bwMode="auto">
          <a:xfrm>
            <a:off x="474663" y="398463"/>
            <a:ext cx="1335087" cy="4889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488" tIns="44450" rIns="90488" bIns="44450" anchor="ctr"/>
          <a:lstStyle/>
          <a:p>
            <a:pPr algn="dist" eaLnBrk="0" hangingPunct="0">
              <a:lnSpc>
                <a:spcPct val="90000"/>
              </a:lnSpc>
              <a:spcBef>
                <a:spcPts val="17400"/>
              </a:spcBef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LESSON 2.3a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8DACD0"/>
        </a:buClr>
        <a:buSzPct val="70000"/>
        <a:buFont typeface="Wingdings" pitchFamily="2" charset="2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31825" indent="-174625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8DACD0"/>
        </a:buClr>
        <a:buFont typeface="Wingdings" pitchFamily="2" charset="2"/>
        <a:buChar char=""/>
        <a:defRPr sz="2400">
          <a:solidFill>
            <a:schemeClr val="tx1"/>
          </a:solidFill>
          <a:latin typeface="+mn-lt"/>
        </a:defRPr>
      </a:lvl2pPr>
      <a:lvl3pPr marL="860425" indent="-635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089025" indent="282575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3128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17700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2272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6844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1416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Untitled-panel.psd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6350"/>
            <a:ext cx="9144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3063" y="2124075"/>
            <a:ext cx="8770937" cy="2330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0488" tIns="44450" rIns="90488" bIns="44450"/>
          <a:lstStyle/>
          <a:p>
            <a:pPr marL="342900" indent="-342900">
              <a:defRPr/>
            </a:pPr>
            <a:r>
              <a:rPr lang="en-US" sz="5400" b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Create Views Using T-SQL</a:t>
            </a:r>
          </a:p>
        </p:txBody>
      </p:sp>
      <p:sp>
        <p:nvSpPr>
          <p:cNvPr id="15363" name="Rounded Rectangle 6"/>
          <p:cNvSpPr>
            <a:spLocks noChangeArrowheads="1"/>
          </p:cNvSpPr>
          <p:nvPr/>
        </p:nvSpPr>
        <p:spPr bwMode="auto">
          <a:xfrm>
            <a:off x="444500" y="523875"/>
            <a:ext cx="1427163" cy="234950"/>
          </a:xfrm>
          <a:prstGeom prst="roundRect">
            <a:avLst>
              <a:gd name="adj" fmla="val 16667"/>
            </a:avLst>
          </a:prstGeom>
          <a:solidFill>
            <a:srgbClr val="E4B12E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dirty="0"/>
          </a:p>
        </p:txBody>
      </p:sp>
      <p:sp>
        <p:nvSpPr>
          <p:cNvPr id="15364" name="TextBox 10"/>
          <p:cNvSpPr txBox="1">
            <a:spLocks noChangeArrowheads="1"/>
          </p:cNvSpPr>
          <p:nvPr/>
        </p:nvSpPr>
        <p:spPr bwMode="auto">
          <a:xfrm>
            <a:off x="373063" y="803275"/>
            <a:ext cx="56181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98-364 Database Administration Fundamentals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74663" y="398463"/>
            <a:ext cx="1335087" cy="4889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488" tIns="44450" rIns="90488" bIns="44450" anchor="ctr"/>
          <a:lstStyle/>
          <a:p>
            <a:pPr algn="dist" eaLnBrk="0" hangingPunct="0">
              <a:lnSpc>
                <a:spcPct val="90000"/>
              </a:lnSpc>
              <a:spcBef>
                <a:spcPts val="17400"/>
              </a:spcBef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LESSON 2.3a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Content Placeholder 1"/>
          <p:cNvSpPr>
            <a:spLocks noGrp="1"/>
          </p:cNvSpPr>
          <p:nvPr>
            <p:ph idx="1"/>
          </p:nvPr>
        </p:nvSpPr>
        <p:spPr bwMode="auto">
          <a:xfrm>
            <a:off x="520700" y="1476375"/>
            <a:ext cx="8008938" cy="4665663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01650">
              <a:buFont typeface="Wingdings" pitchFamily="2" charset="2"/>
              <a:buNone/>
            </a:pPr>
            <a:r>
              <a:rPr lang="en-US" sz="2700" dirty="0" smtClean="0"/>
              <a:t>Quiz</a:t>
            </a:r>
          </a:p>
          <a:p>
            <a:pPr marL="501650">
              <a:buFont typeface="Wingdings" pitchFamily="2" charset="2"/>
              <a:buNone/>
            </a:pPr>
            <a:endParaRPr lang="en-US" sz="2700" b="0" dirty="0" smtClean="0"/>
          </a:p>
          <a:p>
            <a:pPr marL="501650">
              <a:buFont typeface="Wingdings" pitchFamily="2" charset="2"/>
              <a:buNone/>
            </a:pPr>
            <a:r>
              <a:rPr lang="en-US" b="0" dirty="0" smtClean="0"/>
              <a:t>Write the code to create each view, using only one conditional per view.</a:t>
            </a:r>
          </a:p>
          <a:p>
            <a:pPr marL="501650">
              <a:buFont typeface="Arial Narrow" pitchFamily="34" charset="0"/>
              <a:buAutoNum type="arabicPeriod"/>
            </a:pPr>
            <a:r>
              <a:rPr lang="en-US" b="0" dirty="0" smtClean="0"/>
              <a:t> Create a view  from the table named medical_school_students that will select all the male medical students.</a:t>
            </a:r>
          </a:p>
          <a:p>
            <a:pPr marL="501650">
              <a:buFont typeface="Arial Narrow" pitchFamily="34" charset="0"/>
              <a:buAutoNum type="arabicPeriod"/>
            </a:pPr>
            <a:r>
              <a:rPr lang="en-US" b="0" dirty="0" smtClean="0"/>
              <a:t> Create a view from the table named employees_skills that will select all employees that have first aid training.</a:t>
            </a:r>
          </a:p>
          <a:p>
            <a:pPr marL="501650">
              <a:buFont typeface="Arial Narrow" pitchFamily="34" charset="0"/>
              <a:buAutoNum type="arabicPeriod"/>
            </a:pPr>
            <a:r>
              <a:rPr lang="en-US" b="0" dirty="0" smtClean="0"/>
              <a:t> Create a view from the table named enrolled_students that will select all students over 62.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 txBox="1">
            <a:spLocks noChangeArrowheads="1"/>
          </p:cNvSpPr>
          <p:nvPr/>
        </p:nvSpPr>
        <p:spPr bwMode="auto">
          <a:xfrm>
            <a:off x="646113" y="1462088"/>
            <a:ext cx="7650162" cy="480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Lesson Overview</a:t>
            </a:r>
          </a:p>
          <a:p>
            <a:pPr marL="800100" lvl="1" indent="-342900"/>
            <a:endParaRPr lang="en-US" sz="27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SzPct val="70000"/>
            </a:pP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In this lesson, you will learn:</a:t>
            </a:r>
          </a:p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SzPct val="70000"/>
              <a:buFont typeface="Wingdings" pitchFamily="2" charset="2"/>
              <a:buChar char="§"/>
            </a:pPr>
            <a:endParaRPr lang="en-US" sz="2000" b="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SzPct val="70000"/>
              <a:buFont typeface="Wingdings" pitchFamily="2" charset="2"/>
              <a:buChar char="§"/>
            </a:pP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What is T-SQL?</a:t>
            </a:r>
          </a:p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SzPct val="70000"/>
              <a:buFont typeface="Wingdings" pitchFamily="2" charset="2"/>
              <a:buChar char="§"/>
            </a:pP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How is T-SQL different from other graphical designers?</a:t>
            </a:r>
          </a:p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SzPct val="70000"/>
              <a:buFont typeface="Wingdings" pitchFamily="2" charset="2"/>
              <a:buChar char="§"/>
            </a:pP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What is a view?</a:t>
            </a:r>
          </a:p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SzPct val="70000"/>
              <a:buFont typeface="Wingdings" pitchFamily="2" charset="2"/>
              <a:buChar char="§"/>
            </a:pP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What advantages do views have?</a:t>
            </a:r>
          </a:p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SzPct val="70000"/>
              <a:buFont typeface="Wingdings" pitchFamily="2" charset="2"/>
              <a:buChar char="§"/>
            </a:pP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How is a view created?</a:t>
            </a:r>
          </a:p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SzPct val="70000"/>
              <a:buFont typeface="Wingdings" pitchFamily="2" charset="2"/>
              <a:buNone/>
            </a:pPr>
            <a:endParaRPr lang="en-US" sz="2000" dirty="0"/>
          </a:p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SzPct val="70000"/>
            </a:pPr>
            <a:endParaRPr lang="en-US" sz="2000" dirty="0"/>
          </a:p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SzPct val="70000"/>
            </a:pPr>
            <a:endParaRPr lang="en-US" sz="2200" b="0" dirty="0">
              <a:latin typeface="Sego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ontent Placeholder 1"/>
          <p:cNvSpPr>
            <a:spLocks noGrp="1"/>
          </p:cNvSpPr>
          <p:nvPr>
            <p:ph idx="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01650">
              <a:buFont typeface="Wingdings" pitchFamily="2" charset="2"/>
              <a:buNone/>
            </a:pPr>
            <a:r>
              <a:rPr lang="en-US" sz="2700" dirty="0" smtClean="0"/>
              <a:t>What is T-SQL?</a:t>
            </a:r>
          </a:p>
          <a:p>
            <a:pPr marL="501650">
              <a:buFont typeface="Wingdings" pitchFamily="2" charset="2"/>
              <a:buChar char="§"/>
            </a:pPr>
            <a:endParaRPr lang="en-US" sz="2700" b="0" dirty="0" smtClean="0"/>
          </a:p>
          <a:p>
            <a:pPr marL="501650">
              <a:buFont typeface="Wingdings" pitchFamily="2" charset="2"/>
              <a:buChar char="§"/>
            </a:pPr>
            <a:r>
              <a:rPr lang="en-US" b="0" dirty="0" smtClean="0"/>
              <a:t>Transact-SQL (T-SQL) is an extension of the SQL database programming language. </a:t>
            </a:r>
          </a:p>
          <a:p>
            <a:pPr marL="501650">
              <a:buFont typeface="Wingdings" pitchFamily="2" charset="2"/>
              <a:buChar char="§"/>
            </a:pPr>
            <a:r>
              <a:rPr lang="en-US" b="0" dirty="0" smtClean="0"/>
              <a:t>T-SQL is a sophisticated SQL dialect loaded with features in addition to what is defined in the ANSI SQL-92 standard.</a:t>
            </a:r>
          </a:p>
          <a:p>
            <a:pPr marL="501650">
              <a:buFont typeface="Wingdings" pitchFamily="2" charset="2"/>
              <a:buNone/>
            </a:pPr>
            <a:r>
              <a:rPr lang="en-US" b="0" dirty="0" smtClean="0"/>
              <a:t>	</a:t>
            </a:r>
          </a:p>
          <a:p>
            <a:pPr marL="501650">
              <a:buFont typeface="Wingdings" pitchFamily="2" charset="2"/>
              <a:buNone/>
            </a:pPr>
            <a:endParaRPr lang="en-US" b="0" dirty="0" smtClean="0"/>
          </a:p>
          <a:p>
            <a:pPr marL="501650">
              <a:buFont typeface="Wingdings" pitchFamily="2" charset="2"/>
              <a:buNone/>
            </a:pPr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Content Placeholder 1"/>
          <p:cNvSpPr>
            <a:spLocks noGrp="1"/>
          </p:cNvSpPr>
          <p:nvPr>
            <p:ph idx="1"/>
          </p:nvPr>
        </p:nvSpPr>
        <p:spPr bwMode="auto">
          <a:xfrm>
            <a:off x="520700" y="1476375"/>
            <a:ext cx="8054975" cy="504983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Wingdings" pitchFamily="2" charset="2"/>
              <a:buNone/>
            </a:pPr>
            <a:r>
              <a:rPr lang="en-US" sz="2700" dirty="0" smtClean="0"/>
              <a:t>How is T-SQL different from graphical designers?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b="0" dirty="0" smtClean="0"/>
          </a:p>
          <a:p>
            <a:pPr marL="457200" indent="-457200">
              <a:buFont typeface="Wingdings" pitchFamily="2" charset="2"/>
              <a:buChar char="§"/>
            </a:pPr>
            <a:r>
              <a:rPr lang="en-US" b="0" dirty="0" smtClean="0"/>
              <a:t>T-SQL uses a command-line interface for working with the database rather than a graphical interface.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b="0" dirty="0" smtClean="0"/>
              <a:t>It is a procedural programming language.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b="0" dirty="0" smtClean="0"/>
              <a:t>Graphical designers (such as </a:t>
            </a:r>
            <a:r>
              <a:rPr lang="en-US" b="0" dirty="0" smtClean="0"/>
              <a:t>Microsoft</a:t>
            </a:r>
            <a:r>
              <a:rPr lang="en-US" baseline="30000" dirty="0"/>
              <a:t>®</a:t>
            </a:r>
            <a:r>
              <a:rPr lang="en-US" b="0" dirty="0" smtClean="0"/>
              <a:t> Access</a:t>
            </a:r>
            <a:r>
              <a:rPr lang="en-US" baseline="30000" dirty="0"/>
              <a:t>®</a:t>
            </a:r>
            <a:r>
              <a:rPr lang="en-US" b="0" dirty="0" smtClean="0"/>
              <a:t>) </a:t>
            </a:r>
            <a:r>
              <a:rPr lang="en-US" b="0" dirty="0" smtClean="0"/>
              <a:t>are object-oriented and use a drag-and-drop interface, not a command-line interface. Graphical designers will be explored in detail in Review Lesson 2.3b. </a:t>
            </a:r>
          </a:p>
          <a:p>
            <a:pPr marL="585788" lvl="1" indent="-457200">
              <a:buFont typeface="Wingdings" pitchFamily="2" charset="2"/>
              <a:buNone/>
            </a:pPr>
            <a:endParaRPr lang="en-US" dirty="0" smtClean="0"/>
          </a:p>
          <a:p>
            <a:pPr marL="585788" lvl="1" indent="-457200"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Content Placeholder 1"/>
          <p:cNvSpPr>
            <a:spLocks noGrp="1"/>
          </p:cNvSpPr>
          <p:nvPr>
            <p:ph idx="1"/>
          </p:nvPr>
        </p:nvSpPr>
        <p:spPr bwMode="auto">
          <a:xfrm>
            <a:off x="520700" y="1362075"/>
            <a:ext cx="7556500" cy="484822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01650">
              <a:buFont typeface="Wingdings" pitchFamily="2" charset="2"/>
              <a:buNone/>
            </a:pPr>
            <a:r>
              <a:rPr lang="en-US" sz="2700" dirty="0" smtClean="0"/>
              <a:t>What is a view?</a:t>
            </a:r>
          </a:p>
          <a:p>
            <a:pPr marL="501650">
              <a:buFont typeface="Wingdings" pitchFamily="2" charset="2"/>
              <a:buChar char="§"/>
            </a:pPr>
            <a:r>
              <a:rPr lang="en-US" b="0" dirty="0" smtClean="0"/>
              <a:t>In relational database management systems (RDMSs), a logical table is created through the specification of one or more relational operations on one or more tables.</a:t>
            </a:r>
          </a:p>
          <a:p>
            <a:pPr marL="501650">
              <a:buFont typeface="Wingdings" pitchFamily="2" charset="2"/>
              <a:buChar char="§"/>
            </a:pPr>
            <a:r>
              <a:rPr lang="en-US" b="0" dirty="0" smtClean="0"/>
              <a:t>A view is a virtual table that displays the data from a selected table or tables.</a:t>
            </a:r>
          </a:p>
          <a:p>
            <a:pPr marL="501650">
              <a:buFont typeface="Wingdings" pitchFamily="2" charset="2"/>
              <a:buChar char="§"/>
            </a:pPr>
            <a:r>
              <a:rPr lang="en-US" b="0" dirty="0" smtClean="0"/>
              <a:t>Example:</a:t>
            </a:r>
          </a:p>
          <a:p>
            <a:pPr marL="501650">
              <a:buFont typeface="Wingdings" pitchFamily="2" charset="2"/>
              <a:buChar char="§"/>
            </a:pPr>
            <a:endParaRPr lang="en-US" b="0" dirty="0" smtClean="0"/>
          </a:p>
          <a:p>
            <a:pPr marL="501650">
              <a:buFont typeface="Wingdings" pitchFamily="2" charset="2"/>
              <a:buChar char="§"/>
            </a:pPr>
            <a:endParaRPr lang="en-US" b="0" dirty="0" smtClean="0"/>
          </a:p>
          <a:p>
            <a:pPr marL="501650">
              <a:buFont typeface="Wingdings" pitchFamily="2" charset="2"/>
              <a:buChar char="§"/>
            </a:pPr>
            <a:r>
              <a:rPr lang="en-US" b="0" dirty="0" smtClean="0"/>
              <a:t>A </a:t>
            </a:r>
            <a:r>
              <a:rPr lang="en-US" b="0" i="1" dirty="0" smtClean="0"/>
              <a:t>user</a:t>
            </a:r>
            <a:r>
              <a:rPr lang="en-US" b="0" dirty="0" smtClean="0"/>
              <a:t> of the database should see only virtual tables. Only the database </a:t>
            </a:r>
            <a:r>
              <a:rPr lang="en-US" b="0" i="1" dirty="0" smtClean="0"/>
              <a:t>manager</a:t>
            </a:r>
            <a:r>
              <a:rPr lang="en-US" b="0" dirty="0" smtClean="0"/>
              <a:t> should see the real tables. </a:t>
            </a:r>
          </a:p>
          <a:p>
            <a:pPr lvl="1">
              <a:buFont typeface="Wingdings" pitchFamily="2" charset="2"/>
              <a:buNone/>
            </a:pPr>
            <a:endParaRPr lang="en-US" dirty="0" smtClean="0"/>
          </a:p>
          <a:p>
            <a:pPr lvl="1">
              <a:buFont typeface="Wingdings" pitchFamily="2" charset="2"/>
              <a:buNone/>
            </a:pPr>
            <a:r>
              <a:rPr lang="en-US" dirty="0" smtClean="0"/>
              <a:t>	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2375" y="4303713"/>
            <a:ext cx="6408738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0700" y="1476375"/>
            <a:ext cx="7961313" cy="50355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Wingdings" pitchFamily="2" charset="2"/>
              <a:buNone/>
            </a:pPr>
            <a:r>
              <a:rPr lang="en-US" sz="2700" dirty="0" smtClean="0"/>
              <a:t>What advantages do views have?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2700" b="0" dirty="0" smtClean="0"/>
          </a:p>
          <a:p>
            <a:pPr marL="457200" indent="-457200">
              <a:buFont typeface="Wingdings" pitchFamily="2" charset="2"/>
              <a:buChar char="§"/>
            </a:pPr>
            <a:r>
              <a:rPr lang="en-US" b="0" dirty="0" smtClean="0"/>
              <a:t>A view can be thought of as a stored query.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b="0" dirty="0" smtClean="0"/>
              <a:t>The data accessible through a view is not stored in the database as a distinct object.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b="0" dirty="0" smtClean="0"/>
              <a:t>What is stored in the database is a SELECT statement. The result set of the SELECT statement forms the virtual table.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b="0" dirty="0" smtClean="0"/>
              <a:t>The virtual table is accessed by referencing the view name in T-SQL statements, as follows: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SELECT * from &lt;The views name&gt;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	Where &lt;condition = x&gt;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Content Placeholder 1"/>
          <p:cNvSpPr>
            <a:spLocks noGrp="1"/>
          </p:cNvSpPr>
          <p:nvPr>
            <p:ph idx="1"/>
          </p:nvPr>
        </p:nvSpPr>
        <p:spPr bwMode="auto">
          <a:xfrm>
            <a:off x="520700" y="1476375"/>
            <a:ext cx="7961313" cy="46656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Wingdings" pitchFamily="2" charset="2"/>
              <a:buNone/>
            </a:pPr>
            <a:r>
              <a:rPr lang="en-US" sz="2700" dirty="0" smtClean="0"/>
              <a:t>How can views be used?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b="0" dirty="0" smtClean="0"/>
              <a:t>A view can be used to: </a:t>
            </a:r>
          </a:p>
          <a:p>
            <a:pPr marL="585788" lvl="1" indent="-457200"/>
            <a:r>
              <a:rPr lang="en-US" dirty="0" smtClean="0"/>
              <a:t>— Restrict a user to specific rows in a table. Example: you can allow an employee to see only the rows recording his or her work in a labor-tracking table. </a:t>
            </a:r>
          </a:p>
          <a:p>
            <a:pPr marL="585788" lvl="1" indent="-457200"/>
            <a:r>
              <a:rPr lang="en-US" dirty="0" smtClean="0"/>
              <a:t>— Restrict a user to specific columns. Example: you can allow employees who do not work in payroll to see the name, office, work phone, and department columns, but not any columns with salary or personal information.</a:t>
            </a:r>
          </a:p>
          <a:p>
            <a:pPr marL="585788" lvl="1" indent="-457200"/>
            <a:r>
              <a:rPr lang="en-US" dirty="0" smtClean="0"/>
              <a:t>— Restrict information rather than supplying details. Example: you can present the sum of a column, or the maximum or minimum value from a column.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Content Placeholder 1"/>
          <p:cNvSpPr>
            <a:spLocks noGrp="1"/>
          </p:cNvSpPr>
          <p:nvPr>
            <p:ph idx="1"/>
          </p:nvPr>
        </p:nvSpPr>
        <p:spPr bwMode="auto">
          <a:xfrm>
            <a:off x="520700" y="1476375"/>
            <a:ext cx="7556500" cy="49244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Wingdings" pitchFamily="2" charset="2"/>
              <a:buNone/>
            </a:pPr>
            <a:r>
              <a:rPr lang="en-US" sz="2700" dirty="0" smtClean="0"/>
              <a:t>How is a view created?</a:t>
            </a:r>
          </a:p>
          <a:p>
            <a:pPr marL="814388" lvl="2" indent="-457200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VIEW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&lt;name of the view&gt;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AS</a:t>
            </a:r>
          </a:p>
          <a:p>
            <a:pPr marL="814388" lvl="2" indent="-457200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&lt;column_name(s)&gt;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814388" lvl="2" indent="-457200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&lt;table_name&gt;</a:t>
            </a:r>
          </a:p>
          <a:p>
            <a:pPr marL="814388" lvl="2" indent="-457200">
              <a:buFontTx/>
              <a:buNone/>
            </a:pPr>
            <a:endParaRPr lang="en-US" sz="8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814388" lvl="2" indent="-457200">
              <a:buFontTx/>
              <a:buNone/>
            </a:pPr>
            <a:r>
              <a:rPr lang="en-US" sz="2400" dirty="0" smtClean="0"/>
              <a:t>Example:</a:t>
            </a:r>
          </a:p>
          <a:p>
            <a:pPr marL="814388" lvl="2" indent="-457200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VIEW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seniors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AS</a:t>
            </a:r>
          </a:p>
          <a:p>
            <a:pPr marL="814388" lvl="2" indent="-457200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student_id, student_name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814388" lvl="2" indent="-457200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enrolled_students</a:t>
            </a:r>
          </a:p>
          <a:p>
            <a:pPr marL="814388" lvl="2" indent="-457200">
              <a:buFontTx/>
              <a:buNone/>
            </a:pPr>
            <a:endParaRPr lang="en-US" sz="8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585788" lvl="1" indent="-457200"/>
            <a:r>
              <a:rPr lang="en-US" dirty="0" smtClean="0"/>
              <a:t>The above code creates a virtual table called seniors that holds the data Student Id and Student Name. The data was pulled from the table enrolled_students.</a:t>
            </a:r>
          </a:p>
          <a:p>
            <a:pPr marL="814388" lvl="2" indent="-457200">
              <a:buFontTx/>
              <a:buNone/>
            </a:pPr>
            <a:endParaRPr lang="en-US" dirty="0" smtClean="0"/>
          </a:p>
          <a:p>
            <a:pPr marL="1042988" lvl="3" indent="-457200">
              <a:buFontTx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0700" y="1476375"/>
            <a:ext cx="8150225" cy="50355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Wingdings" pitchFamily="2" charset="2"/>
              <a:buNone/>
            </a:pPr>
            <a:r>
              <a:rPr lang="en-US" sz="2700" dirty="0" smtClean="0"/>
              <a:t>Create a view with conditions</a:t>
            </a:r>
          </a:p>
          <a:p>
            <a:pPr marL="585788" lvl="1" indent="-457200">
              <a:buFont typeface="Wingdings" pitchFamily="2" charset="2"/>
              <a:buNone/>
            </a:pPr>
            <a:r>
              <a:rPr lang="en-US" dirty="0" smtClean="0"/>
              <a:t>To create a view, use the following command:</a:t>
            </a:r>
          </a:p>
          <a:p>
            <a:pPr marL="814388" lvl="2" indent="-457200"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CREATE VIEW 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&lt;name of the view&gt;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AS</a:t>
            </a:r>
          </a:p>
          <a:p>
            <a:pPr marL="814388" lvl="2" indent="-457200"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&lt;column_name(s)&gt;</a:t>
            </a:r>
          </a:p>
          <a:p>
            <a:pPr marL="814388" lvl="2" indent="-457200"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&lt;table_name&gt; </a:t>
            </a:r>
          </a:p>
          <a:p>
            <a:pPr marL="814388" lvl="2" indent="-457200">
              <a:buFontTx/>
              <a:buNone/>
            </a:pPr>
            <a:r>
              <a:rPr lang="en-US" sz="1800" dirty="0" smtClean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E8F6E4"/>
                </a:solidFill>
                <a:latin typeface="Courier New" pitchFamily="49" charset="0"/>
                <a:cs typeface="Courier New" pitchFamily="49" charset="0"/>
              </a:rPr>
              <a:t>condition</a:t>
            </a:r>
          </a:p>
          <a:p>
            <a:pPr marL="814388" lvl="2" indent="-457200">
              <a:buFontTx/>
              <a:buNone/>
            </a:pPr>
            <a:endParaRPr lang="en-US" sz="18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814388" lvl="2" indent="-457200">
              <a:buFontTx/>
              <a:buNone/>
            </a:pPr>
            <a:r>
              <a:rPr lang="en-US" sz="2400" dirty="0" smtClean="0"/>
              <a:t>Example: this code creates a virtual table that contains only girls.</a:t>
            </a:r>
          </a:p>
          <a:p>
            <a:pPr marL="814388" lvl="2" indent="-457200"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CREATE VIEW 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seniors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AS</a:t>
            </a:r>
          </a:p>
          <a:p>
            <a:pPr marL="814388" lvl="2" indent="-457200"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student_id, student_name </a:t>
            </a:r>
          </a:p>
          <a:p>
            <a:pPr marL="814388" lvl="2" indent="-457200"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enrolled_students</a:t>
            </a:r>
          </a:p>
          <a:p>
            <a:pPr marL="814388" lvl="2" indent="-457200">
              <a:buFontTx/>
              <a:buNone/>
            </a:pPr>
            <a:r>
              <a:rPr lang="en-US" sz="1800" dirty="0" smtClean="0">
                <a:solidFill>
                  <a:srgbClr val="0D0D0D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F4F4F4"/>
                </a:solidFill>
                <a:latin typeface="Courier New" pitchFamily="49" charset="0"/>
                <a:cs typeface="Courier New" pitchFamily="49" charset="0"/>
              </a:rPr>
              <a:t>Gender = “F”</a:t>
            </a:r>
            <a:endParaRPr lang="en-US" sz="18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814388" lvl="2" indent="-457200">
              <a:buFontTx/>
              <a:buNone/>
            </a:pPr>
            <a:endParaRPr lang="en-US" dirty="0" smtClean="0"/>
          </a:p>
          <a:p>
            <a:pPr marL="1042988" lvl="3" indent="-457200">
              <a:buFontTx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_Template">
  <a:themeElements>
    <a:clrScheme name="Master_Template 9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618FFD"/>
      </a:hlink>
      <a:folHlink>
        <a:srgbClr val="CECECE"/>
      </a:folHlink>
    </a:clrScheme>
    <a:fontScheme name="Master_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3333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3333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Eli_Guidelines_New</Template>
  <TotalTime>0</TotalTime>
  <Words>642</Words>
  <Application>Microsoft Office PowerPoint</Application>
  <PresentationFormat>On-screen Show (4:3)</PresentationFormat>
  <Paragraphs>100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Master_Template</vt:lpstr>
      <vt:lpstr>Create Views Using T-SQL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2012-01-17T22:33:10Z</dcterms:created>
  <dcterms:modified xsi:type="dcterms:W3CDTF">2012-01-17T22:33:36Z</dcterms:modified>
</cp:coreProperties>
</file>