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86" r:id="rId4"/>
    <p:sldId id="288" r:id="rId5"/>
    <p:sldId id="289" r:id="rId6"/>
    <p:sldId id="290" r:id="rId7"/>
    <p:sldId id="258" r:id="rId8"/>
    <p:sldId id="279" r:id="rId9"/>
    <p:sldId id="284" r:id="rId10"/>
    <p:sldId id="281" r:id="rId11"/>
    <p:sldId id="285" r:id="rId12"/>
    <p:sldId id="282" r:id="rId13"/>
    <p:sldId id="283" r:id="rId14"/>
    <p:sldId id="280" r:id="rId15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12E"/>
    <a:srgbClr val="FFC536"/>
    <a:srgbClr val="F4F4F4"/>
    <a:srgbClr val="FF0000"/>
    <a:srgbClr val="E8F6E4"/>
    <a:srgbClr val="EEEFD7"/>
    <a:srgbClr val="FF33CC"/>
    <a:srgbClr val="BBC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84656" autoAdjust="0"/>
  </p:normalViewPr>
  <p:slideViewPr>
    <p:cSldViewPr snapToGrid="0">
      <p:cViewPr varScale="1">
        <p:scale>
          <a:sx n="92" d="100"/>
          <a:sy n="92" d="100"/>
        </p:scale>
        <p:origin x="-702" y="-96"/>
      </p:cViewPr>
      <p:guideLst>
        <p:guide orient="horz" pos="307"/>
        <p:guide orient="horz" pos="478"/>
        <p:guide orient="horz" pos="709"/>
        <p:guide orient="horz" pos="4142"/>
        <p:guide orient="horz" pos="3873"/>
        <p:guide pos="5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20" y="-7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1665083-3320-4D3D-9CB5-D41D718562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4779C-975F-4BBE-8797-3198F78834FA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38DE1-1EB8-4878-8C2D-00C3F403FAC0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EA8AD-57A1-4CF1-9632-838844869489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77A1-6EFE-458D-AA46-414C3792FE84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7D728-32EC-4D1D-BE5E-D11742BC176A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 smtClean="0"/>
              <a:t>A database manager applies queries on tables, and results are shown in a view. Queries can be run on stored views.</a:t>
            </a:r>
          </a:p>
          <a:p>
            <a:pPr marL="228600" indent="-228600">
              <a:buFontTx/>
              <a:buAutoNum type="arabicPeriod"/>
            </a:pPr>
            <a:endParaRPr lang="en-US" dirty="0" smtClean="0"/>
          </a:p>
          <a:p>
            <a:pPr marL="228600" indent="-228600">
              <a:buFontTx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T-SQL is a procedural programming language that uses command-line functions to help the user work with the database. Graphical designers, such as Access, are object-oriented and use drag-and-drop methods rather than command lines.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9CABA-9AD0-4D7E-987C-C393118401D3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Lesson 2.3b overview</a:t>
            </a:r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82E376-0B77-4920-88BD-42CBF408C865}" type="slidenum">
              <a:rPr lang="en-US" sz="1200" b="0">
                <a:latin typeface="Arial" charset="0"/>
              </a:rPr>
              <a:pPr algn="r"/>
              <a:t>2</a:t>
            </a:fld>
            <a:endParaRPr lang="en-US" sz="1200" b="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82771-4908-4465-A774-198D5581C7FF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BC95A-CB05-4F8E-8482-828C0AC4992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932D-0069-44B0-B407-3FF012389D12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85387-AFDC-459F-B2AC-8E2402AD7BB1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Use the guiding question as a class starter, allowing the students time to answer the question in their journals. Discuss student answers to the question.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1CAE5E-F9FB-4F1F-8B96-FA1D5CAB7EE9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 is a screenshot from Access.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A9F3E-56FB-4EBF-A74E-C7FC2488E7D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99A66-B4AE-47B6-8965-59F2B2930AF7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000" y="1587500"/>
            <a:ext cx="8301038" cy="7493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ct val="40000"/>
              </a:spcBef>
              <a:defRPr sz="27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5000" y="2349500"/>
            <a:ext cx="8301038" cy="3289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Font typeface="Wingdings" pitchFamily="2" charset="2"/>
              <a:buNone/>
              <a:defRPr sz="20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338" y="1476375"/>
            <a:ext cx="7027862" cy="466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>
            <a:lvl1pPr marL="502920" marR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Untitled-no logo.psd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44450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ounded Rectangle 9"/>
          <p:cNvSpPr>
            <a:spLocks noChangeArrowheads="1"/>
          </p:cNvSpPr>
          <p:nvPr userDrawn="1"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373063" y="803275"/>
            <a:ext cx="5618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LESSON 2.3b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Untitled-panel.psd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2325688"/>
            <a:ext cx="8351837" cy="215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5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Create Views Using a Graphical Designer</a:t>
            </a:r>
          </a:p>
        </p:txBody>
      </p:sp>
      <p:sp>
        <p:nvSpPr>
          <p:cNvPr id="15363" name="Rounded Rectangle 6"/>
          <p:cNvSpPr>
            <a:spLocks noChangeArrowheads="1"/>
          </p:cNvSpPr>
          <p:nvPr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5364" name="TextBox 10"/>
          <p:cNvSpPr txBox="1">
            <a:spLocks noChangeArrowheads="1"/>
          </p:cNvSpPr>
          <p:nvPr/>
        </p:nvSpPr>
        <p:spPr bwMode="auto">
          <a:xfrm>
            <a:off x="373063" y="803275"/>
            <a:ext cx="5618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LESSON 2.3b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09750"/>
            <a:ext cx="8229600" cy="4316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Once the table is selected, you can select fields from the field lists. </a:t>
            </a:r>
          </a:p>
          <a:p>
            <a:pPr lvl="1">
              <a:lnSpc>
                <a:spcPct val="70000"/>
              </a:lnSpc>
            </a:pPr>
            <a:endParaRPr lang="en-US" sz="20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  <a:p>
            <a:pPr lvl="1">
              <a:lnSpc>
                <a:spcPct val="70000"/>
              </a:lnSpc>
            </a:pPr>
            <a:endParaRPr lang="en-US" sz="1400" dirty="0" smtClean="0"/>
          </a:p>
        </p:txBody>
      </p:sp>
      <p:pic>
        <p:nvPicPr>
          <p:cNvPr id="33794" name="Picture 4" descr="Imag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9525" y="2349500"/>
            <a:ext cx="6350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Left Arrow Callout 3"/>
          <p:cNvSpPr>
            <a:spLocks noChangeArrowheads="1"/>
          </p:cNvSpPr>
          <p:nvPr/>
        </p:nvSpPr>
        <p:spPr bwMode="auto">
          <a:xfrm>
            <a:off x="3581400" y="2911475"/>
            <a:ext cx="1844675" cy="914400"/>
          </a:xfrm>
          <a:prstGeom prst="leftArrowCallout">
            <a:avLst>
              <a:gd name="adj1" fmla="val 25000"/>
              <a:gd name="adj2" fmla="val 25000"/>
              <a:gd name="adj3" fmla="val 25012"/>
              <a:gd name="adj4" fmla="val 64977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field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926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specify conditions in the criteria area of the design grid.</a:t>
            </a:r>
          </a:p>
          <a:p>
            <a:endParaRPr lang="en-US" dirty="0" smtClean="0"/>
          </a:p>
        </p:txBody>
      </p:sp>
      <p:pic>
        <p:nvPicPr>
          <p:cNvPr id="35842" name="Picture 4" descr="Imag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3200" y="2105025"/>
            <a:ext cx="62166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Up Arrow Callout 4"/>
          <p:cNvSpPr>
            <a:spLocks noChangeArrowheads="1"/>
          </p:cNvSpPr>
          <p:nvPr/>
        </p:nvSpPr>
        <p:spPr bwMode="auto">
          <a:xfrm>
            <a:off x="5089525" y="5502275"/>
            <a:ext cx="1204913" cy="914400"/>
          </a:xfrm>
          <a:prstGeom prst="upArrowCallout">
            <a:avLst>
              <a:gd name="adj1" fmla="val 25024"/>
              <a:gd name="adj2" fmla="val 25018"/>
              <a:gd name="adj3" fmla="val 25000"/>
              <a:gd name="adj4" fmla="val 64977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criteria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pitchFamily="2" charset="2"/>
              <a:buNone/>
            </a:pPr>
            <a:r>
              <a:rPr lang="en-US" sz="2000" dirty="0" smtClean="0"/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you create a query in Design View, Access builds the necessary SQL statements behind the scenes.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SQL view displays the generated SQL statement, which also can be edited. </a:t>
            </a:r>
          </a:p>
          <a:p>
            <a:endParaRPr lang="en-US" sz="3200" dirty="0" smtClean="0"/>
          </a:p>
          <a:p>
            <a:endParaRPr lang="en-US" dirty="0" smtClean="0"/>
          </a:p>
        </p:txBody>
      </p:sp>
      <p:pic>
        <p:nvPicPr>
          <p:cNvPr id="37890" name="Picture 4" descr="Image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75" y="2946400"/>
            <a:ext cx="67627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 the query, and the result is displayed as shown here.</a:t>
            </a:r>
          </a:p>
          <a:p>
            <a:endParaRPr lang="en-US" dirty="0" smtClean="0"/>
          </a:p>
        </p:txBody>
      </p:sp>
      <p:pic>
        <p:nvPicPr>
          <p:cNvPr id="39938" name="Picture 5" descr="Imag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775" y="2320925"/>
            <a:ext cx="6376988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Lesson Review—Discussion Questions</a:t>
            </a:r>
            <a:r>
              <a:rPr lang="en-US" sz="2800" dirty="0" smtClean="0"/>
              <a:t>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dirty="0" smtClean="0"/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b="0" dirty="0" smtClean="0"/>
              <a:t>What is the relationship between tables, queries, and views?</a:t>
            </a:r>
          </a:p>
          <a:p>
            <a:pPr marL="457200" indent="-457200">
              <a:buFont typeface="Arial Narrow" pitchFamily="34" charset="0"/>
              <a:buAutoNum type="arabicPeriod"/>
            </a:pPr>
            <a:endParaRPr lang="en-US" b="0" dirty="0" smtClean="0"/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b="0" dirty="0" smtClean="0"/>
              <a:t>How is T-SQL different from graphical designers?</a:t>
            </a:r>
          </a:p>
          <a:p>
            <a:pPr marL="457200" indent="-457200">
              <a:buFont typeface="Wingdings" pitchFamily="2" charset="2"/>
              <a:buNone/>
            </a:pPr>
            <a:endParaRPr lang="en-US" sz="2000" b="0" dirty="0" smtClean="0"/>
          </a:p>
          <a:p>
            <a:pPr marL="457200" indent="-457200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 txBox="1">
            <a:spLocks noChangeArrowheads="1"/>
          </p:cNvSpPr>
          <p:nvPr/>
        </p:nvSpPr>
        <p:spPr bwMode="auto">
          <a:xfrm>
            <a:off x="849313" y="1462088"/>
            <a:ext cx="7446962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Lesson Overview</a:t>
            </a:r>
          </a:p>
          <a:p>
            <a:pPr marL="800100" lvl="1" indent="-342900"/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In this lesson, you will learn: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What is a graphical designer?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How is T-SQL different from graphical designers?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What is a view?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What is a query?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How is a view created?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How do you create queries in Design View?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None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endParaRPr lang="en-US" sz="2000" dirty="0">
              <a:cs typeface="Arial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endParaRPr lang="en-US" sz="2200" b="0" dirty="0">
              <a:latin typeface="Segoe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What is a graphical designer? </a:t>
            </a:r>
          </a:p>
          <a:p>
            <a:pPr lvl="1">
              <a:buClrTx/>
              <a:buFont typeface="Wingdings" pitchFamily="2" charset="2"/>
              <a:buChar char="§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graphical designer is a largely object-oriented method of database management using drag-and-drop functions, drop-down menus, or both.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graphic designer, such as Jet SQL, is used in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US" sz="2000" baseline="30000" dirty="0"/>
              <a:t>®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Access</a:t>
            </a:r>
            <a:r>
              <a:rPr lang="en-US" sz="2000" baseline="30000" dirty="0" smtClean="0"/>
              <a:t>®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 to extract, manipulate, and structure data that resides in a relational database management system (RDBMS). 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Jet SQL is based largely on the ANSI SQL-92 standard, with additional extensions.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How is T-SQL different from graphical designers?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T-SQL is a procedural programming language that uses command lines to help the user work with the database. 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Graphical designers, such as Microsoft Access, are object-oriented and use drag-and-drop functions instead of command lines.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What is a view?</a:t>
            </a:r>
          </a:p>
          <a:p>
            <a:pPr lvl="1"/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view is a virtual table that displays the data from a selected table or tables.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RDMSs, a logical table (or view) is created through the specification of one or more relational operations on one or more tables.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What is a query?</a:t>
            </a:r>
          </a:p>
          <a:p>
            <a:pPr lvl="1"/>
            <a:endParaRPr lang="en-US" sz="27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Query (1)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—a specific set of instructions for extracting particular data.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Query(2)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—to extract data from a database and present it for use.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 query is a question to a table or tables within a database. The syntax of the question depends on the database language. In this lesson, we focus on graphical database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027113"/>
            <a:ext cx="8081963" cy="5545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70000"/>
              </a:lnSpc>
              <a:buFont typeface="Wingdings" pitchFamily="2" charset="2"/>
              <a:buNone/>
            </a:pPr>
            <a:r>
              <a:rPr lang="en-US" sz="1000" b="0" dirty="0" smtClean="0">
                <a:latin typeface="Arial Narrow" pitchFamily="34" charset="0"/>
              </a:rPr>
              <a:t>	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How is a view created?</a:t>
            </a:r>
          </a:p>
          <a:p>
            <a:pPr marL="457200" indent="-457200">
              <a:lnSpc>
                <a:spcPct val="70000"/>
              </a:lnSpc>
              <a:buFont typeface="Wingdings" pitchFamily="2" charset="2"/>
              <a:buChar char="§"/>
            </a:pPr>
            <a:r>
              <a:rPr lang="en-US" b="0" dirty="0" smtClean="0"/>
              <a:t>A view is a SELECT query that selects data from a table, allowing you to view the data in a chosen order. </a:t>
            </a:r>
          </a:p>
          <a:p>
            <a:pPr marL="457200" indent="-457200">
              <a:lnSpc>
                <a:spcPct val="70000"/>
              </a:lnSpc>
              <a:buFont typeface="Wingdings" pitchFamily="2" charset="2"/>
              <a:buChar char="§"/>
            </a:pPr>
            <a:r>
              <a:rPr lang="en-US" b="0" dirty="0" smtClean="0"/>
              <a:t>In Access, you can use queries to select data from a table or tables or other queries. The data is limited by the definition of the query.</a:t>
            </a:r>
          </a:p>
          <a:p>
            <a:pPr marL="742950" lvl="1" indent="-285750">
              <a:lnSpc>
                <a:spcPct val="70000"/>
              </a:lnSpc>
              <a:buClrTx/>
              <a:buFont typeface="Wingdings" pitchFamily="2" charset="2"/>
              <a:buChar char="§"/>
            </a:pPr>
            <a:r>
              <a:rPr lang="en-US" dirty="0" smtClean="0"/>
              <a:t>Queries are SQL commands, as follows:</a:t>
            </a:r>
          </a:p>
          <a:p>
            <a:pPr marL="1143000" lvl="2" indent="-228600">
              <a:lnSpc>
                <a:spcPct val="70000"/>
              </a:lnSpc>
              <a:buFont typeface="Wingdings" pitchFamily="2" charset="2"/>
              <a:buChar char="§"/>
            </a:pPr>
            <a:r>
              <a:rPr lang="en-US" sz="2400" dirty="0" smtClean="0"/>
              <a:t> SELECT</a:t>
            </a:r>
          </a:p>
          <a:p>
            <a:pPr marL="1143000" lvl="2" indent="-228600">
              <a:lnSpc>
                <a:spcPct val="70000"/>
              </a:lnSpc>
              <a:buFont typeface="Wingdings" pitchFamily="2" charset="2"/>
              <a:buChar char="§"/>
            </a:pPr>
            <a:r>
              <a:rPr lang="en-US" sz="2400" dirty="0" smtClean="0"/>
              <a:t> UPDATE</a:t>
            </a:r>
          </a:p>
          <a:p>
            <a:pPr marL="1143000" lvl="2" indent="-228600">
              <a:lnSpc>
                <a:spcPct val="70000"/>
              </a:lnSpc>
              <a:buFont typeface="Wingdings" pitchFamily="2" charset="2"/>
              <a:buChar char="§"/>
            </a:pPr>
            <a:r>
              <a:rPr lang="en-US" sz="2400" dirty="0" smtClean="0"/>
              <a:t> DELETE</a:t>
            </a:r>
            <a:endParaRPr lang="en-US" dirty="0" smtClean="0"/>
          </a:p>
          <a:p>
            <a:pPr marL="742950" lvl="1" indent="-285750">
              <a:lnSpc>
                <a:spcPct val="70000"/>
              </a:lnSpc>
              <a:buClrTx/>
              <a:buFont typeface="Wingdings" pitchFamily="2" charset="2"/>
              <a:buChar char="§"/>
            </a:pPr>
            <a:r>
              <a:rPr lang="en-US" dirty="0" smtClean="0"/>
              <a:t> Queries include clauses such as </a:t>
            </a:r>
          </a:p>
          <a:p>
            <a:pPr marL="1143000" lvl="2" indent="-228600">
              <a:lnSpc>
                <a:spcPct val="70000"/>
              </a:lnSpc>
              <a:buFont typeface="Wingdings" pitchFamily="2" charset="2"/>
              <a:buChar char="§"/>
            </a:pPr>
            <a:r>
              <a:rPr lang="en-US" sz="2400" dirty="0" smtClean="0"/>
              <a:t>WHERE </a:t>
            </a:r>
          </a:p>
          <a:p>
            <a:pPr marL="1143000" lvl="2" indent="-228600">
              <a:lnSpc>
                <a:spcPct val="70000"/>
              </a:lnSpc>
              <a:buFont typeface="Wingdings" pitchFamily="2" charset="2"/>
              <a:buChar char="§"/>
            </a:pPr>
            <a:r>
              <a:rPr lang="en-US" sz="2400" dirty="0" smtClean="0"/>
              <a:t>FROM</a:t>
            </a:r>
          </a:p>
          <a:p>
            <a:pPr marL="1143000" lvl="2" indent="-228600">
              <a:lnSpc>
                <a:spcPct val="70000"/>
              </a:lnSpc>
              <a:buFont typeface="Wingdings" pitchFamily="2" charset="2"/>
              <a:buChar char="§"/>
            </a:pPr>
            <a:r>
              <a:rPr lang="en-US" sz="2400" dirty="0" smtClean="0"/>
              <a:t>ORDER BY  </a:t>
            </a:r>
          </a:p>
          <a:p>
            <a:pPr marL="457200" indent="-457200">
              <a:lnSpc>
                <a:spcPct val="70000"/>
              </a:lnSpc>
              <a:buFont typeface="Wingdings" pitchFamily="2" charset="2"/>
              <a:buNone/>
            </a:pPr>
            <a:endParaRPr lang="en-US" sz="2000" b="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 bwMode="auto">
          <a:xfrm>
            <a:off x="496888" y="1393825"/>
            <a:ext cx="8410575" cy="46656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lr>
                <a:srgbClr val="8DACD0"/>
              </a:buClr>
              <a:buFont typeface="Wingdings" pitchFamily="2" charset="2"/>
              <a:buNone/>
            </a:pPr>
            <a:r>
              <a:rPr lang="en-US" sz="2700" dirty="0" smtClean="0"/>
              <a:t>How do you create queries in Design View?</a:t>
            </a:r>
            <a:br>
              <a:rPr lang="en-US" sz="2700" dirty="0" smtClean="0"/>
            </a:br>
            <a:endParaRPr lang="en-US" sz="2700" dirty="0" smtClean="0"/>
          </a:p>
          <a:p>
            <a:pPr marL="457200" indent="-457200">
              <a:buClr>
                <a:srgbClr val="8DACD0"/>
              </a:buClr>
              <a:buFont typeface="Wingdings" pitchFamily="2" charset="2"/>
              <a:buChar char="§"/>
            </a:pPr>
            <a:r>
              <a:rPr lang="en-US" sz="2000" b="0" dirty="0" smtClean="0"/>
              <a:t>Double-click Create Query in Design View to open</a:t>
            </a:r>
          </a:p>
        </p:txBody>
      </p:sp>
      <p:pic>
        <p:nvPicPr>
          <p:cNvPr id="29698" name="Picture 5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700" y="2781300"/>
            <a:ext cx="58864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 one or more tables from the Show Table dialog box. 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31746" name="Picture 4" descr="Ima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1925" y="2168525"/>
            <a:ext cx="5822950" cy="389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Master_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Eli_Guidelines_New</Template>
  <TotalTime>0</TotalTime>
  <Words>471</Words>
  <Application>Microsoft Office PowerPoint</Application>
  <PresentationFormat>On-screen Show (4:3)</PresentationFormat>
  <Paragraphs>95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Master_Template</vt:lpstr>
      <vt:lpstr>Create Views Using a Graphical Designer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2012-01-17T22:36:04Z</dcterms:created>
  <dcterms:modified xsi:type="dcterms:W3CDTF">2012-01-17T22:36:21Z</dcterms:modified>
</cp:coreProperties>
</file>