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91" r:id="rId4"/>
    <p:sldId id="285" r:id="rId5"/>
    <p:sldId id="287" r:id="rId6"/>
    <p:sldId id="286" r:id="rId7"/>
    <p:sldId id="288" r:id="rId8"/>
    <p:sldId id="289" r:id="rId9"/>
    <p:sldId id="292" r:id="rId10"/>
    <p:sldId id="290" r:id="rId11"/>
    <p:sldId id="281" r:id="rId12"/>
    <p:sldId id="293" r:id="rId13"/>
    <p:sldId id="294" r:id="rId14"/>
    <p:sldId id="275" r:id="rId15"/>
    <p:sldId id="280" r:id="rId16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B12E"/>
    <a:srgbClr val="FFC536"/>
    <a:srgbClr val="F4F4F4"/>
    <a:srgbClr val="FF0000"/>
    <a:srgbClr val="E8F6E4"/>
    <a:srgbClr val="EEEFD7"/>
    <a:srgbClr val="FF33CC"/>
    <a:srgbClr val="BBC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1" autoAdjust="0"/>
    <p:restoredTop sz="85348" autoAdjust="0"/>
  </p:normalViewPr>
  <p:slideViewPr>
    <p:cSldViewPr snapToGrid="0">
      <p:cViewPr varScale="1">
        <p:scale>
          <a:sx n="93" d="100"/>
          <a:sy n="93" d="100"/>
        </p:scale>
        <p:origin x="-666" y="-90"/>
      </p:cViewPr>
      <p:guideLst>
        <p:guide orient="horz" pos="307"/>
        <p:guide orient="horz" pos="478"/>
        <p:guide orient="horz" pos="709"/>
        <p:guide orient="horz" pos="4142"/>
        <p:guide orient="horz" pos="3873"/>
        <p:guide pos="54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620" y="-78"/>
      </p:cViewPr>
      <p:guideLst>
        <p:guide orient="horz" pos="283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800B4AC-B994-4472-BAE6-F4EDB3FAE9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1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9CEEA-6BDD-4C58-9F8B-5C2594215CC7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AC2D72-C74C-4835-8154-02305769117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9934B7-466C-4CBB-9301-44B5ED18CC78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You can use EXEC OR EXECUTE in many SQL Versions.  Syntax can vary with type of SQL.</a:t>
            </a:r>
            <a:endParaRPr lang="en-US" dirty="0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2C7E1A-7559-4F48-9F6C-79C47762D87E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You can use EXEC OR EXECUTE in many SQL Versions.  Syntax can vary with type of SQL.</a:t>
            </a:r>
            <a:endParaRPr lang="en-US" dirty="0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E4C10-53E3-415E-9057-4915BDC8469E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92C409-AA6C-4CBC-B386-FAF9932ACEC4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 Notes for teacher: Answer will vary – below is one possible answer.</a:t>
            </a:r>
          </a:p>
          <a:p>
            <a:pPr>
              <a:buFont typeface="Wingdings" pitchFamily="2" charset="2"/>
              <a:buNone/>
            </a:pP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What is the basic difference between a function and a stored procedure?</a:t>
            </a:r>
          </a:p>
          <a:p>
            <a:pPr>
              <a:buFont typeface="Wingdings" pitchFamily="2" charset="2"/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Most functions are predefine by the SQL version. Where a stored procedure is custom created and can call predefined functions.</a:t>
            </a:r>
          </a:p>
          <a:p>
            <a:pPr>
              <a:buFont typeface="Wingdings" pitchFamily="2" charset="2"/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What would be the Stored Procedure call for list of class on the Duluth (</a:t>
            </a:r>
            <a:r>
              <a:rPr lang="en-US" sz="1000" b="1" dirty="0" smtClean="0">
                <a:latin typeface="Times New Roman" pitchFamily="18" charset="0"/>
              </a:rPr>
              <a:t>Minnesota)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campus? </a:t>
            </a:r>
          </a:p>
          <a:p>
            <a:pPr>
              <a:buFont typeface="Wingdings" pitchFamily="2" charset="2"/>
              <a:buNone/>
            </a:pPr>
            <a:r>
              <a:rPr lang="en-US" sz="1000" dirty="0" smtClean="0">
                <a:cs typeface="Times New Roman" pitchFamily="18" charset="0"/>
              </a:rPr>
              <a:t>EXECUTE </a:t>
            </a:r>
            <a:r>
              <a:rPr lang="en-US" sz="1000" dirty="0" smtClean="0"/>
              <a:t>sp_getclass</a:t>
            </a:r>
            <a:r>
              <a:rPr lang="en-US" sz="1000" dirty="0" smtClean="0">
                <a:cs typeface="Times New Roman" pitchFamily="18" charset="0"/>
              </a:rPr>
              <a:t> ‘Duluth‘</a:t>
            </a:r>
          </a:p>
          <a:p>
            <a:pPr>
              <a:buFont typeface="Wingdings" pitchFamily="2" charset="2"/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What do we add to our sp_getclass Stored Procedure </a:t>
            </a:r>
            <a:r>
              <a:rPr lang="en-US" sz="1000" b="1" dirty="0" smtClean="0">
                <a:latin typeface="Times New Roman" pitchFamily="18" charset="0"/>
              </a:rPr>
              <a:t>to make it more useful?</a:t>
            </a:r>
            <a:r>
              <a:rPr lang="en-US" sz="1000" dirty="0" smtClean="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sz="1000" dirty="0" smtClean="0"/>
              <a:t>CREATE PROCEDURE sp_getclass</a:t>
            </a:r>
            <a:br>
              <a:rPr lang="en-US" sz="1000" dirty="0" smtClean="0"/>
            </a:br>
            <a:r>
              <a:rPr lang="en-US" sz="1000" dirty="0" smtClean="0"/>
              <a:t>@campuslocation varchar(30)</a:t>
            </a:r>
            <a:br>
              <a:rPr lang="en-US" sz="1000" dirty="0" smtClean="0"/>
            </a:br>
            <a:r>
              <a:rPr lang="en-US" sz="1000" dirty="0" smtClean="0"/>
              <a:t>AS</a:t>
            </a:r>
            <a:br>
              <a:rPr lang="en-US" sz="1000" dirty="0" smtClean="0"/>
            </a:br>
            <a:r>
              <a:rPr lang="en-US" sz="1000" dirty="0" smtClean="0"/>
              <a:t>SELECT ClassName, ClassSection, </a:t>
            </a:r>
            <a:r>
              <a:rPr lang="en-US" sz="1000" b="1" dirty="0" smtClean="0"/>
              <a:t>Classtimes, Classroom#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sz="1000" dirty="0" smtClean="0"/>
              <a:t>FROM Current_term</a:t>
            </a:r>
            <a:br>
              <a:rPr lang="en-US" sz="1000" dirty="0" smtClean="0"/>
            </a:br>
            <a:r>
              <a:rPr lang="en-US" sz="1000" dirty="0" smtClean="0"/>
              <a:t>WHERE campus = @campuslocation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99EF7-9D95-47AD-BD81-9FAB5DB503A7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716E7-2909-4915-AB08-DCDD02E0840E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466422-47A8-40D1-989C-8D8B7812EAE1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69FCCD-FDE4-486C-841F-9C3FCC0E3178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F2A87-B056-4A42-9FDF-3E294F7099D0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C9A3B0-CCBF-4730-A466-A07B0670037F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EB51CA-6EE4-4A0D-B5E8-BFC76735C216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12AE0-A040-47C4-9E90-77B7009F422D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4B0082-4170-4266-B253-1EF371168EE9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5000" y="1587500"/>
            <a:ext cx="8301038" cy="7493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spcBef>
                <a:spcPct val="40000"/>
              </a:spcBef>
              <a:defRPr sz="2700" b="0" i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5000" y="2349500"/>
            <a:ext cx="8301038" cy="32893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Font typeface="Wingdings" pitchFamily="2" charset="2"/>
              <a:buNone/>
              <a:defRPr sz="2000" b="0" i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subtitle </a:t>
            </a:r>
            <a:r>
              <a:rPr lang="en-US" dirty="0" smtClean="0"/>
              <a:t>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9338" y="1476375"/>
            <a:ext cx="7027862" cy="466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0"/>
            <a:ext cx="1849437" cy="61420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0263" y="0"/>
            <a:ext cx="5397500" cy="61420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476375"/>
            <a:ext cx="7556500" cy="4665663"/>
          </a:xfrm>
          <a:prstGeom prst="rect">
            <a:avLst/>
          </a:prstGeom>
        </p:spPr>
        <p:txBody>
          <a:bodyPr/>
          <a:lstStyle>
            <a:lvl1pPr marL="502920" marR="0" indent="-22860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tabLst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9338" y="1476375"/>
            <a:ext cx="3436937" cy="466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476375"/>
            <a:ext cx="3438525" cy="466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Untitled-no logo.psd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-44450"/>
            <a:ext cx="9144000" cy="690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 userDrawn="1"/>
        </p:nvSpPr>
        <p:spPr bwMode="auto">
          <a:xfrm>
            <a:off x="444500" y="523875"/>
            <a:ext cx="1427163" cy="234950"/>
          </a:xfrm>
          <a:prstGeom prst="roundRect">
            <a:avLst/>
          </a:prstGeom>
          <a:solidFill>
            <a:srgbClr val="E4B12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73063" y="803275"/>
            <a:ext cx="56181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98-364 Database Management Fundamentals</a:t>
            </a:r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474663" y="398463"/>
            <a:ext cx="1335087" cy="4889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/>
          <a:lstStyle/>
          <a:p>
            <a:pPr algn="dist" eaLnBrk="0" hangingPunct="0">
              <a:lnSpc>
                <a:spcPct val="90000"/>
              </a:lnSpc>
              <a:spcBef>
                <a:spcPts val="17400"/>
              </a:spcBef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sz="1100" kern="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2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LESSON 2.4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SzPct val="70000"/>
        <a:buFont typeface="Wingdings" pitchFamily="2" charset="2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31825" indent="-17462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</a:defRPr>
      </a:lvl2pPr>
      <a:lvl3pPr marL="860425" indent="-63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089025" indent="2825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3128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7700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2272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6844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1416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Untitled-panel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3063" y="2325688"/>
            <a:ext cx="8770937" cy="2155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pPr>
              <a:lnSpc>
                <a:spcPct val="90000"/>
              </a:lnSpc>
              <a:defRPr/>
            </a:pPr>
            <a:r>
              <a:rPr lang="en-US" sz="5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Create Stored Procedures and Functions</a:t>
            </a:r>
          </a:p>
        </p:txBody>
      </p:sp>
      <p:sp>
        <p:nvSpPr>
          <p:cNvPr id="15363" name="Rounded Rectangle 6"/>
          <p:cNvSpPr>
            <a:spLocks noChangeArrowheads="1"/>
          </p:cNvSpPr>
          <p:nvPr/>
        </p:nvSpPr>
        <p:spPr bwMode="auto">
          <a:xfrm>
            <a:off x="444500" y="523875"/>
            <a:ext cx="1427163" cy="234950"/>
          </a:xfrm>
          <a:prstGeom prst="roundRect">
            <a:avLst>
              <a:gd name="adj" fmla="val 16667"/>
            </a:avLst>
          </a:prstGeom>
          <a:solidFill>
            <a:srgbClr val="E4B12E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15364" name="TextBox 10"/>
          <p:cNvSpPr txBox="1">
            <a:spLocks noChangeArrowheads="1"/>
          </p:cNvSpPr>
          <p:nvPr/>
        </p:nvSpPr>
        <p:spPr bwMode="auto">
          <a:xfrm>
            <a:off x="373063" y="803275"/>
            <a:ext cx="5618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98-364 Database Management Fundamentals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74663" y="398463"/>
            <a:ext cx="1335087" cy="4889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/>
          <a:lstStyle/>
          <a:p>
            <a:pPr algn="dist" eaLnBrk="0" hangingPunct="0">
              <a:lnSpc>
                <a:spcPct val="90000"/>
              </a:lnSpc>
              <a:spcBef>
                <a:spcPts val="17400"/>
              </a:spcBef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sz="1100" kern="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2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LESSON 2.4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700" dirty="0" smtClean="0"/>
              <a:t>User Defined Function (Continued)</a:t>
            </a:r>
          </a:p>
          <a:p>
            <a:pPr marL="501650">
              <a:buFont typeface="Wingdings" pitchFamily="2" charset="2"/>
              <a:buNone/>
            </a:pPr>
            <a:endParaRPr lang="en-US" sz="2700" dirty="0" smtClean="0"/>
          </a:p>
          <a:p>
            <a:pPr marL="501650">
              <a:buFont typeface="Wingdings" pitchFamily="2" charset="2"/>
              <a:buChar char="§"/>
            </a:pPr>
            <a:r>
              <a:rPr lang="en-US" sz="2000" dirty="0" smtClean="0"/>
              <a:t>To call a function</a:t>
            </a:r>
            <a:r>
              <a:rPr lang="en-US" sz="2000" b="0" dirty="0" smtClean="0"/>
              <a:t>:</a:t>
            </a:r>
          </a:p>
          <a:p>
            <a:pPr marL="742950" lvl="1" indent="-285750">
              <a:buClr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[Function name] ([input variables])</a:t>
            </a:r>
          </a:p>
          <a:p>
            <a:pPr marL="742950" lvl="1" indent="-285750">
              <a:buClrTx/>
              <a:buFont typeface="Wingdings" pitchFamily="2" charset="2"/>
              <a:buChar char="§"/>
            </a:pPr>
            <a:endParaRPr lang="en-US" sz="2000" b="1" dirty="0" smtClean="0"/>
          </a:p>
          <a:p>
            <a:pPr marL="501650">
              <a:buFont typeface="Wingdings" pitchFamily="2" charset="2"/>
              <a:buBlip>
                <a:blip r:embed="rId3"/>
              </a:buBlip>
            </a:pPr>
            <a:r>
              <a:rPr lang="en-US" sz="2000" dirty="0" smtClean="0"/>
              <a:t>To remove a function:</a:t>
            </a:r>
          </a:p>
          <a:p>
            <a:pPr marL="742950" lvl="1" indent="-285750">
              <a:buClr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DROP FUNCTION [Function name]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800" dirty="0" smtClean="0"/>
              <a:t>Stored Procedures </a:t>
            </a:r>
          </a:p>
          <a:p>
            <a:pPr marL="742950" lvl="1" indent="-285750">
              <a:buClrTx/>
              <a:buFont typeface="Wingdings" pitchFamily="2" charset="2"/>
              <a:buChar char="§"/>
            </a:pPr>
            <a:r>
              <a:rPr lang="en-US" sz="2000" dirty="0" smtClean="0"/>
              <a:t>Precompiled group of SQL statements written by users and saved to the database</a:t>
            </a:r>
            <a:r>
              <a:rPr lang="en-US" sz="2000" b="1" dirty="0" smtClean="0"/>
              <a:t> </a:t>
            </a:r>
          </a:p>
          <a:p>
            <a:pPr marL="742950" lvl="1" indent="-285750">
              <a:buClrTx/>
              <a:buFont typeface="Wingdings" pitchFamily="2" charset="2"/>
              <a:buChar char="§"/>
            </a:pPr>
            <a:r>
              <a:rPr lang="en-US" sz="2000" dirty="0" smtClean="0"/>
              <a:t>A SQL statement(s) generated by the user that is saved in the database </a:t>
            </a:r>
          </a:p>
          <a:p>
            <a:pPr marL="501650">
              <a:buFont typeface="Wingdings" pitchFamily="2" charset="2"/>
              <a:buNone/>
            </a:pPr>
            <a:endParaRPr lang="en-US" sz="1800" b="0" dirty="0" smtClean="0"/>
          </a:p>
          <a:p>
            <a:pPr marL="501650">
              <a:buFont typeface="Wingdings" pitchFamily="2" charset="2"/>
              <a:buNone/>
            </a:pPr>
            <a:r>
              <a:rPr lang="en-US" sz="2000" dirty="0" smtClean="0"/>
              <a:t>Create a stored procedure</a:t>
            </a: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/>
              <a:t>    	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CREATE PROCEDURE [sp_Procedure Name]</a:t>
            </a:r>
          </a:p>
          <a:p>
            <a:pPr marL="501650">
              <a:buFont typeface="Wingdings" pitchFamily="2" charset="2"/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	AS </a:t>
            </a:r>
          </a:p>
          <a:p>
            <a:pPr marL="501650">
              <a:buFont typeface="Wingdings" pitchFamily="2" charset="2"/>
              <a:buNone/>
            </a:pP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		SELECT * FROM [Table]</a:t>
            </a:r>
          </a:p>
          <a:p>
            <a:pPr marL="501650">
              <a:buFont typeface="Wingdings" pitchFamily="2" charset="2"/>
              <a:buNone/>
            </a:pPr>
            <a:endParaRPr lang="en-US" sz="1800" dirty="0" smtClean="0"/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/>
              <a:t>sp = stored procedure (This is a standard naming convention)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520700" y="1476375"/>
            <a:ext cx="7556500" cy="46656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501650">
              <a:buClrTx/>
              <a:buFont typeface="Wingdings" pitchFamily="2" charset="2"/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Stored Procedures (Continued)</a:t>
            </a:r>
          </a:p>
          <a:p>
            <a:pPr marL="501650">
              <a:buClrTx/>
              <a:buFont typeface="Wingdings" pitchFamily="2" charset="2"/>
              <a:buNone/>
            </a:pP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501650">
              <a:buClrTx/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a stored procedure for multi-site campus</a:t>
            </a:r>
          </a:p>
          <a:p>
            <a:pPr marL="501650">
              <a:buClrTx/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ClrTx/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CREATE PROCEDURE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sp_getclass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ClrTx/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@campuslocation varchar(30)</a:t>
            </a:r>
          </a:p>
          <a:p>
            <a:pPr marL="742950" lvl="1" indent="-285750">
              <a:buClrTx/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742950" lvl="1" indent="-285750">
              <a:buClrTx/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ClassName, ClassSection</a:t>
            </a:r>
          </a:p>
          <a:p>
            <a:pPr marL="742950" lvl="1" indent="-285750">
              <a:buClrTx/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Current_term</a:t>
            </a:r>
          </a:p>
          <a:p>
            <a:pPr marL="742950" lvl="1" indent="-285750">
              <a:buClrTx/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campus = @campuslocation </a:t>
            </a:r>
          </a:p>
          <a:p>
            <a:pPr marL="742950" lvl="1" indent="-285750">
              <a:buClrTx/>
              <a:buFont typeface="Wingdings" pitchFamily="2" charset="2"/>
              <a:buChar char="§"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501650">
              <a:buClrTx/>
              <a:buFont typeface="Wingdings" pitchFamily="2" charset="2"/>
              <a:buNone/>
            </a:pPr>
            <a:r>
              <a:rPr lang="en-US" sz="2000" b="0" dirty="0" smtClean="0">
                <a:cs typeface="Times New Roman" pitchFamily="18" charset="0"/>
              </a:rPr>
              <a:t>		</a:t>
            </a:r>
            <a:endParaRPr lang="en-US" sz="1600" b="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20700" y="1476375"/>
            <a:ext cx="7556500" cy="4665663"/>
          </a:xfrm>
          <a:prstGeom prst="rect">
            <a:avLst/>
          </a:prstGeom>
        </p:spPr>
        <p:txBody>
          <a:bodyPr/>
          <a:lstStyle/>
          <a:p>
            <a:pPr marL="501650">
              <a:buClrTx/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Stored Procedures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(Continued)</a:t>
            </a:r>
          </a:p>
          <a:p>
            <a:pPr marL="742950" lvl="1" indent="-285750">
              <a:buClrTx/>
              <a:buFont typeface="Wingdings" pitchFamily="2" charset="2"/>
              <a:buNone/>
            </a:pPr>
            <a:endParaRPr lang="en-US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01650">
              <a:buClrTx/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Call a stored procedure</a:t>
            </a:r>
          </a:p>
          <a:p>
            <a:pPr marL="501650">
              <a:buClrTx/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    	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EXEC [procedure name] ([input variables]) 	EXECUTE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sp_getclass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‘Twin Cities‘</a:t>
            </a:r>
          </a:p>
          <a:p>
            <a:pPr marL="501650">
              <a:buClrTx/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501650">
              <a:buClrTx/>
              <a:buFont typeface="Wingdings" pitchFamily="2" charset="2"/>
              <a:buChar char="§"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This stored procedure will return a two item list or view 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ClassName,ClassSection) of all classes on the “Twin Cities” campus</a:t>
            </a:r>
          </a:p>
          <a:p>
            <a:pPr marL="501650">
              <a:buClrTx/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1535113"/>
            <a:ext cx="7991475" cy="48085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Clr>
                <a:srgbClr val="8DACD0"/>
              </a:buClr>
              <a:buFont typeface="Wingdings" pitchFamily="2" charset="2"/>
              <a:buNone/>
            </a:pPr>
            <a:r>
              <a:rPr lang="en-US" sz="2700" dirty="0" smtClean="0"/>
              <a:t>Benefits of Stored Procedures</a:t>
            </a:r>
          </a:p>
          <a:p>
            <a:pPr marL="457200" indent="-457200">
              <a:buClr>
                <a:srgbClr val="8DACD0"/>
              </a:buClr>
              <a:buFont typeface="Wingdings" pitchFamily="2" charset="2"/>
              <a:buBlip>
                <a:blip r:embed="rId3"/>
              </a:buBlip>
            </a:pPr>
            <a:endParaRPr lang="en-US" sz="2700" dirty="0" smtClean="0"/>
          </a:p>
          <a:p>
            <a:pPr marL="742950" lvl="1" indent="-285750">
              <a:buClrTx/>
              <a:buFont typeface="Wingdings" pitchFamily="2" charset="2"/>
              <a:buChar char="§"/>
            </a:pPr>
            <a:r>
              <a:rPr lang="en-US" sz="2000" b="1" dirty="0" smtClean="0"/>
              <a:t>Speed</a:t>
            </a:r>
            <a:r>
              <a:rPr lang="en-US" sz="2000" dirty="0" smtClean="0"/>
              <a:t> - Stored procedures are pre-compiled</a:t>
            </a:r>
          </a:p>
          <a:p>
            <a:pPr marL="742950" lvl="1" indent="-285750">
              <a:buClrTx/>
              <a:buFont typeface="Wingdings" pitchFamily="2" charset="2"/>
              <a:buChar char="§"/>
            </a:pPr>
            <a:r>
              <a:rPr lang="en-US" sz="2000" b="1" dirty="0" smtClean="0"/>
              <a:t>Code reuse  </a:t>
            </a:r>
            <a:r>
              <a:rPr lang="en-US" sz="2000" dirty="0" smtClean="0"/>
              <a:t>- Stored procedures often involve complex code which only has to written once</a:t>
            </a:r>
          </a:p>
          <a:p>
            <a:pPr marL="742950" lvl="1" indent="-285750">
              <a:buClrTx/>
              <a:buFont typeface="Wingdings" pitchFamily="2" charset="2"/>
              <a:buChar char="§"/>
            </a:pPr>
            <a:r>
              <a:rPr lang="en-US" sz="2000" b="1" dirty="0" smtClean="0"/>
              <a:t>Security </a:t>
            </a:r>
            <a:r>
              <a:rPr lang="en-US" sz="2000" dirty="0" smtClean="0"/>
              <a:t>- Permissions can be granted for stored procedures while being restricted for the underlying tables</a:t>
            </a:r>
          </a:p>
          <a:p>
            <a:pPr marL="742950" lvl="1" indent="-285750">
              <a:buClrTx/>
              <a:buFont typeface="Wingdings" pitchFamily="2" charset="2"/>
              <a:buChar char="§"/>
            </a:pPr>
            <a:r>
              <a:rPr lang="en-US" sz="2000" b="1" dirty="0" smtClean="0"/>
              <a:t>Reduced traffic between client and server</a:t>
            </a:r>
            <a:r>
              <a:rPr lang="en-US" sz="2000" dirty="0" smtClean="0"/>
              <a:t> - The query is stored on the server and only the procedure call gets sent, so traffic to the server is decreased</a:t>
            </a:r>
          </a:p>
          <a:p>
            <a:pPr marL="457200" indent="-457200">
              <a:buFont typeface="Wingdings" pitchFamily="2" charset="2"/>
              <a:buNone/>
            </a:pPr>
            <a:endParaRPr lang="en-US" sz="2000" b="0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US" sz="2700" dirty="0" smtClean="0"/>
              <a:t>Lesson Review Quiz for Discussion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b="0" dirty="0" smtClean="0"/>
              <a:t>What is the basic difference between a function and a stored procedure?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b="0" dirty="0" smtClean="0"/>
              <a:t>What would be the Stored Procedure call for a list of classes on the Duluth campus?  (slide 13)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b="0" dirty="0" smtClean="0"/>
              <a:t>What can we add to our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sp_getclass</a:t>
            </a:r>
            <a:r>
              <a:rPr lang="en-US" sz="2000" b="0" dirty="0" smtClean="0"/>
              <a:t> stored procedure to make it more useful? (slide 13)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7563" y="1554163"/>
            <a:ext cx="8326437" cy="4827587"/>
          </a:xfrm>
          <a:prstGeom prst="rect">
            <a:avLst/>
          </a:prstGeom>
        </p:spPr>
        <p:txBody>
          <a:bodyPr/>
          <a:lstStyle/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Lesson Overview</a:t>
            </a:r>
          </a:p>
          <a:p>
            <a:pPr lvl="1"/>
            <a:endParaRPr lang="en-US" sz="27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In this lesson, you will learn about: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lvl="1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Aggregate Functions</a:t>
            </a:r>
          </a:p>
          <a:p>
            <a:pPr lvl="1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Scalar Functions</a:t>
            </a:r>
          </a:p>
          <a:p>
            <a:pPr lvl="1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User Defined Functions 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Stored Procedures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40000"/>
              </a:spcBef>
              <a:buSzPct val="70000"/>
              <a:buFont typeface="Wingdings" pitchFamily="2" charset="2"/>
              <a:buChar char="§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Benefits of Stored 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What is a function?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purpose of, or the action carried out by a program or routine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function is a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routine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 returns a value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routine 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Any section of code that can be invoked (executed) within a program. A routine usually has a name (identifier) associated with it and is executed by referencing that name. Related terms  include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subroutine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routines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be synonymous and they are commands that return a value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1"/>
          <p:cNvSpPr>
            <a:spLocks noGrp="1"/>
          </p:cNvSpPr>
          <p:nvPr>
            <p:ph idx="1"/>
          </p:nvPr>
        </p:nvSpPr>
        <p:spPr bwMode="auto">
          <a:xfrm>
            <a:off x="596900" y="1447800"/>
            <a:ext cx="7556500" cy="46656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800" dirty="0" smtClean="0"/>
              <a:t> </a:t>
            </a:r>
            <a:r>
              <a:rPr lang="en-US" sz="2700" dirty="0" smtClean="0"/>
              <a:t>Aggregate Functions</a:t>
            </a: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/>
              <a:t>Return a single value, calculated from values in a column </a:t>
            </a:r>
          </a:p>
          <a:p>
            <a:pPr marL="501650">
              <a:buFont typeface="Wingdings" pitchFamily="2" charset="2"/>
              <a:buNone/>
            </a:pPr>
            <a:endParaRPr lang="en-US" sz="2000" b="0" dirty="0" smtClean="0"/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/>
              <a:t>Examples: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AVG() </a:t>
            </a:r>
            <a:r>
              <a:rPr lang="en-US" sz="2000" b="0" dirty="0" smtClean="0"/>
              <a:t>- Returns the average value</a:t>
            </a:r>
          </a:p>
          <a:p>
            <a:pPr lvl="1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AVG(column_name) FROM table_name</a:t>
            </a:r>
          </a:p>
          <a:p>
            <a:pPr lvl="1"/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 marL="501650">
              <a:buFont typeface="Wingdings" pitchFamily="2" charset="2"/>
              <a:buChar char="§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COUNT() </a:t>
            </a:r>
            <a:r>
              <a:rPr lang="en-US" sz="2000" b="0" dirty="0" smtClean="0"/>
              <a:t>- Returns the number of rows</a:t>
            </a:r>
          </a:p>
          <a:p>
            <a:pPr lvl="1">
              <a:buClr>
                <a:schemeClr val="accent2"/>
              </a:buCl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COUNT(column_name) FROM table_name</a:t>
            </a:r>
          </a:p>
          <a:p>
            <a:pPr marL="501650">
              <a:buFont typeface="Wingdings" pitchFamily="2" charset="2"/>
              <a:buBlip>
                <a:blip r:embed="rId3"/>
              </a:buBlip>
            </a:pPr>
            <a:endParaRPr lang="en-US" sz="800" b="0" dirty="0" smtClean="0">
              <a:latin typeface="Courier New" pitchFamily="49" charset="0"/>
              <a:cs typeface="Courier New" pitchFamily="49" charset="0"/>
            </a:endParaRPr>
          </a:p>
          <a:p>
            <a:pPr marL="501650">
              <a:buFont typeface="Wingdings" pitchFamily="2" charset="2"/>
              <a:buChar char="§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FIRST() </a:t>
            </a:r>
            <a:r>
              <a:rPr lang="en-US" sz="2000" b="0" dirty="0" smtClean="0"/>
              <a:t>- Returns the first value</a:t>
            </a:r>
          </a:p>
          <a:p>
            <a:pPr lvl="1">
              <a:buClr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FIRST(column_name) FROM table_name</a:t>
            </a:r>
          </a:p>
          <a:p>
            <a:pPr marL="501650">
              <a:buFont typeface="Wingdings" pitchFamily="2" charset="2"/>
              <a:buNone/>
            </a:pPr>
            <a:r>
              <a:rPr lang="en-US" dirty="0" smtClean="0">
                <a:latin typeface="Arial Narrow" pitchFamily="34" charset="0"/>
              </a:rPr>
              <a:t/>
            </a:r>
            <a:br>
              <a:rPr lang="en-US" dirty="0" smtClean="0">
                <a:latin typeface="Arial Narrow" pitchFamily="34" charset="0"/>
              </a:rPr>
            </a:br>
            <a:endParaRPr lang="en-US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700" dirty="0" smtClean="0"/>
              <a:t>Aggregate Functions (Continued)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LAST() </a:t>
            </a:r>
            <a:r>
              <a:rPr lang="en-US" sz="2000" b="0" dirty="0" smtClean="0"/>
              <a:t>- Returns the last value</a:t>
            </a:r>
          </a:p>
          <a:p>
            <a:pPr marL="742950" lvl="1" indent="-285750">
              <a:buClr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LAST(column_name) FROM table_name</a:t>
            </a:r>
          </a:p>
          <a:p>
            <a:pPr marL="501650">
              <a:buFont typeface="Wingdings" pitchFamily="2" charset="2"/>
              <a:buBlip>
                <a:blip r:embed="rId3"/>
              </a:buBlip>
            </a:pP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pPr marL="501650">
              <a:buFont typeface="Wingdings" pitchFamily="2" charset="2"/>
              <a:buChar char="§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MAX() </a:t>
            </a:r>
            <a:r>
              <a:rPr lang="en-US" sz="2000" b="0" dirty="0" smtClean="0"/>
              <a:t>- Returns the largest value</a:t>
            </a:r>
          </a:p>
          <a:p>
            <a:pPr marL="742950" lvl="1" indent="-285750">
              <a:buClr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MAX(column_name) FROM table_name</a:t>
            </a:r>
          </a:p>
          <a:p>
            <a:pPr marL="501650">
              <a:buFont typeface="Wingdings" pitchFamily="2" charset="2"/>
              <a:buBlip>
                <a:blip r:embed="rId3"/>
              </a:buBlip>
            </a:pP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pPr marL="501650">
              <a:buFont typeface="Wingdings" pitchFamily="2" charset="2"/>
              <a:buChar char="§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MIN() </a:t>
            </a:r>
            <a:r>
              <a:rPr lang="en-US" sz="2000" b="0" dirty="0" smtClean="0"/>
              <a:t>- Returns the smallest value </a:t>
            </a:r>
          </a:p>
          <a:p>
            <a:pPr marL="742950" lvl="1" indent="-285750">
              <a:buClr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MIN(column_name) FROM table_name</a:t>
            </a:r>
          </a:p>
          <a:p>
            <a:pPr marL="501650">
              <a:buFont typeface="Wingdings" pitchFamily="2" charset="2"/>
              <a:buBlip>
                <a:blip r:embed="rId3"/>
              </a:buBlip>
            </a:pP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pPr marL="501650">
              <a:buFont typeface="Wingdings" pitchFamily="2" charset="2"/>
              <a:buChar char="§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SUM() </a:t>
            </a:r>
            <a:r>
              <a:rPr lang="en-US" sz="2000" b="0" dirty="0" smtClean="0"/>
              <a:t>- Returns the sum</a:t>
            </a:r>
          </a:p>
          <a:p>
            <a:pPr marL="742950" lvl="1" indent="-285750">
              <a:buClr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SUM(column_name) FROM table_name</a:t>
            </a:r>
          </a:p>
          <a:p>
            <a:pPr marL="501650">
              <a:buFont typeface="Wingdings" pitchFamily="2" charset="2"/>
              <a:buChar char="§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 bwMode="auto">
          <a:xfrm>
            <a:off x="520700" y="1476375"/>
            <a:ext cx="8128000" cy="49625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700" dirty="0" smtClean="0"/>
              <a:t>Scalar Functions</a:t>
            </a:r>
          </a:p>
          <a:p>
            <a:pPr marL="742950" lvl="1" indent="-285750">
              <a:buClrTx/>
              <a:buFont typeface="Wingdings" pitchFamily="2" charset="2"/>
              <a:buNone/>
            </a:pPr>
            <a:r>
              <a:rPr lang="en-US" sz="2000" b="1" dirty="0" smtClean="0"/>
              <a:t>Scalar Functions</a:t>
            </a:r>
            <a:r>
              <a:rPr lang="en-US" sz="2000" dirty="0" smtClean="0"/>
              <a:t> return a single value, based on the input value</a:t>
            </a:r>
            <a:r>
              <a:rPr lang="en-US" sz="2000" b="1" dirty="0" smtClean="0"/>
              <a:t>.</a:t>
            </a: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/>
              <a:t>		Examples:</a:t>
            </a:r>
          </a:p>
          <a:p>
            <a:pPr marL="501650">
              <a:buFont typeface="Wingdings" pitchFamily="2" charset="2"/>
              <a:buNone/>
            </a:pPr>
            <a:endParaRPr lang="en-US" sz="1000" b="0" dirty="0" smtClean="0"/>
          </a:p>
          <a:p>
            <a:pPr marL="501650">
              <a:buFont typeface="Wingdings" pitchFamily="2" charset="2"/>
              <a:buChar char="§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UCASE() </a:t>
            </a:r>
            <a:r>
              <a:rPr lang="en-US" sz="2000" b="0" dirty="0" smtClean="0"/>
              <a:t>- Converts text in a field to upper case 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UCASE(column_name) FROM table_name</a:t>
            </a:r>
          </a:p>
          <a:p>
            <a:pPr marL="501650">
              <a:buFont typeface="Wingdings" pitchFamily="2" charset="2"/>
              <a:buBlip>
                <a:blip r:embed="rId3"/>
              </a:buBlip>
            </a:pPr>
            <a:endParaRPr lang="en-US" sz="1600" b="0" dirty="0" smtClean="0">
              <a:latin typeface="Courier New" pitchFamily="49" charset="0"/>
              <a:cs typeface="Courier New" pitchFamily="49" charset="0"/>
            </a:endParaRPr>
          </a:p>
          <a:p>
            <a:pPr marL="501650">
              <a:buFont typeface="Wingdings" pitchFamily="2" charset="2"/>
              <a:buChar char="§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LCASE() </a:t>
            </a:r>
            <a:r>
              <a:rPr lang="en-US" sz="2000" b="0" dirty="0" smtClean="0"/>
              <a:t>- Converts a field to lower case</a:t>
            </a:r>
          </a:p>
          <a:p>
            <a:pPr marL="742950" lvl="1" indent="-285750">
              <a:buClr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LCASE(column_name) FROM table_name</a:t>
            </a:r>
          </a:p>
          <a:p>
            <a:pPr marL="501650">
              <a:buFont typeface="Wingdings" pitchFamily="2" charset="2"/>
              <a:buBlip>
                <a:blip r:embed="rId3"/>
              </a:buBlip>
            </a:pPr>
            <a:endParaRPr lang="en-US" sz="1600" b="0" dirty="0" smtClean="0">
              <a:latin typeface="Courier New" pitchFamily="49" charset="0"/>
              <a:cs typeface="Courier New" pitchFamily="49" charset="0"/>
            </a:endParaRPr>
          </a:p>
          <a:p>
            <a:pPr marL="501650">
              <a:buFont typeface="Wingdings" pitchFamily="2" charset="2"/>
              <a:buChar char="§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MID() </a:t>
            </a:r>
            <a:r>
              <a:rPr lang="en-US" sz="2000" b="0" dirty="0" smtClean="0"/>
              <a:t>- Selects characters from a text field</a:t>
            </a:r>
          </a:p>
          <a:p>
            <a:pPr marL="742950" lvl="1" indent="-285750">
              <a:buClr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MID(column_name,start[,length]) FROM table_name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700" dirty="0" smtClean="0"/>
              <a:t>Scalar Functions (Continued)</a:t>
            </a:r>
          </a:p>
          <a:p>
            <a:pPr marL="501650">
              <a:buFont typeface="Wingdings" pitchFamily="2" charset="2"/>
              <a:buChar char="§"/>
            </a:pPr>
            <a:endParaRPr lang="en-US" sz="2700" dirty="0" smtClean="0"/>
          </a:p>
          <a:p>
            <a:pPr marL="501650">
              <a:buFont typeface="Wingdings" pitchFamily="2" charset="2"/>
              <a:buChar char="§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LEN() </a:t>
            </a:r>
            <a:r>
              <a:rPr lang="en-US" sz="2000" b="0" dirty="0" smtClean="0"/>
              <a:t>- Returns the length of a text field</a:t>
            </a:r>
          </a:p>
          <a:p>
            <a:pPr marL="742950" lvl="1" indent="-285750">
              <a:buClr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LEN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(column_name) FROM table_name</a:t>
            </a:r>
          </a:p>
          <a:p>
            <a:pPr marL="501650">
              <a:buFont typeface="Wingdings" pitchFamily="2" charset="2"/>
              <a:buChar char="§"/>
            </a:pPr>
            <a:endParaRPr lang="en-US" sz="2000" b="0" dirty="0" smtClean="0"/>
          </a:p>
          <a:p>
            <a:pPr marL="501650">
              <a:buFont typeface="Wingdings" pitchFamily="2" charset="2"/>
              <a:buChar char="§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ROUND() </a:t>
            </a:r>
            <a:r>
              <a:rPr lang="en-US" sz="2000" b="0" dirty="0" smtClean="0"/>
              <a:t>- Rounds a numeric field to the number of decimals specified</a:t>
            </a:r>
          </a:p>
          <a:p>
            <a:pPr marL="742950" lvl="1" indent="-285750">
              <a:buClrTx/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ROUND(column_name,decimals) FROM table_name</a:t>
            </a:r>
          </a:p>
          <a:p>
            <a:pPr marL="501650">
              <a:buFont typeface="Wingdings" pitchFamily="2" charset="2"/>
              <a:buChar char="§"/>
            </a:pPr>
            <a:endParaRPr lang="en-US" sz="2000" b="0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800" dirty="0" smtClean="0"/>
              <a:t>User Defined Functions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Written incompact SQL code which can accept parameters and returns either a value or a table</a:t>
            </a:r>
            <a:r>
              <a:rPr lang="en-US" b="0" dirty="0" smtClean="0"/>
              <a:t> </a:t>
            </a:r>
          </a:p>
          <a:p>
            <a:pPr marL="501650">
              <a:buFont typeface="Symbol" pitchFamily="18" charset="2"/>
              <a:buNone/>
            </a:pPr>
            <a:endParaRPr lang="en-US" sz="2000" b="0" dirty="0" smtClean="0"/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Advantage - can be used in Select, Where, or Case statements. They also can be used to create joins </a:t>
            </a:r>
          </a:p>
          <a:p>
            <a:pPr marL="501650">
              <a:buFont typeface="Wingdings" pitchFamily="2" charset="2"/>
              <a:buChar char="§"/>
            </a:pPr>
            <a:endParaRPr lang="en-US" sz="2000" b="0" dirty="0" smtClean="0"/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Cannot be used to modify base table information </a:t>
            </a:r>
          </a:p>
          <a:p>
            <a:pPr marL="501650">
              <a:buFont typeface="Wingdings" pitchFamily="2" charset="2"/>
              <a:buChar char="§"/>
            </a:pPr>
            <a:endParaRPr lang="en-US" sz="1800" b="0" dirty="0" smtClean="0">
              <a:latin typeface="Arial Narrow" pitchFamily="34" charset="0"/>
            </a:endParaRPr>
          </a:p>
          <a:p>
            <a:pPr marL="501650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1"/>
          <p:cNvSpPr>
            <a:spLocks noGrp="1"/>
          </p:cNvSpPr>
          <p:nvPr>
            <p:ph idx="4294967295"/>
          </p:nvPr>
        </p:nvSpPr>
        <p:spPr bwMode="auto">
          <a:xfrm>
            <a:off x="520700" y="1476375"/>
            <a:ext cx="7556500" cy="46656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501650">
              <a:buClrTx/>
              <a:buFont typeface="Wingdings" pitchFamily="2" charset="2"/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User Defined Function (Continued)</a:t>
            </a:r>
          </a:p>
          <a:p>
            <a:pPr marL="501650">
              <a:buClrTx/>
              <a:buFont typeface="Symbol" pitchFamily="18" charset="2"/>
              <a:buNone/>
            </a:pP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501650">
              <a:buClrTx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create Function</a:t>
            </a:r>
          </a:p>
          <a:p>
            <a:pPr marL="501650">
              <a:buClrTx/>
              <a:buFont typeface="Wingdings" pitchFamily="2" charset="2"/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CREATE FUNCTION [Function name] ([input variables])</a:t>
            </a:r>
          </a:p>
          <a:p>
            <a:pPr marL="501650">
              <a:buClrTx/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	RETURNS varchar(10)</a:t>
            </a:r>
          </a:p>
          <a:p>
            <a:pPr marL="501650">
              <a:buClrTx/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	AS </a:t>
            </a:r>
          </a:p>
          <a:p>
            <a:pPr marL="501650">
              <a:buClrTx/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BEGIN DECLARE [output variable] varchar(10)</a:t>
            </a:r>
          </a:p>
          <a:p>
            <a:pPr marL="501650">
              <a:buClrTx/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RETURN [output variable]</a:t>
            </a:r>
          </a:p>
          <a:p>
            <a:pPr marL="501650">
              <a:buClrTx/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	END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Template">
  <a:themeElements>
    <a:clrScheme name="Master_Template 9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618FFD"/>
      </a:hlink>
      <a:folHlink>
        <a:srgbClr val="CECECE"/>
      </a:folHlink>
    </a:clrScheme>
    <a:fontScheme name="Master_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Eli_Guidelines_New</Template>
  <TotalTime>0</TotalTime>
  <Words>609</Words>
  <Application>Microsoft Office PowerPoint</Application>
  <PresentationFormat>On-screen Show (4:3)</PresentationFormat>
  <Paragraphs>150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Master_Template</vt:lpstr>
      <vt:lpstr>Create Stored Procedures and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2012-01-17T22:40:23Z</dcterms:created>
  <dcterms:modified xsi:type="dcterms:W3CDTF">2012-01-17T22:40:47Z</dcterms:modified>
</cp:coreProperties>
</file>