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58" r:id="rId4"/>
    <p:sldId id="281" r:id="rId5"/>
    <p:sldId id="287" r:id="rId6"/>
    <p:sldId id="282" r:id="rId7"/>
    <p:sldId id="283" r:id="rId8"/>
    <p:sldId id="288" r:id="rId9"/>
    <p:sldId id="289" r:id="rId10"/>
    <p:sldId id="290" r:id="rId11"/>
    <p:sldId id="284" r:id="rId12"/>
    <p:sldId id="291" r:id="rId13"/>
    <p:sldId id="280" r:id="rId14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12E"/>
    <a:srgbClr val="FFC536"/>
    <a:srgbClr val="F4F4F4"/>
    <a:srgbClr val="FF0000"/>
    <a:srgbClr val="E8F6E4"/>
    <a:srgbClr val="EEEFD7"/>
    <a:srgbClr val="FF33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5" autoAdjust="0"/>
    <p:restoredTop sz="89011" autoAdjust="0"/>
  </p:normalViewPr>
  <p:slideViewPr>
    <p:cSldViewPr snapToGrid="0">
      <p:cViewPr varScale="1">
        <p:scale>
          <a:sx n="97" d="100"/>
          <a:sy n="97" d="100"/>
        </p:scale>
        <p:origin x="-534" y="-90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438005-7FE4-48A1-BAC5-A48196422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99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58488-C942-4CE1-A95A-948E3533F40C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38D69-92FE-4B2E-AB70-B3D90F5EBCC4}" type="slidenum">
              <a:rPr lang="en-US" smtClean="0">
                <a:cs typeface="Arial" charset="0"/>
              </a:rPr>
              <a:pPr/>
              <a:t>10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AB2DF-78E7-4A2D-AAD6-231B3DED344C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74E2E-719D-4572-9502-0AA27D044896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/>
              <a:t>Answers may vary, but should resemble the following: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1. When using AND, all items must be true to return true. When using OR, only one item must be true to return true.</a:t>
            </a:r>
          </a:p>
          <a:p>
            <a:pPr>
              <a:defRPr/>
            </a:pPr>
            <a:endParaRPr lang="en-US" dirty="0" smtClean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dirty="0" smtClean="0"/>
              <a:t>2.  SELECT  * </a:t>
            </a:r>
            <a:br>
              <a:rPr lang="en-US" dirty="0" smtClean="0"/>
            </a:br>
            <a:r>
              <a:rPr lang="en-US" dirty="0" smtClean="0"/>
              <a:t>FROM table_grades</a:t>
            </a:r>
            <a:br>
              <a:rPr lang="en-US" dirty="0" smtClean="0"/>
            </a:br>
            <a:r>
              <a:rPr lang="en-US" dirty="0" smtClean="0"/>
              <a:t>ORDER BY grades ASC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dirty="0" smtClean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dirty="0" smtClean="0"/>
              <a:t>3. </a:t>
            </a:r>
            <a:r>
              <a:rPr lang="en-US" dirty="0" smtClean="0">
                <a:latin typeface="Arial Narrow" pitchFamily="34" charset="0"/>
              </a:rPr>
              <a:t>SELECT *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FROM Scholarship_info 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WHERE aid_awarded &gt; 36000 </a:t>
            </a:r>
            <a:endParaRPr lang="en-US" b="1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69E64-DA7F-4642-9E87-D87F262E6B98}" type="slidenum">
              <a:rPr lang="en-US" smtClean="0">
                <a:cs typeface="Arial" charset="0"/>
              </a:rPr>
              <a:pPr/>
              <a:t>13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250806-9DF8-4A7B-BF37-97B3A2B32326}" type="slidenum">
              <a:rPr lang="en-US" sz="1200" b="0">
                <a:latin typeface="Arial" charset="0"/>
              </a:rPr>
              <a:pPr algn="r"/>
              <a:t>2</a:t>
            </a:fld>
            <a:endParaRPr lang="en-US" sz="1200" b="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E64FB-54B0-49A3-B0A2-D114CD18B128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151D4-BC8E-4438-BB09-092B56C0764C}" type="slidenum">
              <a:rPr lang="en-US" smtClean="0">
                <a:cs typeface="Arial" charset="0"/>
              </a:rPr>
              <a:pPr/>
              <a:t>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B6240-9506-46F7-A9F3-B917D75E394B}" type="slidenum">
              <a:rPr lang="en-US" smtClean="0">
                <a:cs typeface="Arial" charset="0"/>
              </a:rPr>
              <a:pPr/>
              <a:t>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ED0E4-C813-42E0-9EA5-C8C68A0A92F5}" type="slidenum">
              <a:rPr lang="en-US" smtClean="0">
                <a:cs typeface="Arial" charset="0"/>
              </a:rPr>
              <a:pPr/>
              <a:t>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92E2A-7141-4A5B-A453-F101B16FD72C}" type="slidenum">
              <a:rPr lang="en-US" smtClean="0">
                <a:cs typeface="Arial" charset="0"/>
              </a:rPr>
              <a:pPr/>
              <a:t>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B391D-1A66-4B4E-BD7C-0A0AD3B349DD}" type="slidenum">
              <a:rPr lang="en-US" smtClean="0">
                <a:cs typeface="Arial" charset="0"/>
              </a:rPr>
              <a:pPr/>
              <a:t>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615E4-3DEB-4D20-9731-0BAF3DF5662B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5892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3063" y="803275"/>
            <a:ext cx="5618162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  <a:p>
            <a:pPr eaLnBrk="0" hangingPunct="0">
              <a:defRPr/>
            </a:pPr>
            <a:endParaRPr lang="en-US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LESSON 3.1a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Untitled-panel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6138" y="2198688"/>
            <a:ext cx="7124700" cy="2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5400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Selecting Data</a:t>
            </a:r>
          </a:p>
        </p:txBody>
      </p:sp>
      <p:sp>
        <p:nvSpPr>
          <p:cNvPr id="15363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LESSON 3.1a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Content Placeholder 2"/>
          <p:cNvSpPr>
            <a:spLocks noGrp="1"/>
          </p:cNvSpPr>
          <p:nvPr>
            <p:ph idx="1"/>
          </p:nvPr>
        </p:nvSpPr>
        <p:spPr bwMode="auto">
          <a:xfrm>
            <a:off x="476250" y="1358900"/>
            <a:ext cx="8229600" cy="4829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Truth Tables</a:t>
            </a:r>
          </a:p>
          <a:p>
            <a:pPr lvl="1">
              <a:buClrTx/>
              <a:buFont typeface="Wingdings" pitchFamily="2" charset="2"/>
              <a:buChar char="§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truth table is made up of two columns with 1’s and 0’s or T’s and F’s for True or False.</a:t>
            </a:r>
          </a:p>
          <a:p>
            <a:pPr lvl="1">
              <a:buClrTx/>
              <a:buFont typeface="Wingdings" pitchFamily="2" charset="2"/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Logical And:		       Logical Or:</a:t>
            </a:r>
          </a:p>
          <a:p>
            <a:pPr lvl="1">
              <a:buClrTx/>
              <a:buFont typeface="Wingdings" pitchFamily="2" charset="2"/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= All  items must be true to get a “True” result.</a:t>
            </a:r>
          </a:p>
          <a:p>
            <a:pPr lvl="1"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 = Only one of the items must be true to get a “True” result.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order of items has no influence on the result of a truth table.</a:t>
            </a:r>
          </a:p>
          <a:p>
            <a:pPr lvl="1">
              <a:buClrTx/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449388" y="3857625"/>
          <a:ext cx="28130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Worksheet" r:id="rId4" imgW="1836353" imgH="739086" progId="">
                  <p:embed/>
                </p:oleObj>
              </mc:Choice>
              <mc:Fallback>
                <p:oleObj name="Worksheet" r:id="rId4" imgW="1836353" imgH="73908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857625"/>
                        <a:ext cx="281305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541838" y="3846513"/>
          <a:ext cx="28130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Worksheet" r:id="rId6" imgW="1836353" imgH="739086" progId="">
                  <p:embed/>
                </p:oleObj>
              </mc:Choice>
              <mc:Fallback>
                <p:oleObj name="Worksheet" r:id="rId6" imgW="1836353" imgH="73908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3846513"/>
                        <a:ext cx="281305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276350"/>
            <a:ext cx="8229600" cy="5205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Operator</a:t>
            </a:r>
          </a:p>
          <a:p>
            <a:pPr indent="0">
              <a:lnSpc>
                <a:spcPct val="80000"/>
              </a:lnSpc>
              <a:buClrTx/>
              <a:buFont typeface="Wingdings" pitchFamily="2" charset="2"/>
              <a:buChar char="§"/>
            </a:pP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Displays a record if both the first condition and the second condition are true.</a:t>
            </a:r>
          </a:p>
          <a:p>
            <a:pPr lvl="1" indent="0">
              <a:lnSpc>
                <a:spcPct val="80000"/>
              </a:lnSpc>
              <a:buClrTx/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column_name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table_name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column_name_1 = variable_1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column_name_2 = variable_2</a:t>
            </a:r>
          </a:p>
          <a:p>
            <a:pPr lvl="1" indent="0">
              <a:lnSpc>
                <a:spcPct val="80000"/>
              </a:lnSpc>
              <a:buClrTx/>
              <a:buFont typeface="Wingdings" pitchFamily="2" charset="2"/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685800" lvl="3" indent="0"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table_Grades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teacher = “Smith”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 = “A”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3" indent="0">
              <a:lnSpc>
                <a:spcPct val="80000"/>
              </a:lnSpc>
              <a:buSzPct val="70000"/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code returns one record from the grade table: </a:t>
            </a:r>
          </a:p>
          <a:p>
            <a:pPr marL="685800" lvl="3" indent="0">
              <a:lnSpc>
                <a:spcPct val="80000"/>
              </a:lnSpc>
              <a:buSzPct val="70000"/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Smith		1	English	A	0</a:t>
            </a:r>
          </a:p>
          <a:p>
            <a:pPr indent="0">
              <a:lnSpc>
                <a:spcPct val="80000"/>
              </a:lnSpc>
              <a:buFont typeface="Wingdings" pitchFamily="2" charset="2"/>
              <a:buNone/>
            </a:pPr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328738"/>
            <a:ext cx="7835900" cy="5048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OR Operator</a:t>
            </a:r>
          </a:p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0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Displays a record if either the first condition or the second condition is true.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column_name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table_name 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column_name_1 = variable_1 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column_name_2 = variable_2</a:t>
            </a:r>
          </a:p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endParaRPr lang="en-US" sz="800" b="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685800" lvl="3" indent="0">
              <a:lnSpc>
                <a:spcPct val="80000"/>
              </a:lnSpc>
              <a:buSzPct val="70000"/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table_Grades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teacher = “Smith”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 = “A”</a:t>
            </a:r>
          </a:p>
          <a:p>
            <a:pPr marL="685800" lvl="3" indent="0"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3" indent="0">
              <a:lnSpc>
                <a:spcPct val="80000"/>
              </a:lnSpc>
              <a:buSzPct val="70000"/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logic returns the following records from the grade table:</a:t>
            </a:r>
          </a:p>
          <a:p>
            <a:pPr marL="685800" lvl="3" indent="0">
              <a:lnSpc>
                <a:spcPct val="80000"/>
              </a:lnSpc>
              <a:buSzPct val="70000"/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Smith		1	English	A	0</a:t>
            </a:r>
          </a:p>
          <a:p>
            <a:pPr marL="685800" lvl="3" indent="0">
              <a:lnSpc>
                <a:spcPct val="80000"/>
              </a:lnSpc>
              <a:buSzPct val="70000"/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Smith		3	Science	C	0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Lesson Review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700" b="0" dirty="0" smtClean="0"/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z="2000" b="0" dirty="0" smtClean="0"/>
              <a:t>What is the difference between AND </a:t>
            </a:r>
            <a:r>
              <a:rPr lang="en-US" sz="2000" b="0" dirty="0" smtClean="0"/>
              <a:t>and</a:t>
            </a:r>
            <a:r>
              <a:rPr lang="en-US" sz="2000" b="0" dirty="0" smtClean="0"/>
              <a:t> OR?</a:t>
            </a:r>
          </a:p>
          <a:p>
            <a:pPr marL="457200" indent="-457200">
              <a:buFont typeface="Arial Narrow" pitchFamily="34" charset="0"/>
              <a:buAutoNum type="arabicPeriod"/>
            </a:pPr>
            <a:endParaRPr lang="en-US" sz="2000" b="0" dirty="0" smtClean="0"/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z="2000" b="0" dirty="0" smtClean="0"/>
              <a:t>Write an SELECT example that arranges students’ letter grades in the table_grades in ascending order.</a:t>
            </a:r>
          </a:p>
          <a:p>
            <a:pPr marL="457200" indent="-457200">
              <a:buFont typeface="Arial Narrow" pitchFamily="34" charset="0"/>
              <a:buAutoNum type="arabicPeriod"/>
            </a:pPr>
            <a:endParaRPr lang="en-US" sz="2000" b="0" dirty="0" smtClean="0"/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z="2000" b="0" dirty="0" smtClean="0"/>
              <a:t>Write an SELECT example with a WHERE condition based upon data that might reside in a Scholarship_info table ?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 txBox="1">
            <a:spLocks noChangeArrowheads="1"/>
          </p:cNvSpPr>
          <p:nvPr/>
        </p:nvSpPr>
        <p:spPr bwMode="auto">
          <a:xfrm>
            <a:off x="965200" y="1668463"/>
            <a:ext cx="7191375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Lesson Overview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endParaRPr lang="en-US" sz="27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 this lesson, you will learn: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DISTINCT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ORDER BY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The basic logical operators AND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Truth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31913"/>
            <a:ext cx="8061325" cy="5199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700" dirty="0" smtClean="0"/>
              <a:t>SELECT</a:t>
            </a:r>
          </a:p>
          <a:p>
            <a:pPr marL="0"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/>
              <a:t>The SELECT statement is used to select data from a database.</a:t>
            </a:r>
          </a:p>
          <a:p>
            <a:pPr marL="0"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/>
              <a:t>It can retrieve data from one or more tables, temporary tables, or views.</a:t>
            </a:r>
          </a:p>
          <a:p>
            <a:pPr marL="0"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/>
              <a:t>The selection is stored in a result table, called the </a:t>
            </a:r>
            <a:r>
              <a:rPr lang="en-US" sz="2000" b="0" i="1" dirty="0" smtClean="0"/>
              <a:t>result set.</a:t>
            </a:r>
          </a:p>
          <a:p>
            <a:pPr marL="0"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/>
              <a:t>SELECT is the most commonly used data manipulation language (DML) command</a:t>
            </a:r>
          </a:p>
          <a:p>
            <a:pPr marL="0"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b="0" dirty="0" smtClean="0"/>
              <a:t>Remember this example used in Review Lesson 1.3:</a:t>
            </a:r>
          </a:p>
          <a:p>
            <a:pPr marL="1028700" lvl="2" indent="-285750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column_name(s)</a:t>
            </a:r>
          </a:p>
          <a:p>
            <a:pPr marL="1028700" lvl="2" indent="-285750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table_name</a:t>
            </a:r>
          </a:p>
          <a:p>
            <a:pPr marL="1028700" lvl="2" indent="-285750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conditional</a:t>
            </a:r>
          </a:p>
          <a:p>
            <a:pPr marL="1028700" lvl="2" indent="-285750">
              <a:lnSpc>
                <a:spcPct val="7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sz="2000" b="0" dirty="0" smtClean="0"/>
              <a:t>Example:</a:t>
            </a:r>
          </a:p>
          <a:p>
            <a:pPr marL="1028700" lvl="2" indent="-285750">
              <a:lnSpc>
                <a:spcPct val="7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</a:p>
          <a:p>
            <a:pPr marL="1028700" lvl="2" indent="-285750">
              <a:lnSpc>
                <a:spcPct val="7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Grant_info </a:t>
            </a:r>
          </a:p>
          <a:p>
            <a:pPr marL="1028700" lvl="2" indent="-285750">
              <a:lnSpc>
                <a:spcPct val="7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aid_awarded &gt; 36000 </a:t>
            </a:r>
          </a:p>
          <a:p>
            <a:pPr marL="0" indent="0">
              <a:lnSpc>
                <a:spcPct val="70000"/>
              </a:lnSpc>
              <a:spcBef>
                <a:spcPct val="15000"/>
              </a:spcBef>
              <a:buClr>
                <a:srgbClr val="8DACD0"/>
              </a:buClr>
              <a:buFont typeface="Wingdings" pitchFamily="2" charset="2"/>
              <a:buNone/>
            </a:pPr>
            <a:endParaRPr lang="en-US" sz="2000" dirty="0" smtClean="0"/>
          </a:p>
          <a:p>
            <a:pPr marL="0" indent="0">
              <a:lnSpc>
                <a:spcPct val="70000"/>
              </a:lnSpc>
              <a:spcBef>
                <a:spcPct val="15000"/>
              </a:spcBef>
              <a:buClr>
                <a:srgbClr val="8DACD0"/>
              </a:buClr>
              <a:buFont typeface="Wingdings" pitchFamily="2" charset="2"/>
              <a:buNone/>
            </a:pPr>
            <a:r>
              <a:rPr lang="en-US" sz="2000" b="0" dirty="0" smtClean="0"/>
              <a:t>Yields students from the Grant_info table who awarded more than  $36,000.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466850"/>
            <a:ext cx="7735888" cy="4659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SELECT DISTINCT</a:t>
            </a:r>
          </a:p>
          <a:p>
            <a:pPr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2700" b="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Some of the fields in a table may contain duplicate values.</a:t>
            </a:r>
          </a:p>
          <a:p>
            <a:pPr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DISTINCT can be used to return only unique values.</a:t>
            </a:r>
          </a:p>
          <a:p>
            <a:pPr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The first occurrence of the DISTINCT data in the search is shown.</a:t>
            </a:r>
          </a:p>
          <a:p>
            <a:pPr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DISTINCT returns only distinct (unique) values.</a:t>
            </a:r>
          </a:p>
          <a:p>
            <a:pPr indent="0">
              <a:lnSpc>
                <a:spcPct val="7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column_name(s)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table_name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of SELECT DISTINCT: 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Teacher</a:t>
            </a:r>
          </a:p>
          <a:p>
            <a:pPr indent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table_Grades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1363663"/>
            <a:ext cx="7359650" cy="5062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SELECT DISTINCT (Continued)</a:t>
            </a:r>
          </a:p>
          <a:p>
            <a:pPr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Grades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Teacher		Hour	Subject	Grade	Fee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Smith			1	English	A	0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Jones			2	Math	B	0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Smith			3	Science	C	0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Results from: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Teacher</a:t>
            </a:r>
          </a:p>
          <a:p>
            <a:pPr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table_Grades</a:t>
            </a:r>
          </a:p>
        </p:txBody>
      </p:sp>
      <p:graphicFrame>
        <p:nvGraphicFramePr>
          <p:cNvPr id="38940" name="Group 28"/>
          <p:cNvGraphicFramePr>
            <a:graphicFrameLocks noGrp="1"/>
          </p:cNvGraphicFramePr>
          <p:nvPr/>
        </p:nvGraphicFramePr>
        <p:xfrm>
          <a:off x="1270000" y="5178425"/>
          <a:ext cx="5653088" cy="1098233"/>
        </p:xfrm>
        <a:graphic>
          <a:graphicData uri="http://schemas.openxmlformats.org/drawingml/2006/table">
            <a:tbl>
              <a:tblPr/>
              <a:tblGrid>
                <a:gridCol w="56530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Teacher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12888"/>
            <a:ext cx="8137525" cy="4927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indent="0">
              <a:buFont typeface="Wingdings" pitchFamily="2" charset="2"/>
              <a:buNone/>
            </a:pPr>
            <a:endParaRPr lang="en-US" sz="2700" b="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The WHERE clause is used to extract only those records that meet a specified set of criteria.</a:t>
            </a:r>
          </a:p>
          <a:p>
            <a:pPr lvl="1" indent="0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—specifies which rows to retrieve.</a:t>
            </a:r>
          </a:p>
          <a:p>
            <a:pPr lvl="2" indent="0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column_name(s)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table_name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column_name = variable</a:t>
            </a:r>
          </a:p>
          <a:p>
            <a:pPr indent="0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indent="0">
              <a:lnSpc>
                <a:spcPct val="7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*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Grant_info 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aid_awarded &gt; 36000 </a:t>
            </a:r>
          </a:p>
          <a:p>
            <a:pPr indent="0">
              <a:lnSpc>
                <a:spcPct val="7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ct val="7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Selects students who have been awarded more than $36,000 from the Grant_info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476375"/>
            <a:ext cx="7781925" cy="46497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ORDER BY </a:t>
            </a:r>
          </a:p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Sorts the result set by a specified column or the records in ascending (ASC) order (by default) or descending order (DESC).</a:t>
            </a:r>
          </a:p>
          <a:p>
            <a:pPr lvl="1"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ORDER BY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—specifies an order in which to return the rows.</a:t>
            </a:r>
          </a:p>
          <a:p>
            <a:pPr lvl="1"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column_name(s)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table_name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column_name(s) ASC|DESC</a:t>
            </a:r>
          </a:p>
          <a:p>
            <a:pPr lvl="1" indent="0">
              <a:lnSpc>
                <a:spcPct val="80000"/>
              </a:lnSpc>
              <a:buClrTx/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 indent="0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table_grades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teacher ASC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848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ORDER BY (continued)</a:t>
            </a:r>
          </a:p>
          <a:p>
            <a:pPr indent="0">
              <a:buFont typeface="Wingdings" pitchFamily="2" charset="2"/>
              <a:buNone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 from:</a:t>
            </a:r>
          </a:p>
          <a:p>
            <a:pPr lvl="3" indent="0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table_grades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teacher ASC</a:t>
            </a:r>
          </a:p>
          <a:p>
            <a:pPr lvl="3" indent="0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Results: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Teacher	Hour	Subject	Grade	Fee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Jones		2	Math	B	0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Smith		1	English	A	0</a:t>
            </a:r>
          </a:p>
          <a:p>
            <a:pPr indent="0"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Vann		3	Science	C	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Logical Operators: AND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OR</a:t>
            </a:r>
          </a:p>
          <a:p>
            <a:pPr>
              <a:buClrTx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Boolean operators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Designed to work with Boolean values of true or false.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Four most common Boolean operators in programming are AND (logical conjunction),OR (logical inclusion), XOR (exclusive OR), and NOT (logical negation).</a:t>
            </a:r>
          </a:p>
          <a:p>
            <a:pPr lvl="1"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Often used as qualifiers in database searches.</a:t>
            </a:r>
          </a:p>
          <a:p>
            <a:pPr lvl="1"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2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“Smith”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“English”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446</Words>
  <Application>Microsoft Office PowerPoint</Application>
  <PresentationFormat>On-screen Show (4:3)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Master_Template</vt:lpstr>
      <vt:lpstr>Worksheet</vt:lpstr>
      <vt:lpstr>Selecting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2012-01-17T22:42:55Z</dcterms:created>
  <dcterms:modified xsi:type="dcterms:W3CDTF">2012-01-17T22:43:11Z</dcterms:modified>
</cp:coreProperties>
</file>