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9" r:id="rId3"/>
    <p:sldId id="287" r:id="rId4"/>
    <p:sldId id="291" r:id="rId5"/>
    <p:sldId id="292" r:id="rId6"/>
    <p:sldId id="279" r:id="rId7"/>
    <p:sldId id="286" r:id="rId8"/>
    <p:sldId id="285" r:id="rId9"/>
    <p:sldId id="283" r:id="rId10"/>
    <p:sldId id="293" r:id="rId11"/>
    <p:sldId id="281" r:id="rId12"/>
    <p:sldId id="280" r:id="rId13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garet Fisher" initials="" lastIdx="7" clrIdx="0"/>
  <p:cmAuthor id="1" name="Peter Gruenbaum" initials="" lastIdx="4" clrIdx="1"/>
  <p:cmAuthor id="2" name="Bob &amp; Marci" initials="" lastIdx="1" clrIdx="2"/>
  <p:cmAuthor id="3" name="Susan" initials="" lastIdx="5" clrIdx="3"/>
  <p:cmAuthor id="4" name="vwoolley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1E"/>
    <a:srgbClr val="E4B12E"/>
    <a:srgbClr val="FFC536"/>
    <a:srgbClr val="F4F4F4"/>
    <a:srgbClr val="FF0000"/>
    <a:srgbClr val="E8F6E4"/>
    <a:srgbClr val="EEEFD7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3" autoAdjust="0"/>
    <p:restoredTop sz="84982" autoAdjust="0"/>
  </p:normalViewPr>
  <p:slideViewPr>
    <p:cSldViewPr snapToGrid="0">
      <p:cViewPr varScale="1">
        <p:scale>
          <a:sx n="92" d="100"/>
          <a:sy n="92" d="100"/>
        </p:scale>
        <p:origin x="-702" y="-108"/>
      </p:cViewPr>
      <p:guideLst>
        <p:guide orient="horz" pos="307"/>
        <p:guide orient="horz" pos="478"/>
        <p:guide orient="horz" pos="709"/>
        <p:guide orient="horz" pos="4142"/>
        <p:guide orient="horz" pos="3873"/>
        <p:guide pos="5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20" y="-7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3D8C125-EAB7-4925-AB46-8E328FC63F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99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E56F5-87E6-4426-BF4F-F1AA1F6764A2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F8E950-9C5D-4546-9C50-A535542E96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D679AD-D4D5-470B-8A80-AB0E2C73B5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What is a subquery? </a:t>
            </a:r>
          </a:p>
          <a:p>
            <a:pPr>
              <a:defRPr/>
            </a:pPr>
            <a:r>
              <a:rPr lang="en-US" dirty="0" smtClean="0"/>
              <a:t>A query that can nest inside another query.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2. What is a JOIN?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Joins query data from two or more tables, based on a relationship between certain columns in these tables.</a:t>
            </a:r>
          </a:p>
          <a:p>
            <a:pPr marL="457200" indent="-457200"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/>
              <a:t>3. What is the command that is used to keep duplicates in UNION and INTERSECT commands?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457200" indent="-457200">
              <a:defRPr/>
            </a:pPr>
            <a:r>
              <a:rPr lang="en-US" dirty="0" smtClean="0"/>
              <a:t>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dirty="0" smtClean="0"/>
              <a:t>UNION 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dirty="0" smtClean="0"/>
              <a:t>INTERSECTS ALL</a:t>
            </a:r>
          </a:p>
          <a:p>
            <a:pPr marL="457200" indent="-457200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F3BB4-BBD4-474B-B256-6FFBA1E9DBA4}" type="slidenum">
              <a:rPr lang="en-US" smtClean="0">
                <a:cs typeface="Arial" charset="0"/>
              </a:rPr>
              <a:pPr/>
              <a:t>12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A57D17-B538-4A8E-82FF-5720DB48E4F9}" type="slidenum">
              <a:rPr lang="en-US" sz="1200" b="0">
                <a:latin typeface="Arial" charset="0"/>
              </a:rPr>
              <a:pPr algn="r"/>
              <a:t>2</a:t>
            </a:fld>
            <a:endParaRPr lang="en-US" sz="1200" b="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example selects all teachers with names starting with “Sm.”</a:t>
            </a:r>
          </a:p>
          <a:p>
            <a:r>
              <a:rPr lang="en-US" dirty="0" smtClean="0"/>
              <a:t>Demonstrate or give examples of the other operators.</a:t>
            </a:r>
          </a:p>
          <a:p>
            <a:r>
              <a:rPr lang="en-US" dirty="0" smtClean="0"/>
              <a:t>See the review lesson plan for ideas on role-playing the concepts in this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7B151A-AC1F-4F6F-ACEE-862DDCA69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FB52E4-0ADC-4209-84F9-7A138C0C22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613F96-D9D0-4068-9012-311D11F520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E40442-4871-458F-97AB-4EB3992CD08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A6423-AAF1-4DFD-8D04-CCE59B65B2E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3FDE77-E843-4F08-90EE-947FEC941C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ADDFF-C18B-4538-B0A2-9DA3726E313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000" y="1587500"/>
            <a:ext cx="8301038" cy="7493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ct val="40000"/>
              </a:spcBef>
              <a:defRPr sz="27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5000" y="2349500"/>
            <a:ext cx="8301038" cy="3289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Font typeface="Wingdings" pitchFamily="2" charset="2"/>
              <a:buNone/>
              <a:defRPr sz="20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338" y="1476375"/>
            <a:ext cx="7027862" cy="466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>
            <a:lvl1pPr marL="502920" marR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Untitled-no logo.psd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44450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 bwMode="auto">
          <a:xfrm>
            <a:off x="444500" y="523875"/>
            <a:ext cx="1427163" cy="234950"/>
          </a:xfrm>
          <a:prstGeom prst="roundRect">
            <a:avLst/>
          </a:prstGeom>
          <a:solidFill>
            <a:srgbClr val="E4B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3063" y="803275"/>
            <a:ext cx="5618162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Management Fundamentals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3.1b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Untitled-panel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600" y="1776413"/>
            <a:ext cx="8678863" cy="3875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>
              <a:lnSpc>
                <a:spcPct val="90000"/>
              </a:lnSpc>
              <a:defRPr/>
            </a:pPr>
            <a:r>
              <a:rPr lang="en-US" sz="5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Select  Complex Queries</a:t>
            </a:r>
          </a:p>
        </p:txBody>
      </p:sp>
      <p:sp>
        <p:nvSpPr>
          <p:cNvPr id="15363" name="Rounded Rectangle 6"/>
          <p:cNvSpPr>
            <a:spLocks noChangeArrowheads="1"/>
          </p:cNvSpPr>
          <p:nvPr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5364" name="TextBox 10"/>
          <p:cNvSpPr txBox="1">
            <a:spLocks noChangeArrowheads="1"/>
          </p:cNvSpPr>
          <p:nvPr/>
        </p:nvSpPr>
        <p:spPr bwMode="auto">
          <a:xfrm>
            <a:off x="373063" y="803275"/>
            <a:ext cx="5618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Management Fundamentals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3.1b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JOIN Types</a:t>
            </a:r>
          </a:p>
          <a:p>
            <a:pPr>
              <a:buFont typeface="Wingdings" pitchFamily="2" charset="2"/>
              <a:buNone/>
            </a:pPr>
            <a:endParaRPr lang="en-US" sz="1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keyword returns rows when there is at least one match in </a:t>
            </a:r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tables.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are the same.</a:t>
            </a:r>
          </a:p>
          <a:p>
            <a:pPr>
              <a:buFont typeface="Wingdings" pitchFamily="2" charset="2"/>
              <a:buNone/>
            </a:pPr>
            <a:endParaRPr lang="en-US" sz="1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LEFT JOIN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LEFT JOIN </a:t>
            </a:r>
            <a:r>
              <a:rPr 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keyword returns all rows from the </a:t>
            </a:r>
            <a:r>
              <a:rPr lang="en-US" sz="2000" b="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table_name1</a:t>
            </a:r>
            <a:r>
              <a:rPr 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even if there are no matches in the right table (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table_name2</a:t>
            </a:r>
            <a:r>
              <a:rPr 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None/>
            </a:pPr>
            <a:endParaRPr lang="en-US" sz="1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RIGHT JOIN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RIGHT JOIN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keyword returns all rows from the </a:t>
            </a:r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table (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table_name2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), even if there are no matches in the left table (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table_name1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None/>
            </a:pPr>
            <a:endParaRPr lang="en-US" sz="1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FULL JOIN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FULL JOIN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keyword returns rows when there is a match in </a:t>
            </a:r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of the tables.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INTERSECT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combines two or more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statements.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is essentially the same as a Boolean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operation.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The SQL 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 operator takes the results of two queries and returns </a:t>
            </a:r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2000" b="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rows that appear in </a:t>
            </a:r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result sets. It removes duplicate rows from the final result set unless  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INTERSECT ALL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 is used.</a:t>
            </a:r>
          </a:p>
          <a:p>
            <a:pPr>
              <a:buFont typeface="Wingdings" pitchFamily="2" charset="2"/>
              <a:buNone/>
              <a:defRPr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9144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* FROM class_info </a:t>
            </a:r>
          </a:p>
          <a:p>
            <a:pPr marL="9144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WHERE grade BETWEEN “A” AND “C”</a:t>
            </a:r>
          </a:p>
          <a:p>
            <a:pPr marL="9144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INTERSECT </a:t>
            </a:r>
          </a:p>
          <a:p>
            <a:pPr marL="9144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SELECT * FROM class_info</a:t>
            </a:r>
          </a:p>
          <a:p>
            <a:pPr marL="9144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WHERE grade BETWEEN “B” AND “D”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The above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query returns all rows from the Class Info table where Grade is between B and 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None/>
              <a:defRPr/>
            </a:pPr>
            <a:r>
              <a:rPr lang="en-US" sz="2700" dirty="0" smtClean="0"/>
              <a:t>Lesson Review</a:t>
            </a:r>
          </a:p>
          <a:p>
            <a:pPr>
              <a:defRPr/>
            </a:pPr>
            <a:endParaRPr lang="en-US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What is a subquery? </a:t>
            </a:r>
            <a:endParaRPr lang="en-US" sz="2000" dirty="0" smtClean="0"/>
          </a:p>
          <a:p>
            <a:pPr marL="731520" indent="-457200">
              <a:buFont typeface="+mj-lt"/>
              <a:buAutoNum type="arabicPeriod"/>
              <a:defRPr/>
            </a:pPr>
            <a:endParaRPr lang="en-US" sz="2000" b="0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What is a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2000" b="0" dirty="0" smtClean="0"/>
              <a:t>?</a:t>
            </a:r>
          </a:p>
          <a:p>
            <a:pPr marL="731520" indent="-457200">
              <a:buFont typeface="+mj-lt"/>
              <a:buAutoNum type="arabicPeriod"/>
              <a:defRPr/>
            </a:pPr>
            <a:endParaRPr lang="en-US" sz="2000" b="0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What is the command that is used to keep duplicates in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000" b="0" dirty="0" smtClean="0"/>
              <a:t> and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sz="2000" b="0" dirty="0" smtClean="0"/>
              <a:t> commands?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buFont typeface="Wingdings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65200" y="1668463"/>
            <a:ext cx="7364413" cy="4292600"/>
          </a:xfrm>
          <a:prstGeom prst="rect">
            <a:avLst/>
          </a:prstGeom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  <a:defRPr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Lesson Overview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  <a:defRPr/>
            </a:pPr>
            <a:endParaRPr lang="en-US" sz="1000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3.1b Select data. </a:t>
            </a:r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This objective may include but is not limited to: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queries to extract data from one table; extracting data by using joins; combining result sets by using UNION and INTERSECT.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defRPr/>
            </a:pPr>
            <a:endParaRPr lang="en-US" sz="10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In this lesson, you will review: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Subqueries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UNIONS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JOINS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INTERSECTS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2075"/>
            <a:ext cx="8229600" cy="4772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Subqueries</a:t>
            </a:r>
          </a:p>
          <a:p>
            <a:pPr>
              <a:buFont typeface="Arial" charset="0"/>
              <a:buChar char="•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 In Structured Query Language (SQL), a query can nest inside another query</a:t>
            </a:r>
          </a:p>
          <a:p>
            <a:pPr>
              <a:buFont typeface="Arial" charset="0"/>
              <a:buChar char="•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There are three basic types of subqueries.</a:t>
            </a:r>
          </a:p>
          <a:p>
            <a:pPr>
              <a:buFont typeface="Wingdings" pitchFamily="2" charset="2"/>
              <a:buNone/>
            </a:pPr>
            <a:endParaRPr lang="en-US" sz="1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1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Predicate—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extended logical constructs in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(and 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) clause(s) using the operators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AND, OR, LIKE, BETWEEN, AS,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TOP(LIMIT).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Example: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column_name(s)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FROM table_name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WHERE column_name LIKE pattern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SELECT subject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FROM class_info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WHERE teacher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“Sm”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Subqueries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(Continued)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 	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2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Scalar—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stand-alone queries that return a single value. Scalar subqueries can be used in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expressions,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clauses,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clauses, and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clauses. Example:</a:t>
            </a:r>
            <a:endParaRPr lang="en-US" sz="1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column_name(s) 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FROM table_name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WHERE variable_1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column_name 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	FROM table_name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	WHERE column_name = variable_2)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49375"/>
            <a:ext cx="8199438" cy="4981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Subqueries (Continued)</a:t>
            </a:r>
          </a:p>
          <a:p>
            <a:pPr>
              <a:buFont typeface="Wingdings" pitchFamily="2" charset="2"/>
              <a:buNone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Type 3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Table—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queries nested in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clause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table_name_1 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FROM table_name_1, 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(SELECT column_name_2 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FROM table_name_2 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	WHERE column_name_3 = variable_1)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	WHERE table_name_1 .column_name_1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		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table_name_2.column_name_2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Syntax note: All subqueries must be enclosed in parentheses.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381125"/>
            <a:ext cx="7923213" cy="5197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700" b="0" dirty="0" smtClean="0"/>
              <a:t> 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UNION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000" b="0" dirty="0" smtClean="0"/>
              <a:t> clause combines the results of two SQL queries into a single table of all matching rows. The two queries must have the same number of columns and compatible data types to unite. Any duplicate records are removed automatically unless 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UNION ALL</a:t>
            </a:r>
            <a:r>
              <a:rPr lang="en-US" sz="2000" b="0" dirty="0" smtClean="0"/>
              <a:t> is used.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000" b="0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000" b="0" dirty="0" smtClean="0"/>
              <a:t>	Example: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000" dirty="0" smtClean="0"/>
              <a:t> </a:t>
            </a:r>
            <a:r>
              <a:rPr lang="en-US" sz="2000" b="0" dirty="0" smtClean="0"/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column_name(s) FROM table_name1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UNION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column_name(s) FROM table_name2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000" b="0" dirty="0" smtClean="0"/>
              <a:t>	</a:t>
            </a:r>
            <a:r>
              <a:rPr lang="en-US" sz="2000" b="0" i="1" dirty="0" smtClean="0"/>
              <a:t>NO duplicates allowed.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000" b="0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000" b="0" dirty="0" smtClean="0"/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column_name(s) FROM table_name1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UNION ALL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column_name(s) FROM table_name2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000" b="0" dirty="0" smtClean="0"/>
              <a:t>	</a:t>
            </a:r>
            <a:r>
              <a:rPr lang="en-US" sz="2000" b="0" i="1" dirty="0" smtClean="0"/>
              <a:t>Duplicates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22400"/>
            <a:ext cx="8270875" cy="49545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keyword returns rows when there is at least one match in both tables.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returns rows where the value in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in table_name1 matches the value in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table_name2.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These new rows will have columns from both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table_name1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table_name2,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except for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SELECT column_name(s)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FROM table_name1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INNER JOIN table_name2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ON table_name1.column_name=table_name2.column_name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	Note: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INNER JOIN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 is the same as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JOIN.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2063"/>
            <a:ext cx="8229600" cy="510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LEFT JOIN</a:t>
            </a:r>
          </a:p>
          <a:p>
            <a:pPr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LEFT JOIN </a:t>
            </a:r>
            <a:r>
              <a:rPr lang="en-US" sz="18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keyword returns all rows from the left table (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table_name1</a:t>
            </a:r>
            <a:r>
              <a:rPr lang="en-US" sz="18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even if there are no matches in the right table (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table_name2</a:t>
            </a:r>
            <a:r>
              <a:rPr lang="en-US" sz="18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 column_name(s)</a:t>
            </a:r>
            <a:b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 table_name1</a:t>
            </a:r>
            <a:b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LEFT JOIN 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table_name2</a:t>
            </a:r>
            <a:b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 table_name1.column_name=table_name2.column_name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RIGHT JOIN</a:t>
            </a:r>
          </a:p>
          <a:p>
            <a:pPr>
              <a:buFont typeface="Wingdings" pitchFamily="2" charset="2"/>
              <a:buNone/>
            </a:pP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RIGHT JOIN 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keyword returns all rows from the right table (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table_name2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), even if there are no matches in the left table (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table_name1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column_name(s)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FROM table_name1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RIGHT JOIN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table_name2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ON table_name1.column_name=table_name2.column_name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Note: In some databases,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RIGHT JOIN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is called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RIGHT OUTER JOIN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2000" b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196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FULL JOIN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FULL JOIN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keyword returns rows when there is a match in </a:t>
            </a:r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of the tables. 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FULL JOIN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returns value even if only one of the tables has a value, unlike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INNER JOIN</a:t>
            </a:r>
            <a:r>
              <a:rPr lang="en-US" dirty="0" smtClean="0"/>
              <a:t>,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which must have a match in both tables. </a:t>
            </a:r>
          </a:p>
          <a:p>
            <a:pPr>
              <a:buFont typeface="Wingdings" pitchFamily="2" charset="2"/>
              <a:buNone/>
            </a:pPr>
            <a:r>
              <a:rPr lang="en-US" sz="1000" b="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column_name(s)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FROM table_name1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FULL JOIN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table_name2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ON table_name1.column_name=table_name2.column_name</a:t>
            </a:r>
          </a:p>
          <a:p>
            <a:pPr>
              <a:buFont typeface="Wingdings" pitchFamily="2" charset="2"/>
              <a:buNone/>
            </a:pP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1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Master_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Eli_Guidelines_New</Template>
  <TotalTime>667</TotalTime>
  <Words>214</Words>
  <Application>Microsoft Office PowerPoint</Application>
  <PresentationFormat>On-screen Show (4:3)</PresentationFormat>
  <Paragraphs>125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Master_Template</vt:lpstr>
      <vt:lpstr>  Select  Complex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1.2 - Course Module Slide Options</dc:title>
  <dc:creator>a-janal</dc:creator>
  <dc:description>Updated slides with current text and slide options</dc:description>
  <cp:lastModifiedBy>Diane Kohnen</cp:lastModifiedBy>
  <cp:revision>793</cp:revision>
  <dcterms:created xsi:type="dcterms:W3CDTF">2008-07-15T17:51:11Z</dcterms:created>
  <dcterms:modified xsi:type="dcterms:W3CDTF">2012-01-17T22:47:04Z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 of the Modifications">
    <vt:lpwstr>PowerPoint boilerplate for Course module</vt:lpwstr>
  </property>
  <property fmtid="{D5CDD505-2E9C-101B-9397-08002B2CF9AE}" pid="3" name="AddDocumentEventProcessedFirstTime">
    <vt:lpwstr>True</vt:lpwstr>
  </property>
  <property fmtid="{D5CDD505-2E9C-101B-9397-08002B2CF9AE}" pid="4" name="AddDocumentEventProcessedFileUniqueId">
    <vt:lpwstr>88d98604-164e-49f6-944f-def1028c1d63</vt:lpwstr>
  </property>
  <property fmtid="{D5CDD505-2E9C-101B-9397-08002B2CF9AE}" pid="5" name="LastObjectUpdateEventProcessedVersion">
    <vt:lpwstr>2.0</vt:lpwstr>
  </property>
  <property fmtid="{D5CDD505-2E9C-101B-9397-08002B2CF9AE}" pid="6" name="ContentTypeId">
    <vt:lpwstr>0x00DDD5EB73BFB76E459C139DBD7FA3B4D7</vt:lpwstr>
  </property>
  <property fmtid="{D5CDD505-2E9C-101B-9397-08002B2CF9AE}" pid="7" name="_SourceUrl">
    <vt:lpwstr/>
  </property>
  <property fmtid="{D5CDD505-2E9C-101B-9397-08002B2CF9AE}" pid="8" name="AutoVersionDisabled">
    <vt:lpwstr>0</vt:lpwstr>
  </property>
  <property fmtid="{D5CDD505-2E9C-101B-9397-08002B2CF9AE}" pid="9" name="ItemType">
    <vt:lpwstr>1</vt:lpwstr>
  </property>
  <property fmtid="{D5CDD505-2E9C-101B-9397-08002B2CF9AE}" pid="10" name="Order">
    <vt:lpwstr/>
  </property>
  <property fmtid="{D5CDD505-2E9C-101B-9397-08002B2CF9AE}" pid="11" name="MetaInfo">
    <vt:lpwstr/>
  </property>
  <property fmtid="{D5CDD505-2E9C-101B-9397-08002B2CF9AE}" pid="12" name="Description">
    <vt:lpwstr/>
  </property>
</Properties>
</file>