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90" r:id="rId3"/>
    <p:sldId id="291" r:id="rId4"/>
    <p:sldId id="275" r:id="rId5"/>
    <p:sldId id="282" r:id="rId6"/>
    <p:sldId id="279" r:id="rId7"/>
    <p:sldId id="284" r:id="rId8"/>
    <p:sldId id="286" r:id="rId9"/>
    <p:sldId id="287" r:id="rId10"/>
    <p:sldId id="280" r:id="rId11"/>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mn-cs"/>
      </a:defRPr>
    </a:lvl1pPr>
    <a:lvl2pPr marL="457200" algn="l" rtl="0" fontAlgn="base">
      <a:spcBef>
        <a:spcPct val="0"/>
      </a:spcBef>
      <a:spcAft>
        <a:spcPct val="0"/>
      </a:spcAft>
      <a:defRPr b="1" kern="1200">
        <a:solidFill>
          <a:schemeClr val="tx1"/>
        </a:solidFill>
        <a:latin typeface="Arial Narrow" pitchFamily="34" charset="0"/>
        <a:ea typeface="+mn-ea"/>
        <a:cs typeface="+mn-cs"/>
      </a:defRPr>
    </a:lvl2pPr>
    <a:lvl3pPr marL="914400" algn="l" rtl="0" fontAlgn="base">
      <a:spcBef>
        <a:spcPct val="0"/>
      </a:spcBef>
      <a:spcAft>
        <a:spcPct val="0"/>
      </a:spcAft>
      <a:defRPr b="1" kern="1200">
        <a:solidFill>
          <a:schemeClr val="tx1"/>
        </a:solidFill>
        <a:latin typeface="Arial Narrow" pitchFamily="34" charset="0"/>
        <a:ea typeface="+mn-ea"/>
        <a:cs typeface="+mn-cs"/>
      </a:defRPr>
    </a:lvl3pPr>
    <a:lvl4pPr marL="1371600" algn="l" rtl="0" fontAlgn="base">
      <a:spcBef>
        <a:spcPct val="0"/>
      </a:spcBef>
      <a:spcAft>
        <a:spcPct val="0"/>
      </a:spcAft>
      <a:defRPr b="1" kern="1200">
        <a:solidFill>
          <a:schemeClr val="tx1"/>
        </a:solidFill>
        <a:latin typeface="Arial Narrow" pitchFamily="34" charset="0"/>
        <a:ea typeface="+mn-ea"/>
        <a:cs typeface="+mn-cs"/>
      </a:defRPr>
    </a:lvl4pPr>
    <a:lvl5pPr marL="1828800" algn="l" rtl="0" fontAlgn="base">
      <a:spcBef>
        <a:spcPct val="0"/>
      </a:spcBef>
      <a:spcAft>
        <a:spcPct val="0"/>
      </a:spcAft>
      <a:defRPr b="1" kern="1200">
        <a:solidFill>
          <a:schemeClr val="tx1"/>
        </a:solidFill>
        <a:latin typeface="Arial Narrow" pitchFamily="34" charset="0"/>
        <a:ea typeface="+mn-ea"/>
        <a:cs typeface="+mn-cs"/>
      </a:defRPr>
    </a:lvl5pPr>
    <a:lvl6pPr marL="2286000" algn="l" defTabSz="914400" rtl="0" eaLnBrk="1" latinLnBrk="0" hangingPunct="1">
      <a:defRPr b="1" kern="1200">
        <a:solidFill>
          <a:schemeClr val="tx1"/>
        </a:solidFill>
        <a:latin typeface="Arial Narrow" pitchFamily="34" charset="0"/>
        <a:ea typeface="+mn-ea"/>
        <a:cs typeface="+mn-cs"/>
      </a:defRPr>
    </a:lvl6pPr>
    <a:lvl7pPr marL="2743200" algn="l" defTabSz="914400" rtl="0" eaLnBrk="1" latinLnBrk="0" hangingPunct="1">
      <a:defRPr b="1" kern="1200">
        <a:solidFill>
          <a:schemeClr val="tx1"/>
        </a:solidFill>
        <a:latin typeface="Arial Narrow" pitchFamily="34" charset="0"/>
        <a:ea typeface="+mn-ea"/>
        <a:cs typeface="+mn-cs"/>
      </a:defRPr>
    </a:lvl7pPr>
    <a:lvl8pPr marL="3200400" algn="l" defTabSz="914400" rtl="0" eaLnBrk="1" latinLnBrk="0" hangingPunct="1">
      <a:defRPr b="1" kern="1200">
        <a:solidFill>
          <a:schemeClr val="tx1"/>
        </a:solidFill>
        <a:latin typeface="Arial Narrow" pitchFamily="34" charset="0"/>
        <a:ea typeface="+mn-ea"/>
        <a:cs typeface="+mn-cs"/>
      </a:defRPr>
    </a:lvl8pPr>
    <a:lvl9pPr marL="3657600" algn="l" defTabSz="914400" rtl="0" eaLnBrk="1" latinLnBrk="0" hangingPunct="1">
      <a:defRPr b="1"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12E"/>
    <a:srgbClr val="FFC536"/>
    <a:srgbClr val="F4F4F4"/>
    <a:srgbClr val="FF0000"/>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84982" autoAdjust="0"/>
  </p:normalViewPr>
  <p:slideViewPr>
    <p:cSldViewPr snapToGrid="0">
      <p:cViewPr varScale="1">
        <p:scale>
          <a:sx n="92" d="100"/>
          <a:sy n="92" d="100"/>
        </p:scale>
        <p:origin x="-696" y="-108"/>
      </p:cViewPr>
      <p:guideLst>
        <p:guide orient="horz" pos="307"/>
        <p:guide orient="horz" pos="478"/>
        <p:guide orient="horz" pos="709"/>
        <p:guide orient="horz" pos="4142"/>
        <p:guide orient="horz" pos="3873"/>
        <p:guide pos="5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620" y="-7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4FBB26E3-7F4D-4AF7-BE11-B768C429B161}" type="slidenum">
              <a:rPr lang="en-US"/>
              <a:pPr>
                <a:defRPr/>
              </a:pPr>
              <a:t>‹#›</a:t>
            </a:fld>
            <a:endParaRPr lang="en-US" dirty="0"/>
          </a:p>
        </p:txBody>
      </p:sp>
    </p:spTree>
    <p:extLst>
      <p:ext uri="{BB962C8B-B14F-4D97-AF65-F5344CB8AC3E}">
        <p14:creationId xmlns:p14="http://schemas.microsoft.com/office/powerpoint/2010/main" val="4094084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endParaRPr lang="en-US" dirty="0" smtClean="0"/>
          </a:p>
        </p:txBody>
      </p:sp>
      <p:sp>
        <p:nvSpPr>
          <p:cNvPr id="15363" name="Slide Number Placeholder 3"/>
          <p:cNvSpPr>
            <a:spLocks noGrp="1"/>
          </p:cNvSpPr>
          <p:nvPr>
            <p:ph type="sldNum" sz="quarter" idx="5"/>
          </p:nvPr>
        </p:nvSpPr>
        <p:spPr>
          <a:noFill/>
        </p:spPr>
        <p:txBody>
          <a:bodyPr/>
          <a:lstStyle/>
          <a:p>
            <a:fld id="{45C84C9D-5434-4174-A01B-1EF11AC52BF5}"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r>
              <a:rPr lang="en-US" b="1" dirty="0" smtClean="0"/>
              <a:t>What is the purpose of  INSERT  INTO?</a:t>
            </a:r>
          </a:p>
          <a:p>
            <a:r>
              <a:rPr lang="en-US" dirty="0" smtClean="0">
                <a:latin typeface="Arial Narrow" pitchFamily="34" charset="0"/>
              </a:rPr>
              <a:t>The statement is used to insert a new row in a table.</a:t>
            </a:r>
            <a:endParaRPr lang="en-US" b="1" dirty="0" smtClean="0"/>
          </a:p>
          <a:p>
            <a:endParaRPr lang="en-US" dirty="0" smtClean="0"/>
          </a:p>
          <a:p>
            <a:r>
              <a:rPr lang="en-US" b="1" dirty="0" smtClean="0"/>
              <a:t>What happens If a column is not specified using the basic INSERT command?</a:t>
            </a:r>
          </a:p>
          <a:p>
            <a:r>
              <a:rPr lang="en-US" dirty="0" smtClean="0">
                <a:latin typeface="Arial Narrow" pitchFamily="34" charset="0"/>
              </a:rPr>
              <a:t>The number of columns and values must be the same. If a column is not specified, the default value for the column is used. </a:t>
            </a:r>
          </a:p>
          <a:p>
            <a:endParaRPr lang="en-US" dirty="0" smtClean="0"/>
          </a:p>
          <a:p>
            <a:r>
              <a:rPr lang="en-US" b="1" dirty="0" smtClean="0"/>
              <a:t>What command do you use for a sub query with INSERT?</a:t>
            </a:r>
          </a:p>
          <a:p>
            <a:r>
              <a:rPr lang="en-US" dirty="0" smtClean="0">
                <a:solidFill>
                  <a:srgbClr val="0000FF"/>
                </a:solidFill>
              </a:rPr>
              <a:t>SELECT  - This question is designed as discussion starting hence I have added a syntax example below:</a:t>
            </a:r>
          </a:p>
          <a:p>
            <a:r>
              <a:rPr lang="en-US" dirty="0" smtClean="0">
                <a:solidFill>
                  <a:srgbClr val="0000FF"/>
                </a:solidFill>
              </a:rPr>
              <a:t>	</a:t>
            </a:r>
          </a:p>
          <a:p>
            <a:r>
              <a:rPr lang="en-US" dirty="0" smtClean="0">
                <a:solidFill>
                  <a:srgbClr val="0000FF"/>
                </a:solidFill>
              </a:rPr>
              <a:t>	INSERT INTO "table1" ("column1", "column2", ...)</a:t>
            </a:r>
            <a:br>
              <a:rPr lang="en-US" dirty="0" smtClean="0">
                <a:solidFill>
                  <a:srgbClr val="0000FF"/>
                </a:solidFill>
              </a:rPr>
            </a:br>
            <a:r>
              <a:rPr lang="en-US" dirty="0" smtClean="0">
                <a:solidFill>
                  <a:srgbClr val="0000FF"/>
                </a:solidFill>
              </a:rPr>
              <a:t>	SELECT "column3", "column4", ...</a:t>
            </a:r>
            <a:br>
              <a:rPr lang="en-US" dirty="0" smtClean="0">
                <a:solidFill>
                  <a:srgbClr val="0000FF"/>
                </a:solidFill>
              </a:rPr>
            </a:br>
            <a:r>
              <a:rPr lang="en-US" dirty="0" smtClean="0">
                <a:solidFill>
                  <a:srgbClr val="0000FF"/>
                </a:solidFill>
              </a:rPr>
              <a:t>	FROM "table2</a:t>
            </a:r>
          </a:p>
          <a:p>
            <a:endParaRPr lang="en-US" dirty="0" smtClean="0">
              <a:solidFill>
                <a:srgbClr val="0000FF"/>
              </a:solidFill>
            </a:endParaRPr>
          </a:p>
          <a:p>
            <a:endParaRPr lang="en-US" dirty="0" smtClean="0">
              <a:solidFill>
                <a:srgbClr val="0000FF"/>
              </a:solidFill>
            </a:endParaRPr>
          </a:p>
          <a:p>
            <a:endParaRPr lang="en-US" dirty="0" smtClean="0"/>
          </a:p>
          <a:p>
            <a:endParaRPr lang="en-US" dirty="0" smtClean="0"/>
          </a:p>
        </p:txBody>
      </p:sp>
      <p:sp>
        <p:nvSpPr>
          <p:cNvPr id="33795" name="Slide Number Placeholder 3"/>
          <p:cNvSpPr>
            <a:spLocks noGrp="1"/>
          </p:cNvSpPr>
          <p:nvPr>
            <p:ph type="sldNum" sz="quarter" idx="5"/>
          </p:nvPr>
        </p:nvSpPr>
        <p:spPr>
          <a:noFill/>
        </p:spPr>
        <p:txBody>
          <a:bodyPr/>
          <a:lstStyle/>
          <a:p>
            <a:fld id="{5F24679D-5D50-45ED-B819-8AE2CB8FCDCC}" type="slidenum">
              <a:rPr lang="en-US" smtClean="0"/>
              <a:pPr/>
              <a:t>10</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p:spPr>
        <p:txBody>
          <a:bodyPr/>
          <a:lstStyle/>
          <a:p>
            <a:endParaRPr lang="en-US" dirty="0" smtClean="0"/>
          </a:p>
        </p:txBody>
      </p:sp>
      <p:sp>
        <p:nvSpPr>
          <p:cNvPr id="17411" name="Slide Number Placeholder 3"/>
          <p:cNvSpPr txBox="1">
            <a:spLocks noGrp="1"/>
          </p:cNvSpPr>
          <p:nvPr/>
        </p:nvSpPr>
        <p:spPr bwMode="auto">
          <a:xfrm>
            <a:off x="4022725" y="8540750"/>
            <a:ext cx="3078163" cy="449263"/>
          </a:xfrm>
          <a:prstGeom prst="rect">
            <a:avLst/>
          </a:prstGeom>
          <a:noFill/>
          <a:ln w="9525">
            <a:noFill/>
            <a:miter lim="800000"/>
            <a:headEnd/>
            <a:tailEnd/>
          </a:ln>
        </p:spPr>
        <p:txBody>
          <a:bodyPr anchor="b"/>
          <a:lstStyle/>
          <a:p>
            <a:pPr algn="r"/>
            <a:fld id="{6907D500-4F87-4B18-BD71-19761D1C4FA2}" type="slidenum">
              <a:rPr lang="en-US" sz="1200" b="0">
                <a:latin typeface="Arial" charset="0"/>
              </a:rPr>
              <a:pPr algn="r"/>
              <a:t>2</a:t>
            </a:fld>
            <a:endParaRPr lang="en-US" sz="1200" b="0"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r>
              <a:rPr lang="en-US" dirty="0" smtClean="0"/>
              <a:t>. </a:t>
            </a:r>
          </a:p>
        </p:txBody>
      </p:sp>
      <p:sp>
        <p:nvSpPr>
          <p:cNvPr id="19459" name="Slide Number Placeholder 3"/>
          <p:cNvSpPr>
            <a:spLocks noGrp="1"/>
          </p:cNvSpPr>
          <p:nvPr>
            <p:ph type="sldNum" sz="quarter" idx="5"/>
          </p:nvPr>
        </p:nvSpPr>
        <p:spPr>
          <a:noFill/>
        </p:spPr>
        <p:txBody>
          <a:bodyPr/>
          <a:lstStyle/>
          <a:p>
            <a:fld id="{0DBBBCAE-39DC-4EBC-B17A-65F09DC8AAA1}"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p:spPr>
        <p:txBody>
          <a:bodyPr/>
          <a:lstStyle/>
          <a:p>
            <a:endParaRPr lang="en-US" dirty="0" smtClean="0"/>
          </a:p>
        </p:txBody>
      </p:sp>
      <p:sp>
        <p:nvSpPr>
          <p:cNvPr id="21507" name="Slide Number Placeholder 3"/>
          <p:cNvSpPr>
            <a:spLocks noGrp="1"/>
          </p:cNvSpPr>
          <p:nvPr>
            <p:ph type="sldNum" sz="quarter" idx="5"/>
          </p:nvPr>
        </p:nvSpPr>
        <p:spPr>
          <a:noFill/>
        </p:spPr>
        <p:txBody>
          <a:bodyPr/>
          <a:lstStyle/>
          <a:p>
            <a:fld id="{3133A8D4-2538-4871-A49F-03D01FED3F1F}" type="slidenum">
              <a:rPr lang="en-US" smtClean="0"/>
              <a:pPr/>
              <a:t>4</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endParaRPr lang="en-US" dirty="0" smtClean="0"/>
          </a:p>
        </p:txBody>
      </p:sp>
      <p:sp>
        <p:nvSpPr>
          <p:cNvPr id="23555" name="Slide Number Placeholder 3"/>
          <p:cNvSpPr>
            <a:spLocks noGrp="1"/>
          </p:cNvSpPr>
          <p:nvPr>
            <p:ph type="sldNum" sz="quarter" idx="5"/>
          </p:nvPr>
        </p:nvSpPr>
        <p:spPr>
          <a:noFill/>
        </p:spPr>
        <p:txBody>
          <a:bodyPr/>
          <a:lstStyle/>
          <a:p>
            <a:fld id="{3E322479-0045-4271-B195-C00263F7B8D8}" type="slidenum">
              <a:rPr lang="en-US" smtClean="0"/>
              <a:pPr/>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p:spPr>
        <p:txBody>
          <a:bodyPr/>
          <a:lstStyle/>
          <a:p>
            <a:endParaRPr lang="en-US" dirty="0" smtClean="0"/>
          </a:p>
        </p:txBody>
      </p:sp>
      <p:sp>
        <p:nvSpPr>
          <p:cNvPr id="25603" name="Slide Number Placeholder 3"/>
          <p:cNvSpPr>
            <a:spLocks noGrp="1"/>
          </p:cNvSpPr>
          <p:nvPr>
            <p:ph type="sldNum" sz="quarter" idx="5"/>
          </p:nvPr>
        </p:nvSpPr>
        <p:spPr>
          <a:noFill/>
        </p:spPr>
        <p:txBody>
          <a:bodyPr/>
          <a:lstStyle/>
          <a:p>
            <a:fld id="{DAAD0220-B2E6-4E43-BFF6-A8BDF8DB3F59}" type="slidenum">
              <a:rPr lang="en-US" smtClean="0"/>
              <a:pPr/>
              <a:t>6</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p:spPr>
        <p:txBody>
          <a:bodyPr/>
          <a:lstStyle/>
          <a:p>
            <a:endParaRPr lang="en-US" dirty="0" smtClean="0"/>
          </a:p>
        </p:txBody>
      </p:sp>
      <p:sp>
        <p:nvSpPr>
          <p:cNvPr id="27651" name="Slide Number Placeholder 3"/>
          <p:cNvSpPr>
            <a:spLocks noGrp="1"/>
          </p:cNvSpPr>
          <p:nvPr>
            <p:ph type="sldNum" sz="quarter" idx="5"/>
          </p:nvPr>
        </p:nvSpPr>
        <p:spPr>
          <a:noFill/>
        </p:spPr>
        <p:txBody>
          <a:bodyPr/>
          <a:lstStyle/>
          <a:p>
            <a:fld id="{C5E72C7E-AE94-48F7-87FC-9B2628F1F813}" type="slidenum">
              <a:rPr lang="en-US" smtClean="0"/>
              <a:pPr/>
              <a:t>7</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endParaRPr lang="en-US" dirty="0" smtClean="0"/>
          </a:p>
        </p:txBody>
      </p:sp>
      <p:sp>
        <p:nvSpPr>
          <p:cNvPr id="29699" name="Slide Number Placeholder 3"/>
          <p:cNvSpPr>
            <a:spLocks noGrp="1"/>
          </p:cNvSpPr>
          <p:nvPr>
            <p:ph type="sldNum" sz="quarter" idx="5"/>
          </p:nvPr>
        </p:nvSpPr>
        <p:spPr>
          <a:noFill/>
        </p:spPr>
        <p:txBody>
          <a:bodyPr/>
          <a:lstStyle/>
          <a:p>
            <a:fld id="{583D8E4A-6694-40C4-ACEF-8611CA73D96F}" type="slidenum">
              <a:rPr lang="en-US" smtClean="0"/>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dirty="0" smtClean="0"/>
          </a:p>
        </p:txBody>
      </p:sp>
      <p:sp>
        <p:nvSpPr>
          <p:cNvPr id="31747" name="Slide Number Placeholder 3"/>
          <p:cNvSpPr>
            <a:spLocks noGrp="1"/>
          </p:cNvSpPr>
          <p:nvPr>
            <p:ph type="sldNum" sz="quarter" idx="5"/>
          </p:nvPr>
        </p:nvSpPr>
        <p:spPr>
          <a:noFill/>
        </p:spPr>
        <p:txBody>
          <a:bodyPr/>
          <a:lstStyle/>
          <a:p>
            <a:fld id="{3DE55AB9-60D8-4C74-A084-E7260324B5A2}" type="slidenum">
              <a:rPr lang="en-US" smtClean="0"/>
              <a:pPr/>
              <a:t>9</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3"/>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p>
        </p:txBody>
      </p:sp>
      <p:sp>
        <p:nvSpPr>
          <p:cNvPr id="7" name="TextBox 6"/>
          <p:cNvSpPr txBox="1"/>
          <p:nvPr userDrawn="1"/>
        </p:nvSpPr>
        <p:spPr>
          <a:xfrm>
            <a:off x="373063" y="803275"/>
            <a:ext cx="5618162" cy="646113"/>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a:p>
            <a:pPr eaLnBrk="0" hangingPunct="0">
              <a:defRPr/>
            </a:pPr>
            <a:endParaRPr lang="en-US" b="0" dirty="0">
              <a:solidFill>
                <a:schemeClr val="bg1"/>
              </a:solidFill>
              <a:latin typeface="Times New Roman" pitchFamily="18" charset="0"/>
              <a:cs typeface="Times New Roman" pitchFamily="18" charset="0"/>
            </a:endParaRP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ea typeface="+mj-ea"/>
                <a:cs typeface="Times New Roman" pitchFamily="18" charset="0"/>
              </a:rPr>
              <a:t>LESSON 3.2</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4"/>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2863" indent="-1588" algn="l" rtl="0" eaLnBrk="0" fontAlgn="base" hangingPunct="0">
        <a:lnSpc>
          <a:spcPct val="90000"/>
        </a:lnSpc>
        <a:spcBef>
          <a:spcPct val="40000"/>
        </a:spcBef>
        <a:spcAft>
          <a:spcPct val="0"/>
        </a:spcAft>
        <a:buChar char="»"/>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7" name="Picture 2" descr="Untitled-panel.psd"/>
          <p:cNvPicPr>
            <a:picLocks noChangeAspect="1"/>
          </p:cNvPicPr>
          <p:nvPr/>
        </p:nvPicPr>
        <p:blipFill>
          <a:blip r:embed="rId3"/>
          <a:srcRect/>
          <a:stretch>
            <a:fillRect/>
          </a:stretch>
        </p:blipFill>
        <p:spPr bwMode="auto">
          <a:xfrm>
            <a:off x="0" y="-6350"/>
            <a:ext cx="9144000" cy="6864350"/>
          </a:xfrm>
          <a:prstGeom prst="rect">
            <a:avLst/>
          </a:prstGeom>
          <a:noFill/>
          <a:ln w="9525">
            <a:noFill/>
            <a:miter lim="800000"/>
            <a:headEnd/>
            <a:tailEnd/>
          </a:ln>
        </p:spPr>
      </p:pic>
      <p:sp>
        <p:nvSpPr>
          <p:cNvPr id="2050" name="Rectangle 2"/>
          <p:cNvSpPr>
            <a:spLocks noGrp="1" noChangeArrowheads="1"/>
          </p:cNvSpPr>
          <p:nvPr>
            <p:ph type="title" idx="4294967295"/>
          </p:nvPr>
        </p:nvSpPr>
        <p:spPr>
          <a:xfrm>
            <a:off x="373063" y="2325688"/>
            <a:ext cx="7686675" cy="21558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lvl="1">
              <a:defRPr/>
            </a:pPr>
            <a:r>
              <a:rPr lang="en-US" sz="5400" b="0" dirty="0" smtClean="0">
                <a:solidFill>
                  <a:schemeClr val="bg1"/>
                </a:solidFill>
                <a:effectLst>
                  <a:outerShdw blurRad="38100" dist="38100" dir="2700000" algn="tl">
                    <a:srgbClr val="C0C0C0"/>
                  </a:outerShdw>
                </a:effectLst>
                <a:cs typeface="Times New Roman" pitchFamily="18" charset="0"/>
              </a:rPr>
              <a:t>Inserting  Data</a:t>
            </a:r>
            <a:endParaRPr lang="en-US" sz="5400" b="0" dirty="0">
              <a:solidFill>
                <a:schemeClr val="bg1"/>
              </a:solidFill>
              <a:effectLst>
                <a:outerShdw blurRad="38100" dist="38100" dir="2700000" algn="tl">
                  <a:srgbClr val="C0C0C0"/>
                </a:outerShdw>
              </a:effectLst>
              <a:cs typeface="Times New Roman" pitchFamily="18" charset="0"/>
            </a:endParaRPr>
          </a:p>
        </p:txBody>
      </p:sp>
      <p:sp>
        <p:nvSpPr>
          <p:cNvPr id="14339"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4340" name="TextBox 10"/>
          <p:cNvSpPr txBox="1">
            <a:spLocks noChangeArrowheads="1"/>
          </p:cNvSpPr>
          <p:nvPr/>
        </p:nvSpPr>
        <p:spPr bwMode="auto">
          <a:xfrm>
            <a:off x="373063" y="803275"/>
            <a:ext cx="5618162" cy="369888"/>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ea typeface="+mj-ea"/>
                <a:cs typeface="Times New Roman" pitchFamily="18" charset="0"/>
              </a:rPr>
              <a:t>LESSON 3.2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t>Discussion Questions</a:t>
            </a:r>
          </a:p>
          <a:p>
            <a:pPr marL="457200" indent="-457200">
              <a:buFont typeface="Wingdings" pitchFamily="2" charset="2"/>
              <a:buChar char="§"/>
            </a:pPr>
            <a:endParaRPr lang="en-US" dirty="0" smtClean="0"/>
          </a:p>
          <a:p>
            <a:pPr marL="457200" indent="-457200">
              <a:buFont typeface="Wingdings" pitchFamily="2" charset="2"/>
              <a:buChar char="§"/>
            </a:pPr>
            <a:r>
              <a:rPr lang="en-US" sz="2000" b="0" dirty="0" smtClean="0"/>
              <a:t>What is the purpose of  </a:t>
            </a:r>
            <a:r>
              <a:rPr lang="en-US" sz="2000" b="0" dirty="0" smtClean="0">
                <a:latin typeface="Courier New" pitchFamily="49" charset="0"/>
                <a:cs typeface="Courier New" pitchFamily="49" charset="0"/>
              </a:rPr>
              <a:t>INSERT  INTO?</a:t>
            </a:r>
          </a:p>
          <a:p>
            <a:pPr marL="457200" indent="-457200">
              <a:buFont typeface="Wingdings" pitchFamily="2" charset="2"/>
              <a:buChar char="§"/>
            </a:pPr>
            <a:endParaRPr lang="en-US" sz="2000" b="0" dirty="0" smtClean="0"/>
          </a:p>
          <a:p>
            <a:pPr marL="457200" indent="-457200">
              <a:buFont typeface="Wingdings" pitchFamily="2" charset="2"/>
              <a:buChar char="§"/>
            </a:pPr>
            <a:r>
              <a:rPr lang="en-US" sz="2000" b="0" dirty="0" smtClean="0"/>
              <a:t>What happens if a column is not specified using the basic </a:t>
            </a:r>
            <a:r>
              <a:rPr lang="en-US" sz="2000" b="0" dirty="0" smtClean="0">
                <a:latin typeface="Courier New" pitchFamily="49" charset="0"/>
                <a:cs typeface="Courier New" pitchFamily="49" charset="0"/>
              </a:rPr>
              <a:t>INSERT</a:t>
            </a:r>
            <a:r>
              <a:rPr lang="en-US" sz="2000" b="0" dirty="0" smtClean="0"/>
              <a:t> command?</a:t>
            </a:r>
          </a:p>
          <a:p>
            <a:pPr marL="457200" indent="-457200">
              <a:buFont typeface="Wingdings" pitchFamily="2" charset="2"/>
              <a:buChar char="§"/>
            </a:pPr>
            <a:endParaRPr lang="en-US" sz="2000" b="0" dirty="0" smtClean="0"/>
          </a:p>
          <a:p>
            <a:pPr marL="457200" indent="-457200">
              <a:buFont typeface="Wingdings" pitchFamily="2" charset="2"/>
              <a:buChar char="§"/>
            </a:pPr>
            <a:r>
              <a:rPr lang="en-US" sz="2000" b="0" dirty="0" smtClean="0"/>
              <a:t>What command do you use for a subquery with </a:t>
            </a:r>
            <a:r>
              <a:rPr lang="en-US" sz="2000" b="0" dirty="0" smtClean="0">
                <a:latin typeface="Courier New" pitchFamily="49" charset="0"/>
                <a:cs typeface="Courier New" pitchFamily="49" charset="0"/>
              </a:rPr>
              <a:t>INSERT</a:t>
            </a:r>
            <a:r>
              <a:rPr lang="en-US" sz="2000" b="0" dirty="0" smtClean="0"/>
              <a:t>?</a:t>
            </a:r>
            <a:endParaRPr lang="en-US" sz="2000" b="0" dirty="0" smtClean="0">
              <a:solidFill>
                <a:srgbClr val="0000FF"/>
              </a:solidFill>
            </a:endParaRPr>
          </a:p>
          <a:p>
            <a:pPr marL="457200" indent="-457200">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txBox="1">
            <a:spLocks noChangeArrowheads="1"/>
          </p:cNvSpPr>
          <p:nvPr/>
        </p:nvSpPr>
        <p:spPr bwMode="auto">
          <a:xfrm>
            <a:off x="965200" y="1668463"/>
            <a:ext cx="7364413" cy="4292600"/>
          </a:xfrm>
          <a:prstGeom prst="rect">
            <a:avLst/>
          </a:prstGeom>
          <a:noFill/>
          <a:ln w="9525">
            <a:noFill/>
            <a:miter lim="800000"/>
            <a:headEnd/>
            <a:tailEnd/>
          </a:ln>
        </p:spPr>
        <p:txBody>
          <a:bodyPr/>
          <a:lstStyle/>
          <a:p>
            <a:pPr marL="457200" indent="-457200" eaLnBrk="0" hangingPunct="0">
              <a:lnSpc>
                <a:spcPct val="90000"/>
              </a:lnSpc>
              <a:spcBef>
                <a:spcPct val="40000"/>
              </a:spcBef>
              <a:buClr>
                <a:schemeClr val="tx1"/>
              </a:buClr>
              <a:buSzPct val="70000"/>
            </a:pPr>
            <a:r>
              <a:rPr lang="en-US" sz="2700" dirty="0">
                <a:latin typeface="Times New Roman" pitchFamily="18" charset="0"/>
                <a:cs typeface="Times New Roman" pitchFamily="18" charset="0"/>
              </a:rPr>
              <a:t>Lesson Overview</a:t>
            </a:r>
          </a:p>
          <a:p>
            <a:pPr marL="457200" indent="-457200" eaLnBrk="0" hangingPunct="0">
              <a:lnSpc>
                <a:spcPct val="90000"/>
              </a:lnSpc>
              <a:spcBef>
                <a:spcPct val="40000"/>
              </a:spcBef>
              <a:buClr>
                <a:srgbClr val="8DACD0"/>
              </a:buClr>
              <a:buSzPct val="70000"/>
              <a:buFont typeface="Wingdings" pitchFamily="2" charset="2"/>
              <a:buNone/>
            </a:pPr>
            <a:endParaRPr lang="en-US" sz="2000" dirty="0">
              <a:latin typeface="Times New Roman" pitchFamily="18" charset="0"/>
              <a:cs typeface="Times New Roman" pitchFamily="18" charset="0"/>
            </a:endParaRPr>
          </a:p>
          <a:p>
            <a:pPr marL="457200" indent="-457200"/>
            <a:r>
              <a:rPr lang="en-US" sz="2000" dirty="0">
                <a:latin typeface="Times New Roman" pitchFamily="18" charset="0"/>
                <a:cs typeface="Arial" charset="0"/>
              </a:rPr>
              <a:t>3.2 Insert data</a:t>
            </a:r>
            <a:endParaRPr lang="en-US" sz="2000" b="0" dirty="0">
              <a:latin typeface="Times New Roman" pitchFamily="18" charset="0"/>
            </a:endParaRPr>
          </a:p>
          <a:p>
            <a:pPr marL="457200" indent="-457200" eaLnBrk="0" hangingPunct="0">
              <a:lnSpc>
                <a:spcPct val="90000"/>
              </a:lnSpc>
              <a:spcBef>
                <a:spcPct val="40000"/>
              </a:spcBef>
              <a:buSzPct val="70000"/>
            </a:pPr>
            <a:endParaRPr lang="en-US" sz="2000" b="0" dirty="0">
              <a:latin typeface="Times New Roman" pitchFamily="18" charset="0"/>
              <a:cs typeface="Times New Roman" pitchFamily="18" charset="0"/>
            </a:endParaRPr>
          </a:p>
          <a:p>
            <a:pPr marL="457200" indent="-457200" eaLnBrk="0" hangingPunct="0">
              <a:lnSpc>
                <a:spcPct val="90000"/>
              </a:lnSpc>
              <a:spcBef>
                <a:spcPct val="40000"/>
              </a:spcBef>
              <a:buSzPct val="70000"/>
            </a:pPr>
            <a:r>
              <a:rPr lang="en-US" sz="2000" b="0" dirty="0">
                <a:latin typeface="Times New Roman" pitchFamily="18" charset="0"/>
                <a:cs typeface="Times New Roman" pitchFamily="18" charset="0"/>
              </a:rPr>
              <a:t>In this lesson, you will review:</a:t>
            </a:r>
          </a:p>
          <a:p>
            <a:pPr marL="457200" indent="-457200" eaLnBrk="0" hangingPunct="0">
              <a:lnSpc>
                <a:spcPct val="90000"/>
              </a:lnSpc>
              <a:spcBef>
                <a:spcPct val="40000"/>
              </a:spcBef>
              <a:buSzPct val="70000"/>
              <a:buFont typeface="Wingdings" pitchFamily="2" charset="2"/>
              <a:buChar char="§"/>
            </a:pPr>
            <a:r>
              <a:rPr lang="en-US" sz="2000" dirty="0">
                <a:latin typeface="Courier New" pitchFamily="49" charset="0"/>
                <a:cs typeface="Courier New" pitchFamily="49" charset="0"/>
              </a:rPr>
              <a:t>INSERT INTO</a:t>
            </a:r>
          </a:p>
          <a:p>
            <a:pPr marL="457200" indent="-457200" eaLnBrk="0" hangingPunct="0">
              <a:lnSpc>
                <a:spcPct val="90000"/>
              </a:lnSpc>
              <a:spcBef>
                <a:spcPct val="40000"/>
              </a:spcBef>
              <a:buSzPct val="70000"/>
              <a:buFont typeface="Wingdings" pitchFamily="2" charset="2"/>
              <a:buChar char="§"/>
            </a:pPr>
            <a:r>
              <a:rPr lang="en-US" sz="2000" dirty="0">
                <a:latin typeface="Courier New" pitchFamily="49" charset="0"/>
                <a:cs typeface="Courier New" pitchFamily="49" charset="0"/>
              </a:rPr>
              <a:t>INSERT INTO </a:t>
            </a:r>
            <a:r>
              <a:rPr lang="en-US" sz="2000" b="0" dirty="0">
                <a:latin typeface="Times New Roman" pitchFamily="18" charset="0"/>
              </a:rPr>
              <a:t>with</a:t>
            </a:r>
            <a:r>
              <a:rPr lang="en-US" sz="2000" dirty="0">
                <a:latin typeface="Courier New" pitchFamily="49" charset="0"/>
                <a:cs typeface="Courier New" pitchFamily="49" charset="0"/>
              </a:rPr>
              <a:t> SELECT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idx="1"/>
          </p:nvPr>
        </p:nvSpPr>
        <p:spPr bwMode="auto">
          <a:xfrm>
            <a:off x="546100" y="1535113"/>
            <a:ext cx="7624763" cy="4808537"/>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Clr>
                <a:schemeClr val="tx1"/>
              </a:buClr>
              <a:buFont typeface="Wingdings" pitchFamily="2" charset="2"/>
              <a:buNone/>
            </a:pPr>
            <a:r>
              <a:rPr lang="en-US" sz="2700" dirty="0" smtClean="0">
                <a:latin typeface="Courier New" pitchFamily="49" charset="0"/>
                <a:cs typeface="Courier New" pitchFamily="49" charset="0"/>
              </a:rPr>
              <a:t>INSERT INTO </a:t>
            </a:r>
          </a:p>
          <a:p>
            <a:pPr marL="585788" lvl="1" indent="-457200">
              <a:buClr>
                <a:schemeClr val="tx1"/>
              </a:buClr>
              <a:buFont typeface="Wingdings" pitchFamily="2" charset="2"/>
              <a:buNone/>
            </a:pPr>
            <a:r>
              <a:rPr lang="en-US" sz="2000" dirty="0" smtClean="0"/>
              <a:t>	This statement is used to insert a new row into a table.</a:t>
            </a:r>
          </a:p>
          <a:p>
            <a:pPr marL="585788" lvl="1" indent="-457200">
              <a:buClr>
                <a:schemeClr val="tx1"/>
              </a:buClr>
              <a:buFont typeface="Wingdings" pitchFamily="2" charset="2"/>
              <a:buNone/>
            </a:pPr>
            <a:r>
              <a:rPr lang="en-US" sz="2000" dirty="0" smtClean="0"/>
              <a:t>	</a:t>
            </a:r>
            <a:r>
              <a:rPr lang="en-US" sz="2000" dirty="0" smtClean="0">
                <a:cs typeface="Arial" charset="0"/>
              </a:rPr>
              <a:t>It is possible to write the </a:t>
            </a:r>
            <a:r>
              <a:rPr lang="en-US" sz="2000" dirty="0" smtClean="0">
                <a:latin typeface="Courier New" pitchFamily="49" charset="0"/>
                <a:cs typeface="Courier New" pitchFamily="49" charset="0"/>
              </a:rPr>
              <a:t>INSERT INTO </a:t>
            </a:r>
            <a:r>
              <a:rPr lang="en-US" sz="2000" dirty="0" smtClean="0">
                <a:cs typeface="Arial" charset="0"/>
              </a:rPr>
              <a:t>statement in two forms:</a:t>
            </a:r>
          </a:p>
          <a:p>
            <a:pPr marL="457200" indent="-457200">
              <a:buClr>
                <a:schemeClr val="tx1"/>
              </a:buClr>
              <a:buFont typeface="Wingdings" pitchFamily="2" charset="2"/>
              <a:buNone/>
            </a:pPr>
            <a:endParaRPr lang="en-US" sz="2000" b="0" dirty="0" smtClean="0"/>
          </a:p>
          <a:p>
            <a:pPr marL="585788" lvl="1" indent="-457200">
              <a:buClr>
                <a:schemeClr val="tx1"/>
              </a:buClr>
              <a:buFont typeface="Wingdings" pitchFamily="2" charset="2"/>
              <a:buChar char="§"/>
            </a:pPr>
            <a:r>
              <a:rPr lang="en-US" sz="2000" dirty="0" smtClean="0"/>
              <a:t>The </a:t>
            </a:r>
            <a:r>
              <a:rPr lang="en-US" sz="2000" u="sng" dirty="0" smtClean="0"/>
              <a:t>first form doesn't specify </a:t>
            </a:r>
            <a:r>
              <a:rPr lang="en-US" sz="2000" dirty="0" smtClean="0"/>
              <a:t>the column name(s) where the data will be inserted; it only specifies the values</a:t>
            </a:r>
          </a:p>
          <a:p>
            <a:pPr marL="585788" lvl="1" indent="-457200">
              <a:buClr>
                <a:schemeClr val="tx1"/>
              </a:buClr>
              <a:buFont typeface="Wingdings" pitchFamily="2" charset="2"/>
              <a:buChar char="§"/>
            </a:pPr>
            <a:endParaRPr lang="en-US" sz="2000" dirty="0" smtClean="0"/>
          </a:p>
          <a:p>
            <a:pPr marL="585788" lvl="1" indent="-457200">
              <a:buClr>
                <a:schemeClr val="tx1"/>
              </a:buClr>
              <a:buFont typeface="Wingdings" pitchFamily="2" charset="2"/>
              <a:buChar char="§"/>
            </a:pPr>
            <a:r>
              <a:rPr lang="en-US" sz="2000" dirty="0" smtClean="0"/>
              <a:t>The </a:t>
            </a:r>
            <a:r>
              <a:rPr lang="en-US" sz="2000" u="sng" dirty="0" smtClean="0"/>
              <a:t>second form specifies both </a:t>
            </a:r>
            <a:r>
              <a:rPr lang="en-US" sz="2000" dirty="0" smtClean="0"/>
              <a:t>the column name(s) and the values to be inserted</a:t>
            </a:r>
          </a:p>
          <a:p>
            <a:pPr marL="457200" indent="-457200">
              <a:buClr>
                <a:schemeClr val="tx1"/>
              </a:buClr>
              <a:buFont typeface="Wingdings" pitchFamily="2" charset="2"/>
              <a:buNone/>
            </a:pPr>
            <a:endParaRPr lang="en-US" sz="2000" b="0" dirty="0" smtClean="0"/>
          </a:p>
          <a:p>
            <a:pPr marL="457200" indent="-457200">
              <a:buClr>
                <a:schemeClr val="tx1"/>
              </a:buClr>
              <a:buFont typeface="Wingdings" pitchFamily="2" charset="2"/>
              <a:buNone/>
            </a:pPr>
            <a:endParaRPr lang="en-US" sz="2000" b="0" dirty="0" smtClean="0">
              <a:latin typeface="Arial Narrow" pitchFamily="34" charset="0"/>
            </a:endParaRPr>
          </a:p>
          <a:p>
            <a:pPr marL="457200" indent="-457200">
              <a:buClr>
                <a:schemeClr val="tx1"/>
              </a:buClr>
              <a:buFont typeface="Wingdings" pitchFamily="2" charset="2"/>
              <a:buNone/>
            </a:pPr>
            <a:endParaRPr lang="en-US" sz="2000" b="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idx="1"/>
          </p:nvPr>
        </p:nvSpPr>
        <p:spPr bwMode="auto">
          <a:xfrm>
            <a:off x="546100" y="1535113"/>
            <a:ext cx="7931150" cy="4808537"/>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Clr>
                <a:schemeClr val="tx1"/>
              </a:buClr>
              <a:buFont typeface="Wingdings" pitchFamily="2" charset="2"/>
              <a:buNone/>
            </a:pPr>
            <a:r>
              <a:rPr lang="en-US" sz="2700" dirty="0" smtClean="0">
                <a:latin typeface="Courier New" pitchFamily="49" charset="0"/>
                <a:cs typeface="Courier New" pitchFamily="49" charset="0"/>
              </a:rPr>
              <a:t>INSERT INTO </a:t>
            </a:r>
            <a:r>
              <a:rPr lang="en-US" sz="2700" dirty="0" smtClean="0"/>
              <a:t>(continued)</a:t>
            </a:r>
          </a:p>
          <a:p>
            <a:pPr marL="585788" lvl="1" indent="-457200">
              <a:buClr>
                <a:schemeClr val="tx1"/>
              </a:buClr>
              <a:buFont typeface="Wingdings" pitchFamily="2" charset="2"/>
              <a:buNone/>
            </a:pPr>
            <a:r>
              <a:rPr lang="en-US" sz="2000" dirty="0" smtClean="0"/>
              <a:t>The First Form:</a:t>
            </a:r>
          </a:p>
          <a:p>
            <a:pPr marL="457200" indent="-457200">
              <a:buClr>
                <a:schemeClr val="tx1"/>
              </a:buClr>
              <a:buFont typeface="Wingdings" pitchFamily="2" charset="2"/>
              <a:buChar char="§"/>
            </a:pPr>
            <a:r>
              <a:rPr lang="en-US" sz="2000" b="0" dirty="0" smtClean="0"/>
              <a:t>Doesn't specify the column name(s) where the data will be inserted; it only specifies the values</a:t>
            </a:r>
          </a:p>
          <a:p>
            <a:pPr marL="457200" indent="-457200">
              <a:buClr>
                <a:schemeClr val="tx1"/>
              </a:buClr>
              <a:buFont typeface="Wingdings" pitchFamily="2" charset="2"/>
              <a:buNone/>
            </a:pPr>
            <a:r>
              <a:rPr lang="en-US" sz="2000" dirty="0" smtClean="0">
                <a:latin typeface="Courier New" pitchFamily="49" charset="0"/>
                <a:cs typeface="Courier New" pitchFamily="49" charset="0"/>
              </a:rPr>
              <a:t>	INSERT INTO </a:t>
            </a:r>
            <a:r>
              <a:rPr lang="en-US" sz="2000" b="0" dirty="0" smtClean="0">
                <a:latin typeface="Courier New" pitchFamily="49" charset="0"/>
                <a:cs typeface="Courier New" pitchFamily="49" charset="0"/>
              </a:rPr>
              <a:t>table_name</a:t>
            </a:r>
          </a:p>
          <a:p>
            <a:pPr marL="457200" indent="-457200">
              <a:buClr>
                <a:schemeClr val="tx1"/>
              </a:buClr>
              <a:buFont typeface="Wingdings" pitchFamily="2" charset="2"/>
              <a:buNone/>
            </a:pPr>
            <a:r>
              <a:rPr lang="en-US" sz="2000" dirty="0" smtClean="0">
                <a:latin typeface="Courier New" pitchFamily="49" charset="0"/>
                <a:cs typeface="Courier New" pitchFamily="49" charset="0"/>
              </a:rPr>
              <a:t>	VALUES </a:t>
            </a:r>
            <a:r>
              <a:rPr lang="en-US" sz="2000" b="0" dirty="0" smtClean="0">
                <a:latin typeface="Courier New" pitchFamily="49" charset="0"/>
                <a:cs typeface="Courier New" pitchFamily="49" charset="0"/>
              </a:rPr>
              <a:t>(value1, value2, value3,...)</a:t>
            </a:r>
          </a:p>
          <a:p>
            <a:pPr marL="457200" indent="-457200">
              <a:buClr>
                <a:schemeClr val="tx1"/>
              </a:buClr>
              <a:buFont typeface="Wingdings" pitchFamily="2" charset="2"/>
              <a:buChar char="§"/>
            </a:pPr>
            <a:r>
              <a:rPr lang="en-US" sz="2000" b="0" dirty="0" smtClean="0"/>
              <a:t>The number of columns and values must be the same. If a column does not exist, the default value for the column is used to create it.</a:t>
            </a:r>
          </a:p>
          <a:p>
            <a:pPr marL="457200" indent="-457200">
              <a:buClr>
                <a:schemeClr val="tx1"/>
              </a:buClr>
              <a:buFont typeface="Wingdings" pitchFamily="2" charset="2"/>
              <a:buChar char="§"/>
            </a:pPr>
            <a:r>
              <a:rPr lang="en-US" sz="2000" b="0" dirty="0" smtClean="0"/>
              <a:t>The values used by the </a:t>
            </a:r>
            <a:r>
              <a:rPr lang="en-US" sz="2000" b="0" dirty="0" smtClean="0">
                <a:latin typeface="Courier New" pitchFamily="49" charset="0"/>
                <a:cs typeface="Courier New" pitchFamily="49" charset="0"/>
              </a:rPr>
              <a:t>INSERT</a:t>
            </a:r>
            <a:r>
              <a:rPr lang="en-US" sz="2000" b="0" dirty="0" smtClean="0"/>
              <a:t> statement must satisfy all the applicable constraints. If a syntax error occurs or any constraints are violated, the new row is not added to the table and an error is returned </a:t>
            </a:r>
          </a:p>
          <a:p>
            <a:pPr marL="457200" indent="-457200">
              <a:buClr>
                <a:schemeClr val="tx1"/>
              </a:buClr>
              <a:buFont typeface="Wingdings" pitchFamily="2" charset="2"/>
              <a:buChar char="§"/>
            </a:pPr>
            <a:endParaRPr lang="en-US" sz="2000" b="0" dirty="0" smtClean="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1"/>
          <p:cNvSpPr>
            <a:spLocks noGrp="1"/>
          </p:cNvSpPr>
          <p:nvPr>
            <p:ph idx="1"/>
          </p:nvPr>
        </p:nvSpPr>
        <p:spPr bwMode="auto">
          <a:xfrm>
            <a:off x="520700" y="1476375"/>
            <a:ext cx="7556500" cy="5035550"/>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Clr>
                <a:schemeClr val="tx1"/>
              </a:buClr>
              <a:buFont typeface="Wingdings" pitchFamily="2" charset="2"/>
              <a:buNone/>
            </a:pPr>
            <a:r>
              <a:rPr lang="en-US" sz="2700" dirty="0" smtClean="0">
                <a:latin typeface="Courier New" pitchFamily="49" charset="0"/>
                <a:cs typeface="Courier New" pitchFamily="49" charset="0"/>
              </a:rPr>
              <a:t>INSERT INTO </a:t>
            </a:r>
            <a:r>
              <a:rPr lang="en-US" sz="2700" dirty="0" smtClean="0"/>
              <a:t>(continued)</a:t>
            </a:r>
          </a:p>
          <a:p>
            <a:pPr marL="585788" lvl="1" indent="-457200">
              <a:buClr>
                <a:schemeClr val="tx1"/>
              </a:buClr>
              <a:buFont typeface="Wingdings" pitchFamily="2" charset="2"/>
              <a:buNone/>
            </a:pPr>
            <a:r>
              <a:rPr lang="en-US" sz="2000" dirty="0" smtClean="0"/>
              <a:t>The Second Form:</a:t>
            </a:r>
          </a:p>
          <a:p>
            <a:pPr marL="457200" indent="-457200">
              <a:buClr>
                <a:srgbClr val="8DACD0"/>
              </a:buClr>
              <a:buFont typeface="Wingdings" pitchFamily="2" charset="2"/>
              <a:buChar char="§"/>
            </a:pPr>
            <a:r>
              <a:rPr lang="en-US" sz="2000" b="0" dirty="0" smtClean="0"/>
              <a:t>Specifies both the column names and the values to be inserted</a:t>
            </a:r>
          </a:p>
          <a:p>
            <a:pPr marL="457200" indent="-457200">
              <a:buClr>
                <a:srgbClr val="8DACD0"/>
              </a:buClr>
              <a:buFont typeface="Wingdings" pitchFamily="2" charset="2"/>
              <a:buNone/>
            </a:pPr>
            <a:r>
              <a:rPr lang="en-US" sz="2000" dirty="0" smtClean="0"/>
              <a:t>	</a:t>
            </a:r>
            <a:r>
              <a:rPr lang="en-US" sz="2000" dirty="0" smtClean="0">
                <a:latin typeface="Courier New" pitchFamily="49" charset="0"/>
                <a:cs typeface="Courier New" pitchFamily="49" charset="0"/>
              </a:rPr>
              <a:t>INSERT INTO </a:t>
            </a:r>
            <a:r>
              <a:rPr lang="en-US" sz="2000" b="0" dirty="0" smtClean="0">
                <a:latin typeface="Courier New" pitchFamily="49" charset="0"/>
                <a:cs typeface="Courier New" pitchFamily="49" charset="0"/>
              </a:rPr>
              <a:t>table_name (column1, column2, column3,...)</a:t>
            </a:r>
            <a:br>
              <a:rPr lang="en-US" sz="2000" b="0" dirty="0" smtClean="0">
                <a:latin typeface="Courier New" pitchFamily="49" charset="0"/>
                <a:cs typeface="Courier New" pitchFamily="49" charset="0"/>
              </a:rPr>
            </a:br>
            <a:r>
              <a:rPr lang="en-US" sz="2000" dirty="0" smtClean="0">
                <a:latin typeface="Courier New" pitchFamily="49" charset="0"/>
                <a:cs typeface="Courier New" pitchFamily="49" charset="0"/>
              </a:rPr>
              <a:t>VALUES </a:t>
            </a:r>
            <a:r>
              <a:rPr lang="en-US" sz="2000" b="0" dirty="0" smtClean="0">
                <a:latin typeface="Courier New" pitchFamily="49" charset="0"/>
                <a:cs typeface="Courier New" pitchFamily="49" charset="0"/>
              </a:rPr>
              <a:t>(value1, value2, value3,...)</a:t>
            </a:r>
          </a:p>
          <a:p>
            <a:pPr marL="457200" indent="-457200">
              <a:spcAft>
                <a:spcPts val="963"/>
              </a:spcAft>
              <a:buClr>
                <a:srgbClr val="8DACD0"/>
              </a:buClr>
              <a:buFont typeface="Wingdings" pitchFamily="2" charset="2"/>
              <a:buChar char="§"/>
            </a:pPr>
            <a:r>
              <a:rPr lang="en-US" sz="2000" dirty="0" smtClean="0"/>
              <a:t>Row value constructors</a:t>
            </a:r>
            <a:r>
              <a:rPr lang="en-US" sz="2000" b="0" dirty="0" smtClean="0"/>
              <a:t> are used to insert multiple rows at one time in a single SQL statement:</a:t>
            </a:r>
          </a:p>
          <a:p>
            <a:pPr marL="457200" indent="-457200">
              <a:spcBef>
                <a:spcPct val="0"/>
              </a:spcBef>
              <a:buClr>
                <a:srgbClr val="8DACD0"/>
              </a:buClr>
              <a:buFont typeface="Wingdings" pitchFamily="2" charset="2"/>
              <a:buNone/>
            </a:pPr>
            <a:r>
              <a:rPr lang="en-US" sz="2000" dirty="0" smtClean="0">
                <a:latin typeface="Courier New" pitchFamily="49" charset="0"/>
                <a:cs typeface="Courier New" pitchFamily="49" charset="0"/>
              </a:rPr>
              <a:t>	INSERT</a:t>
            </a:r>
            <a:r>
              <a:rPr lang="en-US" sz="2000" b="0" dirty="0" smtClean="0">
                <a:latin typeface="Courier New" pitchFamily="49" charset="0"/>
                <a:cs typeface="Courier New" pitchFamily="49" charset="0"/>
              </a:rPr>
              <a:t> </a:t>
            </a:r>
            <a:r>
              <a:rPr lang="en-US" sz="2000" dirty="0" smtClean="0">
                <a:latin typeface="Courier New" pitchFamily="49" charset="0"/>
                <a:cs typeface="Courier New" pitchFamily="49" charset="0"/>
              </a:rPr>
              <a:t>INTO</a:t>
            </a:r>
            <a:r>
              <a:rPr lang="en-US" sz="2000" b="0" dirty="0" smtClean="0">
                <a:latin typeface="Courier New" pitchFamily="49" charset="0"/>
                <a:cs typeface="Courier New" pitchFamily="49" charset="0"/>
              </a:rPr>
              <a:t>  table_name(column1,column2)</a:t>
            </a:r>
          </a:p>
          <a:p>
            <a:pPr marL="457200" indent="-457200">
              <a:spcBef>
                <a:spcPct val="0"/>
              </a:spcBef>
              <a:buClr>
                <a:srgbClr val="8DACD0"/>
              </a:buClr>
              <a:buFont typeface="Wingdings" pitchFamily="2" charset="2"/>
              <a:buNone/>
            </a:pPr>
            <a:r>
              <a:rPr lang="en-US" sz="2000" b="0" dirty="0" smtClean="0">
                <a:latin typeface="Courier New" pitchFamily="49" charset="0"/>
                <a:cs typeface="Courier New" pitchFamily="49" charset="0"/>
              </a:rPr>
              <a:t>	</a:t>
            </a:r>
            <a:r>
              <a:rPr lang="en-US" sz="2000" dirty="0" smtClean="0">
                <a:latin typeface="Courier New" pitchFamily="49" charset="0"/>
                <a:cs typeface="Courier New" pitchFamily="49" charset="0"/>
              </a:rPr>
              <a:t>VALUES</a:t>
            </a:r>
            <a:r>
              <a:rPr lang="en-US" sz="2000" b="0" dirty="0" smtClean="0">
                <a:latin typeface="Courier New" pitchFamily="49" charset="0"/>
                <a:cs typeface="Courier New" pitchFamily="49" charset="0"/>
              </a:rPr>
              <a:t> (value1a,value1b)</a:t>
            </a:r>
            <a:r>
              <a:rPr lang="en-US" sz="2000" dirty="0" smtClean="0">
                <a:latin typeface="Courier New" pitchFamily="49" charset="0"/>
                <a:cs typeface="Courier New" pitchFamily="49" charset="0"/>
              </a:rPr>
              <a:t>,</a:t>
            </a:r>
            <a:r>
              <a:rPr lang="en-US" sz="2000" b="0" dirty="0" smtClean="0">
                <a:latin typeface="Courier New" pitchFamily="49" charset="0"/>
                <a:cs typeface="Courier New" pitchFamily="49" charset="0"/>
              </a:rPr>
              <a:t> (value2a, value2b) </a:t>
            </a:r>
          </a:p>
          <a:p>
            <a:pPr marL="457200" indent="-457200">
              <a:spcBef>
                <a:spcPct val="0"/>
              </a:spcBef>
              <a:buClr>
                <a:srgbClr val="8DACD0"/>
              </a:buClr>
              <a:buFont typeface="Wingdings" pitchFamily="2" charset="2"/>
              <a:buNone/>
            </a:pPr>
            <a:r>
              <a:rPr lang="en-US" sz="2000" b="0" dirty="0" smtClean="0"/>
              <a:t>	</a:t>
            </a:r>
          </a:p>
          <a:p>
            <a:pPr marL="457200" indent="-457200">
              <a:spcBef>
                <a:spcPct val="0"/>
              </a:spcBef>
              <a:buClr>
                <a:srgbClr val="8DACD0"/>
              </a:buClr>
              <a:buFont typeface="Wingdings" pitchFamily="2" charset="2"/>
              <a:buNone/>
            </a:pPr>
            <a:r>
              <a:rPr lang="en-US" sz="2000" b="0" dirty="0" smtClean="0"/>
              <a:t>	example of results</a:t>
            </a:r>
          </a:p>
          <a:p>
            <a:pPr marL="457200" indent="-457200">
              <a:spcBef>
                <a:spcPct val="0"/>
              </a:spcBef>
              <a:buClr>
                <a:srgbClr val="8DACD0"/>
              </a:buClr>
              <a:buFont typeface="Wingdings" pitchFamily="2" charset="2"/>
              <a:buNone/>
            </a:pPr>
            <a:r>
              <a:rPr lang="en-US" sz="2000" b="0" dirty="0" smtClean="0"/>
              <a:t>		</a:t>
            </a:r>
            <a:r>
              <a:rPr lang="en-US" sz="2000" u="sng" dirty="0" smtClean="0"/>
              <a:t>column1	column2</a:t>
            </a:r>
          </a:p>
          <a:p>
            <a:pPr marL="457200" indent="-457200">
              <a:spcBef>
                <a:spcPct val="0"/>
              </a:spcBef>
              <a:buClr>
                <a:srgbClr val="8DACD0"/>
              </a:buClr>
              <a:buFont typeface="Wingdings" pitchFamily="2" charset="2"/>
              <a:buNone/>
            </a:pPr>
            <a:r>
              <a:rPr lang="en-US" sz="2000" b="0" dirty="0" smtClean="0"/>
              <a:t>		value1a		value2a</a:t>
            </a:r>
          </a:p>
          <a:p>
            <a:pPr marL="457200" indent="-457200">
              <a:spcBef>
                <a:spcPct val="0"/>
              </a:spcBef>
              <a:buClr>
                <a:srgbClr val="8DACD0"/>
              </a:buClr>
              <a:buFont typeface="Wingdings" pitchFamily="2" charset="2"/>
              <a:buNone/>
            </a:pPr>
            <a:r>
              <a:rPr lang="en-US" sz="2000" b="0" dirty="0" smtClean="0"/>
              <a:t>		value1b		value2b</a:t>
            </a:r>
          </a:p>
          <a:p>
            <a:pPr marL="457200" indent="-45720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1"/>
          <p:cNvSpPr>
            <a:spLocks noGrp="1"/>
          </p:cNvSpPr>
          <p:nvPr>
            <p:ph idx="1"/>
          </p:nvPr>
        </p:nvSpPr>
        <p:spPr bwMode="auto">
          <a:xfrm>
            <a:off x="520700" y="1476375"/>
            <a:ext cx="7556500" cy="5097463"/>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latin typeface="Courier New" pitchFamily="49" charset="0"/>
                <a:cs typeface="Courier New" pitchFamily="49" charset="0"/>
              </a:rPr>
              <a:t>INSERT INTO </a:t>
            </a:r>
            <a:r>
              <a:rPr lang="en-US" sz="2700" dirty="0" smtClean="0"/>
              <a:t>with </a:t>
            </a:r>
            <a:r>
              <a:rPr lang="en-US" sz="2700" dirty="0" smtClean="0">
                <a:latin typeface="Courier New" pitchFamily="49" charset="0"/>
                <a:cs typeface="Courier New" pitchFamily="49" charset="0"/>
              </a:rPr>
              <a:t>SELECT</a:t>
            </a:r>
          </a:p>
          <a:p>
            <a:pPr marL="501650">
              <a:buFont typeface="Wingdings" pitchFamily="2" charset="2"/>
              <a:buChar char="§"/>
            </a:pPr>
            <a:r>
              <a:rPr lang="en-US" sz="2000" dirty="0" smtClean="0"/>
              <a:t>Copying rows from other tables</a:t>
            </a:r>
          </a:p>
          <a:p>
            <a:pPr marL="501650">
              <a:buFont typeface="Wingdings" pitchFamily="2" charset="2"/>
              <a:buChar char="§"/>
            </a:pPr>
            <a:r>
              <a:rPr lang="en-US" sz="2000" b="0" dirty="0" smtClean="0"/>
              <a:t>An </a:t>
            </a:r>
            <a:r>
              <a:rPr lang="en-US" sz="2000" b="0" dirty="0" smtClean="0">
                <a:latin typeface="Courier New" pitchFamily="49" charset="0"/>
                <a:cs typeface="Courier New" pitchFamily="49" charset="0"/>
              </a:rPr>
              <a:t>INSERT</a:t>
            </a:r>
            <a:r>
              <a:rPr lang="en-US" sz="2000" b="0" dirty="0" smtClean="0"/>
              <a:t> statement can also be used to retrieve data from another table, modify it if necessary, and insert it directly into the original table. </a:t>
            </a:r>
          </a:p>
          <a:p>
            <a:pPr marL="501650">
              <a:buFont typeface="Wingdings" pitchFamily="2" charset="2"/>
              <a:buChar char="§"/>
            </a:pPr>
            <a:r>
              <a:rPr lang="en-US" sz="2000" b="0" dirty="0" smtClean="0"/>
              <a:t>A subselect is used instead of the VALUES clause. The subselect can contain joins, function calls, and it can even query the same table into which the data is inserted. </a:t>
            </a:r>
          </a:p>
          <a:p>
            <a:pPr marL="501650">
              <a:buFont typeface="Wingdings" pitchFamily="2" charset="2"/>
              <a:buChar char="§"/>
            </a:pPr>
            <a:r>
              <a:rPr lang="en-US" sz="2000" b="0" dirty="0" smtClean="0"/>
              <a:t>The select is evaluated before the actual insert operation is started. </a:t>
            </a:r>
          </a:p>
          <a:p>
            <a:pPr marL="501650">
              <a:buFont typeface="Wingdings" pitchFamily="2" charset="2"/>
              <a:buNone/>
            </a:pPr>
            <a:r>
              <a:rPr lang="en-US" sz="2000" dirty="0" smtClean="0"/>
              <a:t>	</a:t>
            </a:r>
            <a:r>
              <a:rPr lang="en-US" sz="2000" dirty="0" smtClean="0">
                <a:latin typeface="Courier New" pitchFamily="49" charset="0"/>
                <a:cs typeface="Courier New" pitchFamily="49" charset="0"/>
              </a:rPr>
              <a:t>INSERT INTO </a:t>
            </a:r>
            <a:r>
              <a:rPr lang="en-US" sz="2000" b="0" dirty="0" smtClean="0">
                <a:latin typeface="Courier New" pitchFamily="49" charset="0"/>
                <a:cs typeface="Courier New" pitchFamily="49" charset="0"/>
              </a:rPr>
              <a:t>table_name1 (column1, column2)</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SELECT </a:t>
            </a:r>
            <a:r>
              <a:rPr lang="en-US" sz="2000" b="0" dirty="0" smtClean="0">
                <a:latin typeface="Courier New" pitchFamily="49" charset="0"/>
                <a:cs typeface="Courier New" pitchFamily="49" charset="0"/>
              </a:rPr>
              <a:t>column3, column4</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FROM </a:t>
            </a:r>
            <a:r>
              <a:rPr lang="en-US" sz="2000" b="0" dirty="0" smtClean="0">
                <a:latin typeface="Courier New" pitchFamily="49" charset="0"/>
                <a:cs typeface="Courier New" pitchFamily="49" charset="0"/>
              </a:rPr>
              <a:t>table_name2</a:t>
            </a:r>
          </a:p>
          <a:p>
            <a:pPr marL="501650">
              <a:buFont typeface="Wingdings" pitchFamily="2" charset="2"/>
              <a:buChar char="§"/>
            </a:pPr>
            <a:r>
              <a:rPr lang="en-US" sz="2000" b="0" dirty="0" smtClean="0"/>
              <a:t>Note that this is the simplest form. The statement can contain </a:t>
            </a:r>
            <a:r>
              <a:rPr lang="en-US" sz="2000" dirty="0" smtClean="0">
                <a:latin typeface="Courier New" pitchFamily="49" charset="0"/>
                <a:cs typeface="Courier New" pitchFamily="49" charset="0"/>
              </a:rPr>
              <a:t>WHERE</a:t>
            </a:r>
            <a:r>
              <a:rPr lang="en-US" sz="2000" b="0" dirty="0" smtClean="0">
                <a:latin typeface="Courier New" pitchFamily="49" charset="0"/>
                <a:cs typeface="Courier New" pitchFamily="49" charset="0"/>
              </a:rPr>
              <a:t>, </a:t>
            </a:r>
            <a:r>
              <a:rPr lang="en-US" sz="2000" dirty="0" smtClean="0">
                <a:latin typeface="Courier New" pitchFamily="49" charset="0"/>
                <a:cs typeface="Courier New" pitchFamily="49" charset="0"/>
              </a:rPr>
              <a:t>GROUP BY</a:t>
            </a:r>
            <a:r>
              <a:rPr lang="en-US" sz="2000" b="0" dirty="0" smtClean="0">
                <a:latin typeface="Courier New" pitchFamily="49" charset="0"/>
                <a:cs typeface="Courier New" pitchFamily="49" charset="0"/>
              </a:rPr>
              <a:t>, </a:t>
            </a:r>
            <a:r>
              <a:rPr lang="en-US" sz="2000" b="0" dirty="0" smtClean="0"/>
              <a:t>and</a:t>
            </a:r>
            <a:r>
              <a:rPr lang="en-US" sz="2000" b="0" dirty="0" smtClean="0">
                <a:latin typeface="Courier New" pitchFamily="49" charset="0"/>
                <a:cs typeface="Courier New" pitchFamily="49" charset="0"/>
              </a:rPr>
              <a:t> </a:t>
            </a:r>
            <a:r>
              <a:rPr lang="en-US" sz="2000" dirty="0" smtClean="0">
                <a:latin typeface="Courier New" pitchFamily="49" charset="0"/>
                <a:cs typeface="Courier New" pitchFamily="49" charset="0"/>
              </a:rPr>
              <a:t>HAVING</a:t>
            </a:r>
            <a:r>
              <a:rPr lang="en-US" sz="2000" b="0" dirty="0" smtClean="0"/>
              <a:t> clauses, as well as table joins and aliases.  </a:t>
            </a:r>
            <a:endParaRPr lang="en-US" sz="2000" dirty="0" smtClean="0"/>
          </a:p>
          <a:p>
            <a:pPr marL="501650">
              <a:buFont typeface="Wingdings" pitchFamily="2" charset="2"/>
              <a:buChar char="§"/>
            </a:pPr>
            <a:endParaRPr lang="en-US" sz="2800" u="sng"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latin typeface="Courier New" pitchFamily="49" charset="0"/>
                <a:cs typeface="Courier New" pitchFamily="49" charset="0"/>
              </a:rPr>
              <a:t>INSERT INTO </a:t>
            </a:r>
            <a:r>
              <a:rPr lang="en-US" sz="2700" dirty="0" smtClean="0"/>
              <a:t>with </a:t>
            </a:r>
            <a:r>
              <a:rPr lang="en-US" sz="2700" dirty="0" smtClean="0">
                <a:latin typeface="Courier New" pitchFamily="49" charset="0"/>
                <a:cs typeface="Courier New" pitchFamily="49" charset="0"/>
              </a:rPr>
              <a:t>SELECT</a:t>
            </a:r>
            <a:r>
              <a:rPr lang="en-US" sz="2700" dirty="0" smtClean="0"/>
              <a:t> (Continued)</a:t>
            </a:r>
          </a:p>
          <a:p>
            <a:pPr marL="501650">
              <a:buFont typeface="Wingdings" pitchFamily="2" charset="2"/>
              <a:buNone/>
            </a:pPr>
            <a:endParaRPr lang="en-US" sz="2700" dirty="0" smtClean="0"/>
          </a:p>
          <a:p>
            <a:pPr marL="501650">
              <a:buFont typeface="Wingdings" pitchFamily="2" charset="2"/>
              <a:buNone/>
            </a:pPr>
            <a:r>
              <a:rPr lang="en-US" sz="2000" b="0" dirty="0" smtClean="0">
                <a:latin typeface="Courier New" pitchFamily="49" charset="0"/>
                <a:cs typeface="Courier New" pitchFamily="49" charset="0"/>
              </a:rPr>
              <a:t>INSERT INTO Class_Enrollment (Student) </a:t>
            </a:r>
          </a:p>
          <a:p>
            <a:pPr marL="501650">
              <a:buFont typeface="Wingdings" pitchFamily="2" charset="2"/>
              <a:buNone/>
            </a:pPr>
            <a:r>
              <a:rPr lang="en-US" sz="2000" b="0" dirty="0" smtClean="0">
                <a:latin typeface="Courier New" pitchFamily="49" charset="0"/>
                <a:cs typeface="Courier New" pitchFamily="49" charset="0"/>
              </a:rPr>
              <a:t>SELECT id, Name FROM Student_Id</a:t>
            </a:r>
          </a:p>
          <a:p>
            <a:pPr marL="501650">
              <a:buFont typeface="Wingdings" pitchFamily="2" charset="2"/>
              <a:buNone/>
            </a:pPr>
            <a:endParaRPr lang="en-US" sz="2000" b="0" dirty="0" smtClean="0"/>
          </a:p>
          <a:p>
            <a:pPr marL="501650">
              <a:buFont typeface="Wingdings" pitchFamily="2" charset="2"/>
              <a:buChar char="§"/>
            </a:pPr>
            <a:r>
              <a:rPr lang="en-US" sz="2000" dirty="0" smtClean="0"/>
              <a:t> </a:t>
            </a:r>
            <a:r>
              <a:rPr lang="en-US" sz="2000" b="0" dirty="0" smtClean="0"/>
              <a:t>When using the multiple-record syntax, the </a:t>
            </a:r>
            <a:r>
              <a:rPr lang="en-US" sz="2000" b="0" dirty="0" smtClean="0">
                <a:latin typeface="Courier New" pitchFamily="49" charset="0"/>
                <a:cs typeface="Courier New" pitchFamily="49" charset="0"/>
              </a:rPr>
              <a:t>INSERT INTO </a:t>
            </a:r>
            <a:r>
              <a:rPr lang="en-US" sz="2000" b="0" dirty="0" smtClean="0"/>
              <a:t>statement precedes a </a:t>
            </a:r>
            <a:r>
              <a:rPr lang="en-US" sz="2000" b="0" dirty="0" smtClean="0">
                <a:latin typeface="Courier New" pitchFamily="49" charset="0"/>
                <a:cs typeface="Courier New" pitchFamily="49" charset="0"/>
              </a:rPr>
              <a:t>SELECT</a:t>
            </a:r>
            <a:r>
              <a:rPr lang="en-US" sz="2000" b="0" dirty="0" smtClean="0"/>
              <a:t> statement and adds a single or multiple records to a table. This is referred to as an append query, as it copies records from one or more tables to another. The tables that contain the records being appended are not affected by the operation.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latin typeface="Courier New" pitchFamily="49" charset="0"/>
                <a:cs typeface="Courier New" pitchFamily="49" charset="0"/>
              </a:rPr>
              <a:t>INSERT INTO </a:t>
            </a:r>
            <a:r>
              <a:rPr lang="en-US" sz="2700" dirty="0" smtClean="0"/>
              <a:t>with </a:t>
            </a:r>
            <a:r>
              <a:rPr lang="en-US" sz="2700" dirty="0" smtClean="0">
                <a:latin typeface="Courier New" pitchFamily="49" charset="0"/>
                <a:cs typeface="Courier New" pitchFamily="49" charset="0"/>
              </a:rPr>
              <a:t>SELECT </a:t>
            </a:r>
            <a:r>
              <a:rPr lang="en-US" sz="2700" dirty="0" smtClean="0"/>
              <a:t>(Continued)</a:t>
            </a:r>
          </a:p>
          <a:p>
            <a:pPr marL="501650">
              <a:buFont typeface="Wingdings" pitchFamily="2" charset="2"/>
              <a:buNone/>
            </a:pPr>
            <a:endParaRPr lang="en-US" sz="2700" dirty="0" smtClean="0">
              <a:latin typeface="Courier New" pitchFamily="49" charset="0"/>
              <a:cs typeface="Courier New" pitchFamily="49" charset="0"/>
            </a:endParaRPr>
          </a:p>
          <a:p>
            <a:pPr marL="501650">
              <a:buFont typeface="Wingdings" pitchFamily="2" charset="2"/>
              <a:buNone/>
            </a:pPr>
            <a:r>
              <a:rPr lang="en-US" sz="2000" b="0" dirty="0" smtClean="0">
                <a:latin typeface="Courier New" pitchFamily="49" charset="0"/>
                <a:cs typeface="Courier New" pitchFamily="49" charset="0"/>
              </a:rPr>
              <a:t>INSERT INTO Class_Info (Name, Student Id)</a:t>
            </a:r>
          </a:p>
          <a:p>
            <a:pPr marL="501650">
              <a:buFont typeface="Wingdings" pitchFamily="2" charset="2"/>
              <a:buNone/>
            </a:pPr>
            <a:r>
              <a:rPr lang="en-US" sz="2000" b="0" dirty="0" smtClean="0">
                <a:latin typeface="Courier New" pitchFamily="49" charset="0"/>
                <a:cs typeface="Courier New" pitchFamily="49" charset="0"/>
              </a:rPr>
              <a:t>SELECT Name, Student Id FROM Student Id  </a:t>
            </a:r>
          </a:p>
          <a:p>
            <a:pPr marL="501650">
              <a:buFont typeface="Wingdings" pitchFamily="2" charset="2"/>
              <a:buNone/>
            </a:pPr>
            <a:r>
              <a:rPr lang="en-US" sz="2000" b="0" dirty="0" smtClean="0">
                <a:latin typeface="Courier New" pitchFamily="49" charset="0"/>
                <a:cs typeface="Courier New" pitchFamily="49" charset="0"/>
              </a:rPr>
              <a:t>WHERE Enrolled = ‘yes’</a:t>
            </a:r>
          </a:p>
          <a:p>
            <a:pPr marL="501650">
              <a:buFont typeface="Wingdings" pitchFamily="2" charset="2"/>
              <a:buChar char="§"/>
            </a:pPr>
            <a:endParaRPr lang="en-US" sz="2000" b="0" dirty="0" smtClean="0"/>
          </a:p>
          <a:p>
            <a:pPr marL="501650">
              <a:buFont typeface="Wingdings" pitchFamily="2" charset="2"/>
              <a:buNone/>
            </a:pPr>
            <a:r>
              <a:rPr lang="en-US" sz="2000" b="0" dirty="0" smtClean="0"/>
              <a:t>This example demonstrates how to append records to a table from a subquery. All records from Student_Id where enroll equals “yes” will be added to Class_Info.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idx="1"/>
          </p:nvPr>
        </p:nvSpPr>
        <p:spPr bwMode="auto">
          <a:xfrm>
            <a:off x="520700" y="1476375"/>
            <a:ext cx="8134350" cy="4665663"/>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latin typeface="Courier New" pitchFamily="49" charset="0"/>
                <a:cs typeface="Courier New" pitchFamily="49" charset="0"/>
              </a:rPr>
              <a:t>INSERT INTO </a:t>
            </a:r>
            <a:r>
              <a:rPr lang="en-US" sz="2700" dirty="0" smtClean="0"/>
              <a:t>with </a:t>
            </a:r>
            <a:r>
              <a:rPr lang="en-US" sz="2700" dirty="0" smtClean="0">
                <a:latin typeface="Courier New" pitchFamily="49" charset="0"/>
                <a:cs typeface="Courier New" pitchFamily="49" charset="0"/>
              </a:rPr>
              <a:t>SELECT</a:t>
            </a:r>
            <a:r>
              <a:rPr lang="en-US" sz="2700" dirty="0" smtClean="0"/>
              <a:t> (Continued)</a:t>
            </a:r>
          </a:p>
          <a:p>
            <a:pPr marL="501650">
              <a:buFont typeface="Wingdings" pitchFamily="2" charset="2"/>
              <a:buNone/>
            </a:pPr>
            <a:endParaRPr lang="en-US" sz="2700" dirty="0" smtClean="0"/>
          </a:p>
          <a:p>
            <a:pPr marL="501650">
              <a:buFont typeface="Wingdings" pitchFamily="2" charset="2"/>
              <a:buNone/>
            </a:pPr>
            <a:r>
              <a:rPr lang="en-US" sz="2000" b="0" dirty="0" smtClean="0">
                <a:latin typeface="Courier New" pitchFamily="49" charset="0"/>
                <a:cs typeface="Courier New" pitchFamily="49" charset="0"/>
              </a:rPr>
              <a:t>INSERT INTO class_enrollment (Name) </a:t>
            </a:r>
          </a:p>
          <a:p>
            <a:pPr marL="501650">
              <a:buFont typeface="Wingdings" pitchFamily="2" charset="2"/>
              <a:buNone/>
            </a:pPr>
            <a:r>
              <a:rPr lang="en-US" sz="2000" b="0" dirty="0" smtClean="0">
                <a:latin typeface="Courier New" pitchFamily="49" charset="0"/>
                <a:cs typeface="Courier New" pitchFamily="49" charset="0"/>
              </a:rPr>
              <a:t> SELECT student_id.name FROM student_id </a:t>
            </a:r>
          </a:p>
          <a:p>
            <a:pPr marL="501650">
              <a:buFont typeface="Wingdings" pitchFamily="2" charset="2"/>
              <a:buNone/>
            </a:pPr>
            <a:r>
              <a:rPr lang="en-US" sz="2000" b="0" dirty="0" smtClean="0">
                <a:latin typeface="Courier New" pitchFamily="49" charset="0"/>
                <a:cs typeface="Courier New" pitchFamily="49" charset="0"/>
              </a:rPr>
              <a:t>INNER JOIN class info ON student_id.ID# = class_info.ID# </a:t>
            </a:r>
          </a:p>
          <a:p>
            <a:pPr marL="501650">
              <a:buFont typeface="Wingdings" pitchFamily="2" charset="2"/>
              <a:buNone/>
            </a:pPr>
            <a:r>
              <a:rPr lang="en-US" sz="2000" b="0" dirty="0" smtClean="0">
                <a:latin typeface="Courier New" pitchFamily="49" charset="0"/>
                <a:cs typeface="Courier New" pitchFamily="49" charset="0"/>
              </a:rPr>
              <a:t>WHERE class_info.subject= ‘Math’</a:t>
            </a:r>
          </a:p>
          <a:p>
            <a:pPr marL="501650">
              <a:buFont typeface="Wingdings" pitchFamily="2" charset="2"/>
              <a:buChar char="§"/>
            </a:pPr>
            <a:endParaRPr lang="en-US" sz="2000" b="0" dirty="0" smtClean="0"/>
          </a:p>
          <a:p>
            <a:pPr marL="501650">
              <a:buFont typeface="Wingdings" pitchFamily="2" charset="2"/>
              <a:buChar char="§"/>
            </a:pPr>
            <a:r>
              <a:rPr lang="en-US" sz="2000" b="0" dirty="0" smtClean="0"/>
              <a:t>As with a straight-forward </a:t>
            </a:r>
            <a:r>
              <a:rPr lang="en-US" sz="2000" b="0" dirty="0" smtClean="0">
                <a:latin typeface="Courier New" pitchFamily="49" charset="0"/>
                <a:cs typeface="Courier New" pitchFamily="49" charset="0"/>
              </a:rPr>
              <a:t>SELECT</a:t>
            </a:r>
            <a:r>
              <a:rPr lang="en-US" sz="2000" b="0" dirty="0" smtClean="0"/>
              <a:t> statement, the </a:t>
            </a:r>
            <a:r>
              <a:rPr lang="en-US" sz="2000" b="0" dirty="0" smtClean="0">
                <a:latin typeface="Courier New" pitchFamily="49" charset="0"/>
                <a:cs typeface="Courier New" pitchFamily="49" charset="0"/>
              </a:rPr>
              <a:t>FROM</a:t>
            </a:r>
            <a:r>
              <a:rPr lang="en-US" sz="2000" b="0" dirty="0" smtClean="0"/>
              <a:t> clause may include more than one table linked by a JOIN operation.</a:t>
            </a:r>
          </a:p>
          <a:p>
            <a:pPr marL="501650">
              <a:buFont typeface="Wingdings" pitchFamily="2" charset="2"/>
              <a:buChar char="§"/>
            </a:pPr>
            <a:r>
              <a:rPr lang="en-US" sz="2000" b="0" dirty="0" smtClean="0"/>
              <a:t>This example appends to the Class Enrollment table the names of all those Students in Math.</a:t>
            </a:r>
            <a:endParaRPr lang="en-US" sz="2000" dirty="0" smtClean="0"/>
          </a:p>
          <a:p>
            <a:pPr marL="50165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347</Words>
  <Application>Microsoft Office PowerPoint</Application>
  <PresentationFormat>On-screen Show (4:3)</PresentationFormat>
  <Paragraphs>96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Master_Template</vt:lpstr>
      <vt:lpstr>Inserting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2012-01-17T22:49:58Z</dcterms:created>
  <dcterms:modified xsi:type="dcterms:W3CDTF">2012-01-17T22:50:16Z</dcterms:modified>
</cp:coreProperties>
</file>