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81" r:id="rId3"/>
    <p:sldId id="257" r:id="rId4"/>
    <p:sldId id="258" r:id="rId5"/>
    <p:sldId id="275" r:id="rId6"/>
    <p:sldId id="282" r:id="rId7"/>
    <p:sldId id="284" r:id="rId8"/>
    <p:sldId id="283" r:id="rId9"/>
    <p:sldId id="285" r:id="rId10"/>
    <p:sldId id="280" r:id="rId11"/>
  </p:sldIdLst>
  <p:sldSz cx="9144000" cy="6858000" type="screen4x3"/>
  <p:notesSz cx="7102475" cy="8991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B12E"/>
    <a:srgbClr val="FFC536"/>
    <a:srgbClr val="F4F4F4"/>
    <a:srgbClr val="FF0000"/>
    <a:srgbClr val="E8F6E4"/>
    <a:srgbClr val="EEEFD7"/>
    <a:srgbClr val="FF33CC"/>
    <a:srgbClr val="BBC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03" autoAdjust="0"/>
    <p:restoredTop sz="84493" autoAdjust="0"/>
  </p:normalViewPr>
  <p:slideViewPr>
    <p:cSldViewPr snapToGrid="0">
      <p:cViewPr varScale="1">
        <p:scale>
          <a:sx n="92" d="100"/>
          <a:sy n="92" d="100"/>
        </p:scale>
        <p:origin x="-702" y="-96"/>
      </p:cViewPr>
      <p:guideLst>
        <p:guide orient="horz" pos="307"/>
        <p:guide orient="horz" pos="478"/>
        <p:guide orient="horz" pos="709"/>
        <p:guide orient="horz" pos="4142"/>
        <p:guide orient="horz" pos="3873"/>
        <p:guide pos="54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1620" y="-78"/>
      </p:cViewPr>
      <p:guideLst>
        <p:guide orient="horz" pos="2832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 dirty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dirty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 dirty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3C6F6816-2CB5-4E40-A8DF-9B36665DDA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071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F32B56-9B7F-4501-949D-1723404C68D6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dirty="0" smtClean="0"/>
              <a:t>Answers will vary:  These questions are directed at understanding theory, not syntax.</a:t>
            </a:r>
          </a:p>
          <a:p>
            <a:endParaRPr lang="en-US" b="1" dirty="0" smtClean="0"/>
          </a:p>
          <a:p>
            <a:r>
              <a:rPr lang="en-US" b="1" dirty="0" smtClean="0"/>
              <a:t>1. What is the purpose of the UPDATE statement?</a:t>
            </a:r>
            <a:endParaRPr lang="en-US" dirty="0" smtClean="0"/>
          </a:p>
          <a:p>
            <a:r>
              <a:rPr lang="en-US" dirty="0" smtClean="0"/>
              <a:t>The UPDATE statement is used to update existing records in a table. (</a:t>
            </a:r>
            <a:r>
              <a:rPr lang="en-US" i="1" dirty="0" smtClean="0"/>
              <a:t>Update</a:t>
            </a:r>
            <a:r>
              <a:rPr lang="en-US" dirty="0" smtClean="0"/>
              <a:t> means to change a value.)</a:t>
            </a:r>
          </a:p>
          <a:p>
            <a:endParaRPr lang="en-US" dirty="0" smtClean="0"/>
          </a:p>
          <a:p>
            <a:r>
              <a:rPr lang="en-US" b="1" dirty="0" smtClean="0"/>
              <a:t>2.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b="1" dirty="0" smtClean="0">
                <a:latin typeface="Arial Narrow" pitchFamily="34" charset="0"/>
              </a:rPr>
              <a:t>Define the CASE statement.</a:t>
            </a:r>
          </a:p>
          <a:p>
            <a:r>
              <a:rPr lang="en-US" dirty="0" smtClean="0">
                <a:latin typeface="Arial Narrow" pitchFamily="34" charset="0"/>
              </a:rPr>
              <a:t>A CASE statement is a method of using nested statements: If-then-else, </a:t>
            </a:r>
            <a:r>
              <a:rPr lang="en-US" i="1" dirty="0" smtClean="0">
                <a:latin typeface="Arial Narrow" pitchFamily="34" charset="0"/>
              </a:rPr>
              <a:t>or</a:t>
            </a:r>
            <a:r>
              <a:rPr lang="en-US" b="1" dirty="0" smtClean="0">
                <a:latin typeface="Arial Narrow" pitchFamily="34" charset="0"/>
              </a:rPr>
              <a:t> </a:t>
            </a:r>
            <a:r>
              <a:rPr lang="en-US" dirty="0" smtClean="0">
                <a:latin typeface="Arial Narrow" pitchFamily="34" charset="0"/>
              </a:rPr>
              <a:t>WHEN this, then THAT.</a:t>
            </a:r>
          </a:p>
          <a:p>
            <a:endParaRPr lang="en-US" b="1" dirty="0" smtClean="0"/>
          </a:p>
          <a:p>
            <a:r>
              <a:rPr lang="en-US" b="1" dirty="0" smtClean="0"/>
              <a:t>3. Give an example of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b="1" dirty="0" smtClean="0"/>
              <a:t> statement that fits the description you just gave.</a:t>
            </a:r>
          </a:p>
          <a:p>
            <a:endParaRPr lang="en-US" b="1" dirty="0" smtClean="0"/>
          </a:p>
          <a:p>
            <a:r>
              <a:rPr lang="en-US" b="1" dirty="0" smtClean="0"/>
              <a:t>	</a:t>
            </a:r>
            <a:r>
              <a:rPr lang="en-US" dirty="0" smtClean="0"/>
              <a:t>Update student sport fees by the amount of booster items sold.</a:t>
            </a:r>
          </a:p>
          <a:p>
            <a:endParaRPr lang="en-US" dirty="0" smtClean="0"/>
          </a:p>
          <a:p>
            <a:r>
              <a:rPr lang="en-US" dirty="0" smtClean="0"/>
              <a:t>		If they sold over $1000.00, I would reduce sports fees to  $1.</a:t>
            </a:r>
          </a:p>
          <a:p>
            <a:r>
              <a:rPr lang="en-US" dirty="0" smtClean="0"/>
              <a:t>		If they sold over $500.00, I would reduce sports fees for by 60 percent.</a:t>
            </a:r>
          </a:p>
          <a:p>
            <a:r>
              <a:rPr lang="en-US" dirty="0" smtClean="0"/>
              <a:t>		If they sold over $250.00, I would reduce sports fees for by 30 percent.</a:t>
            </a:r>
          </a:p>
          <a:p>
            <a:r>
              <a:rPr lang="en-US" dirty="0" smtClean="0"/>
              <a:t>		If they sold over $100.00, I would reduce sports fees for by 10 percent.</a:t>
            </a:r>
          </a:p>
          <a:p>
            <a:endParaRPr lang="en-US" dirty="0" smtClean="0"/>
          </a:p>
          <a:p>
            <a:r>
              <a:rPr lang="en-US" dirty="0" smtClean="0"/>
              <a:t>	Each item should be a line in a CASE statement that updates the value of the database field sports fee.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840CE0-FF25-4DB7-A63E-6EB90C2B664F}" type="slidenum">
              <a:rPr lang="en-US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70B0EF-8343-4B44-8425-0129AC67C4E7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79B581-C747-46B9-B7CE-2849E3FBF267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66AA73-87DB-4679-9067-727767C52037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D2C35D-EDD7-4E7F-8EBA-37885C45BE8D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6D7FAA-A420-427A-9BC7-6979A356BA17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80A1CF-49C9-4562-8306-0FA3FEE1AD26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1B7200-DF61-4F1E-A17E-A16297E7194F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5DC0AF-EEA1-4E29-9CC7-0D74088BD6BD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5000" y="1587500"/>
            <a:ext cx="8301038" cy="749300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spcBef>
                <a:spcPct val="40000"/>
              </a:spcBef>
              <a:defRPr sz="2700" b="0" i="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3146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35000" y="2349500"/>
            <a:ext cx="8301038" cy="32893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>
              <a:buFont typeface="Wingdings" pitchFamily="2" charset="2"/>
              <a:buNone/>
              <a:defRPr sz="2000" b="0" i="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subtitle </a:t>
            </a:r>
            <a:r>
              <a:rPr lang="en-US" dirty="0" smtClean="0"/>
              <a:t>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63" y="0"/>
            <a:ext cx="7399337" cy="8413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9338" y="1476375"/>
            <a:ext cx="7027862" cy="46656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0"/>
            <a:ext cx="1849437" cy="61420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0263" y="0"/>
            <a:ext cx="5397500" cy="61420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476375"/>
            <a:ext cx="7556500" cy="4665663"/>
          </a:xfrm>
          <a:prstGeom prst="rect">
            <a:avLst/>
          </a:prstGeom>
        </p:spPr>
        <p:txBody>
          <a:bodyPr/>
          <a:lstStyle>
            <a:lvl1pPr marL="502920" marR="0" indent="-22860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tabLst/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63" y="0"/>
            <a:ext cx="7399337" cy="8413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9338" y="1476375"/>
            <a:ext cx="3436937" cy="46656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476375"/>
            <a:ext cx="3438525" cy="46656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63" y="0"/>
            <a:ext cx="7399337" cy="8413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Untitled-no logo.psd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90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 userDrawn="1"/>
        </p:nvSpPr>
        <p:spPr bwMode="auto">
          <a:xfrm>
            <a:off x="444500" y="523875"/>
            <a:ext cx="1427163" cy="234950"/>
          </a:xfrm>
          <a:prstGeom prst="roundRect">
            <a:avLst/>
          </a:prstGeom>
          <a:solidFill>
            <a:srgbClr val="E4B12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73063" y="803275"/>
            <a:ext cx="561816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98-364 Database Administration Fundamentals</a:t>
            </a:r>
          </a:p>
        </p:txBody>
      </p:sp>
      <p:sp>
        <p:nvSpPr>
          <p:cNvPr id="8" name="Rectangle 2"/>
          <p:cNvSpPr txBox="1">
            <a:spLocks noChangeArrowheads="1"/>
          </p:cNvSpPr>
          <p:nvPr userDrawn="1"/>
        </p:nvSpPr>
        <p:spPr bwMode="auto">
          <a:xfrm>
            <a:off x="474663" y="398463"/>
            <a:ext cx="1335087" cy="4889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488" tIns="44450" rIns="90488" bIns="44450" anchor="ctr"/>
          <a:lstStyle/>
          <a:p>
            <a:pPr algn="dist" eaLnBrk="0" hangingPunct="0">
              <a:lnSpc>
                <a:spcPct val="90000"/>
              </a:lnSpc>
              <a:spcBef>
                <a:spcPts val="17400"/>
              </a:spcBef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sz="1100" kern="0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2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LESSON 3.3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 Narrow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8DACD0"/>
        </a:buClr>
        <a:buSzPct val="70000"/>
        <a:buFont typeface="Wingdings" pitchFamily="2" charset="2"/>
        <a:buBlip>
          <a:blip r:embed="rId14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31825" indent="-17462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8DACD0"/>
        </a:buClr>
        <a:buFont typeface="Wingdings" pitchFamily="2" charset="2"/>
        <a:buChar char=""/>
        <a:defRPr sz="2400">
          <a:solidFill>
            <a:schemeClr val="tx1"/>
          </a:solidFill>
          <a:latin typeface="+mn-lt"/>
        </a:defRPr>
      </a:lvl2pPr>
      <a:lvl3pPr marL="860425" indent="-635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3pPr>
      <a:lvl4pPr marL="1089025" indent="28257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13128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17700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2272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6844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1416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 descr="Untitled-panel.psd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6350"/>
            <a:ext cx="9144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3063" y="2325688"/>
            <a:ext cx="7686675" cy="2155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0488" tIns="44450" rIns="90488" bIns="44450"/>
          <a:lstStyle/>
          <a:p>
            <a:pPr>
              <a:lnSpc>
                <a:spcPct val="90000"/>
              </a:lnSpc>
              <a:defRPr/>
            </a:pPr>
            <a:r>
              <a:rPr lang="en-US" sz="5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Update Data</a:t>
            </a:r>
            <a:endParaRPr lang="en-US" sz="5400" b="0" dirty="0" smtClean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9" name="Rounded Rectangle 6"/>
          <p:cNvSpPr>
            <a:spLocks noChangeArrowheads="1"/>
          </p:cNvSpPr>
          <p:nvPr/>
        </p:nvSpPr>
        <p:spPr bwMode="auto">
          <a:xfrm>
            <a:off x="444500" y="523875"/>
            <a:ext cx="1427163" cy="234950"/>
          </a:xfrm>
          <a:prstGeom prst="roundRect">
            <a:avLst>
              <a:gd name="adj" fmla="val 16667"/>
            </a:avLst>
          </a:prstGeom>
          <a:solidFill>
            <a:srgbClr val="E4B12E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dirty="0"/>
          </a:p>
        </p:txBody>
      </p:sp>
      <p:sp>
        <p:nvSpPr>
          <p:cNvPr id="14340" name="TextBox 10"/>
          <p:cNvSpPr txBox="1">
            <a:spLocks noChangeArrowheads="1"/>
          </p:cNvSpPr>
          <p:nvPr/>
        </p:nvSpPr>
        <p:spPr bwMode="auto">
          <a:xfrm>
            <a:off x="373063" y="803275"/>
            <a:ext cx="5618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98-364 Database Administration Fundamentals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74663" y="398463"/>
            <a:ext cx="1335087" cy="4889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488" tIns="44450" rIns="90488" bIns="44450" anchor="ctr"/>
          <a:lstStyle/>
          <a:p>
            <a:pPr algn="dist" eaLnBrk="0" hangingPunct="0">
              <a:lnSpc>
                <a:spcPct val="90000"/>
              </a:lnSpc>
              <a:spcBef>
                <a:spcPts val="17400"/>
              </a:spcBef>
              <a:buClr>
                <a:srgbClr val="DC0081"/>
              </a:buClr>
              <a:buFont typeface="Wingdings" pitchFamily="2" charset="2"/>
              <a:buNone/>
              <a:defRPr/>
            </a:pPr>
            <a:r>
              <a:rPr lang="en-US" sz="1100" kern="0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2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LESSON 3.3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charset="2"/>
              <a:buNone/>
              <a:defRPr/>
            </a:pPr>
            <a:r>
              <a:rPr lang="en-US" sz="2700" dirty="0" smtClean="0"/>
              <a:t>Lesson Review</a:t>
            </a:r>
          </a:p>
          <a:p>
            <a:pPr>
              <a:defRPr/>
            </a:pPr>
            <a:endParaRPr lang="en-US" dirty="0" smtClean="0"/>
          </a:p>
          <a:p>
            <a:pPr marL="731520" indent="-457200">
              <a:buFont typeface="+mj-lt"/>
              <a:buAutoNum type="arabicPeriod"/>
              <a:defRPr/>
            </a:pPr>
            <a:r>
              <a:rPr lang="en-US" sz="2000" b="0" dirty="0" smtClean="0"/>
              <a:t>What is the purpose of the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sz="2000" b="0" dirty="0" smtClean="0"/>
              <a:t> statement?</a:t>
            </a:r>
          </a:p>
          <a:p>
            <a:pPr marL="731520" indent="-457200">
              <a:buFont typeface="+mj-lt"/>
              <a:buAutoNum type="arabicPeriod"/>
              <a:defRPr/>
            </a:pPr>
            <a:endParaRPr lang="en-US" sz="2000" b="0" dirty="0" smtClean="0"/>
          </a:p>
          <a:p>
            <a:pPr marL="731520" indent="-457200">
              <a:buFont typeface="+mj-lt"/>
              <a:buAutoNum type="arabicPeriod"/>
              <a:defRPr/>
            </a:pPr>
            <a:r>
              <a:rPr lang="en-US" sz="2000" b="0" dirty="0" smtClean="0"/>
              <a:t>Describe the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b="0" dirty="0" smtClean="0"/>
              <a:t> statement.</a:t>
            </a:r>
          </a:p>
          <a:p>
            <a:pPr marL="731520" indent="-457200">
              <a:buFont typeface="+mj-lt"/>
              <a:buAutoNum type="arabicPeriod"/>
              <a:defRPr/>
            </a:pPr>
            <a:endParaRPr lang="en-US" sz="2000" b="0" dirty="0" smtClean="0"/>
          </a:p>
          <a:p>
            <a:pPr marL="731520" indent="-457200">
              <a:buFont typeface="+mj-lt"/>
              <a:buAutoNum type="arabicPeriod"/>
              <a:defRPr/>
            </a:pPr>
            <a:r>
              <a:rPr lang="en-US" sz="2000" b="0" dirty="0" smtClean="0"/>
              <a:t>Give an example of the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b="0" dirty="0" smtClean="0"/>
              <a:t> statement that fits the description you just gave.</a:t>
            </a:r>
          </a:p>
          <a:p>
            <a:pPr>
              <a:buFont typeface="Wingdings" charset="2"/>
              <a:buNone/>
              <a:defRPr/>
            </a:pPr>
            <a:endParaRPr lang="en-US" sz="2000" dirty="0" smtClean="0">
              <a:solidFill>
                <a:srgbClr val="0000FF"/>
              </a:solidFill>
            </a:endParaRPr>
          </a:p>
          <a:p>
            <a:pPr>
              <a:buFont typeface="Wingdings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8DACD0"/>
              </a:buClr>
              <a:buFont typeface="Wingdings" charset="2"/>
              <a:buNone/>
              <a:defRPr/>
            </a:pPr>
            <a:r>
              <a:rPr lang="en-US" sz="2700" dirty="0" smtClean="0"/>
              <a:t>Lesson Overview</a:t>
            </a:r>
          </a:p>
          <a:p>
            <a:pPr>
              <a:buFont typeface="Wingdings" charset="2"/>
              <a:buNone/>
              <a:defRPr/>
            </a:pPr>
            <a:r>
              <a:rPr lang="en-US" sz="2000" b="0" dirty="0" smtClean="0"/>
              <a:t> </a:t>
            </a:r>
          </a:p>
          <a:p>
            <a:pPr marL="457200" indent="-457200">
              <a:buFont typeface="Wingdings" charset="2"/>
              <a:buNone/>
              <a:defRPr/>
            </a:pPr>
            <a:r>
              <a:rPr lang="en-US" sz="2000" b="0" dirty="0" smtClean="0"/>
              <a:t>In this lesson, you will learn about:</a:t>
            </a:r>
          </a:p>
          <a:p>
            <a:pPr marL="586105" lvl="1" indent="-457200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UPDATE </a:t>
            </a:r>
          </a:p>
          <a:p>
            <a:pPr marL="586105" lvl="1" indent="-457200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CASE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31825" y="1439863"/>
            <a:ext cx="7723188" cy="42926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sz="2700" dirty="0">
                <a:latin typeface="Courier New" pitchFamily="49" charset="0"/>
                <a:cs typeface="Courier New" pitchFamily="49" charset="0"/>
              </a:rPr>
              <a:t>UPDATE</a:t>
            </a:r>
          </a:p>
          <a:p>
            <a:pPr eaLnBrk="0" hangingPunct="0">
              <a:defRPr/>
            </a:pPr>
            <a:r>
              <a:rPr lang="en-US" sz="2700" b="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 The </a:t>
            </a:r>
            <a:r>
              <a:rPr lang="en-US" sz="2000" b="0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statement is used to update existing records in a table:</a:t>
            </a:r>
          </a:p>
          <a:p>
            <a:pPr eaLnBrk="0" hangingPunct="0">
              <a:defRPr/>
            </a:pPr>
            <a:endParaRPr lang="en-US" sz="2000" b="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defRPr/>
            </a:pPr>
            <a:r>
              <a:rPr lang="en-US" sz="2000" b="0" dirty="0">
                <a:latin typeface="Courier New" pitchFamily="49" charset="0"/>
                <a:cs typeface="Courier New" pitchFamily="49" charset="0"/>
              </a:rPr>
              <a:t>UPDATE table_name</a:t>
            </a:r>
            <a:br>
              <a:rPr lang="en-US" sz="2000" b="0" dirty="0">
                <a:latin typeface="Courier New" pitchFamily="49" charset="0"/>
                <a:cs typeface="Courier New" pitchFamily="49" charset="0"/>
              </a:rPr>
            </a:br>
            <a:r>
              <a:rPr lang="en-US" sz="2000" b="0" dirty="0">
                <a:latin typeface="Courier New" pitchFamily="49" charset="0"/>
                <a:cs typeface="Courier New" pitchFamily="49" charset="0"/>
              </a:rPr>
              <a:t>SET column1=value, column2=value2,...</a:t>
            </a:r>
            <a:br>
              <a:rPr lang="en-US" sz="2000" b="0" dirty="0">
                <a:latin typeface="Courier New" pitchFamily="49" charset="0"/>
                <a:cs typeface="Courier New" pitchFamily="49" charset="0"/>
              </a:rPr>
            </a:br>
            <a:r>
              <a:rPr lang="en-US" sz="2000" b="0" dirty="0">
                <a:latin typeface="Courier New" pitchFamily="49" charset="0"/>
                <a:cs typeface="Courier New" pitchFamily="49" charset="0"/>
              </a:rPr>
              <a:t>WHERE some_column=some_value</a:t>
            </a:r>
          </a:p>
          <a:p>
            <a:pPr eaLnBrk="0" hangingPunct="0">
              <a:defRPr/>
            </a:pPr>
            <a:endParaRPr lang="en-US" sz="2000" b="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 Notice the </a:t>
            </a:r>
            <a:r>
              <a:rPr lang="en-US" sz="2000" b="0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clause in the </a:t>
            </a:r>
            <a:r>
              <a:rPr lang="en-US" sz="2000" b="0" dirty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syntax. This clause specifies which record or records should be updated.</a:t>
            </a:r>
          </a:p>
          <a:p>
            <a:pPr eaLnBrk="0" hangingPunct="0">
              <a:buFont typeface="Arial" pitchFamily="34" charset="0"/>
              <a:buChar char="•"/>
              <a:defRPr/>
            </a:pPr>
            <a:endParaRPr lang="en-US" sz="2000" b="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 If you omit the </a:t>
            </a:r>
            <a:r>
              <a:rPr lang="en-US" sz="2000" b="0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clause, all records will be updated.</a:t>
            </a:r>
          </a:p>
          <a:p>
            <a:pPr algn="ctr" eaLnBrk="0" hangingPunct="0">
              <a:defRPr/>
            </a:pPr>
            <a:r>
              <a:rPr lang="en-US" sz="2800" dirty="0"/>
              <a:t/>
            </a:r>
            <a:br>
              <a:rPr lang="en-US" sz="2800" dirty="0"/>
            </a:br>
            <a:endParaRPr lang="en-US" sz="2200" b="0" kern="0" dirty="0">
              <a:latin typeface="Sego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497013"/>
            <a:ext cx="8205788" cy="49577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01650">
              <a:buFont typeface="Wingdings" pitchFamily="2" charset="2"/>
              <a:buNone/>
            </a:pPr>
            <a:r>
              <a:rPr lang="en-US" sz="2700" dirty="0" smtClean="0"/>
              <a:t>Simple </a:t>
            </a:r>
            <a:r>
              <a:rPr lang="en-US" sz="2700" dirty="0" smtClean="0">
                <a:latin typeface="Courier New" pitchFamily="49" charset="0"/>
                <a:cs typeface="Courier New" pitchFamily="49" charset="0"/>
              </a:rPr>
              <a:t>UPDATE</a:t>
            </a:r>
          </a:p>
          <a:p>
            <a:pPr marL="501650">
              <a:buFont typeface="Wingdings" pitchFamily="2" charset="2"/>
              <a:buChar char="§"/>
            </a:pPr>
            <a:endParaRPr lang="en-US" sz="2000" b="0" dirty="0" smtClean="0"/>
          </a:p>
          <a:p>
            <a:pPr marL="501650">
              <a:buFont typeface="Wingdings" pitchFamily="2" charset="2"/>
              <a:buChar char="§"/>
            </a:pPr>
            <a:r>
              <a:rPr lang="en-US" sz="2000" b="0" dirty="0" smtClean="0"/>
              <a:t>All rows can be affected if a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000" b="0" dirty="0" smtClean="0"/>
              <a:t> clause is eliminated from an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sz="2000" b="0" dirty="0" smtClean="0"/>
              <a:t> statement</a:t>
            </a:r>
          </a:p>
          <a:p>
            <a:pPr marL="501650">
              <a:buFont typeface="Wingdings" pitchFamily="2" charset="2"/>
              <a:buChar char="§"/>
            </a:pPr>
            <a:r>
              <a:rPr lang="en-US" sz="2000" b="0" dirty="0" smtClean="0"/>
              <a:t>If all the schools in a </a:t>
            </a:r>
            <a:r>
              <a:rPr lang="en-US" sz="2000" dirty="0" smtClean="0"/>
              <a:t>Colleges </a:t>
            </a:r>
            <a:r>
              <a:rPr lang="en-US" sz="2000" b="0" dirty="0" smtClean="0"/>
              <a:t>table move their main campus to Phoenix, AZ, this example shows how the</a:t>
            </a:r>
            <a:r>
              <a:rPr lang="en-US" sz="2000" dirty="0" smtClean="0"/>
              <a:t> Colleges</a:t>
            </a:r>
            <a:r>
              <a:rPr lang="en-US" sz="2000" b="0" i="1" dirty="0" smtClean="0"/>
              <a:t> </a:t>
            </a:r>
            <a:r>
              <a:rPr lang="en-US" sz="2000" b="0" dirty="0" smtClean="0"/>
              <a:t>table could be updated:</a:t>
            </a:r>
          </a:p>
          <a:p>
            <a:pPr marL="501650">
              <a:buFont typeface="Wingdings" pitchFamily="2" charset="2"/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Colleges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SET city = '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Phoenix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', state =‘AZ‘</a:t>
            </a:r>
          </a:p>
          <a:p>
            <a:pPr marL="501650">
              <a:buFont typeface="Wingdings" pitchFamily="2" charset="2"/>
              <a:buChar char="§"/>
            </a:pPr>
            <a:r>
              <a:rPr lang="en-US" sz="2000" b="0" dirty="0" smtClean="0"/>
              <a:t> This example changes the Fees of all the </a:t>
            </a:r>
            <a:r>
              <a:rPr lang="en-US" sz="2000" dirty="0" smtClean="0"/>
              <a:t>Colleges</a:t>
            </a:r>
            <a:r>
              <a:rPr lang="en-US" sz="2000" b="0" dirty="0" smtClean="0"/>
              <a:t> to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NULL:</a:t>
            </a:r>
          </a:p>
          <a:p>
            <a:pPr marL="501650">
              <a:buFont typeface="Wingdings" pitchFamily="2" charset="2"/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Colleges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SET Fees = NULL</a:t>
            </a:r>
          </a:p>
          <a:p>
            <a:pPr marL="501650">
              <a:buFont typeface="Wingdings" pitchFamily="2" charset="2"/>
              <a:buChar char="§"/>
            </a:pPr>
            <a:r>
              <a:rPr lang="en-US" sz="2000" b="0" dirty="0" smtClean="0"/>
              <a:t>You can compute values in an update. This example doubles all fees in the </a:t>
            </a:r>
            <a:r>
              <a:rPr lang="en-US" sz="2000" dirty="0" smtClean="0"/>
              <a:t> Colleges </a:t>
            </a:r>
            <a:r>
              <a:rPr lang="en-US" sz="2000" b="0" dirty="0" smtClean="0"/>
              <a:t> table:</a:t>
            </a:r>
          </a:p>
          <a:p>
            <a:pPr marL="501650">
              <a:buFont typeface="Wingdings" pitchFamily="2" charset="2"/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Colleges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Fees = Fees * 2</a:t>
            </a:r>
            <a:endParaRPr lang="en-US" sz="2200" b="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1535113"/>
            <a:ext cx="8251825" cy="48085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01650">
              <a:buFont typeface="Wingdings" pitchFamily="2" charset="2"/>
              <a:buNone/>
            </a:pPr>
            <a:r>
              <a:rPr lang="en-US" sz="2700" dirty="0" smtClean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sz="2700" dirty="0" smtClean="0"/>
              <a:t> statement with a </a:t>
            </a:r>
            <a:r>
              <a:rPr lang="en-US" sz="2700" dirty="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700" dirty="0" smtClean="0"/>
              <a:t> clause</a:t>
            </a:r>
          </a:p>
          <a:p>
            <a:pPr marL="501650">
              <a:buFont typeface="Wingdings" pitchFamily="2" charset="2"/>
              <a:buNone/>
            </a:pPr>
            <a:endParaRPr lang="en-US" sz="2000" dirty="0" smtClean="0"/>
          </a:p>
          <a:p>
            <a:pPr marL="501650">
              <a:buFont typeface="Wingdings" pitchFamily="2" charset="2"/>
              <a:buChar char="§"/>
            </a:pPr>
            <a:r>
              <a:rPr lang="en-US" sz="2000" b="0" dirty="0" smtClean="0"/>
              <a:t>The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000" b="0" dirty="0" smtClean="0"/>
              <a:t>clause specifies the rows to update.</a:t>
            </a:r>
          </a:p>
          <a:p>
            <a:pPr marL="501650">
              <a:buFont typeface="Wingdings" pitchFamily="2" charset="2"/>
              <a:buChar char="§"/>
            </a:pPr>
            <a:r>
              <a:rPr lang="en-US" sz="2000" b="0" dirty="0" smtClean="0"/>
              <a:t>This example shows how to update a </a:t>
            </a:r>
            <a:r>
              <a:rPr lang="en-US" sz="2000" dirty="0" smtClean="0"/>
              <a:t>Colleges </a:t>
            </a:r>
            <a:r>
              <a:rPr lang="en-US" sz="2000" b="0" dirty="0" smtClean="0"/>
              <a:t>table for all Mesa, AZ colleges when a ZIP code changes:</a:t>
            </a:r>
          </a:p>
          <a:p>
            <a:pPr marL="501650">
              <a:buFont typeface="Wingdings" pitchFamily="2" charset="2"/>
              <a:buNone/>
            </a:pPr>
            <a:endParaRPr lang="en-US" sz="2000" b="0" dirty="0" smtClean="0"/>
          </a:p>
          <a:p>
            <a:pPr marL="501650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Colleges</a:t>
            </a:r>
          </a:p>
          <a:p>
            <a:pPr marL="501650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ZIP = ‘86689-1234’</a:t>
            </a:r>
          </a:p>
          <a:p>
            <a:pPr marL="501650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state = ‘AZ’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city = ‘Mesa’ </a:t>
            </a:r>
          </a:p>
          <a:p>
            <a:pPr marL="501650">
              <a:buFont typeface="Wingdings" pitchFamily="2" charset="2"/>
              <a:buChar char="§"/>
            </a:pPr>
            <a:endParaRPr lang="en-US" sz="2000" b="0" dirty="0" smtClean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Content Placeholder 1"/>
          <p:cNvSpPr>
            <a:spLocks noGrp="1"/>
          </p:cNvSpPr>
          <p:nvPr>
            <p:ph idx="1"/>
          </p:nvPr>
        </p:nvSpPr>
        <p:spPr bwMode="auto">
          <a:xfrm>
            <a:off x="520700" y="1476375"/>
            <a:ext cx="8101013" cy="51387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01650">
              <a:buFont typeface="Wingdings" pitchFamily="2" charset="2"/>
              <a:buNone/>
            </a:pPr>
            <a:r>
              <a:rPr lang="en-US" sz="2700" dirty="0" smtClean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sz="2700" dirty="0" smtClean="0"/>
              <a:t> statement with data from another table</a:t>
            </a:r>
          </a:p>
          <a:p>
            <a:pPr marL="501650">
              <a:buFont typeface="Wingdings" pitchFamily="2" charset="2"/>
              <a:buChar char="§"/>
            </a:pPr>
            <a:r>
              <a:rPr lang="en-US" sz="2000" b="0" dirty="0" smtClean="0"/>
              <a:t>This example modifies the 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ytd_enrollment</a:t>
            </a:r>
            <a:r>
              <a:rPr lang="en-US" sz="2000" b="0" dirty="0" smtClean="0"/>
              <a:t> column in a </a:t>
            </a:r>
            <a:r>
              <a:rPr lang="en-US" sz="2000" dirty="0" smtClean="0"/>
              <a:t>Colleges</a:t>
            </a:r>
            <a:r>
              <a:rPr lang="en-US" sz="2000" b="0" dirty="0" smtClean="0"/>
              <a:t> table to reflect the most recent enrollment in an </a:t>
            </a:r>
            <a:r>
              <a:rPr lang="en-US" sz="2000" dirty="0" smtClean="0"/>
              <a:t>Enrollment</a:t>
            </a:r>
            <a:r>
              <a:rPr lang="en-US" sz="2000" b="0" dirty="0" smtClean="0"/>
              <a:t> table:</a:t>
            </a:r>
          </a:p>
          <a:p>
            <a:pPr marL="501650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Colleges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ytd_ enrollment = Colleges.ytd_ Enrollment + Enrollment.qty </a:t>
            </a:r>
          </a:p>
          <a:p>
            <a:pPr marL="501650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Colleges, Enrollment </a:t>
            </a:r>
          </a:p>
          <a:p>
            <a:pPr marL="501650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Colleges.subject_id = Enrollment.subject_id</a:t>
            </a:r>
          </a:p>
          <a:p>
            <a:pPr marL="501650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Enrollment.date =(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AX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(Enrollment.date)</a:t>
            </a:r>
          </a:p>
          <a:p>
            <a:pPr marL="501650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Enrollment)</a:t>
            </a:r>
          </a:p>
          <a:p>
            <a:pPr marL="501650">
              <a:buFont typeface="Wingdings" pitchFamily="2" charset="2"/>
              <a:buChar char="§"/>
            </a:pPr>
            <a:r>
              <a:rPr lang="en-US" sz="2000" b="0" dirty="0" smtClean="0"/>
              <a:t>This assumes that only one enrollment total is recorded for a subject on a given date. If more than one total is recorded on the same day, only one will be recorded. This is because a single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sz="2000" b="0" dirty="0" smtClean="0"/>
              <a:t> statement never updates the same row twice.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None/>
              <a:defRPr/>
            </a:pPr>
            <a:r>
              <a:rPr lang="en-US" sz="2700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700" b="0" dirty="0" smtClean="0"/>
              <a:t>  </a:t>
            </a:r>
          </a:p>
          <a:p>
            <a:pPr>
              <a:defRPr/>
            </a:pPr>
            <a:endParaRPr lang="en-US" sz="2000" b="0" dirty="0" smtClean="0"/>
          </a:p>
          <a:p>
            <a:pPr marL="501650" indent="12700">
              <a:defRPr/>
            </a:pPr>
            <a:r>
              <a:rPr lang="en-US" sz="2000" b="0" dirty="0" smtClean="0"/>
              <a:t> 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b="0" dirty="0" smtClean="0"/>
              <a:t> can be used in Structured Query Language (SQL) anywhere an expression can be used. It is a conditional statement providing if/then/else logic for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SELECT, WHERE, HAVING, IN, DELETE, UPDATE</a:t>
            </a:r>
            <a:r>
              <a:rPr lang="en-US" sz="2000" b="0" dirty="0" smtClean="0"/>
              <a:t>, etc.</a:t>
            </a:r>
          </a:p>
          <a:p>
            <a:pPr marL="501650" indent="12700">
              <a:defRPr/>
            </a:pPr>
            <a:r>
              <a:rPr lang="en-US" sz="2000" b="0" dirty="0" smtClean="0"/>
              <a:t>   It creates when-then-else functionality (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WHEN</a:t>
            </a:r>
            <a:r>
              <a:rPr lang="en-US" sz="2000" b="0" dirty="0" smtClean="0"/>
              <a:t> this condition is met,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sz="2000" b="0" dirty="0" smtClean="0"/>
              <a:t> do this).</a:t>
            </a:r>
          </a:p>
          <a:p>
            <a:pPr>
              <a:buFont typeface="Wingdings" charset="2"/>
              <a:buNone/>
              <a:defRPr/>
            </a:pPr>
            <a:endParaRPr lang="en-US" sz="2000" b="0" dirty="0" smtClean="0"/>
          </a:p>
          <a:p>
            <a:pPr marL="501650" indent="12700">
              <a:buFont typeface="Wingdings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2000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WHEN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the condition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result_1</a:t>
            </a:r>
            <a:br>
              <a:rPr lang="en-US" sz="2000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result_2 </a:t>
            </a:r>
            <a:br>
              <a:rPr lang="en-US" sz="2000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0700" y="1476375"/>
            <a:ext cx="7947025" cy="5229225"/>
          </a:xfrm>
        </p:spPr>
        <p:txBody>
          <a:bodyPr/>
          <a:lstStyle/>
          <a:p>
            <a:pPr>
              <a:buFont typeface="Wingdings" charset="2"/>
              <a:buNone/>
              <a:defRPr/>
            </a:pPr>
            <a:r>
              <a:rPr lang="en-US" sz="2700" dirty="0" smtClean="0"/>
              <a:t>The </a:t>
            </a:r>
            <a:r>
              <a:rPr lang="en-US" sz="2700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700" dirty="0" smtClean="0"/>
              <a:t> Clause: Two Forms</a:t>
            </a:r>
          </a:p>
          <a:p>
            <a:pPr marL="501650" indent="12700">
              <a:buFont typeface="Wingdings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2000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WHEN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condition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result_1</a:t>
            </a:r>
            <a:br>
              <a:rPr lang="en-US" sz="2000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result_2 </a:t>
            </a:r>
            <a:br>
              <a:rPr lang="en-US" sz="2000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marL="501650" indent="12700">
              <a:buFont typeface="Wingdings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the expression </a:t>
            </a:r>
            <a:br>
              <a:rPr lang="en-US" sz="2000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WHEN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the condition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result_1 </a:t>
            </a:r>
            <a:br>
              <a:rPr lang="en-US" sz="2000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result_2</a:t>
            </a:r>
            <a:br>
              <a:rPr lang="en-US" sz="2000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marL="501650" indent="12700">
              <a:defRPr/>
            </a:pPr>
            <a:r>
              <a:rPr lang="en-US" sz="2000" b="0" dirty="0" smtClean="0"/>
              <a:t>  The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WHEN</a:t>
            </a:r>
            <a:r>
              <a:rPr lang="en-US" sz="2000" b="0" dirty="0" smtClean="0"/>
              <a:t> clause can be repeated any number of times.</a:t>
            </a:r>
          </a:p>
          <a:p>
            <a:pPr marL="501650" indent="12700">
              <a:defRPr/>
            </a:pPr>
            <a:r>
              <a:rPr lang="en-US" sz="2000" b="0" dirty="0" smtClean="0"/>
              <a:t>  The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0" dirty="0" smtClean="0"/>
              <a:t> clause can be omitted.</a:t>
            </a:r>
          </a:p>
          <a:p>
            <a:pPr marL="501650" indent="12700">
              <a:defRPr/>
            </a:pPr>
            <a:r>
              <a:rPr lang="en-US" sz="2000" b="0" dirty="0" smtClean="0"/>
              <a:t>  The value of the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b="0" dirty="0" smtClean="0"/>
              <a:t> expression is the value of the first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WHEN</a:t>
            </a:r>
            <a:r>
              <a:rPr lang="en-US" sz="2000" b="0" dirty="0" smtClean="0"/>
              <a:t> clause that is true. If none are true, the result is the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ELSE.</a:t>
            </a:r>
          </a:p>
          <a:p>
            <a:pPr marL="501650" indent="12700">
              <a:defRPr/>
            </a:pPr>
            <a:r>
              <a:rPr lang="en-US" sz="2000" b="0" dirty="0" smtClean="0"/>
              <a:t>  If there is no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0" dirty="0" smtClean="0"/>
              <a:t> clause, then the result is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NULL.</a:t>
            </a:r>
          </a:p>
          <a:p>
            <a:pPr marL="501650" indent="12700">
              <a:defRPr/>
            </a:pPr>
            <a:r>
              <a:rPr lang="en-US" sz="2000" b="0" dirty="0" smtClean="0"/>
              <a:t>  All expressions must be compatible data types.</a:t>
            </a:r>
          </a:p>
          <a:p>
            <a:pPr marL="501650" indent="12700">
              <a:buFont typeface="Wingdings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Content Placeholder 1"/>
          <p:cNvSpPr>
            <a:spLocks noGrp="1"/>
          </p:cNvSpPr>
          <p:nvPr>
            <p:ph idx="1"/>
          </p:nvPr>
        </p:nvSpPr>
        <p:spPr bwMode="auto">
          <a:xfrm>
            <a:off x="520700" y="1476375"/>
            <a:ext cx="7834313" cy="46656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01650">
              <a:buFont typeface="Wingdings" pitchFamily="2" charset="2"/>
              <a:buNone/>
            </a:pPr>
            <a:r>
              <a:rPr lang="en-US" sz="2700" dirty="0" smtClean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sz="2700" dirty="0" smtClean="0"/>
              <a:t> Using </a:t>
            </a:r>
            <a:r>
              <a:rPr lang="en-US" sz="2700" dirty="0" smtClean="0">
                <a:latin typeface="Courier New" pitchFamily="49" charset="0"/>
                <a:cs typeface="Courier New" pitchFamily="49" charset="0"/>
              </a:rPr>
              <a:t>CASE</a:t>
            </a:r>
          </a:p>
          <a:p>
            <a:pPr marL="501650">
              <a:buFont typeface="Wingdings" pitchFamily="2" charset="2"/>
              <a:buNone/>
            </a:pPr>
            <a:endParaRPr lang="en-US" sz="2000" b="0" dirty="0" smtClean="0">
              <a:latin typeface="Courier New" pitchFamily="49" charset="0"/>
              <a:cs typeface="Courier New" pitchFamily="49" charset="0"/>
            </a:endParaRPr>
          </a:p>
          <a:p>
            <a:pPr marL="501650">
              <a:buFont typeface="Wingdings" pitchFamily="2" charset="2"/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UPDATE class_info </a:t>
            </a:r>
          </a:p>
          <a:p>
            <a:pPr marL="501650">
              <a:buFont typeface="Wingdings" pitchFamily="2" charset="2"/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SET fee = CASE </a:t>
            </a:r>
          </a:p>
          <a:p>
            <a:pPr marL="501650">
              <a:buFont typeface="Wingdings" pitchFamily="2" charset="2"/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WHEN (fee &lt; 5 AND grade &gt; “D”)  THEN fee * 1.25</a:t>
            </a:r>
          </a:p>
          <a:p>
            <a:pPr marL="501650">
              <a:buFont typeface="Wingdings" pitchFamily="2" charset="2"/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WHEN (fee &lt; 5 AND grade &lt; “B”) THEN fee * 1.15</a:t>
            </a:r>
          </a:p>
          <a:p>
            <a:pPr marL="501650">
              <a:buFont typeface="Wingdings" pitchFamily="2" charset="2"/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ELSE fee= 7  END</a:t>
            </a:r>
          </a:p>
          <a:p>
            <a:pPr marL="501650">
              <a:buFont typeface="Wingdings" pitchFamily="2" charset="2"/>
              <a:buNone/>
            </a:pPr>
            <a:endParaRPr lang="en-US" sz="2000" b="0" dirty="0" smtClean="0"/>
          </a:p>
          <a:p>
            <a:pPr marL="501650">
              <a:buFont typeface="Wingdings" pitchFamily="2" charset="2"/>
              <a:buChar char="§"/>
            </a:pPr>
            <a:r>
              <a:rPr lang="en-US" sz="2000" b="0" dirty="0" smtClean="0"/>
              <a:t>This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b="0" dirty="0" smtClean="0"/>
              <a:t> expression combines multiple 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WHEN</a:t>
            </a:r>
            <a:r>
              <a:rPr lang="en-US" sz="2000" b="0" dirty="0" smtClean="0"/>
              <a:t> clauses and Boolean logic (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2000" b="0" dirty="0" smtClean="0"/>
              <a:t>) to set the current fee.</a:t>
            </a:r>
          </a:p>
          <a:p>
            <a:pPr marL="501650">
              <a:buFont typeface="Wingdings" pitchFamily="2" charset="2"/>
              <a:buChar char="§"/>
            </a:pPr>
            <a:r>
              <a:rPr lang="en-US" sz="2000" b="0" dirty="0" smtClean="0"/>
              <a:t>This example also shows that a calculate function (*) can be placed within the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sz="2000" b="0" dirty="0" smtClean="0"/>
              <a:t>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b="0" dirty="0" smtClean="0"/>
              <a:t> structure.</a:t>
            </a:r>
          </a:p>
          <a:p>
            <a:pPr marL="501650">
              <a:buFont typeface="Wingdings" pitchFamily="2" charset="2"/>
              <a:buChar char="§"/>
            </a:pPr>
            <a:endParaRPr lang="en-US" sz="2000" dirty="0" smtClean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_Template">
  <a:themeElements>
    <a:clrScheme name="Master_Template 9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618FFD"/>
      </a:hlink>
      <a:folHlink>
        <a:srgbClr val="CECECE"/>
      </a:folHlink>
    </a:clrScheme>
    <a:fontScheme name="Master_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3333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3333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Eli_Guidelines_New</Template>
  <TotalTime>0</TotalTime>
  <Words>227</Words>
  <Application>Microsoft Office PowerPoint</Application>
  <PresentationFormat>On-screen Show (4:3)</PresentationFormat>
  <Paragraphs>106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Master_Template</vt:lpstr>
      <vt:lpstr>Update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2012-01-17T22:55:44Z</dcterms:created>
  <dcterms:modified xsi:type="dcterms:W3CDTF">2012-01-17T22:56:01Z</dcterms:modified>
</cp:coreProperties>
</file>