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57" r:id="rId4"/>
    <p:sldId id="275" r:id="rId5"/>
    <p:sldId id="279" r:id="rId6"/>
    <p:sldId id="283" r:id="rId7"/>
    <p:sldId id="285" r:id="rId8"/>
    <p:sldId id="287" r:id="rId9"/>
    <p:sldId id="288" r:id="rId10"/>
    <p:sldId id="289" r:id="rId11"/>
    <p:sldId id="280" r:id="rId12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BB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83028" autoAdjust="0"/>
  </p:normalViewPr>
  <p:slideViewPr>
    <p:cSldViewPr snapToGrid="0">
      <p:cViewPr varScale="1">
        <p:scale>
          <a:sx n="90" d="100"/>
          <a:sy n="90" d="100"/>
        </p:scale>
        <p:origin x="-768" y="-108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121BF42-6918-40EF-A668-C983DDF45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2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EE243-F38E-4916-B77F-F668EF2D292F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sample does not apply to all versions of SQL. This sample is to </a:t>
            </a:r>
            <a:r>
              <a:rPr lang="en-US" b="1" dirty="0" smtClean="0"/>
              <a:t>demonstrate the concept </a:t>
            </a:r>
            <a:r>
              <a:rPr lang="en-US" dirty="0" smtClean="0"/>
              <a:t>of stored procedures with buried ROLLBACK and COMMIT commands that a database manager may write and turn over to someone else to run.</a:t>
            </a:r>
          </a:p>
          <a:p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72AE8-8D48-440E-8556-01B8E5A27FAC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 sz="2000" b="1" dirty="0" smtClean="0"/>
              <a:t>Answers will vary, but should resemble the following.  </a:t>
            </a:r>
          </a:p>
          <a:p>
            <a:pPr marL="0" lvl="1"/>
            <a:r>
              <a:rPr lang="en-US" sz="2000" dirty="0" smtClean="0"/>
              <a:t>These questions are designed to stimulate discussion of this concept, not applied database use.</a:t>
            </a:r>
          </a:p>
          <a:p>
            <a:pPr marL="0" lvl="1"/>
            <a:endParaRPr lang="en-US" sz="1000" b="1" dirty="0" smtClean="0"/>
          </a:p>
          <a:p>
            <a:pPr marL="0" lvl="1"/>
            <a:r>
              <a:rPr lang="en-US" sz="2000" b="1" dirty="0" smtClean="0"/>
              <a:t>1. What is the purpose of the DELETE command? </a:t>
            </a:r>
          </a:p>
          <a:p>
            <a:pPr marL="0" lvl="1"/>
            <a:r>
              <a:rPr lang="en-US" sz="2000" dirty="0" smtClean="0"/>
              <a:t>The DELETE command is used to delete rows in a table.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b="1" dirty="0" smtClean="0"/>
              <a:t>2. What is the relationship between </a:t>
            </a:r>
            <a:r>
              <a:rPr lang="en-US" sz="2000" b="1" dirty="0" smtClean="0">
                <a:latin typeface="Arial Narrow" pitchFamily="34" charset="0"/>
              </a:rPr>
              <a:t>TRANSACTIONS , ROLLBACK and COMMIT </a:t>
            </a:r>
            <a:r>
              <a:rPr lang="en-US" sz="2000" b="1" dirty="0" smtClean="0"/>
              <a:t>?</a:t>
            </a:r>
          </a:p>
          <a:p>
            <a:pPr marL="0" lvl="1"/>
            <a:r>
              <a:rPr lang="en-US" sz="2000" dirty="0" smtClean="0"/>
              <a:t>You can look at these three commands as a family of commands that work together. </a:t>
            </a:r>
          </a:p>
          <a:p>
            <a:pPr marL="0" lvl="1"/>
            <a:r>
              <a:rPr lang="en-US" sz="2000" b="1" dirty="0" smtClean="0">
                <a:latin typeface="Arial Narrow" pitchFamily="34" charset="0"/>
              </a:rPr>
              <a:t>TRANSACTIONS</a:t>
            </a:r>
            <a:r>
              <a:rPr lang="en-US" sz="2000" dirty="0" smtClean="0">
                <a:latin typeface="Arial Narrow" pitchFamily="34" charset="0"/>
              </a:rPr>
              <a:t>—is like a group manager bringing lines on command together in a block.</a:t>
            </a:r>
            <a:endParaRPr lang="en-US" sz="2000" b="1" dirty="0" smtClean="0">
              <a:latin typeface="Arial Narrow" pitchFamily="34" charset="0"/>
            </a:endParaRPr>
          </a:p>
          <a:p>
            <a:pPr marL="0" lvl="1"/>
            <a:r>
              <a:rPr lang="en-US" sz="2000" b="1" dirty="0" smtClean="0">
                <a:latin typeface="Arial Narrow" pitchFamily="34" charset="0"/>
              </a:rPr>
              <a:t>ROLLBACK</a:t>
            </a:r>
            <a:r>
              <a:rPr lang="en-US" sz="2000" dirty="0" smtClean="0">
                <a:latin typeface="Arial Narrow" pitchFamily="34" charset="0"/>
              </a:rPr>
              <a:t>—is like the security office that keeps track of all actions in case you have to undo the transactions in the group. </a:t>
            </a:r>
          </a:p>
          <a:p>
            <a:pPr marL="0" lvl="1"/>
            <a:r>
              <a:rPr lang="en-US" sz="2000" b="1" dirty="0" smtClean="0">
                <a:latin typeface="Arial Narrow" pitchFamily="34" charset="0"/>
              </a:rPr>
              <a:t>COMMIT</a:t>
            </a:r>
            <a:r>
              <a:rPr lang="en-US" sz="2000" dirty="0" smtClean="0">
                <a:latin typeface="Arial Narrow" pitchFamily="34" charset="0"/>
              </a:rPr>
              <a:t>—is like the blessing that the changes can stay. </a:t>
            </a:r>
          </a:p>
          <a:p>
            <a:pPr marL="0" lvl="1"/>
            <a:r>
              <a:rPr lang="en-US" sz="2000" dirty="0" smtClean="0">
                <a:latin typeface="Arial Narrow" pitchFamily="34" charset="0"/>
              </a:rPr>
              <a:t>It is very important that COMMIT and ROLLBACK work together for the sake of the data’s integrity.  </a:t>
            </a:r>
          </a:p>
          <a:p>
            <a:pPr marL="0" lvl="1"/>
            <a:r>
              <a:rPr lang="en-US" sz="2000" i="1" dirty="0" smtClean="0">
                <a:latin typeface="Arial Narrow" pitchFamily="34" charset="0"/>
              </a:rPr>
              <a:t>NOTE: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BEGIN TRAN starts the block, and COMMIT TRAN ends the block.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3. Why is it important to check for  errors after every statement?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Data</a:t>
            </a:r>
            <a:r>
              <a:rPr lang="en-US" dirty="0" smtClean="0">
                <a:latin typeface="Arial Narrow" pitchFamily="34" charset="0"/>
              </a:rPr>
              <a:t> integrity.</a:t>
            </a:r>
          </a:p>
          <a:p>
            <a:r>
              <a:rPr lang="en-US" dirty="0" smtClean="0">
                <a:latin typeface="Arial Narrow" pitchFamily="34" charset="0"/>
              </a:rPr>
              <a:t>You need to check after </a:t>
            </a:r>
            <a:r>
              <a:rPr lang="en-US" i="1" dirty="0" smtClean="0">
                <a:latin typeface="Arial Narrow" pitchFamily="34" charset="0"/>
              </a:rPr>
              <a:t>every line </a:t>
            </a:r>
            <a:r>
              <a:rPr lang="en-US" dirty="0" smtClean="0">
                <a:latin typeface="Arial Narrow" pitchFamily="34" charset="0"/>
              </a:rPr>
              <a:t>or you can corrupt your database.</a:t>
            </a:r>
          </a:p>
          <a:p>
            <a:r>
              <a:rPr lang="en-US" dirty="0" smtClean="0">
                <a:latin typeface="Arial Narrow" pitchFamily="34" charset="0"/>
              </a:rPr>
              <a:t>Example (2 + 3) + 5 = 10 If and only if all sections are correct.</a:t>
            </a: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If we have a error in the first part, 2+3 =4,  then the final answer is wrong even if the second half is right.</a:t>
            </a:r>
          </a:p>
          <a:p>
            <a:r>
              <a:rPr lang="en-US" dirty="0" smtClean="0">
                <a:latin typeface="Arial Narrow" pitchFamily="34" charset="0"/>
              </a:rPr>
              <a:t>Example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2 + 3 = </a:t>
            </a:r>
            <a:r>
              <a:rPr lang="en-US" b="1" dirty="0" smtClean="0">
                <a:solidFill>
                  <a:srgbClr val="FF0000"/>
                </a:solidFill>
                <a:latin typeface="Blackadder ITC" pitchFamily="82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Blackadder ITC" pitchFamily="82" charset="0"/>
              </a:rPr>
              <a:t>4 ) </a:t>
            </a:r>
            <a:r>
              <a:rPr lang="en-US" i="1" dirty="0" smtClean="0">
                <a:latin typeface="Blackadder ITC" pitchFamily="82" charset="0"/>
              </a:rPr>
              <a:t>+ 5 </a:t>
            </a:r>
            <a:r>
              <a:rPr lang="en-US" dirty="0" smtClean="0">
                <a:latin typeface="Arial Narrow" pitchFamily="34" charset="0"/>
              </a:rPr>
              <a:t>=</a:t>
            </a:r>
            <a:r>
              <a:rPr lang="en-US" i="1" dirty="0" smtClean="0">
                <a:latin typeface="Arial Narrow" pitchFamily="34" charset="0"/>
              </a:rPr>
              <a:t> 9  </a:t>
            </a:r>
            <a:r>
              <a:rPr lang="en-US" dirty="0" smtClean="0">
                <a:latin typeface="Arial Narrow" pitchFamily="34" charset="0"/>
              </a:rPr>
              <a:t> This first half is wrong and the second half is right, but the answer is still wrong.		</a:t>
            </a:r>
          </a:p>
          <a:p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		</a:t>
            </a:r>
          </a:p>
          <a:p>
            <a:r>
              <a:rPr lang="en-US" dirty="0" smtClean="0">
                <a:latin typeface="Arial Narrow" pitchFamily="34" charset="0"/>
              </a:rPr>
              <a:t>						</a:t>
            </a:r>
          </a:p>
          <a:p>
            <a:r>
              <a:rPr lang="en-US" dirty="0" smtClean="0">
                <a:latin typeface="Arial Narrow" pitchFamily="34" charset="0"/>
              </a:rPr>
              <a:t>						   </a:t>
            </a:r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1D7A4-879D-420E-92F6-40AFDD17D5BA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FE243-6478-4DD9-AD79-2B5DE53EC8C8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23DBF-87FC-4E61-AE44-47E0173396AF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BF688-B8D1-4E1B-82A8-DC0E423E7FDD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1231-57F6-4860-9AC5-5696AD9E6DC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3B19-30DE-4FC0-AC93-E6F7633F3BB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13F4E-1790-493C-8727-8F317A6223AA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BB849-F42A-4F61-95A3-544CCED4FE32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sample does </a:t>
            </a:r>
            <a:r>
              <a:rPr lang="en-US" b="1" dirty="0" smtClean="0"/>
              <a:t>not</a:t>
            </a:r>
            <a:r>
              <a:rPr lang="en-US" dirty="0" smtClean="0"/>
              <a:t> apply to all versions of SQL. This sample is to </a:t>
            </a:r>
            <a:r>
              <a:rPr lang="en-US" b="1" dirty="0" smtClean="0"/>
              <a:t>demonstrate the concept </a:t>
            </a:r>
            <a:r>
              <a:rPr lang="en-US" dirty="0" smtClean="0"/>
              <a:t>of stored procedures with buried ROLLBACK and COMMIT commands that a database manager may write and turn over to someone else to run.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27F5E-C9BB-42BF-8B9D-0939492241C0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063" y="803275"/>
            <a:ext cx="5618162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Untitled-panel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2325688"/>
            <a:ext cx="7413625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Delete Data</a:t>
            </a:r>
          </a:p>
        </p:txBody>
      </p:sp>
      <p:sp>
        <p:nvSpPr>
          <p:cNvPr id="14339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4340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 bwMode="auto">
          <a:xfrm>
            <a:off x="269875" y="1333500"/>
            <a:ext cx="8623300" cy="5210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 </a:t>
            </a:r>
            <a:r>
              <a:rPr lang="en-US" sz="2000" dirty="0" smtClean="0"/>
              <a:t>(continued)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An example with error checking: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BEGIN TRAN 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INSERT INTO [authors]([authors_id],[authors_lname],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[authors _fname], [phone],[contract]) 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VALUES ('123-32-1176', 'Gates', 'Bill', ‘1-800-BUY-MSFT', 1) 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IF @@ERROR &lt;&gt; 0 BEGIN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ROLLBACK TRAN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10 END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UPDATE authors SET au_fname = 'Johnzzz' WHERE au_id = '172-32-1176‘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IF @@ERROR &lt;&gt; 0  BEGIN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ROLLBACK TRAN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11 END </a:t>
            </a:r>
          </a:p>
          <a:p>
            <a:pPr lvl="1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COMMIT TRAN 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	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Each statement is checked for failure. If a statement fails, then it rolls back the work performed to that point and uses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0" dirty="0" smtClean="0"/>
              <a:t> statement to exit the stored procedure.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Lesson Review</a:t>
            </a:r>
          </a:p>
          <a:p>
            <a:pPr>
              <a:defRPr/>
            </a:pPr>
            <a:endParaRPr lang="en-US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the purpose of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b="0" dirty="0" smtClean="0"/>
              <a:t> command? 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the relationship between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TRANSACTIONS, ROLLBACK, </a:t>
            </a:r>
            <a:r>
              <a:rPr lang="en-US" sz="2000" b="0" dirty="0" smtClean="0"/>
              <a:t>and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COMMIT ?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Why is it important to check for  error(s) after every statement?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8DACD0"/>
              </a:buClr>
              <a:buFont typeface="Wingdings" charset="2"/>
              <a:buNone/>
              <a:defRPr/>
            </a:pPr>
            <a:r>
              <a:rPr lang="en-US" sz="2700" dirty="0" smtClean="0"/>
              <a:t>Lesson Overview</a:t>
            </a:r>
          </a:p>
          <a:p>
            <a:pPr marL="502920" lvl="1" indent="-228600">
              <a:buClrTx/>
              <a:buSzPct val="70000"/>
              <a:buFont typeface="Wingdings" pitchFamily="2" charset="2"/>
              <a:buNone/>
              <a:defRPr/>
            </a:pPr>
            <a:r>
              <a:rPr lang="en-US" sz="2000" b="1" dirty="0" smtClean="0"/>
              <a:t>3.4 Delete data</a:t>
            </a:r>
            <a:endParaRPr lang="en-US" sz="2000" dirty="0" smtClean="0"/>
          </a:p>
          <a:p>
            <a:pPr marL="457200" indent="-457200">
              <a:defRPr/>
            </a:pPr>
            <a:endParaRPr lang="en-US" sz="2000" b="0" dirty="0" smtClean="0"/>
          </a:p>
          <a:p>
            <a:pPr marL="515938" indent="1588">
              <a:buFont typeface="Wingdings" charset="2"/>
              <a:buNone/>
              <a:defRPr/>
            </a:pPr>
            <a:r>
              <a:rPr lang="en-US" sz="2000" b="0" dirty="0" smtClean="0"/>
              <a:t>In this lesson, you will review:</a:t>
            </a:r>
          </a:p>
          <a:p>
            <a:pPr marL="515938" lvl="1" indent="1588">
              <a:buClrTx/>
              <a:buFont typeface="Wingdings" pitchFamily="2" charset="2"/>
              <a:buChar char="§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FROM</a:t>
            </a:r>
          </a:p>
          <a:p>
            <a:pPr marL="515938" lvl="1" indent="1588">
              <a:buClrTx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TRANSACTIONS</a:t>
            </a:r>
          </a:p>
          <a:p>
            <a:pPr marL="515938" lvl="1" indent="1588">
              <a:buClrTx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ROLLBACK</a:t>
            </a:r>
          </a:p>
          <a:p>
            <a:pPr marL="515938" lvl="1" indent="1588">
              <a:buClrTx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COMMIT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2300" y="1497013"/>
            <a:ext cx="7546975" cy="42926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DELETE FROM</a:t>
            </a:r>
          </a:p>
          <a:p>
            <a:pPr eaLnBrk="0" hangingPunct="0">
              <a:defRPr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 eaLnBrk="0" hangingPunct="0">
              <a:buFont typeface="Wingdings" pitchFamily="2" charset="2"/>
              <a:buChar char="§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statement is used to delete rows in a table:</a:t>
            </a:r>
          </a:p>
          <a:p>
            <a:pPr eaLnBrk="0" hangingPunct="0"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table_name</a:t>
            </a:r>
            <a:br>
              <a:rPr lang="en-US" sz="2000" b="0" dirty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 column_name=variable</a:t>
            </a:r>
          </a:p>
          <a:p>
            <a:pPr eaLnBrk="0" hangingPunct="0"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clause in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statement specifies which record or records should be deleted. Without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clause, all records will be deleted!</a:t>
            </a:r>
          </a:p>
          <a:p>
            <a:pPr algn="ctr" eaLnBrk="0" hangingPunct="0"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200" b="0" kern="0" dirty="0">
              <a:latin typeface="Sego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35113"/>
            <a:ext cx="7607300" cy="4808537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700" dirty="0" smtClean="0"/>
              <a:t>(continued)</a:t>
            </a:r>
          </a:p>
          <a:p>
            <a:pPr>
              <a:defRPr/>
            </a:pPr>
            <a:endParaRPr lang="en-US" sz="2000" b="0" dirty="0" smtClean="0"/>
          </a:p>
          <a:p>
            <a:pPr marL="501650" indent="15875">
              <a:defRPr/>
            </a:pPr>
            <a:r>
              <a:rPr lang="en-US" sz="2000" b="0" dirty="0" smtClean="0"/>
              <a:t>  It is possible to delete all rows in a table without deleting the entire table. </a:t>
            </a:r>
            <a:r>
              <a:rPr lang="en-US" sz="2000" b="0" i="1" dirty="0" smtClean="0"/>
              <a:t>This means that the table structure, attributes, and indexes will be intact:</a:t>
            </a:r>
          </a:p>
          <a:p>
            <a:pPr>
              <a:buFont typeface="Wingdings" charset="2"/>
              <a:buNone/>
              <a:defRPr/>
            </a:pPr>
            <a:endParaRPr lang="en-US" sz="2000" b="0" dirty="0" smtClean="0"/>
          </a:p>
          <a:p>
            <a:pPr marL="501650" indent="-44450">
              <a:buFont typeface="Wingdings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table_name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 smtClean="0"/>
              <a:t>or</a:t>
            </a:r>
          </a:p>
          <a:p>
            <a:pPr marL="501650" indent="-44450">
              <a:buFont typeface="Wingdings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table_name</a:t>
            </a:r>
          </a:p>
          <a:p>
            <a:pPr marL="501650" indent="-44450">
              <a:buFont typeface="Wingdings" charset="2"/>
              <a:buNone/>
              <a:defRPr/>
            </a:pPr>
            <a:endParaRPr lang="en-US" sz="2000" b="0" dirty="0" smtClean="0"/>
          </a:p>
          <a:p>
            <a:pPr marL="501650" indent="-44450">
              <a:buFont typeface="Wingdings" charset="2"/>
              <a:buNone/>
              <a:defRPr/>
            </a:pPr>
            <a:r>
              <a:rPr lang="en-US" sz="2000" b="0" dirty="0" smtClean="0"/>
              <a:t>Be very careful when deleting records. You cannot undo this statement!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292225"/>
            <a:ext cx="8050213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Transactions group a set of two or more statements into a single unit. 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If any of the tasks fail, the entire transaction fails, which prevents damage to the database.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You can think of transactions as compiling a group of programming lines together.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A transaction begins with the execution of a SQL-Data statement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(UPDATE/INSERT/DELETE</a:t>
            </a:r>
            <a:r>
              <a:rPr lang="en-US" sz="2000" b="0" dirty="0" smtClean="0"/>
              <a:t>).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All subsequent statements until a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2000" b="0" dirty="0" smtClean="0"/>
              <a:t> or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ROLLBACK</a:t>
            </a:r>
            <a:r>
              <a:rPr lang="en-US" sz="2000" b="0" dirty="0" smtClean="0"/>
              <a:t> statement become part of the transaction. Execution of a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2000" b="0" dirty="0" smtClean="0"/>
              <a:t> statement or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ROLLBACK</a:t>
            </a:r>
            <a:r>
              <a:rPr lang="en-US" sz="2000" b="0" dirty="0" smtClean="0"/>
              <a:t> statement completes the current transaction.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2000" b="0" dirty="0" smtClean="0"/>
              <a:t> —if all statements are correct within a single transaction, all changes are recorded to the database.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ROLLBACK</a:t>
            </a:r>
            <a:r>
              <a:rPr lang="en-US" sz="2000" b="0" dirty="0" smtClean="0"/>
              <a:t> —the process of reversing changes.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Arial Narrow" pitchFamily="34" charset="0"/>
              </a:rPr>
              <a:t>		</a:t>
            </a:r>
          </a:p>
          <a:p>
            <a:pPr marL="501650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7891463" cy="5067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 </a:t>
            </a:r>
            <a:r>
              <a:rPr lang="en-US" sz="2000" dirty="0" smtClean="0"/>
              <a:t>(continued)</a:t>
            </a:r>
          </a:p>
          <a:p>
            <a:pPr marL="501650">
              <a:buFont typeface="Wingdings" pitchFamily="2" charset="2"/>
              <a:buNone/>
            </a:pPr>
            <a:endParaRPr lang="en-US" sz="100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The simplest transaction </a:t>
            </a:r>
            <a:r>
              <a:rPr lang="en-US" sz="2000" b="0" smtClean="0"/>
              <a:t>in </a:t>
            </a:r>
            <a:r>
              <a:rPr lang="en-US" sz="2000" b="0" smtClean="0"/>
              <a:t>Microsoft</a:t>
            </a:r>
            <a:r>
              <a:rPr lang="en-US" sz="2000" baseline="30000"/>
              <a:t>®</a:t>
            </a:r>
            <a:r>
              <a:rPr lang="en-US" sz="2000" b="0" smtClean="0"/>
              <a:t> </a:t>
            </a:r>
            <a:r>
              <a:rPr lang="en-US" sz="2000" b="0" dirty="0" smtClean="0"/>
              <a:t>SQL </a:t>
            </a:r>
            <a:r>
              <a:rPr lang="en-US" sz="2000" b="0" dirty="0" smtClean="0"/>
              <a:t>Server</a:t>
            </a:r>
            <a:r>
              <a:rPr lang="en-US" sz="2000" baseline="30000" dirty="0" smtClean="0"/>
              <a:t>®</a:t>
            </a:r>
            <a:r>
              <a:rPr lang="en-US" sz="2000" b="0" dirty="0" smtClean="0"/>
              <a:t> </a:t>
            </a:r>
            <a:r>
              <a:rPr lang="en-US" sz="2000" b="0" dirty="0" smtClean="0"/>
              <a:t>is a single data modification statement:</a:t>
            </a:r>
            <a:endParaRPr lang="en-US" sz="1000" b="0" dirty="0" smtClean="0"/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authors SET au_fname = 'John'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 au_id = '172-32-1176' 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It is an autocommit transaction.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SQL Server first logs what it's going to do, and then it does the actual UPDATE statement.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Finally, it logs that it has completed the UPDATE statement.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If the server fails after a transaction has been committed and written to the log, SQL Server uses the transaction log to “roll forward” or redo that transaction when it restarts.</a:t>
            </a:r>
            <a:endParaRPr lang="en-US" b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035925" cy="5084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 </a:t>
            </a:r>
            <a:r>
              <a:rPr lang="en-US" sz="2000" dirty="0" smtClean="0"/>
              <a:t>(continued)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To be useful, transactions need to have two or more statements in them.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These are called explicit transactions: 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 TRAN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 authors SET au_fname = 'John'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au_id = '172-32-1176'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 authors SET au_fname = 'Marg'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au_id = '213-46-8915' 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COMMIT TRAN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i="1" dirty="0" smtClean="0"/>
              <a:t>Note: </a:t>
            </a:r>
            <a:r>
              <a:rPr lang="en-US" sz="2000" b="0" dirty="0" smtClean="0"/>
              <a:t>The</a:t>
            </a:r>
            <a:r>
              <a:rPr lang="en-US" sz="2000" b="0" i="1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TRAN </a:t>
            </a:r>
            <a:r>
              <a:rPr lang="en-US" sz="2000" b="0" dirty="0" smtClean="0"/>
              <a:t>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COMMIT TRAN</a:t>
            </a:r>
            <a:r>
              <a:rPr lang="en-US" sz="2000" b="0" dirty="0" smtClean="0"/>
              <a:t> statements start and complete a transaction. Everything inside these statements is considered a logical unit of work. If any statement in the transaction fails, nothing in the database will be changed.</a:t>
            </a:r>
          </a:p>
          <a:p>
            <a:pPr marL="501650">
              <a:buFont typeface="Wingdings" pitchFamily="2" charset="2"/>
              <a:buChar char="§"/>
            </a:pPr>
            <a:endParaRPr lang="en-US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067675" cy="5032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 </a:t>
            </a:r>
            <a:r>
              <a:rPr lang="en-US" sz="2000" dirty="0" smtClean="0"/>
              <a:t>(continued)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A transaction can be cancelled if it doesn't do what is expected: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TRAN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authors SET au_fname = 'John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WHERE au_id = '172-32-1176'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authors SET au_fname = 'JohnY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 city = 'Lawrence'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IF @@ROWCOUNT = 10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ROLLBACK TRAN </a:t>
            </a:r>
            <a:endParaRPr lang="en-US" sz="160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i="1" dirty="0" smtClean="0"/>
              <a:t>Note: </a:t>
            </a:r>
            <a:r>
              <a:rPr lang="en-US" sz="2000" b="0" dirty="0" smtClean="0"/>
              <a:t>If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@@ROWCOUNT </a:t>
            </a:r>
            <a:r>
              <a:rPr lang="en-US" sz="2000" b="0" dirty="0" smtClean="0"/>
              <a:t>(a SQL function) is 10, then the transaction commits; otherwise, it rolls back.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ROLLBACK TRAN </a:t>
            </a:r>
            <a:r>
              <a:rPr lang="en-US" sz="2000" b="0" dirty="0" smtClean="0"/>
              <a:t>statement “undoes” all the work since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BEGIN TRAN </a:t>
            </a:r>
            <a:r>
              <a:rPr lang="en-US" sz="2000" b="0" dirty="0" smtClean="0"/>
              <a:t>statement. Neither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/>
              <a:t> statement is completed.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193088" cy="5000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Transactions</a:t>
            </a:r>
            <a:r>
              <a:rPr lang="en-US" dirty="0" smtClean="0"/>
              <a:t> </a:t>
            </a:r>
            <a:r>
              <a:rPr lang="en-US" sz="2000" dirty="0" smtClean="0"/>
              <a:t>(continued)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Most user transactions will occur in stored procedures: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Create Proc TranTest2  AS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TRAN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INSERT INTO [authors]([au_id], [au_lname], [au_fname], [phone], [contract]) VALUES ('123-32-1176', 'Gates', 'Bill', '800-BUY-MSFT', 1)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IF @@ERROR &lt;&gt; 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ROLLBACK TRAN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return 10 END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authors SET au_fname = 'Johnzzz' WHERE au_id = '172-32-1176‘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IF @@ERROR &lt;&gt; 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ROLLBACK TRAN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return 11 END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COMMIT TRAN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GO </a:t>
            </a:r>
          </a:p>
          <a:p>
            <a:pPr marL="501650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1067</Words>
  <Application>Microsoft Office PowerPoint</Application>
  <PresentationFormat>On-screen Show (4:3)</PresentationFormat>
  <Paragraphs>134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Master_Template</vt:lpstr>
      <vt:lpstr>Delete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2012-01-17T22:59:03Z</dcterms:created>
  <dcterms:modified xsi:type="dcterms:W3CDTF">2012-01-17T22:59:17Z</dcterms:modified>
</cp:coreProperties>
</file>