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301" r:id="rId4"/>
    <p:sldId id="294" r:id="rId5"/>
    <p:sldId id="295" r:id="rId6"/>
    <p:sldId id="303" r:id="rId7"/>
    <p:sldId id="296" r:id="rId8"/>
    <p:sldId id="304" r:id="rId9"/>
    <p:sldId id="297" r:id="rId10"/>
    <p:sldId id="306" r:id="rId11"/>
    <p:sldId id="298" r:id="rId12"/>
    <p:sldId id="299" r:id="rId13"/>
    <p:sldId id="300" r:id="rId14"/>
    <p:sldId id="293" r:id="rId15"/>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4B12E"/>
    <a:srgbClr val="FFC536"/>
    <a:srgbClr val="F4F4F4"/>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5" autoAdjust="0"/>
    <p:restoredTop sz="89011" autoAdjust="0"/>
  </p:normalViewPr>
  <p:slideViewPr>
    <p:cSldViewPr snapToGrid="0">
      <p:cViewPr varScale="1">
        <p:scale>
          <a:sx n="97" d="100"/>
          <a:sy n="97" d="100"/>
        </p:scale>
        <p:origin x="-534" y="-90"/>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620" y="-7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03D81629-F660-4236-9C10-3FEE80B0DC05}" type="slidenum">
              <a:rPr lang="en-US"/>
              <a:pPr>
                <a:defRPr/>
              </a:pPr>
              <a:t>‹#›</a:t>
            </a:fld>
            <a:endParaRPr lang="en-US" dirty="0"/>
          </a:p>
        </p:txBody>
      </p:sp>
    </p:spTree>
    <p:extLst>
      <p:ext uri="{BB962C8B-B14F-4D97-AF65-F5344CB8AC3E}">
        <p14:creationId xmlns:p14="http://schemas.microsoft.com/office/powerpoint/2010/main" val="293705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smtClean="0"/>
          </a:p>
        </p:txBody>
      </p:sp>
      <p:sp>
        <p:nvSpPr>
          <p:cNvPr id="12292" name="Slide Number Placeholder 3"/>
          <p:cNvSpPr>
            <a:spLocks noGrp="1"/>
          </p:cNvSpPr>
          <p:nvPr>
            <p:ph type="sldNum" sz="quarter" idx="5"/>
          </p:nvPr>
        </p:nvSpPr>
        <p:spPr/>
        <p:txBody>
          <a:bodyPr/>
          <a:lstStyle/>
          <a:p>
            <a:pPr>
              <a:defRPr/>
            </a:pPr>
            <a:fld id="{085E1792-6D83-44CA-9CC3-ACF6FF4130FB}" type="slidenum">
              <a:rPr lang="en-US" smtClean="0">
                <a:latin typeface="Arial" pitchFamily="34" charset="0"/>
              </a:rPr>
              <a:pPr>
                <a:defRPr/>
              </a:pPr>
              <a:t>1</a:t>
            </a:fld>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A3821CE1-4BB6-4104-B87D-0C65119BB4A8}"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7EA6B580-7CCB-4926-9248-BABED61A0EBF}"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8CCA2A09-1756-44B5-B3C7-54A5625E6C43}"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DC8C951F-D76F-463E-B8E1-0297127B0B79}"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ln/>
        </p:spPr>
        <p:txBody>
          <a:bodyPr/>
          <a:lstStyle/>
          <a:p>
            <a:pPr marL="228600" lvl="1" indent="-228600">
              <a:defRPr/>
            </a:pPr>
            <a:r>
              <a:rPr lang="en-US" dirty="0" smtClean="0">
                <a:latin typeface="Arial" pitchFamily="34" charset="0"/>
              </a:rPr>
              <a:t>1. </a:t>
            </a:r>
            <a:r>
              <a:rPr lang="en-US" b="1" dirty="0" smtClean="0">
                <a:latin typeface="Arial" pitchFamily="34" charset="0"/>
              </a:rPr>
              <a:t>What is Normalization?</a:t>
            </a:r>
          </a:p>
          <a:p>
            <a:pPr marL="228600" lvl="1" indent="-228600">
              <a:defRPr/>
            </a:pPr>
            <a:r>
              <a:rPr lang="en-US" b="1" dirty="0" smtClean="0">
                <a:latin typeface="Arial" pitchFamily="34" charset="0"/>
              </a:rPr>
              <a:t>	</a:t>
            </a:r>
            <a:r>
              <a:rPr lang="en-US" dirty="0" smtClean="0"/>
              <a:t>Normalization is the process of organizing data in a database. </a:t>
            </a:r>
            <a:endParaRPr lang="en-US" b="1" dirty="0" smtClean="0">
              <a:latin typeface="Arial" pitchFamily="34" charset="0"/>
            </a:endParaRPr>
          </a:p>
          <a:p>
            <a:pPr marL="228600" lvl="1" indent="-228600">
              <a:defRPr/>
            </a:pPr>
            <a:endParaRPr lang="en-US" dirty="0" smtClean="0">
              <a:latin typeface="Arial" pitchFamily="34" charset="0"/>
            </a:endParaRPr>
          </a:p>
          <a:p>
            <a:pPr marL="228600" lvl="1" indent="-228600">
              <a:defRPr/>
            </a:pPr>
            <a:r>
              <a:rPr lang="en-US" dirty="0" smtClean="0">
                <a:latin typeface="Arial" pitchFamily="34" charset="0"/>
              </a:rPr>
              <a:t>2. </a:t>
            </a:r>
            <a:r>
              <a:rPr lang="en-US" b="1" dirty="0" smtClean="0">
                <a:latin typeface="Arial" pitchFamily="34" charset="0"/>
              </a:rPr>
              <a:t>Why use Normalization?</a:t>
            </a:r>
          </a:p>
          <a:p>
            <a:pPr marL="228600" lvl="1" indent="-228600">
              <a:defRPr/>
            </a:pPr>
            <a:r>
              <a:rPr lang="en-US" dirty="0" smtClean="0"/>
              <a:t>	To reduce the amount of storage space that a database uses and ensure that data is logically stored. </a:t>
            </a:r>
            <a:endParaRPr lang="en-US" b="1" dirty="0" smtClean="0">
              <a:latin typeface="Arial" pitchFamily="34" charset="0"/>
            </a:endParaRPr>
          </a:p>
          <a:p>
            <a:pPr marL="228600" lvl="1" indent="-228600">
              <a:defRPr/>
            </a:pPr>
            <a:endParaRPr lang="en-US" dirty="0" smtClean="0">
              <a:latin typeface="Arial" pitchFamily="34" charset="0"/>
            </a:endParaRPr>
          </a:p>
          <a:p>
            <a:pPr marL="228600" lvl="1" indent="-228600">
              <a:defRPr/>
            </a:pPr>
            <a:r>
              <a:rPr lang="en-US" dirty="0" smtClean="0">
                <a:latin typeface="Arial" pitchFamily="34" charset="0"/>
              </a:rPr>
              <a:t>3. </a:t>
            </a:r>
            <a:r>
              <a:rPr lang="en-US" b="1" dirty="0" smtClean="0">
                <a:latin typeface="Arial" pitchFamily="34" charset="0"/>
              </a:rPr>
              <a:t>What forms are normally used and why?</a:t>
            </a:r>
          </a:p>
          <a:p>
            <a:pPr marL="228600" lvl="1" indent="-228600">
              <a:defRPr/>
            </a:pPr>
            <a:r>
              <a:rPr lang="en-US" b="1" dirty="0" smtClean="0">
                <a:latin typeface="Arial" pitchFamily="34" charset="0"/>
              </a:rPr>
              <a:t>	</a:t>
            </a:r>
            <a:r>
              <a:rPr lang="en-US" dirty="0" smtClean="0"/>
              <a:t>The first three forms (1NF, 2NF, and 3NF) are generally preferred to keep the database in.</a:t>
            </a:r>
          </a:p>
          <a:p>
            <a:pPr marL="228600" lvl="1" indent="-228600">
              <a:defRPr/>
            </a:pPr>
            <a:r>
              <a:rPr lang="en-US" dirty="0" smtClean="0"/>
              <a:t>	You have greater risk of data integrity loss when using higher forms. (4NF &amp; 5NF)</a:t>
            </a:r>
          </a:p>
          <a:p>
            <a:pPr marL="228600" lvl="1" indent="-228600">
              <a:defRPr/>
            </a:pPr>
            <a:endParaRPr lang="en-US" dirty="0" smtClean="0"/>
          </a:p>
          <a:p>
            <a:pPr marL="228600" lvl="1" indent="-228600">
              <a:defRPr/>
            </a:pPr>
            <a:r>
              <a:rPr lang="en-US" b="1" dirty="0" smtClean="0">
                <a:latin typeface="Arial" pitchFamily="34" charset="0"/>
              </a:rPr>
              <a:t>Reference Notes:</a:t>
            </a:r>
          </a:p>
          <a:p>
            <a:pPr>
              <a:defRPr/>
            </a:pPr>
            <a:r>
              <a:rPr lang="en-US" sz="2000" b="1" dirty="0" smtClean="0"/>
              <a:t>          First Normal Form (1NF) sets a few basic rules for a database:</a:t>
            </a:r>
          </a:p>
          <a:p>
            <a:pPr lvl="1">
              <a:defRPr/>
            </a:pPr>
            <a:r>
              <a:rPr lang="en-US" sz="2000" dirty="0" smtClean="0"/>
              <a:t>— Eliminate duplicated columns from the same table.</a:t>
            </a:r>
          </a:p>
          <a:p>
            <a:pPr marL="463550" lvl="1" indent="-6350">
              <a:defRPr/>
            </a:pPr>
            <a:r>
              <a:rPr lang="en-US" sz="2000" dirty="0" smtClean="0"/>
              <a:t>— Create separate tables for each group of related data and identify each row with a unique column (the primary key). </a:t>
            </a:r>
          </a:p>
          <a:p>
            <a:pPr marL="463550" lvl="1" indent="-6350">
              <a:defRPr/>
            </a:pPr>
            <a:endParaRPr lang="en-US" sz="2000" dirty="0" smtClean="0"/>
          </a:p>
          <a:p>
            <a:pPr marL="463550" lvl="1" indent="-6350">
              <a:defRPr/>
            </a:pPr>
            <a:r>
              <a:rPr lang="en-US" sz="2000" b="1" dirty="0" smtClean="0"/>
              <a:t>Second Normal Form (2NF)  = 1NF Plus</a:t>
            </a:r>
          </a:p>
          <a:p>
            <a:pPr lvl="1">
              <a:defRPr/>
            </a:pPr>
            <a:r>
              <a:rPr lang="en-US" sz="2000" dirty="0" smtClean="0"/>
              <a:t>— Remove subsets of data that apply to multiple rows of a table and place them in separate tables. </a:t>
            </a:r>
          </a:p>
          <a:p>
            <a:pPr lvl="1">
              <a:defRPr/>
            </a:pPr>
            <a:r>
              <a:rPr lang="en-US" sz="2000" dirty="0" smtClean="0"/>
              <a:t>— Create relationships between these new tables and their predecessors through the use of foreign keys. </a:t>
            </a:r>
          </a:p>
          <a:p>
            <a:pPr marL="463550" lvl="1" indent="-6350">
              <a:defRPr/>
            </a:pPr>
            <a:endParaRPr lang="en-US" sz="2000" dirty="0" smtClean="0"/>
          </a:p>
          <a:p>
            <a:pPr marL="463550" lvl="1" indent="-6350">
              <a:defRPr/>
            </a:pPr>
            <a:r>
              <a:rPr lang="en-US" sz="2000" b="1" dirty="0" smtClean="0"/>
              <a:t>Third Normal Form (3NF)  = 2NF Plus</a:t>
            </a:r>
          </a:p>
          <a:p>
            <a:pPr marL="463550" lvl="1" indent="-6350">
              <a:defRPr/>
            </a:pPr>
            <a:r>
              <a:rPr lang="en-US" dirty="0" smtClean="0"/>
              <a:t>— Remove columns that are not dependent upon the primary key.</a:t>
            </a:r>
            <a:endParaRPr lang="en-US" b="1" dirty="0" smtClean="0">
              <a:latin typeface="Arial" pitchFamily="34" charset="0"/>
            </a:endParaRPr>
          </a:p>
          <a:p>
            <a:pPr marL="228600" lvl="1" indent="-228600">
              <a:defRPr/>
            </a:pPr>
            <a:endParaRPr lang="en-US" b="1" dirty="0" smtClean="0">
              <a:latin typeface="Arial" pitchFamily="34" charset="0"/>
            </a:endParaRPr>
          </a:p>
          <a:p>
            <a:pPr marL="228600" lvl="1" indent="-228600">
              <a:defRPr/>
            </a:pPr>
            <a:endParaRPr lang="en-US" b="1" dirty="0" smtClean="0">
              <a:latin typeface="Arial" pitchFamily="34" charset="0"/>
            </a:endParaRPr>
          </a:p>
          <a:p>
            <a:pPr marL="228600" lvl="1" indent="-228600">
              <a:defRPr/>
            </a:pPr>
            <a:endParaRPr lang="en-US" b="1" dirty="0" smtClean="0">
              <a:latin typeface="Arial" pitchFamily="34" charset="0"/>
            </a:endParaRPr>
          </a:p>
          <a:p>
            <a:pPr marL="228600" lvl="1" indent="-228600">
              <a:defRPr/>
            </a:pP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dirty="0" smtClean="0"/>
          </a:p>
        </p:txBody>
      </p:sp>
      <p:sp>
        <p:nvSpPr>
          <p:cNvPr id="13316" name="Slide Number Placeholder 3"/>
          <p:cNvSpPr>
            <a:spLocks noGrp="1"/>
          </p:cNvSpPr>
          <p:nvPr>
            <p:ph type="sldNum" sz="quarter" idx="5"/>
          </p:nvPr>
        </p:nvSpPr>
        <p:spPr/>
        <p:txBody>
          <a:bodyPr/>
          <a:lstStyle/>
          <a:p>
            <a:pPr>
              <a:defRPr/>
            </a:pPr>
            <a:fld id="{AC728CB2-F48F-4EAD-9A67-BB820BCC3B34}" type="slidenum">
              <a:rPr lang="en-US" smtClean="0">
                <a:latin typeface="Arial" pitchFamily="34" charset="0"/>
              </a:rPr>
              <a:pPr>
                <a:defRPr/>
              </a:pPr>
              <a:t>2</a:t>
            </a:fld>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EA93C0C-9ED3-4AE3-8BB0-2227C2B87E6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5DF52B9E-53CE-4949-9AD6-E82BC654EC0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r>
              <a:rPr lang="en-US" dirty="0" smtClean="0"/>
              <a:t>Keys are reviewed later in this course.</a:t>
            </a:r>
          </a:p>
        </p:txBody>
      </p:sp>
      <p:sp>
        <p:nvSpPr>
          <p:cNvPr id="4" name="Slide Number Placeholder 3"/>
          <p:cNvSpPr>
            <a:spLocks noGrp="1"/>
          </p:cNvSpPr>
          <p:nvPr>
            <p:ph type="sldNum" sz="quarter" idx="5"/>
          </p:nvPr>
        </p:nvSpPr>
        <p:spPr/>
        <p:txBody>
          <a:bodyPr/>
          <a:lstStyle/>
          <a:p>
            <a:pPr>
              <a:defRPr/>
            </a:pPr>
            <a:fld id="{4A23E981-2B4C-4172-A268-5F88679C540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26A58CC-81C1-4122-AD36-FBB66B96265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AA097FE5-019C-4BD6-BF53-427B20B5605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p:spPr>
        <p:txBody>
          <a:bodyPr/>
          <a:lstStyle/>
          <a:p>
            <a:r>
              <a:rPr lang="en-US" dirty="0" smtClean="0"/>
              <a:t>Ask the students to identify the foreign key for the table in 2NF (ZIP code).</a:t>
            </a:r>
          </a:p>
        </p:txBody>
      </p:sp>
      <p:sp>
        <p:nvSpPr>
          <p:cNvPr id="4" name="Slide Number Placeholder 3"/>
          <p:cNvSpPr>
            <a:spLocks noGrp="1"/>
          </p:cNvSpPr>
          <p:nvPr>
            <p:ph type="sldNum" sz="quarter" idx="5"/>
          </p:nvPr>
        </p:nvSpPr>
        <p:spPr/>
        <p:txBody>
          <a:bodyPr/>
          <a:lstStyle/>
          <a:p>
            <a:pPr>
              <a:defRPr/>
            </a:pPr>
            <a:fld id="{BA4CA567-E645-4241-AC34-4BAFCC1355A8}"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58D0F510-CD65-49CD-8891-0FB79AE47A6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4"/>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cs typeface="+mn-cs"/>
            </a:endParaRPr>
          </a:p>
        </p:txBody>
      </p:sp>
      <p:sp>
        <p:nvSpPr>
          <p:cNvPr id="7" name="TextBox 6"/>
          <p:cNvSpPr txBox="1"/>
          <p:nvPr userDrawn="1"/>
        </p:nvSpPr>
        <p:spPr>
          <a:xfrm>
            <a:off x="373063" y="803275"/>
            <a:ext cx="5618162" cy="366713"/>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dirty="0">
                <a:solidFill>
                  <a:schemeClr val="bg1"/>
                </a:solidFill>
                <a:effectLst>
                  <a:outerShdw blurRad="38100" dist="38100" dir="2700000" algn="tl">
                    <a:srgbClr val="C0C0C0"/>
                  </a:outerShdw>
                </a:effectLst>
                <a:latin typeface="Times New Roman" pitchFamily="18" charset="0"/>
                <a:cs typeface="Times New Roman" pitchFamily="18" charset="0"/>
              </a:rPr>
              <a:t>LESSON 4.1</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5"/>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1"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 name="Rectangle 2"/>
          <p:cNvSpPr>
            <a:spLocks noGrp="1" noChangeArrowheads="1"/>
          </p:cNvSpPr>
          <p:nvPr>
            <p:ph type="title" idx="4294967295"/>
          </p:nvPr>
        </p:nvSpPr>
        <p:spPr>
          <a:xfrm>
            <a:off x="677863" y="2297113"/>
            <a:ext cx="8466137" cy="2330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marL="342900" indent="-342900">
              <a:defRPr/>
            </a:pPr>
            <a:r>
              <a:rPr lang="en-US" sz="6000"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Understand Normalization </a:t>
            </a:r>
            <a:r>
              <a:rPr lang="en-US" dirty="0" smtClean="0">
                <a:solidFill>
                  <a:srgbClr val="000000"/>
                </a:solidFill>
              </a:rPr>
              <a:t/>
            </a:r>
            <a:br>
              <a:rPr lang="en-US" dirty="0" smtClean="0">
                <a:solidFill>
                  <a:srgbClr val="000000"/>
                </a:solidFill>
              </a:rPr>
            </a:br>
            <a:endParaRPr lang="en-US" dirty="0" smtClean="0">
              <a:solidFill>
                <a:srgbClr val="000000"/>
              </a:solidFill>
            </a:endParaRPr>
          </a:p>
        </p:txBody>
      </p:sp>
      <p:sp>
        <p:nvSpPr>
          <p:cNvPr id="15363"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5364" name="TextBox 10"/>
          <p:cNvSpPr txBox="1">
            <a:spLocks noChangeArrowheads="1"/>
          </p:cNvSpPr>
          <p:nvPr/>
        </p:nvSpPr>
        <p:spPr bwMode="auto">
          <a:xfrm>
            <a:off x="373063" y="803275"/>
            <a:ext cx="5618162" cy="366713"/>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dirty="0">
                <a:solidFill>
                  <a:schemeClr val="bg1"/>
                </a:solidFill>
                <a:effectLst>
                  <a:outerShdw blurRad="38100" dist="38100" dir="2700000" algn="tl">
                    <a:srgbClr val="C0C0C0"/>
                  </a:outerShdw>
                </a:effectLst>
                <a:latin typeface="Times New Roman" pitchFamily="18" charset="0"/>
                <a:cs typeface="Times New Roman" pitchFamily="18" charset="0"/>
              </a:rPr>
              <a:t>LESSON 4.1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3NF—Third Normal Form  (Continued)</a:t>
            </a:r>
          </a:p>
          <a:p>
            <a:pPr marL="501650">
              <a:buFont typeface="Wingdings" pitchFamily="2" charset="2"/>
              <a:buNone/>
            </a:pPr>
            <a:r>
              <a:rPr lang="en-US" sz="2000" dirty="0" smtClean="0"/>
              <a:t>	Example:  </a:t>
            </a:r>
            <a:r>
              <a:rPr lang="en-US" sz="2000" b="0" dirty="0" smtClean="0"/>
              <a:t>Before and after 3NF:</a:t>
            </a:r>
          </a:p>
          <a:p>
            <a:pPr marL="501650">
              <a:buFont typeface="Wingdings" pitchFamily="2" charset="2"/>
              <a:buNone/>
            </a:pPr>
            <a:r>
              <a:rPr lang="en-US" sz="2000" dirty="0" smtClean="0"/>
              <a:t>	Before 3NF:	</a:t>
            </a:r>
            <a:r>
              <a:rPr lang="en-US" sz="2000" b="0" dirty="0" smtClean="0"/>
              <a:t>Bookstore sales table</a:t>
            </a:r>
          </a:p>
          <a:p>
            <a:pPr marL="501650">
              <a:buFont typeface="Wingdings" pitchFamily="2" charset="2"/>
              <a:buNone/>
            </a:pPr>
            <a:r>
              <a:rPr lang="en-US" sz="2000" dirty="0" smtClean="0"/>
              <a:t>		</a:t>
            </a:r>
            <a:endParaRPr lang="en-US" sz="2000" b="0" dirty="0" smtClean="0"/>
          </a:p>
          <a:p>
            <a:pPr marL="501650">
              <a:buFont typeface="Wingdings" pitchFamily="2" charset="2"/>
              <a:buNone/>
            </a:pPr>
            <a:endParaRPr lang="en-US" sz="2000" dirty="0" smtClean="0"/>
          </a:p>
          <a:p>
            <a:pPr marL="501650">
              <a:buFont typeface="Wingdings" pitchFamily="2" charset="2"/>
              <a:buNone/>
            </a:pPr>
            <a:r>
              <a:rPr lang="en-US" sz="2000" dirty="0" smtClean="0"/>
              <a:t>	After 3NF:  </a:t>
            </a:r>
            <a:r>
              <a:rPr lang="en-US" sz="2000" b="0" dirty="0" smtClean="0"/>
              <a:t>Bookstore sales table</a:t>
            </a:r>
          </a:p>
          <a:p>
            <a:pPr marL="501650">
              <a:buFont typeface="Wingdings" pitchFamily="2" charset="2"/>
              <a:buNone/>
            </a:pPr>
            <a:r>
              <a:rPr lang="en-US" sz="2000" b="0" dirty="0" smtClean="0"/>
              <a:t>	</a:t>
            </a:r>
          </a:p>
          <a:p>
            <a:pPr marL="501650">
              <a:buFont typeface="Wingdings" pitchFamily="2" charset="2"/>
              <a:buNone/>
            </a:pPr>
            <a:endParaRPr lang="en-US" sz="2000" dirty="0" smtClean="0"/>
          </a:p>
          <a:p>
            <a:pPr marL="287338" lvl="1" indent="1588">
              <a:buClrTx/>
              <a:buSzPct val="70000"/>
              <a:buFont typeface="Wingdings" pitchFamily="2" charset="2"/>
              <a:buNone/>
            </a:pPr>
            <a:endParaRPr lang="en-US" sz="2000" dirty="0" smtClean="0"/>
          </a:p>
          <a:p>
            <a:pPr marL="287338" lvl="1" indent="1588">
              <a:buClrTx/>
              <a:buSzPct val="70000"/>
              <a:buFont typeface="Wingdings" pitchFamily="2" charset="2"/>
              <a:buNone/>
            </a:pPr>
            <a:r>
              <a:rPr lang="en-US" sz="2000" dirty="0" smtClean="0"/>
              <a:t>The table items </a:t>
            </a:r>
            <a:r>
              <a:rPr lang="en-US" sz="2000" dirty="0" smtClean="0">
                <a:latin typeface="Courier New" pitchFamily="49" charset="0"/>
                <a:cs typeface="Courier New" pitchFamily="49" charset="0"/>
              </a:rPr>
              <a:t>Sub_Total, Tax,</a:t>
            </a:r>
            <a:r>
              <a:rPr lang="en-US" sz="2000" dirty="0" smtClean="0"/>
              <a:t> and </a:t>
            </a:r>
            <a:r>
              <a:rPr lang="en-US" sz="2000" dirty="0" smtClean="0">
                <a:latin typeface="Courier New" pitchFamily="49" charset="0"/>
                <a:cs typeface="Courier New" pitchFamily="49" charset="0"/>
              </a:rPr>
              <a:t>Total</a:t>
            </a:r>
            <a:r>
              <a:rPr lang="en-US" sz="2000" dirty="0" smtClean="0"/>
              <a:t> are all calculated fields. Hence, the columns that are not dependent upon the primary key are removed for 3NF.</a:t>
            </a:r>
          </a:p>
          <a:p>
            <a:pPr marL="501650">
              <a:buFont typeface="Wingdings" pitchFamily="2" charset="2"/>
              <a:buNone/>
            </a:pPr>
            <a:endParaRPr lang="en-US" dirty="0" smtClean="0"/>
          </a:p>
        </p:txBody>
      </p:sp>
      <p:graphicFrame>
        <p:nvGraphicFramePr>
          <p:cNvPr id="3" name="Table 2"/>
          <p:cNvGraphicFramePr>
            <a:graphicFrameLocks noGrp="1"/>
          </p:cNvGraphicFramePr>
          <p:nvPr/>
        </p:nvGraphicFramePr>
        <p:xfrm>
          <a:off x="1096963" y="2844800"/>
          <a:ext cx="5867402" cy="370840"/>
        </p:xfrm>
        <a:graphic>
          <a:graphicData uri="http://schemas.openxmlformats.org/drawingml/2006/table">
            <a:tbl>
              <a:tblPr firstRow="1" bandRow="1">
                <a:tableStyleId>{21E4AEA4-8DFA-4A89-87EB-49C32662AFE0}</a:tableStyleId>
              </a:tblPr>
              <a:tblGrid>
                <a:gridCol w="1135625"/>
                <a:gridCol w="1062715"/>
                <a:gridCol w="1019267"/>
                <a:gridCol w="1189406"/>
                <a:gridCol w="710809"/>
                <a:gridCol w="749580"/>
              </a:tblGrid>
              <a:tr h="370840">
                <a:tc>
                  <a:txBody>
                    <a:bodyPr/>
                    <a:lstStyle/>
                    <a:p>
                      <a:r>
                        <a:rPr lang="en-US" dirty="0" smtClean="0"/>
                        <a:t>Student-ID</a:t>
                      </a:r>
                      <a:endParaRPr lang="en-US" dirty="0"/>
                    </a:p>
                  </a:txBody>
                  <a:tcPr/>
                </a:tc>
                <a:tc>
                  <a:txBody>
                    <a:bodyPr/>
                    <a:lstStyle/>
                    <a:p>
                      <a:r>
                        <a:rPr lang="en-US" dirty="0" smtClean="0"/>
                        <a:t>Items_Id</a:t>
                      </a:r>
                      <a:endParaRPr lang="en-US" dirty="0"/>
                    </a:p>
                  </a:txBody>
                  <a:tcPr/>
                </a:tc>
                <a:tc>
                  <a:txBody>
                    <a:bodyPr/>
                    <a:lstStyle/>
                    <a:p>
                      <a:r>
                        <a:rPr lang="en-US" dirty="0" smtClean="0"/>
                        <a:t>Quantity</a:t>
                      </a:r>
                      <a:endParaRPr lang="en-US" dirty="0"/>
                    </a:p>
                  </a:txBody>
                  <a:tcPr/>
                </a:tc>
                <a:tc>
                  <a:txBody>
                    <a:bodyPr/>
                    <a:lstStyle/>
                    <a:p>
                      <a:r>
                        <a:rPr lang="en-US" dirty="0" smtClean="0"/>
                        <a:t>Sub-Total</a:t>
                      </a:r>
                      <a:endParaRPr lang="en-US" dirty="0"/>
                    </a:p>
                  </a:txBody>
                  <a:tcPr/>
                </a:tc>
                <a:tc>
                  <a:txBody>
                    <a:bodyPr/>
                    <a:lstStyle/>
                    <a:p>
                      <a:r>
                        <a:rPr lang="en-US" dirty="0" smtClean="0"/>
                        <a:t>Tax</a:t>
                      </a:r>
                      <a:endParaRPr lang="en-US" dirty="0"/>
                    </a:p>
                  </a:txBody>
                  <a:tcPr/>
                </a:tc>
                <a:tc>
                  <a:txBody>
                    <a:bodyPr/>
                    <a:lstStyle/>
                    <a:p>
                      <a:r>
                        <a:rPr lang="en-US" dirty="0" smtClean="0"/>
                        <a:t>Total</a:t>
                      </a:r>
                      <a:endParaRPr lang="en-US" dirty="0"/>
                    </a:p>
                  </a:txBody>
                  <a:tcPr/>
                </a:tc>
              </a:tr>
            </a:tbl>
          </a:graphicData>
        </a:graphic>
      </p:graphicFrame>
      <p:graphicFrame>
        <p:nvGraphicFramePr>
          <p:cNvPr id="5" name="Table 4"/>
          <p:cNvGraphicFramePr>
            <a:graphicFrameLocks noGrp="1"/>
          </p:cNvGraphicFramePr>
          <p:nvPr/>
        </p:nvGraphicFramePr>
        <p:xfrm>
          <a:off x="1096963" y="4033838"/>
          <a:ext cx="6096000" cy="37084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US" dirty="0" smtClean="0"/>
                        <a:t>Student_ID</a:t>
                      </a:r>
                      <a:endParaRPr lang="en-US" dirty="0"/>
                    </a:p>
                  </a:txBody>
                  <a:tcPr/>
                </a:tc>
                <a:tc>
                  <a:txBody>
                    <a:bodyPr/>
                    <a:lstStyle/>
                    <a:p>
                      <a:r>
                        <a:rPr lang="en-US" dirty="0" smtClean="0"/>
                        <a:t>Items_Id</a:t>
                      </a:r>
                      <a:endParaRPr lang="en-US" dirty="0"/>
                    </a:p>
                  </a:txBody>
                  <a:tcPr/>
                </a:tc>
                <a:tc>
                  <a:txBody>
                    <a:bodyPr/>
                    <a:lstStyle/>
                    <a:p>
                      <a:r>
                        <a:rPr lang="en-US" dirty="0" smtClean="0"/>
                        <a:t>Quantity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7225" y="1400175"/>
            <a:ext cx="7556500" cy="4665663"/>
          </a:xfrm>
        </p:spPr>
        <p:txBody>
          <a:bodyPr/>
          <a:lstStyle/>
          <a:p>
            <a:pPr>
              <a:buFont typeface="Wingdings" charset="2"/>
              <a:buNone/>
              <a:defRPr/>
            </a:pPr>
            <a:r>
              <a:rPr lang="en-US" sz="2700" dirty="0" smtClean="0"/>
              <a:t>4NF—Fourth Normal Form</a:t>
            </a:r>
          </a:p>
          <a:p>
            <a:pPr>
              <a:defRPr/>
            </a:pPr>
            <a:r>
              <a:rPr lang="en-US" sz="2000" b="0" dirty="0" smtClean="0"/>
              <a:t>Rarely used</a:t>
            </a:r>
          </a:p>
          <a:p>
            <a:pPr>
              <a:defRPr/>
            </a:pPr>
            <a:r>
              <a:rPr lang="en-US" sz="2000" b="0" dirty="0" smtClean="0"/>
              <a:t>4NF has one additional requirement:</a:t>
            </a:r>
          </a:p>
          <a:p>
            <a:pPr lvl="1">
              <a:defRPr/>
            </a:pPr>
            <a:r>
              <a:rPr lang="en-US" sz="2000" dirty="0" smtClean="0"/>
              <a:t>— Meets all the requirements of 3NF </a:t>
            </a:r>
            <a:r>
              <a:rPr lang="en-US" sz="2000" i="1" dirty="0" smtClean="0"/>
              <a:t>and</a:t>
            </a:r>
            <a:r>
              <a:rPr lang="en-US" sz="2000" dirty="0" smtClean="0"/>
              <a:t> it has no multivalued dependencies</a:t>
            </a:r>
          </a:p>
          <a:p>
            <a:pPr>
              <a:buFont typeface="Wingdings" charset="2"/>
              <a:buNone/>
              <a:defRPr/>
            </a:pPr>
            <a:r>
              <a:rPr lang="en-US" sz="2000" dirty="0" smtClean="0"/>
              <a:t>Multivalued dependencies </a:t>
            </a:r>
          </a:p>
          <a:p>
            <a:pPr marL="501650" indent="15875">
              <a:buFont typeface="Wingdings" charset="2"/>
              <a:buNone/>
              <a:defRPr/>
            </a:pPr>
            <a:r>
              <a:rPr lang="en-US" sz="2000" b="0" dirty="0" smtClean="0"/>
              <a:t>Observe this three-column table labeled  A, B, and C. For every value of A, we have respective values for B and C. B and C are independent of each other. </a:t>
            </a:r>
          </a:p>
          <a:p>
            <a:pPr marL="501650" indent="15875">
              <a:buFont typeface="Wingdings" charset="2"/>
              <a:buNone/>
              <a:defRPr/>
            </a:pPr>
            <a:endParaRPr lang="en-US" sz="2000" b="0" dirty="0" smtClean="0">
              <a:latin typeface="+mn-lt"/>
            </a:endParaRPr>
          </a:p>
          <a:p>
            <a:pPr marL="501650" indent="15875">
              <a:buFont typeface="Wingdings" charset="2"/>
              <a:buNone/>
              <a:defRPr/>
            </a:pPr>
            <a:endParaRPr lang="en-US" sz="2000" b="0" dirty="0" smtClean="0">
              <a:latin typeface="+mn-lt"/>
            </a:endParaRPr>
          </a:p>
          <a:p>
            <a:pPr marL="501650" indent="15875">
              <a:buFont typeface="Wingdings" charset="2"/>
              <a:buNone/>
              <a:defRPr/>
            </a:pPr>
            <a:r>
              <a:rPr lang="en-US" sz="2000" b="0" dirty="0" smtClean="0">
                <a:latin typeface="+mn-lt"/>
              </a:rPr>
              <a:t/>
            </a:r>
            <a:br>
              <a:rPr lang="en-US" sz="2000" b="0" dirty="0" smtClean="0">
                <a:latin typeface="+mn-lt"/>
              </a:rPr>
            </a:br>
            <a:endParaRPr lang="en-US" sz="2000" b="0" dirty="0">
              <a:latin typeface="+mn-lt"/>
            </a:endParaRPr>
          </a:p>
        </p:txBody>
      </p:sp>
      <p:graphicFrame>
        <p:nvGraphicFramePr>
          <p:cNvPr id="3" name="Table 2"/>
          <p:cNvGraphicFramePr>
            <a:graphicFrameLocks noGrp="1"/>
          </p:cNvGraphicFramePr>
          <p:nvPr/>
        </p:nvGraphicFramePr>
        <p:xfrm>
          <a:off x="1317625" y="4783138"/>
          <a:ext cx="5135880" cy="1112520"/>
        </p:xfrm>
        <a:graphic>
          <a:graphicData uri="http://schemas.openxmlformats.org/drawingml/2006/table">
            <a:tbl>
              <a:tblPr firstRow="1" bandRow="1">
                <a:tableStyleId>{21E4AEA4-8DFA-4A89-87EB-49C32662AFE0}</a:tableStyleId>
              </a:tblPr>
              <a:tblGrid>
                <a:gridCol w="1711960"/>
                <a:gridCol w="1711960"/>
                <a:gridCol w="171196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Mary</a:t>
                      </a:r>
                      <a:endParaRPr lang="en-US" dirty="0"/>
                    </a:p>
                  </a:txBody>
                  <a:tcPr/>
                </a:tc>
                <a:tc>
                  <a:txBody>
                    <a:bodyPr/>
                    <a:lstStyle/>
                    <a:p>
                      <a:r>
                        <a:rPr lang="en-US" dirty="0" smtClean="0"/>
                        <a:t>Moon</a:t>
                      </a:r>
                      <a:endParaRPr lang="en-US" dirty="0"/>
                    </a:p>
                  </a:txBody>
                  <a:tcPr/>
                </a:tc>
                <a:tc>
                  <a:txBody>
                    <a:bodyPr/>
                    <a:lstStyle/>
                    <a:p>
                      <a:r>
                        <a:rPr lang="en-US" dirty="0" smtClean="0"/>
                        <a:t>Potatoes</a:t>
                      </a:r>
                      <a:endParaRPr lang="en-US" dirty="0"/>
                    </a:p>
                  </a:txBody>
                  <a:tcPr/>
                </a:tc>
              </a:tr>
              <a:tr h="370840">
                <a:tc>
                  <a:txBody>
                    <a:bodyPr/>
                    <a:lstStyle/>
                    <a:p>
                      <a:r>
                        <a:rPr lang="en-US" dirty="0" smtClean="0"/>
                        <a:t>John</a:t>
                      </a:r>
                      <a:endParaRPr lang="en-US" dirty="0"/>
                    </a:p>
                  </a:txBody>
                  <a:tcPr/>
                </a:tc>
                <a:tc>
                  <a:txBody>
                    <a:bodyPr/>
                    <a:lstStyle/>
                    <a:p>
                      <a:r>
                        <a:rPr lang="en-US" dirty="0" smtClean="0"/>
                        <a:t>Sport</a:t>
                      </a:r>
                      <a:r>
                        <a:rPr lang="en-US" baseline="0" dirty="0" smtClean="0"/>
                        <a:t>s cars</a:t>
                      </a:r>
                      <a:endParaRPr lang="en-US" dirty="0"/>
                    </a:p>
                  </a:txBody>
                  <a:tcPr/>
                </a:tc>
                <a:tc>
                  <a:txBody>
                    <a:bodyPr/>
                    <a:lstStyle/>
                    <a:p>
                      <a:r>
                        <a:rPr lang="en-US" dirty="0" smtClean="0"/>
                        <a:t>Beans sprouts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bwMode="auto">
          <a:xfrm>
            <a:off x="520700" y="1476375"/>
            <a:ext cx="8102600" cy="5035550"/>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5NF—Fifth Normal Form </a:t>
            </a:r>
          </a:p>
          <a:p>
            <a:pPr marL="501650">
              <a:buFont typeface="Wingdings" pitchFamily="2" charset="2"/>
              <a:buChar char="§"/>
            </a:pPr>
            <a:r>
              <a:rPr lang="en-US" sz="2000" b="0" dirty="0" smtClean="0"/>
              <a:t>Rarely used</a:t>
            </a:r>
          </a:p>
          <a:p>
            <a:pPr marL="501650">
              <a:buFont typeface="Wingdings" pitchFamily="2" charset="2"/>
              <a:buChar char="§"/>
            </a:pPr>
            <a:r>
              <a:rPr lang="en-US" sz="2000" b="0" dirty="0" smtClean="0"/>
              <a:t>Also known as join-projection normal form (JPNF), states that no nontrivial join dependencies exist.</a:t>
            </a:r>
          </a:p>
          <a:p>
            <a:pPr marL="501650">
              <a:buFont typeface="Wingdings" pitchFamily="2" charset="2"/>
              <a:buChar char="§"/>
            </a:pPr>
            <a:r>
              <a:rPr lang="en-US" sz="2000" b="0" dirty="0" smtClean="0"/>
              <a:t>Any fact should be able to be reconstructed without any anomalous results in any case, regardless of the number of tables being joined.</a:t>
            </a:r>
          </a:p>
          <a:p>
            <a:pPr marL="501650">
              <a:buFont typeface="Wingdings" pitchFamily="2" charset="2"/>
              <a:buChar char="§"/>
            </a:pPr>
            <a:r>
              <a:rPr lang="en-US" sz="2000" b="0" dirty="0" smtClean="0"/>
              <a:t>Should have only candidate keys and its primary key should consist of only a single column.</a:t>
            </a:r>
          </a:p>
          <a:p>
            <a:pPr marL="501650">
              <a:buFont typeface="Wingdings" pitchFamily="2" charset="2"/>
              <a:buChar char="§"/>
            </a:pPr>
            <a:r>
              <a:rPr lang="en-US" sz="2000" b="0" dirty="0" smtClean="0"/>
              <a:t>Problem</a:t>
            </a:r>
          </a:p>
          <a:p>
            <a:pPr lvl="1"/>
            <a:r>
              <a:rPr lang="en-US" sz="2000" dirty="0" smtClean="0"/>
              <a:t>— The size of the joins that are required to reconstruct any nontrivial data. Views and procedures can simplify them, but the underlying data still ends up very complex.</a:t>
            </a:r>
          </a:p>
          <a:p>
            <a:pPr marL="501650">
              <a:buFont typeface="Wingdings" pitchFamily="2" charset="2"/>
              <a:buChar char="§"/>
            </a:pPr>
            <a:r>
              <a:rPr lang="en-US" sz="2000" b="0" dirty="0" smtClean="0"/>
              <a:t>Performance issues to consider</a:t>
            </a:r>
            <a:r>
              <a:rPr lang="en-US" sz="2000" dirty="0" smtClean="0"/>
              <a:t>—</a:t>
            </a:r>
            <a:r>
              <a:rPr lang="en-US" sz="2000" b="0" dirty="0" smtClean="0"/>
              <a:t>4NF and 5NF are often academic. In most cases, 3NF is the state normalization for databases.</a:t>
            </a:r>
          </a:p>
          <a:p>
            <a:pPr marL="50165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bwMode="auto">
          <a:xfrm>
            <a:off x="463550" y="1133475"/>
            <a:ext cx="7556500" cy="5267325"/>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endParaRPr lang="en-US" sz="2000" b="0" dirty="0" smtClean="0"/>
          </a:p>
          <a:p>
            <a:pPr marL="501650">
              <a:buFont typeface="Wingdings" pitchFamily="2" charset="2"/>
              <a:buNone/>
            </a:pPr>
            <a:r>
              <a:rPr lang="en-US" sz="2700" dirty="0" smtClean="0"/>
              <a:t>5NF—Fifth Normal Form (Continued)</a:t>
            </a:r>
          </a:p>
          <a:p>
            <a:pPr marL="501650">
              <a:buFont typeface="Wingdings" pitchFamily="2" charset="2"/>
              <a:buChar char="§"/>
            </a:pPr>
            <a:endParaRPr lang="en-US" sz="2000" b="0" dirty="0" smtClean="0"/>
          </a:p>
          <a:p>
            <a:pPr marL="501650">
              <a:buFont typeface="Wingdings" pitchFamily="2" charset="2"/>
              <a:buChar char="§"/>
            </a:pPr>
            <a:r>
              <a:rPr lang="en-US" sz="2000" b="0" dirty="0" smtClean="0"/>
              <a:t>Only in rare situations does a 4NF table not conform to 5NF. These are situations in which a complex real-world constraint governing the valid combinations of attribute values in the 4NF table is not implicit in the structure of that table.</a:t>
            </a:r>
          </a:p>
          <a:p>
            <a:pPr marL="501650">
              <a:buFont typeface="Wingdings" pitchFamily="2" charset="2"/>
              <a:buChar char="§"/>
            </a:pPr>
            <a:r>
              <a:rPr lang="en-US" sz="2000" b="0" dirty="0" smtClean="0"/>
              <a:t>If such a table is not normalized to 5NF, the burden of maintaining the logical consistency of the data within the table must be carried partly by the application responsible for insertions, deletions, and updates to it; and there is a heightened risk that the data within the table will become inconsistent.</a:t>
            </a:r>
          </a:p>
          <a:p>
            <a:pPr marL="501650">
              <a:buFont typeface="Wingdings" pitchFamily="2" charset="2"/>
              <a:buChar char="§"/>
            </a:pPr>
            <a:r>
              <a:rPr lang="en-US" sz="2000" b="0" dirty="0" smtClean="0"/>
              <a:t>5NF design excludes the possibility of such inconsistencies.</a:t>
            </a:r>
          </a:p>
          <a:p>
            <a:pPr marL="501650">
              <a:buFont typeface="Wingdings" pitchFamily="2" charset="2"/>
              <a:buChar char="§"/>
            </a:pPr>
            <a:endParaRPr lang="en-US" b="0" dirty="0" smtClean="0"/>
          </a:p>
          <a:p>
            <a:pPr marL="342900" lvl="1" indent="0">
              <a:buFont typeface="Wingdings" pitchFamily="2" charset="2"/>
              <a:buNone/>
            </a:pPr>
            <a:r>
              <a:rPr lang="en-US" sz="2000" dirty="0" smtClean="0"/>
              <a:t>In general, it is the best practice to keep your database in 3NF.</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Char char="•"/>
            </a:pPr>
            <a:r>
              <a:rPr lang="en-US" sz="2700" dirty="0" smtClean="0">
                <a:latin typeface="Times New Roman" pitchFamily="18" charset="0"/>
                <a:cs typeface="Times New Roman" pitchFamily="18" charset="0"/>
              </a:rPr>
              <a:t>Lesson Review</a:t>
            </a:r>
          </a:p>
          <a:p>
            <a:pPr>
              <a:buFont typeface="Wingdings" pitchFamily="2" charset="2"/>
              <a:buNone/>
            </a:pPr>
            <a:endParaRPr lang="en-US" sz="2000" dirty="0" smtClean="0">
              <a:latin typeface="Times New Roman" pitchFamily="18" charset="0"/>
              <a:cs typeface="Times New Roman" pitchFamily="18" charset="0"/>
            </a:endParaRP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What is normalization?</a:t>
            </a: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Why use normalization?</a:t>
            </a: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What forms are typically used and why?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txBox="1">
            <a:spLocks noChangeArrowheads="1"/>
          </p:cNvSpPr>
          <p:nvPr/>
        </p:nvSpPr>
        <p:spPr bwMode="auto">
          <a:xfrm>
            <a:off x="811213" y="1271588"/>
            <a:ext cx="7677150" cy="5373687"/>
          </a:xfrm>
          <a:prstGeom prst="rect">
            <a:avLst/>
          </a:prstGeom>
          <a:noFill/>
          <a:ln w="9525">
            <a:noFill/>
            <a:miter lim="800000"/>
            <a:headEnd/>
            <a:tailEnd/>
          </a:ln>
        </p:spPr>
        <p:txBody>
          <a:bodyPr/>
          <a:lstStyle/>
          <a:p>
            <a:pPr marL="457200" indent="-457200" eaLnBrk="0" hangingPunct="0">
              <a:lnSpc>
                <a:spcPct val="90000"/>
              </a:lnSpc>
              <a:spcBef>
                <a:spcPct val="40000"/>
              </a:spcBef>
              <a:buClr>
                <a:srgbClr val="8DACD0"/>
              </a:buClr>
              <a:buSzPct val="70000"/>
              <a:buFont typeface="Wingdings" pitchFamily="2" charset="2"/>
              <a:buNone/>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Clr>
                <a:srgbClr val="8DACD0"/>
              </a:buClr>
              <a:buSzPct val="70000"/>
              <a:buFont typeface="Wingdings" pitchFamily="2" charset="2"/>
              <a:buNone/>
            </a:pPr>
            <a:r>
              <a:rPr lang="en-US" sz="2000" dirty="0">
                <a:latin typeface="Times New Roman" pitchFamily="18" charset="0"/>
                <a:cs typeface="Times New Roman" pitchFamily="18" charset="0"/>
              </a:rPr>
              <a:t>4.1.	 Understand normalization </a:t>
            </a: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review:</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Normalization</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Normal Form</a:t>
            </a:r>
          </a:p>
          <a:p>
            <a:pPr marL="914400" lvl="1"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1NF—First Normal Form </a:t>
            </a:r>
          </a:p>
          <a:p>
            <a:pPr marL="914400" lvl="1"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2NF—Second Normal Form</a:t>
            </a:r>
          </a:p>
          <a:p>
            <a:pPr marL="914400" lvl="1"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3NF—Third Normal Form</a:t>
            </a:r>
          </a:p>
          <a:p>
            <a:pPr marL="914400" lvl="1"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4NF—Fourth Normal Form</a:t>
            </a:r>
          </a:p>
          <a:p>
            <a:pPr marL="914400" lvl="1"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5NF—Fifth Normal Form</a:t>
            </a:r>
          </a:p>
          <a:p>
            <a:pPr marL="457200" indent="-457200" eaLnBrk="0" hangingPunct="0">
              <a:lnSpc>
                <a:spcPct val="90000"/>
              </a:lnSpc>
              <a:spcBef>
                <a:spcPct val="40000"/>
              </a:spcBef>
              <a:buSzPct val="70000"/>
              <a:buFont typeface="Wingdings" pitchFamily="2" charset="2"/>
              <a:buChar char="§"/>
            </a:pPr>
            <a:endParaRPr lang="en-US" sz="20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Normalization </a:t>
            </a:r>
          </a:p>
          <a:p>
            <a:pPr marL="501650">
              <a:buFont typeface="Wingdings" pitchFamily="2" charset="2"/>
              <a:buChar char="§"/>
            </a:pPr>
            <a:r>
              <a:rPr lang="en-US" sz="2000" b="0" dirty="0" smtClean="0"/>
              <a:t>Applying a body of techniques to a relational database to minimize the inclusion of duplicate information.</a:t>
            </a:r>
            <a:r>
              <a:rPr lang="en-US" sz="2000" b="0" dirty="0" smtClean="0">
                <a:solidFill>
                  <a:srgbClr val="000000"/>
                </a:solidFill>
              </a:rPr>
              <a:t> </a:t>
            </a:r>
          </a:p>
          <a:p>
            <a:pPr marL="501650">
              <a:buFont typeface="Wingdings" pitchFamily="2" charset="2"/>
              <a:buChar char="§"/>
            </a:pPr>
            <a:r>
              <a:rPr lang="en-US" sz="2000" b="0" dirty="0" smtClean="0"/>
              <a:t>Normalization greatly simplifies query and update management, including security and integrity considerations, although it does so at the expense of creating a larger number of tables.</a:t>
            </a:r>
          </a:p>
          <a:p>
            <a:pPr marL="501650">
              <a:buFont typeface="Wingdings" pitchFamily="2" charset="2"/>
              <a:buChar char="§"/>
            </a:pPr>
            <a:r>
              <a:rPr lang="en-US" sz="2000" b="0" dirty="0" smtClean="0">
                <a:solidFill>
                  <a:srgbClr val="000000"/>
                </a:solidFill>
              </a:rPr>
              <a:t>Note: Having student_id data in more then one table is not redundant data. It is required for the related dependency.</a:t>
            </a:r>
            <a:endParaRPr lang="en-US" sz="2000" b="0" dirty="0" smtClean="0"/>
          </a:p>
          <a:p>
            <a:pPr marL="501650">
              <a:buFont typeface="Wingdings" pitchFamily="2" charset="2"/>
              <a:buNone/>
            </a:pPr>
            <a:endParaRPr lang="en-US" sz="2000" dirty="0" smtClean="0"/>
          </a:p>
          <a:p>
            <a:pPr marL="501650">
              <a:spcBef>
                <a:spcPct val="0"/>
              </a:spcBef>
              <a:spcAft>
                <a:spcPts val="600"/>
              </a:spcAft>
              <a:buFont typeface="Wingdings" pitchFamily="2" charset="2"/>
              <a:buNone/>
            </a:pPr>
            <a:r>
              <a:rPr lang="en-US" sz="2000" dirty="0" smtClean="0"/>
              <a:t>Why use normalization?</a:t>
            </a:r>
          </a:p>
          <a:p>
            <a:pPr marL="501650">
              <a:spcBef>
                <a:spcPct val="0"/>
              </a:spcBef>
              <a:spcAft>
                <a:spcPts val="600"/>
              </a:spcAft>
              <a:buFont typeface="Wingdings" pitchFamily="2" charset="2"/>
              <a:buChar char="§"/>
            </a:pPr>
            <a:r>
              <a:rPr lang="en-US" sz="2000" b="0" dirty="0" smtClean="0"/>
              <a:t> It reduces the amount of storage space a database uses and ensures that data is logically stored.</a:t>
            </a:r>
          </a:p>
          <a:p>
            <a:pPr marL="501650">
              <a:buFont typeface="Wingdings" pitchFamily="2" charset="2"/>
              <a:buNone/>
            </a:pPr>
            <a:endParaRPr lang="en-US" sz="2000" dirty="0" smtClean="0">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Normal Form</a:t>
            </a:r>
          </a:p>
          <a:p>
            <a:pPr marL="501650">
              <a:spcAft>
                <a:spcPts val="963"/>
              </a:spcAft>
              <a:buFont typeface="Wingdings" pitchFamily="2" charset="2"/>
              <a:buChar char="§"/>
            </a:pPr>
            <a:r>
              <a:rPr lang="en-US" sz="2000" b="0" dirty="0" smtClean="0"/>
              <a:t>An approach to structuring (organizing) information to avoid redundancy and inconsistency and to promote efficient maintenance, storage, and updating. </a:t>
            </a:r>
          </a:p>
          <a:p>
            <a:pPr marL="501650">
              <a:spcAft>
                <a:spcPts val="963"/>
              </a:spcAft>
              <a:buFont typeface="Wingdings" pitchFamily="2" charset="2"/>
              <a:buChar char="§"/>
            </a:pPr>
            <a:r>
              <a:rPr lang="en-US" sz="2000" b="0" dirty="0" smtClean="0"/>
              <a:t>Several “rules” or levels of normalization are accepted, each a refinement of the preceding one. </a:t>
            </a:r>
          </a:p>
          <a:p>
            <a:pPr marL="501650">
              <a:spcAft>
                <a:spcPts val="963"/>
              </a:spcAft>
              <a:buFont typeface="Wingdings" pitchFamily="2" charset="2"/>
              <a:buChar char="§"/>
            </a:pPr>
            <a:r>
              <a:rPr lang="en-US" sz="2000" b="0" dirty="0" smtClean="0"/>
              <a:t>Three forms are commonly used:</a:t>
            </a:r>
          </a:p>
          <a:p>
            <a:pPr lvl="1">
              <a:spcAft>
                <a:spcPts val="963"/>
              </a:spcAft>
            </a:pPr>
            <a:r>
              <a:rPr lang="en-US" sz="2000" dirty="0" smtClean="0"/>
              <a:t>— First Normal Form (1NF)</a:t>
            </a:r>
          </a:p>
          <a:p>
            <a:pPr lvl="1">
              <a:spcAft>
                <a:spcPts val="963"/>
              </a:spcAft>
            </a:pPr>
            <a:r>
              <a:rPr lang="en-US" sz="2000" dirty="0" smtClean="0"/>
              <a:t>— Second Normal Form (2NF)</a:t>
            </a:r>
          </a:p>
          <a:p>
            <a:pPr lvl="1">
              <a:spcAft>
                <a:spcPts val="963"/>
              </a:spcAft>
            </a:pPr>
            <a:r>
              <a:rPr lang="en-US" sz="2000" dirty="0" smtClean="0"/>
              <a:t>— Third Normal Form (3NF)</a:t>
            </a:r>
          </a:p>
          <a:p>
            <a:pPr marL="50165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bwMode="auto">
          <a:xfrm>
            <a:off x="642938" y="1476375"/>
            <a:ext cx="7556500" cy="49704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1NF—First Normal Form </a:t>
            </a:r>
          </a:p>
          <a:p>
            <a:pPr marL="501650">
              <a:buFont typeface="Wingdings" pitchFamily="2" charset="2"/>
              <a:buNone/>
            </a:pPr>
            <a:endParaRPr lang="en-US" sz="2700" dirty="0" smtClean="0"/>
          </a:p>
          <a:p>
            <a:pPr marL="501650">
              <a:buFont typeface="Wingdings" pitchFamily="2" charset="2"/>
              <a:buChar char="§"/>
            </a:pPr>
            <a:r>
              <a:rPr lang="en-US" sz="2000" b="0" dirty="0" smtClean="0"/>
              <a:t>Groups of records (such as Student_info) in which each field (column) contains unique value and no repetitive information.</a:t>
            </a:r>
          </a:p>
          <a:p>
            <a:pPr marL="501650">
              <a:buFont typeface="Wingdings" pitchFamily="2" charset="2"/>
              <a:buChar char="§"/>
            </a:pPr>
            <a:r>
              <a:rPr lang="en-US" sz="2000" b="0" dirty="0" smtClean="0"/>
              <a:t>This form is the least structured of the forms.</a:t>
            </a:r>
          </a:p>
          <a:p>
            <a:pPr marL="501650">
              <a:buFont typeface="Wingdings" pitchFamily="2" charset="2"/>
              <a:buChar char="§"/>
            </a:pPr>
            <a:r>
              <a:rPr lang="en-US" sz="2000" b="0" dirty="0" smtClean="0"/>
              <a:t>Basic rules for a database:</a:t>
            </a:r>
          </a:p>
          <a:p>
            <a:pPr lvl="1"/>
            <a:r>
              <a:rPr lang="en-US" sz="2000" dirty="0" smtClean="0"/>
              <a:t>— Eliminate duplicative columns from the same table</a:t>
            </a:r>
          </a:p>
          <a:p>
            <a:pPr lvl="1"/>
            <a:r>
              <a:rPr lang="en-US" sz="2000" dirty="0" smtClean="0"/>
              <a:t>— Create separate tables for each group of related data and identify each row with a unique column (the primary key). </a:t>
            </a:r>
          </a:p>
          <a:p>
            <a:pPr lvl="1">
              <a:buFont typeface="Wingdings" pitchFamily="2" charset="2"/>
              <a:buNone/>
            </a:pPr>
            <a:endParaRPr lang="en-US" sz="2000" dirty="0" smtClean="0">
              <a:latin typeface="Arial Narrow" pitchFamily="34" charset="0"/>
            </a:endParaRPr>
          </a:p>
          <a:p>
            <a:pPr lvl="2">
              <a:buFontTx/>
              <a:buNone/>
            </a:pPr>
            <a:r>
              <a:rPr lang="en-US" dirty="0" smtClean="0">
                <a:latin typeface="Arial Narrow" pitchFamily="34" charset="0"/>
              </a:rPr>
              <a:t> </a:t>
            </a:r>
          </a:p>
          <a:p>
            <a:pPr lvl="1"/>
            <a:endParaRPr lang="en-US" sz="2000" dirty="0" smtClean="0"/>
          </a:p>
          <a:p>
            <a:pPr lvl="1"/>
            <a:endParaRPr lang="en-US" sz="2000" dirty="0" smtClean="0"/>
          </a:p>
          <a:p>
            <a:pPr marL="501650">
              <a:buFont typeface="Wingdings" pitchFamily="2" charset="2"/>
              <a:buNone/>
            </a:pPr>
            <a:endParaRPr lang="en-US" dirty="0" smtClean="0"/>
          </a:p>
          <a:p>
            <a:pPr marL="501650">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1"/>
          <p:cNvSpPr>
            <a:spLocks noGrp="1"/>
          </p:cNvSpPr>
          <p:nvPr>
            <p:ph idx="1"/>
          </p:nvPr>
        </p:nvSpPr>
        <p:spPr bwMode="auto">
          <a:xfrm>
            <a:off x="520700" y="1265238"/>
            <a:ext cx="7891463" cy="5165725"/>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1NF—First Normal Form (Continued)</a:t>
            </a:r>
          </a:p>
          <a:p>
            <a:pPr marL="501650">
              <a:buFont typeface="Wingdings" pitchFamily="2" charset="2"/>
              <a:buChar char="§"/>
            </a:pPr>
            <a:r>
              <a:rPr lang="en-US" sz="2000" b="0" dirty="0" smtClean="0"/>
              <a:t>Table Teacher_classes: </a:t>
            </a:r>
            <a:r>
              <a:rPr lang="en-US" b="0" dirty="0" smtClean="0"/>
              <a:t>Teacher, class1,class2, class3, class4, class5, class6</a:t>
            </a:r>
          </a:p>
          <a:p>
            <a:pPr marL="501650">
              <a:buFont typeface="Wingdings" pitchFamily="2" charset="2"/>
              <a:buChar char="§"/>
            </a:pPr>
            <a:r>
              <a:rPr lang="en-US" sz="2000" b="0" dirty="0" smtClean="0"/>
              <a:t>Is NOT 1NF. In this table, we have duplicated columns:</a:t>
            </a:r>
          </a:p>
          <a:p>
            <a:pPr marL="501650">
              <a:buFont typeface="Wingdings" pitchFamily="2" charset="2"/>
              <a:buChar char="§"/>
            </a:pPr>
            <a:endParaRPr lang="en-US" sz="2000" b="0" dirty="0" smtClean="0"/>
          </a:p>
          <a:p>
            <a:pPr marL="501650">
              <a:buFont typeface="Wingdings" pitchFamily="2" charset="2"/>
              <a:buNone/>
            </a:pPr>
            <a:endParaRPr lang="en-US" sz="2000" b="0" dirty="0" smtClean="0"/>
          </a:p>
          <a:p>
            <a:pPr marL="501650">
              <a:buFont typeface="Wingdings" pitchFamily="2" charset="2"/>
              <a:buChar char="§"/>
            </a:pPr>
            <a:r>
              <a:rPr lang="en-US" sz="2000" b="0" dirty="0" smtClean="0"/>
              <a:t>Class1, Class2, Class3 are copies of each other (duplicated columns).</a:t>
            </a:r>
          </a:p>
          <a:p>
            <a:pPr marL="501650">
              <a:buFont typeface="Wingdings" pitchFamily="2" charset="2"/>
              <a:buChar char="§"/>
            </a:pPr>
            <a:r>
              <a:rPr lang="en-US" sz="2000" b="0" dirty="0" smtClean="0"/>
              <a:t>1NF Example: Table Teacher_classes Teacher_ID and Class_ID:  </a:t>
            </a:r>
          </a:p>
          <a:p>
            <a:pPr marL="501650">
              <a:buFont typeface="Wingdings" pitchFamily="2" charset="2"/>
              <a:buChar char="§"/>
            </a:pPr>
            <a:endParaRPr lang="en-US" sz="2000" b="0" dirty="0" smtClean="0"/>
          </a:p>
          <a:p>
            <a:pPr marL="501650">
              <a:buFont typeface="Wingdings" pitchFamily="2" charset="2"/>
              <a:buChar char="§"/>
            </a:pPr>
            <a:endParaRPr lang="en-US" sz="2000" b="0" dirty="0" smtClean="0"/>
          </a:p>
          <a:p>
            <a:pPr marL="501650">
              <a:buFont typeface="Wingdings" pitchFamily="2" charset="2"/>
              <a:buChar char="§"/>
            </a:pPr>
            <a:r>
              <a:rPr lang="en-US" sz="2000" b="0" dirty="0" smtClean="0"/>
              <a:t>In this table, we have no duplicated columns. In this table form, we have Unique IDs.</a:t>
            </a:r>
          </a:p>
        </p:txBody>
      </p:sp>
      <p:graphicFrame>
        <p:nvGraphicFramePr>
          <p:cNvPr id="3" name="Table 2"/>
          <p:cNvGraphicFramePr>
            <a:graphicFrameLocks noGrp="1"/>
          </p:cNvGraphicFramePr>
          <p:nvPr/>
        </p:nvGraphicFramePr>
        <p:xfrm>
          <a:off x="1235075" y="2940050"/>
          <a:ext cx="6096000" cy="736600"/>
        </p:xfrm>
        <a:graphic>
          <a:graphicData uri="http://schemas.openxmlformats.org/drawingml/2006/table">
            <a:tbl>
              <a:tblPr firstRow="1" bandRow="1">
                <a:tableStyleId>{21E4AEA4-8DFA-4A89-87EB-49C32662AFE0}</a:tableStyleId>
              </a:tblPr>
              <a:tblGrid>
                <a:gridCol w="1524000"/>
                <a:gridCol w="1524000"/>
                <a:gridCol w="1524000"/>
                <a:gridCol w="1524000"/>
              </a:tblGrid>
              <a:tr h="370840">
                <a:tc>
                  <a:txBody>
                    <a:bodyPr/>
                    <a:lstStyle/>
                    <a:p>
                      <a:r>
                        <a:rPr lang="en-US" dirty="0" smtClean="0"/>
                        <a:t>Teacher</a:t>
                      </a:r>
                      <a:endParaRPr lang="en-US" dirty="0"/>
                    </a:p>
                  </a:txBody>
                  <a:tcPr/>
                </a:tc>
                <a:tc>
                  <a:txBody>
                    <a:bodyPr/>
                    <a:lstStyle/>
                    <a:p>
                      <a:r>
                        <a:rPr lang="en-US" dirty="0" smtClean="0"/>
                        <a:t>Class1</a:t>
                      </a:r>
                      <a:endParaRPr lang="en-US" dirty="0"/>
                    </a:p>
                  </a:txBody>
                  <a:tcPr/>
                </a:tc>
                <a:tc>
                  <a:txBody>
                    <a:bodyPr/>
                    <a:lstStyle/>
                    <a:p>
                      <a:r>
                        <a:rPr lang="en-US" dirty="0" smtClean="0"/>
                        <a:t>Class2</a:t>
                      </a:r>
                      <a:endParaRPr lang="en-US" dirty="0"/>
                    </a:p>
                  </a:txBody>
                  <a:tcPr/>
                </a:tc>
                <a:tc>
                  <a:txBody>
                    <a:bodyPr/>
                    <a:lstStyle/>
                    <a:p>
                      <a:r>
                        <a:rPr lang="en-US" dirty="0" smtClean="0"/>
                        <a:t>Class3</a:t>
                      </a:r>
                      <a:endParaRPr lang="en-US" dirty="0"/>
                    </a:p>
                  </a:txBody>
                  <a:tcPr/>
                </a:tc>
              </a:tr>
              <a:tr h="304800">
                <a:tc>
                  <a:txBody>
                    <a:bodyPr/>
                    <a:lstStyle/>
                    <a:p>
                      <a:r>
                        <a:rPr lang="en-US" dirty="0" smtClean="0"/>
                        <a:t>Jones</a:t>
                      </a:r>
                      <a:endParaRPr lang="en-US" dirty="0"/>
                    </a:p>
                  </a:txBody>
                  <a:tcPr/>
                </a:tc>
                <a:tc>
                  <a:txBody>
                    <a:bodyPr/>
                    <a:lstStyle/>
                    <a:p>
                      <a:r>
                        <a:rPr lang="en-US" dirty="0" smtClean="0"/>
                        <a:t>Eng123</a:t>
                      </a:r>
                      <a:endParaRPr lang="en-US" dirty="0"/>
                    </a:p>
                  </a:txBody>
                  <a:tcPr/>
                </a:tc>
                <a:tc>
                  <a:txBody>
                    <a:bodyPr/>
                    <a:lstStyle/>
                    <a:p>
                      <a:r>
                        <a:rPr lang="en-US" dirty="0" smtClean="0"/>
                        <a:t>Eng456</a:t>
                      </a:r>
                      <a:endParaRPr lang="en-US" dirty="0"/>
                    </a:p>
                  </a:txBody>
                  <a:tcPr/>
                </a:tc>
                <a:tc>
                  <a:txBody>
                    <a:bodyPr/>
                    <a:lstStyle/>
                    <a:p>
                      <a:r>
                        <a:rPr lang="en-US" dirty="0" smtClean="0"/>
                        <a:t>Lit100</a:t>
                      </a:r>
                      <a:endParaRPr lang="en-US" dirty="0"/>
                    </a:p>
                  </a:txBody>
                  <a:tcPr/>
                </a:tc>
              </a:tr>
            </a:tbl>
          </a:graphicData>
        </a:graphic>
      </p:graphicFrame>
      <p:graphicFrame>
        <p:nvGraphicFramePr>
          <p:cNvPr id="25631" name="Group 31"/>
          <p:cNvGraphicFramePr>
            <a:graphicFrameLocks noGrp="1"/>
          </p:cNvGraphicFramePr>
          <p:nvPr/>
        </p:nvGraphicFramePr>
        <p:xfrm>
          <a:off x="1289050" y="4579938"/>
          <a:ext cx="2819400" cy="731520"/>
        </p:xfrm>
        <a:graphic>
          <a:graphicData uri="http://schemas.openxmlformats.org/drawingml/2006/table">
            <a:tbl>
              <a:tblPr/>
              <a:tblGrid>
                <a:gridCol w="1362075"/>
                <a:gridCol w="1457325"/>
              </a:tblGrid>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Narrow" pitchFamily="34" charset="0"/>
                          <a:cs typeface="Arial" charset="0"/>
                        </a:rPr>
                        <a:t>Teacher 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Narrow" pitchFamily="34" charset="0"/>
                          <a:cs typeface="Arial" charset="0"/>
                        </a:rPr>
                        <a:t>Class_Id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Narrow" pitchFamily="34" charset="0"/>
                          <a:cs typeface="Arial" charset="0"/>
                        </a:rPr>
                        <a:t>78v22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3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Narrow" pitchFamily="34" charset="0"/>
                          <a:cs typeface="Arial" charset="0"/>
                        </a:rPr>
                        <a:t>12567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3EE"/>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bwMode="auto">
          <a:xfrm>
            <a:off x="520700" y="1476375"/>
            <a:ext cx="8024813" cy="46656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2NF—Second Normal Form</a:t>
            </a:r>
          </a:p>
          <a:p>
            <a:pPr marL="501650">
              <a:buFont typeface="Wingdings" pitchFamily="2" charset="2"/>
              <a:buNone/>
            </a:pPr>
            <a:endParaRPr lang="en-US" sz="2000" b="0" dirty="0" smtClean="0"/>
          </a:p>
          <a:p>
            <a:pPr marL="501650">
              <a:buFont typeface="Wingdings" pitchFamily="2" charset="2"/>
              <a:buChar char="§"/>
            </a:pPr>
            <a:r>
              <a:rPr lang="en-US" sz="2000" b="0" dirty="0" smtClean="0"/>
              <a:t>2NF more aggressively removes duplicative data.</a:t>
            </a:r>
          </a:p>
          <a:p>
            <a:pPr marL="501650">
              <a:buFont typeface="Wingdings" pitchFamily="2" charset="2"/>
              <a:buChar char="§"/>
            </a:pPr>
            <a:r>
              <a:rPr lang="en-US" sz="2000" b="0" dirty="0" smtClean="0"/>
              <a:t>2NF adds new rules which do the following:</a:t>
            </a:r>
          </a:p>
          <a:p>
            <a:pPr lvl="1"/>
            <a:r>
              <a:rPr lang="en-US" sz="2000" dirty="0" smtClean="0"/>
              <a:t>— Meet all the requirements of the 1NF</a:t>
            </a:r>
          </a:p>
          <a:p>
            <a:pPr lvl="1"/>
            <a:r>
              <a:rPr lang="en-US" sz="2000" dirty="0" smtClean="0"/>
              <a:t>— Remove subsets of data that apply to multiple rows of a table and place them in separate tables</a:t>
            </a:r>
          </a:p>
          <a:p>
            <a:pPr lvl="1"/>
            <a:r>
              <a:rPr lang="en-US" sz="2000" dirty="0" smtClean="0"/>
              <a:t>— Create relationships between these new tables and their predecessors through the use of foreign keys </a:t>
            </a:r>
          </a:p>
          <a:p>
            <a:pPr marL="501650">
              <a:buFont typeface="Wingdings" pitchFamily="2" charset="2"/>
              <a:buNone/>
            </a:pPr>
            <a:endParaRPr lang="en-US" sz="2000" b="0" dirty="0" smtClean="0">
              <a:latin typeface="Arial Narrow" pitchFamily="34" charset="0"/>
            </a:endParaRPr>
          </a:p>
          <a:p>
            <a:pPr marL="501650">
              <a:buFont typeface="Wingdings" pitchFamily="2" charset="2"/>
              <a:buNone/>
            </a:pPr>
            <a:endParaRPr lang="en-US" sz="2000" b="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1"/>
          <p:cNvSpPr>
            <a:spLocks noGrp="1"/>
          </p:cNvSpPr>
          <p:nvPr>
            <p:ph idx="1"/>
          </p:nvPr>
        </p:nvSpPr>
        <p:spPr bwMode="auto">
          <a:xfrm>
            <a:off x="520700" y="1311275"/>
            <a:ext cx="7556500" cy="5073650"/>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2NF—Second Normal Form (Continued)</a:t>
            </a:r>
          </a:p>
          <a:p>
            <a:pPr marL="501650">
              <a:buFont typeface="Wingdings" pitchFamily="2" charset="2"/>
              <a:buChar char="§"/>
            </a:pPr>
            <a:r>
              <a:rPr lang="en-US" sz="2000" b="0" dirty="0" smtClean="0"/>
              <a:t>Example of </a:t>
            </a:r>
            <a:r>
              <a:rPr lang="en-US" sz="2000" b="0" i="1" dirty="0" smtClean="0"/>
              <a:t>Student_ Address  </a:t>
            </a:r>
            <a:r>
              <a:rPr lang="en-US" sz="2000" b="0" dirty="0" smtClean="0"/>
              <a:t>table  before and after 2NF:</a:t>
            </a:r>
          </a:p>
          <a:p>
            <a:pPr marL="501650">
              <a:buFont typeface="Wingdings" pitchFamily="2" charset="2"/>
              <a:buNone/>
            </a:pPr>
            <a:r>
              <a:rPr lang="en-US" sz="2000" dirty="0" smtClean="0"/>
              <a:t>	Before 2NF 	  </a:t>
            </a:r>
            <a:r>
              <a:rPr lang="en-US" sz="2000" b="0" i="1" dirty="0" smtClean="0"/>
              <a:t>Student_ Address  Table</a:t>
            </a:r>
          </a:p>
          <a:p>
            <a:pPr marL="501650">
              <a:buFont typeface="Wingdings" pitchFamily="2" charset="2"/>
              <a:buNone/>
            </a:pPr>
            <a:r>
              <a:rPr lang="en-US" sz="2000" b="0" dirty="0" smtClean="0"/>
              <a:t>	</a:t>
            </a:r>
          </a:p>
          <a:p>
            <a:pPr marL="501650">
              <a:buFont typeface="Wingdings" pitchFamily="2" charset="2"/>
              <a:buNone/>
            </a:pPr>
            <a:r>
              <a:rPr lang="en-US" sz="2000" dirty="0" smtClean="0"/>
              <a:t>	After 2NF	 </a:t>
            </a:r>
            <a:r>
              <a:rPr lang="en-US" sz="2000" b="0" i="1" dirty="0" smtClean="0"/>
              <a:t>Student_ Address  Table</a:t>
            </a:r>
          </a:p>
          <a:p>
            <a:pPr marL="501650">
              <a:buFont typeface="Wingdings" pitchFamily="2" charset="2"/>
              <a:buNone/>
            </a:pPr>
            <a:r>
              <a:rPr lang="en-US" sz="2000" dirty="0" smtClean="0"/>
              <a:t>			</a:t>
            </a:r>
          </a:p>
          <a:p>
            <a:pPr marL="501650">
              <a:buFont typeface="Wingdings" pitchFamily="2" charset="2"/>
              <a:buNone/>
            </a:pPr>
            <a:r>
              <a:rPr lang="en-US" sz="2000" b="0" dirty="0" smtClean="0"/>
              <a:t>	And </a:t>
            </a:r>
            <a:r>
              <a:rPr lang="en-US" sz="2000" b="0" i="1" dirty="0" smtClean="0"/>
              <a:t>ZIP  Table (new table added)</a:t>
            </a:r>
          </a:p>
          <a:p>
            <a:pPr marL="501650">
              <a:buFont typeface="Wingdings" pitchFamily="2" charset="2"/>
              <a:buNone/>
            </a:pPr>
            <a:r>
              <a:rPr lang="en-US" sz="2000" b="0" i="1" dirty="0" smtClean="0"/>
              <a:t>		</a:t>
            </a:r>
            <a:r>
              <a:rPr lang="en-US" sz="2000" b="0" dirty="0" smtClean="0"/>
              <a:t>	</a:t>
            </a:r>
          </a:p>
          <a:p>
            <a:pPr marL="501650">
              <a:buFont typeface="Wingdings" pitchFamily="2" charset="2"/>
              <a:buNone/>
            </a:pPr>
            <a:endParaRPr lang="en-US" sz="2000" b="0" dirty="0" smtClean="0"/>
          </a:p>
          <a:p>
            <a:pPr marL="501650">
              <a:buFont typeface="Wingdings" pitchFamily="2" charset="2"/>
              <a:buChar char="§"/>
            </a:pPr>
            <a:r>
              <a:rPr lang="en-US" sz="2000" b="0" dirty="0" smtClean="0"/>
              <a:t>In this 2NF, we no longer store city, state, and zip information with every student.  This results in a large storage saving when you have 25,000 students.</a:t>
            </a:r>
          </a:p>
        </p:txBody>
      </p:sp>
      <p:graphicFrame>
        <p:nvGraphicFramePr>
          <p:cNvPr id="4" name="Table 3"/>
          <p:cNvGraphicFramePr>
            <a:graphicFrameLocks noGrp="1"/>
          </p:cNvGraphicFramePr>
          <p:nvPr/>
        </p:nvGraphicFramePr>
        <p:xfrm>
          <a:off x="1096963" y="2555875"/>
          <a:ext cx="6507480" cy="370840"/>
        </p:xfrm>
        <a:graphic>
          <a:graphicData uri="http://schemas.openxmlformats.org/drawingml/2006/table">
            <a:tbl>
              <a:tblPr firstRow="1" bandRow="1">
                <a:tableStyleId>{21E4AEA4-8DFA-4A89-87EB-49C32662AFE0}</a:tableStyleId>
              </a:tblPr>
              <a:tblGrid>
                <a:gridCol w="1084580"/>
                <a:gridCol w="1170940"/>
                <a:gridCol w="998220"/>
                <a:gridCol w="1084580"/>
                <a:gridCol w="1084580"/>
                <a:gridCol w="1084580"/>
              </a:tblGrid>
              <a:tr h="370840">
                <a:tc>
                  <a:txBody>
                    <a:bodyPr/>
                    <a:lstStyle/>
                    <a:p>
                      <a:r>
                        <a:rPr lang="en-US" sz="1800" b="0" dirty="0" smtClean="0">
                          <a:latin typeface="+mn-lt"/>
                        </a:rPr>
                        <a:t>FirstName</a:t>
                      </a:r>
                      <a:endParaRPr lang="en-US" dirty="0"/>
                    </a:p>
                  </a:txBody>
                  <a:tcPr/>
                </a:tc>
                <a:tc>
                  <a:txBody>
                    <a:bodyPr/>
                    <a:lstStyle/>
                    <a:p>
                      <a:r>
                        <a:rPr lang="en-US" sz="1800" b="0" dirty="0" smtClean="0">
                          <a:latin typeface="+mn-lt"/>
                        </a:rPr>
                        <a:t> LastName </a:t>
                      </a:r>
                      <a:endParaRPr lang="en-US" dirty="0"/>
                    </a:p>
                  </a:txBody>
                  <a:tcPr/>
                </a:tc>
                <a:tc>
                  <a:txBody>
                    <a:bodyPr/>
                    <a:lstStyle/>
                    <a:p>
                      <a:r>
                        <a:rPr lang="en-US" sz="1800" b="0" dirty="0" smtClean="0">
                          <a:latin typeface="+mn-lt"/>
                        </a:rPr>
                        <a:t>Address </a:t>
                      </a:r>
                      <a:endParaRPr lang="en-US" dirty="0"/>
                    </a:p>
                  </a:txBody>
                  <a:tcPr/>
                </a:tc>
                <a:tc>
                  <a:txBody>
                    <a:bodyPr/>
                    <a:lstStyle/>
                    <a:p>
                      <a:r>
                        <a:rPr lang="en-US" sz="1800" b="0" dirty="0" smtClean="0">
                          <a:latin typeface="+mn-lt"/>
                        </a:rPr>
                        <a:t> City </a:t>
                      </a:r>
                      <a:endParaRPr lang="en-US" dirty="0"/>
                    </a:p>
                  </a:txBody>
                  <a:tcPr/>
                </a:tc>
                <a:tc>
                  <a:txBody>
                    <a:bodyPr/>
                    <a:lstStyle/>
                    <a:p>
                      <a:r>
                        <a:rPr lang="en-US" sz="1800" b="0" dirty="0" smtClean="0">
                          <a:latin typeface="+mn-lt"/>
                        </a:rPr>
                        <a:t> State </a:t>
                      </a:r>
                      <a:endParaRPr lang="en-US" dirty="0"/>
                    </a:p>
                  </a:txBody>
                  <a:tcPr/>
                </a:tc>
                <a:tc>
                  <a:txBody>
                    <a:bodyPr/>
                    <a:lstStyle/>
                    <a:p>
                      <a:r>
                        <a:rPr lang="en-US" sz="1800" b="0" dirty="0" smtClean="0">
                          <a:latin typeface="+mn-lt"/>
                        </a:rPr>
                        <a:t>ZIP</a:t>
                      </a:r>
                      <a:endParaRPr lang="en-US" dirty="0"/>
                    </a:p>
                  </a:txBody>
                  <a:tcPr/>
                </a:tc>
              </a:tr>
            </a:tbl>
          </a:graphicData>
        </a:graphic>
      </p:graphicFrame>
      <p:graphicFrame>
        <p:nvGraphicFramePr>
          <p:cNvPr id="6" name="Table 5"/>
          <p:cNvGraphicFramePr>
            <a:graphicFrameLocks noGrp="1"/>
          </p:cNvGraphicFramePr>
          <p:nvPr/>
        </p:nvGraphicFramePr>
        <p:xfrm>
          <a:off x="1208088" y="3368675"/>
          <a:ext cx="4998720" cy="370840"/>
        </p:xfrm>
        <a:graphic>
          <a:graphicData uri="http://schemas.openxmlformats.org/drawingml/2006/table">
            <a:tbl>
              <a:tblPr firstRow="1" bandRow="1">
                <a:tableStyleId>{21E4AEA4-8DFA-4A89-87EB-49C32662AFE0}</a:tableStyleId>
              </a:tblPr>
              <a:tblGrid>
                <a:gridCol w="1249680"/>
                <a:gridCol w="1249680"/>
                <a:gridCol w="1249680"/>
                <a:gridCol w="1249680"/>
              </a:tblGrid>
              <a:tr h="370840">
                <a:tc>
                  <a:txBody>
                    <a:bodyPr/>
                    <a:lstStyle/>
                    <a:p>
                      <a:r>
                        <a:rPr lang="en-US" sz="1800" b="0" dirty="0" smtClean="0">
                          <a:latin typeface="+mn-lt"/>
                        </a:rPr>
                        <a:t>FirstName </a:t>
                      </a:r>
                      <a:endParaRPr lang="en-US" dirty="0"/>
                    </a:p>
                  </a:txBody>
                  <a:tcPr/>
                </a:tc>
                <a:tc>
                  <a:txBody>
                    <a:bodyPr/>
                    <a:lstStyle/>
                    <a:p>
                      <a:r>
                        <a:rPr lang="en-US" sz="1800" b="0" dirty="0" smtClean="0">
                          <a:latin typeface="+mn-lt"/>
                        </a:rPr>
                        <a:t> LastName </a:t>
                      </a:r>
                      <a:endParaRPr lang="en-US" dirty="0"/>
                    </a:p>
                  </a:txBody>
                  <a:tcPr/>
                </a:tc>
                <a:tc>
                  <a:txBody>
                    <a:bodyPr/>
                    <a:lstStyle/>
                    <a:p>
                      <a:r>
                        <a:rPr lang="en-US" sz="1800" b="0" dirty="0" smtClean="0">
                          <a:latin typeface="+mn-lt"/>
                        </a:rPr>
                        <a:t>Address</a:t>
                      </a:r>
                      <a:endParaRPr lang="en-US" dirty="0"/>
                    </a:p>
                  </a:txBody>
                  <a:tcPr/>
                </a:tc>
                <a:tc>
                  <a:txBody>
                    <a:bodyPr/>
                    <a:lstStyle/>
                    <a:p>
                      <a:r>
                        <a:rPr lang="en-US" sz="1800" b="0" dirty="0" smtClean="0">
                          <a:latin typeface="+mn-lt"/>
                        </a:rPr>
                        <a:t>ZIP</a:t>
                      </a:r>
                      <a:endParaRPr lang="en-US" dirty="0"/>
                    </a:p>
                  </a:txBody>
                  <a:tcPr/>
                </a:tc>
              </a:tr>
            </a:tbl>
          </a:graphicData>
        </a:graphic>
      </p:graphicFrame>
      <p:graphicFrame>
        <p:nvGraphicFramePr>
          <p:cNvPr id="7" name="Table 6"/>
          <p:cNvGraphicFramePr>
            <a:graphicFrameLocks noGrp="1"/>
          </p:cNvGraphicFramePr>
          <p:nvPr/>
        </p:nvGraphicFramePr>
        <p:xfrm>
          <a:off x="1365250" y="4224338"/>
          <a:ext cx="3215640" cy="370840"/>
        </p:xfrm>
        <a:graphic>
          <a:graphicData uri="http://schemas.openxmlformats.org/drawingml/2006/table">
            <a:tbl>
              <a:tblPr firstRow="1" bandRow="1">
                <a:tableStyleId>{21E4AEA4-8DFA-4A89-87EB-49C32662AFE0}</a:tableStyleId>
              </a:tblPr>
              <a:tblGrid>
                <a:gridCol w="1071880"/>
                <a:gridCol w="1071880"/>
                <a:gridCol w="1071880"/>
              </a:tblGrid>
              <a:tr h="370840">
                <a:tc>
                  <a:txBody>
                    <a:bodyPr/>
                    <a:lstStyle/>
                    <a:p>
                      <a:r>
                        <a:rPr lang="en-US" dirty="0" smtClean="0"/>
                        <a:t>City</a:t>
                      </a:r>
                      <a:endParaRPr lang="en-US" dirty="0"/>
                    </a:p>
                  </a:txBody>
                  <a:tcPr/>
                </a:tc>
                <a:tc>
                  <a:txBody>
                    <a:bodyPr/>
                    <a:lstStyle/>
                    <a:p>
                      <a:r>
                        <a:rPr lang="en-US" dirty="0" smtClean="0"/>
                        <a:t>State</a:t>
                      </a:r>
                      <a:endParaRPr lang="en-US" dirty="0"/>
                    </a:p>
                  </a:txBody>
                  <a:tcPr/>
                </a:tc>
                <a:tc>
                  <a:txBody>
                    <a:bodyPr/>
                    <a:lstStyle/>
                    <a:p>
                      <a:r>
                        <a:rPr lang="en-US" dirty="0" smtClean="0"/>
                        <a:t>ZIP</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3NF—Third Normal Form </a:t>
            </a:r>
          </a:p>
          <a:p>
            <a:pPr marL="501650">
              <a:buFont typeface="Wingdings" pitchFamily="2" charset="2"/>
              <a:buNone/>
            </a:pPr>
            <a:endParaRPr lang="en-US" sz="2000" dirty="0" smtClean="0"/>
          </a:p>
          <a:p>
            <a:pPr marL="501650">
              <a:buFont typeface="Wingdings" pitchFamily="2" charset="2"/>
              <a:buChar char="§"/>
            </a:pPr>
            <a:r>
              <a:rPr lang="en-US" sz="2000" b="0" dirty="0" smtClean="0"/>
              <a:t>3NF goes one step further. </a:t>
            </a:r>
          </a:p>
          <a:p>
            <a:pPr marL="501650">
              <a:buFont typeface="Wingdings" pitchFamily="2" charset="2"/>
              <a:buChar char="§"/>
            </a:pPr>
            <a:r>
              <a:rPr lang="en-US" sz="2000" b="0" dirty="0" smtClean="0"/>
              <a:t>Meets all the requirements of 2NF plus</a:t>
            </a:r>
          </a:p>
          <a:p>
            <a:pPr lvl="1"/>
            <a:r>
              <a:rPr lang="en-US" sz="2000" dirty="0" smtClean="0"/>
              <a:t>— Removes columns that are not dependent upon the primary key.</a:t>
            </a:r>
          </a:p>
          <a:p>
            <a:pPr marL="501650">
              <a:buFont typeface="Wingdings" pitchFamily="2" charset="2"/>
              <a:buChar char="§"/>
            </a:pPr>
            <a:r>
              <a:rPr lang="en-US" sz="2000" b="0" dirty="0" smtClean="0"/>
              <a:t>Any column that is not directly needed is removed from the table.</a:t>
            </a:r>
          </a:p>
          <a:p>
            <a:pPr marL="501650">
              <a:buFont typeface="Wingdings" pitchFamily="2" charset="2"/>
              <a:buChar char="§"/>
            </a:pPr>
            <a:r>
              <a:rPr lang="en-US" sz="2000" b="0" dirty="0" smtClean="0"/>
              <a:t>An example would be a tax on sales at a bookstore. Taxes are a calculated transaction, not a fixed amount tied to the student. If the tax rate changes, we need to change the tax rate in only one spot, not in thousands of records.</a:t>
            </a:r>
          </a:p>
          <a:p>
            <a:pPr lvl="1">
              <a:buFont typeface="Wingdings" pitchFamily="2" charset="2"/>
              <a:buNone/>
            </a:pPr>
            <a:endParaRPr lang="en-US" dirty="0" smtClean="0"/>
          </a:p>
          <a:p>
            <a:pPr marL="50165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930</Words>
  <Application>Microsoft Office PowerPoint</Application>
  <PresentationFormat>On-screen Show (4:3)</PresentationFormat>
  <Paragraphs>193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Master_Template</vt:lpstr>
      <vt:lpstr>Understand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2012-01-18T21:02:12Z</dcterms:created>
  <dcterms:modified xsi:type="dcterms:W3CDTF">2012-01-18T21:02:30Z</dcterms:modified>
</cp:coreProperties>
</file>