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5" r:id="rId4"/>
    <p:sldId id="297" r:id="rId5"/>
    <p:sldId id="284" r:id="rId6"/>
    <p:sldId id="285" r:id="rId7"/>
    <p:sldId id="292" r:id="rId8"/>
    <p:sldId id="290" r:id="rId9"/>
    <p:sldId id="291" r:id="rId10"/>
    <p:sldId id="293" r:id="rId11"/>
    <p:sldId id="283" r:id="rId12"/>
    <p:sldId id="296" r:id="rId13"/>
    <p:sldId id="295" r:id="rId14"/>
    <p:sldId id="280" r:id="rId15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12E"/>
    <a:srgbClr val="FFC536"/>
    <a:srgbClr val="F4F4F4"/>
    <a:srgbClr val="FF0000"/>
    <a:srgbClr val="E8F6E4"/>
    <a:srgbClr val="EEEFD7"/>
    <a:srgbClr val="FF33CC"/>
    <a:srgbClr val="BBC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5" autoAdjust="0"/>
    <p:restoredTop sz="88645" autoAdjust="0"/>
  </p:normalViewPr>
  <p:slideViewPr>
    <p:cSldViewPr snapToGrid="0">
      <p:cViewPr varScale="1">
        <p:scale>
          <a:sx n="96" d="100"/>
          <a:sy n="96" d="100"/>
        </p:scale>
        <p:origin x="-564" y="-108"/>
      </p:cViewPr>
      <p:guideLst>
        <p:guide orient="horz" pos="307"/>
        <p:guide orient="horz" pos="478"/>
        <p:guide orient="horz" pos="709"/>
        <p:guide orient="horz" pos="4142"/>
        <p:guide orient="horz" pos="3873"/>
        <p:guide pos="5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746" y="96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A3D9119-30D9-41BF-8494-AD07834F45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0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987E3-6BCA-4E9C-AA0C-3C672A9DF83A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89098-6E67-45CF-BD82-9AB9FBFB2B3A}" type="slidenum">
              <a:rPr lang="en-US" smtClean="0">
                <a:cs typeface="Arial" charset="0"/>
              </a:rPr>
              <a:pPr/>
              <a:t>10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2ED59-5447-4BD6-AEE4-0B8894D954D1}" type="slidenum">
              <a:rPr lang="en-US" smtClean="0">
                <a:cs typeface="Arial" charset="0"/>
              </a:rPr>
              <a:pPr/>
              <a:t>11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5714C-6B06-4D8A-9D34-395730AAB511}" type="slidenum">
              <a:rPr lang="en-US" smtClean="0">
                <a:cs typeface="Arial" charset="0"/>
              </a:rPr>
              <a:pPr/>
              <a:t>12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8CB69-6486-4798-A4AC-7F4B11F56652}" type="slidenum">
              <a:rPr lang="en-US" smtClean="0">
                <a:cs typeface="Arial" charset="0"/>
              </a:rPr>
              <a:pPr/>
              <a:t>13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31520" indent="-457200">
              <a:buFont typeface="+mj-lt"/>
              <a:buAutoNum type="arabicPeriod"/>
              <a:defRPr/>
            </a:pPr>
            <a:r>
              <a:rPr lang="en-US" dirty="0" smtClean="0"/>
              <a:t>Why are unique keys important?</a:t>
            </a:r>
          </a:p>
          <a:p>
            <a:pPr marL="1188720" lvl="1" indent="-457200">
              <a:buFont typeface="+mj-lt"/>
              <a:buNone/>
              <a:defRPr/>
            </a:pPr>
            <a:r>
              <a:rPr lang="en-US" dirty="0" smtClean="0"/>
              <a:t>They identify data with no ambiguity or chance for error.</a:t>
            </a:r>
          </a:p>
          <a:p>
            <a:pPr marL="731520" indent="-457200">
              <a:buFont typeface="+mj-lt"/>
              <a:buAutoNum type="arabicPeriod"/>
              <a:defRPr/>
            </a:pPr>
            <a:r>
              <a:rPr lang="en-US" dirty="0" smtClean="0"/>
              <a:t>What is the relationship between keys and data types?</a:t>
            </a:r>
          </a:p>
          <a:p>
            <a:pPr marL="1188720" lvl="1" indent="-457200">
              <a:buFont typeface="+mj-lt"/>
              <a:buNone/>
              <a:defRPr/>
            </a:pPr>
            <a:r>
              <a:rPr lang="en-US" dirty="0" smtClean="0"/>
              <a:t>Keys can be any type. However, a key must be of the type defined in the table (</a:t>
            </a:r>
            <a:r>
              <a:rPr lang="en-US" i="1" dirty="0" smtClean="0"/>
              <a:t>domain integrity</a:t>
            </a:r>
            <a:r>
              <a:rPr lang="en-US" dirty="0" smtClean="0"/>
              <a:t> ). The key is usually a fixed size.  </a:t>
            </a:r>
          </a:p>
          <a:p>
            <a:pPr marL="731520" indent="-457200">
              <a:buFont typeface="+mj-lt"/>
              <a:buAutoNum type="arabicPeriod"/>
              <a:defRPr/>
            </a:pPr>
            <a:r>
              <a:rPr lang="en-US" dirty="0" smtClean="0"/>
              <a:t>What are the differences between a foreign key and a primary key?</a:t>
            </a:r>
          </a:p>
          <a:p>
            <a:pPr marL="457200" lvl="2">
              <a:defRPr/>
            </a:pPr>
            <a:r>
              <a:rPr lang="en-US" sz="1800" dirty="0" smtClean="0"/>
              <a:t>A foreign key in one table points to a primary key in another table.</a:t>
            </a:r>
          </a:p>
          <a:p>
            <a:pPr lvl="1">
              <a:defRPr/>
            </a:pPr>
            <a:r>
              <a:rPr lang="en-US" dirty="0" smtClean="0"/>
              <a:t>or </a:t>
            </a:r>
          </a:p>
          <a:p>
            <a:pPr marL="457200" lvl="2">
              <a:defRPr/>
            </a:pPr>
            <a:r>
              <a:rPr lang="en-US" sz="1800" dirty="0" smtClean="0"/>
              <a:t>A foreign key is a reference to the primary key in another table. Using this method, we relate or reference all the tables together. Foreign keys need </a:t>
            </a:r>
            <a:r>
              <a:rPr lang="en-US" sz="1800" i="1" dirty="0" smtClean="0"/>
              <a:t>not</a:t>
            </a:r>
            <a:r>
              <a:rPr lang="en-US" sz="1800" dirty="0" smtClean="0"/>
              <a:t> have unique values. We use foreign keys as lookup items for another table.  </a:t>
            </a:r>
            <a:endParaRPr lang="en-US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dirty="0" smtClean="0"/>
              <a:t>Why can a foreign key have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value but a primary key cannot?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By definition primary keys must not be null and  foreign key can be Null.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OR</a:t>
            </a:r>
          </a:p>
          <a:p>
            <a:pPr lvl="1">
              <a:defRPr/>
            </a:pPr>
            <a:r>
              <a:rPr lang="en-US" dirty="0" smtClean="0"/>
              <a:t>Data Integrity rules of data base require this (Entity integrity  and Referential integrity).</a:t>
            </a:r>
          </a:p>
          <a:p>
            <a:pPr marL="731520" indent="-457200">
              <a:buFont typeface="+mj-lt"/>
              <a:buAutoNum type="arabicPeriod"/>
              <a:defRPr/>
            </a:pPr>
            <a:r>
              <a:rPr lang="en-US" dirty="0" smtClean="0"/>
              <a:t>List and describe the three rules of data integrity.</a:t>
            </a:r>
          </a:p>
          <a:p>
            <a:pPr marL="671195" indent="-342900">
              <a:buFont typeface="+mj-lt"/>
              <a:buNone/>
              <a:defRPr/>
            </a:pPr>
            <a:r>
              <a:rPr lang="en-US" sz="2000" dirty="0" smtClean="0"/>
              <a:t>Entity integrity—Focus is on the primary key. </a:t>
            </a:r>
            <a:r>
              <a:rPr lang="en-US" sz="1800" dirty="0" smtClean="0"/>
              <a:t>The rule is that every table must have a primary key, and that the column or columns chosen to be the primary key should be unique and not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dirty="0" smtClean="0"/>
              <a:t>.</a:t>
            </a:r>
          </a:p>
          <a:p>
            <a:pPr marL="671195" lvl="1" indent="-342900">
              <a:buSzPct val="70000"/>
              <a:buFont typeface="Wingdings" pitchFamily="2" charset="2"/>
              <a:buNone/>
              <a:defRPr/>
            </a:pPr>
            <a:r>
              <a:rPr lang="en-US" sz="2000" dirty="0" smtClean="0"/>
              <a:t>Referential integrity—Focus is on the foreign key. </a:t>
            </a:r>
            <a:r>
              <a:rPr lang="en-US" sz="1800" dirty="0" smtClean="0"/>
              <a:t>The rule is any foreign key value can only be in one of </a:t>
            </a:r>
            <a:r>
              <a:rPr lang="en-US" sz="1800" i="1" dirty="0" smtClean="0"/>
              <a:t>two</a:t>
            </a:r>
            <a:r>
              <a:rPr lang="en-US" sz="1800" dirty="0" smtClean="0"/>
              <a:t> states.</a:t>
            </a:r>
          </a:p>
          <a:p>
            <a:pPr marL="671195" lvl="1" indent="-342900">
              <a:buSzPct val="70000"/>
              <a:buFont typeface="Wingdings" pitchFamily="2" charset="2"/>
              <a:buNone/>
              <a:defRPr/>
            </a:pPr>
            <a:r>
              <a:rPr lang="en-US" sz="1800" dirty="0" smtClean="0"/>
              <a:t>Domain integrity—Specifies that all allowable values in a relational database must be declared.</a:t>
            </a:r>
          </a:p>
          <a:p>
            <a:pPr marL="731520" indent="-457200">
              <a:buFont typeface="+mj-lt"/>
              <a:buAutoNum type="arabicPeriod"/>
              <a:defRPr/>
            </a:pPr>
            <a:endParaRPr lang="en-US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b="1" dirty="0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71938" y="8540750"/>
            <a:ext cx="3078162" cy="449263"/>
          </a:xfrm>
          <a:noFill/>
        </p:spPr>
        <p:txBody>
          <a:bodyPr/>
          <a:lstStyle/>
          <a:p>
            <a:fld id="{83B9289A-2932-417E-9A64-3F7F2BA3F699}" type="slidenum">
              <a:rPr lang="en-US" smtClean="0">
                <a:cs typeface="Arial" charset="0"/>
              </a:rPr>
              <a:pPr/>
              <a:t>14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B40A2-E07D-477B-9A1C-6A22B87C3C45}" type="slidenum">
              <a:rPr lang="en-US" smtClean="0">
                <a:cs typeface="Arial" charset="0"/>
              </a:rPr>
              <a:pPr/>
              <a:t>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810A6-D2BB-492F-8CBF-60003EA626F4}" type="slidenum">
              <a:rPr lang="en-US" smtClean="0">
                <a:cs typeface="Arial" charset="0"/>
              </a:rPr>
              <a:pPr/>
              <a:t>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FCA8A-5BB7-471B-B99A-20B800B70DD8}" type="slidenum">
              <a:rPr lang="en-US" smtClean="0">
                <a:cs typeface="Arial" charset="0"/>
              </a:rPr>
              <a:pPr/>
              <a:t>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FBB40-9F95-4E4A-8121-696D2460AAB7}" type="slidenum">
              <a:rPr lang="en-US" smtClean="0">
                <a:cs typeface="Arial" charset="0"/>
              </a:rPr>
              <a:pPr/>
              <a:t>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B6247-052F-40A3-8F95-64C1B833930C}" type="slidenum">
              <a:rPr lang="en-US" smtClean="0">
                <a:cs typeface="Arial" charset="0"/>
              </a:rPr>
              <a:pPr/>
              <a:t>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07EE4-C80E-443A-ABF3-EFA37272459A}" type="slidenum">
              <a:rPr lang="en-US" smtClean="0">
                <a:cs typeface="Arial" charset="0"/>
              </a:rPr>
              <a:pPr/>
              <a:t>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C89E8-FD3D-42D3-96F0-AE323EF8253A}" type="slidenum">
              <a:rPr lang="en-US" smtClean="0">
                <a:cs typeface="Arial" charset="0"/>
              </a:rPr>
              <a:pPr/>
              <a:t>8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D1125-0563-4FF8-8BB4-72CCC4E303CB}" type="slidenum">
              <a:rPr lang="en-US" smtClean="0">
                <a:cs typeface="Arial" charset="0"/>
              </a:rPr>
              <a:pPr/>
              <a:t>9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000" y="1587500"/>
            <a:ext cx="8301038" cy="7493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ct val="40000"/>
              </a:spcBef>
              <a:defRPr sz="27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5000" y="2349500"/>
            <a:ext cx="8301038" cy="3289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Font typeface="Wingdings" pitchFamily="2" charset="2"/>
              <a:buNone/>
              <a:defRPr sz="20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338" y="1476375"/>
            <a:ext cx="7027862" cy="466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>
            <a:lvl1pPr marL="502920" marR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Untitled-no logo.psd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44450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 bwMode="auto">
          <a:xfrm>
            <a:off x="444500" y="523875"/>
            <a:ext cx="1427163" cy="234950"/>
          </a:xfrm>
          <a:prstGeom prst="roundRect">
            <a:avLst/>
          </a:prstGeom>
          <a:solidFill>
            <a:srgbClr val="E4B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3063" y="803275"/>
            <a:ext cx="5618162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4.2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Untitled-panel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2325688"/>
            <a:ext cx="8093075" cy="215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>
              <a:lnSpc>
                <a:spcPct val="90000"/>
              </a:lnSpc>
              <a:defRPr/>
            </a:pPr>
            <a:r>
              <a:rPr lang="en-US" sz="5400" b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Understand Primary, Foreign, and Composite Keys</a:t>
            </a:r>
          </a:p>
        </p:txBody>
      </p:sp>
      <p:sp>
        <p:nvSpPr>
          <p:cNvPr id="14339" name="Rounded Rectangle 6"/>
          <p:cNvSpPr>
            <a:spLocks noChangeArrowheads="1"/>
          </p:cNvSpPr>
          <p:nvPr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4340" name="TextBox 10"/>
          <p:cNvSpPr txBox="1">
            <a:spLocks noChangeArrowheads="1"/>
          </p:cNvSpPr>
          <p:nvPr/>
        </p:nvSpPr>
        <p:spPr bwMode="auto">
          <a:xfrm>
            <a:off x="373063" y="803275"/>
            <a:ext cx="5618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4.2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535113"/>
            <a:ext cx="7762875" cy="4808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Foreign Key (continued)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800" b="0" dirty="0" smtClean="0"/>
              <a:t>Syntax  Example to create a foreign key at the same time as a primary key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CREATE TABLE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Students_Name of School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Student_ID  int  NOT NULL PRIMARY KEY,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LastName  varchar(255) NOT NULL,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FirstName  varchar(255),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Address  varchar(255),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ZipCode  int(5)  NOT NULL FOREIGN KEY)</a:t>
            </a:r>
          </a:p>
          <a:p>
            <a:pPr lvl="2"/>
            <a:endParaRPr lang="en-US" sz="16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In this example (which is not written to any specific version of SQL), a foreign key is created and tied to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ZipCode</a:t>
            </a:r>
            <a:r>
              <a:rPr lang="en-US" sz="1800" b="0" dirty="0" smtClean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It has the data type of integer and </a:t>
            </a:r>
            <a:r>
              <a:rPr lang="en-US" sz="1800" b="0" i="1" dirty="0" smtClean="0"/>
              <a:t>cannot</a:t>
            </a:r>
            <a:r>
              <a:rPr lang="en-US" sz="1800" b="0" dirty="0" smtClean="0"/>
              <a:t> be empty (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b="0" dirty="0" smtClean="0"/>
              <a:t>).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When one enters data into the field, it must have a value. The foreign key is the lookup key to find city and state information for this student.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535113"/>
            <a:ext cx="7926388" cy="4808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Data Integrity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700" b="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Data integrity is enforced by a series of constraints or rules.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Three types of integrity constraints are an inherent part of the relational database model.</a:t>
            </a:r>
          </a:p>
          <a:p>
            <a:pPr marL="457200" indent="-457200">
              <a:buFont typeface="Wingdings" pitchFamily="2" charset="2"/>
              <a:buNone/>
            </a:pPr>
            <a:endParaRPr lang="en-US" sz="1800" b="0" dirty="0" smtClean="0"/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z="2000" dirty="0" smtClean="0"/>
              <a:t>Entity integrity</a:t>
            </a:r>
            <a:r>
              <a:rPr lang="en-US" sz="2000" b="0" dirty="0" smtClean="0"/>
              <a:t>—Focus is on the primary key.</a:t>
            </a:r>
          </a:p>
          <a:p>
            <a:pPr marL="800100" lvl="1" indent="-342900"/>
            <a:r>
              <a:rPr lang="en-US" sz="1800" dirty="0" smtClean="0"/>
              <a:t>The rule is that every table must have a primary key, and that the column or columns chosen to be the primary key should be unique and not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535113"/>
            <a:ext cx="7926388" cy="4808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Data Integrity (continued)</a:t>
            </a:r>
          </a:p>
          <a:p>
            <a:pPr marL="457200" indent="-457200">
              <a:buFont typeface="Wingdings" pitchFamily="2" charset="2"/>
              <a:buNone/>
            </a:pPr>
            <a:endParaRPr lang="en-US" sz="2700" b="0" dirty="0" smtClean="0"/>
          </a:p>
          <a:p>
            <a:pPr marL="669925" lvl="1" indent="-342900">
              <a:buClrTx/>
              <a:buSzPct val="70000"/>
              <a:buFont typeface="Wingdings" pitchFamily="2" charset="2"/>
              <a:buAutoNum type="arabicPeriod" startAt="2"/>
            </a:pPr>
            <a:r>
              <a:rPr lang="en-US" sz="2000" b="1" dirty="0" smtClean="0"/>
              <a:t>Referential integrity</a:t>
            </a:r>
            <a:r>
              <a:rPr lang="en-US" sz="2000" dirty="0" smtClean="0"/>
              <a:t>—Focus is on the foreign key. </a:t>
            </a:r>
          </a:p>
          <a:p>
            <a:pPr marL="669925" lvl="1" indent="-342900">
              <a:buClrTx/>
              <a:buSzPct val="70000"/>
            </a:pPr>
            <a:r>
              <a:rPr lang="en-US" sz="1800" dirty="0" smtClean="0"/>
              <a:t>The rule is any foreign key value can only be in one of </a:t>
            </a:r>
            <a:r>
              <a:rPr lang="en-US" sz="1800" i="1" dirty="0" smtClean="0"/>
              <a:t>two</a:t>
            </a:r>
            <a:r>
              <a:rPr lang="en-US" sz="1800" dirty="0" smtClean="0"/>
              <a:t> states.</a:t>
            </a:r>
          </a:p>
          <a:p>
            <a:pPr marL="898525" lvl="3" indent="-342900">
              <a:buSzPct val="70000"/>
              <a:buFont typeface="Arial" charset="0"/>
              <a:buChar char="•"/>
            </a:pPr>
            <a:r>
              <a:rPr lang="en-US" sz="1800" dirty="0" smtClean="0"/>
              <a:t>	First state: a foreign key value refers to a primary key value of a table in the database.</a:t>
            </a:r>
          </a:p>
          <a:p>
            <a:pPr marL="898525" lvl="3" indent="-342900">
              <a:buSzPct val="70000"/>
              <a:buFont typeface="Arial" charset="0"/>
              <a:buChar char="•"/>
            </a:pPr>
            <a:r>
              <a:rPr lang="en-US" sz="1800" dirty="0" smtClean="0"/>
              <a:t>Second state: a foreign key value can be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dirty="0" smtClean="0"/>
              <a:t>.</a:t>
            </a:r>
          </a:p>
          <a:p>
            <a:pPr marL="1122363" lvl="4" indent="-342900">
              <a:buSzPct val="70000"/>
              <a:buFont typeface="Arial" charset="0"/>
              <a:buChar char="•"/>
            </a:pPr>
            <a:r>
              <a:rPr lang="en-US" sz="1800" dirty="0" smtClean="0"/>
              <a:t>Either there is no relationship between the objects in the database, or this relationship is undefined.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535113"/>
            <a:ext cx="7666038" cy="4808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Data Integrity (continued)</a:t>
            </a:r>
          </a:p>
          <a:p>
            <a:pPr lvl="1">
              <a:buFont typeface="Wingdings" pitchFamily="2" charset="2"/>
              <a:buNone/>
            </a:pPr>
            <a:endParaRPr lang="en-US" sz="2700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US" sz="1800" dirty="0" smtClean="0"/>
              <a:t>3.</a:t>
            </a:r>
            <a:r>
              <a:rPr lang="en-US" sz="1800" i="1" dirty="0" smtClean="0"/>
              <a:t> </a:t>
            </a:r>
            <a:r>
              <a:rPr lang="en-US" sz="1800" dirty="0" smtClean="0"/>
              <a:t>Domain integrity</a:t>
            </a:r>
            <a:r>
              <a:rPr lang="en-US" sz="1800" b="0" dirty="0" smtClean="0"/>
              <a:t>—Specifies that all allowable values  in a relational database must be declared.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A domain is a set of values of the same type (data type).</a:t>
            </a:r>
          </a:p>
          <a:p>
            <a:pPr lvl="1"/>
            <a:r>
              <a:rPr lang="en-US" sz="1800" dirty="0" smtClean="0"/>
              <a:t>Domains, therefore, are groups of values from which actual values are drawn.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A domain describes the set of possible values for a given attribute.</a:t>
            </a:r>
          </a:p>
          <a:p>
            <a:pPr lvl="1"/>
            <a:r>
              <a:rPr lang="en-US" sz="1800" dirty="0" smtClean="0"/>
              <a:t>Because a domain constrains the attribute's values, it can be considered a constraint.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800" b="0" dirty="0" smtClean="0"/>
              <a:t>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800" b="0" dirty="0" smtClean="0"/>
              <a:t> </a:t>
            </a:r>
            <a:r>
              <a:rPr lang="en-US" sz="1800" dirty="0" smtClean="0"/>
              <a:t>Example:</a:t>
            </a:r>
            <a:r>
              <a:rPr lang="en-US" sz="1800" b="0" dirty="0" smtClean="0"/>
              <a:t>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800" b="0" dirty="0" smtClean="0"/>
              <a:t>The character value “John” is not in the integer domain.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800" b="0" dirty="0" smtClean="0"/>
              <a:t>The integer value “42” satisfies the domain constraint.</a:t>
            </a:r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None/>
              <a:defRPr/>
            </a:pPr>
            <a:r>
              <a:rPr lang="en-US" sz="2700" dirty="0" smtClean="0"/>
              <a:t>Lesson Review</a:t>
            </a:r>
          </a:p>
          <a:p>
            <a:pPr>
              <a:defRPr/>
            </a:pPr>
            <a:endParaRPr lang="en-US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Why are unique keys important?</a:t>
            </a:r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What is the relationship between keys and data types?</a:t>
            </a:r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What are the differences between a foreign key and a primary key?</a:t>
            </a:r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Why can a foreign key have a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0" dirty="0" smtClean="0"/>
              <a:t> value but a primary key cannot?</a:t>
            </a:r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List and describe the three rules of data integrity.</a:t>
            </a:r>
          </a:p>
          <a:p>
            <a:pPr>
              <a:buFont typeface="Wingdings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2300" y="1497013"/>
            <a:ext cx="7902575" cy="4292600"/>
          </a:xfrm>
          <a:prstGeom prst="rect">
            <a:avLst/>
          </a:prstGeom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  <a:defRPr/>
            </a:pPr>
            <a:r>
              <a:rPr lang="en-US" sz="2700" kern="0" dirty="0">
                <a:latin typeface="Times New Roman" pitchFamily="18" charset="0"/>
                <a:cs typeface="Times New Roman" pitchFamily="18" charset="0"/>
              </a:rPr>
              <a:t>Lesson Overview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SzPct val="70000"/>
              <a:defRPr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SzPct val="70000"/>
              <a:defRPr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In this lesson, you will learn: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charset="2"/>
              <a:buChar char="§"/>
              <a:defRPr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How to choose appropriate keys 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charset="2"/>
              <a:buChar char="§"/>
              <a:defRPr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What a primary key is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charset="2"/>
              <a:buChar char="§"/>
              <a:defRPr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What a foreign key is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charset="2"/>
              <a:buChar char="§"/>
              <a:defRPr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Considerations for maintaining data integrity</a:t>
            </a:r>
            <a:endParaRPr lang="en-US" sz="2200" b="0" kern="0" dirty="0">
              <a:latin typeface="Segoe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535113"/>
            <a:ext cx="7940675" cy="5084762"/>
          </a:xfrm>
        </p:spPr>
        <p:txBody>
          <a:bodyPr/>
          <a:lstStyle/>
          <a:p>
            <a:pPr marL="228600">
              <a:buFont typeface="Wingdings" charset="2"/>
              <a:buNone/>
              <a:defRPr/>
            </a:pPr>
            <a:r>
              <a:rPr lang="en-US" sz="2700" dirty="0" smtClean="0"/>
              <a:t>Choosing Appropriate Keys </a:t>
            </a:r>
          </a:p>
          <a:p>
            <a:pPr>
              <a:defRPr/>
            </a:pPr>
            <a:r>
              <a:rPr lang="en-US" sz="1800" b="0" dirty="0" smtClean="0"/>
              <a:t>Keys must be unique.</a:t>
            </a:r>
          </a:p>
          <a:p>
            <a:pPr lvl="1">
              <a:defRPr/>
            </a:pPr>
            <a:r>
              <a:rPr lang="en-US" sz="1800" dirty="0" smtClean="0"/>
              <a:t>Not relatively unique, but truly unique for each record in the database.</a:t>
            </a:r>
          </a:p>
          <a:p>
            <a:pPr lvl="1">
              <a:defRPr/>
            </a:pPr>
            <a:r>
              <a:rPr lang="en-US" sz="1800" dirty="0" smtClean="0"/>
              <a:t>If you are named Bob, this may be unique in your home, but it’s not unique in the city of  New York.</a:t>
            </a:r>
          </a:p>
          <a:p>
            <a:pPr lvl="1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b="0" dirty="0" smtClean="0"/>
              <a:t>Keys only need to have value for the database.</a:t>
            </a:r>
          </a:p>
          <a:p>
            <a:pPr lvl="1">
              <a:defRPr/>
            </a:pPr>
            <a:r>
              <a:rPr lang="en-US" sz="1800" dirty="0" smtClean="0"/>
              <a:t>Student_ID  has the ability to be unique among the 500,000 current students in the New York school system. </a:t>
            </a:r>
          </a:p>
          <a:p>
            <a:pPr lvl="1">
              <a:defRPr/>
            </a:pPr>
            <a:r>
              <a:rPr lang="en-US" sz="1800" dirty="0" smtClean="0"/>
              <a:t>Creating a key just for one student makes it unique and valuable only to the database. If the key gets compromised, it has no value outside the database. </a:t>
            </a:r>
          </a:p>
          <a:p>
            <a:pPr lvl="1">
              <a:defRPr/>
            </a:pPr>
            <a:r>
              <a:rPr lang="en-US" sz="1800" dirty="0" smtClean="0"/>
              <a:t>On the other hand, if your Social Security number becomes public knowledge, it can cause problems for you because it has value outside the database. </a:t>
            </a:r>
          </a:p>
          <a:p>
            <a:pPr lvl="1">
              <a:defRPr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535113"/>
            <a:ext cx="7940675" cy="5084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>
              <a:buFont typeface="Wingdings" pitchFamily="2" charset="2"/>
              <a:buNone/>
            </a:pPr>
            <a:r>
              <a:rPr lang="en-US" sz="2700" dirty="0" smtClean="0"/>
              <a:t>Choosing Appropriate Keys  (continued)</a:t>
            </a:r>
          </a:p>
          <a:p>
            <a:pPr marL="228600">
              <a:buFont typeface="Wingdings" pitchFamily="2" charset="2"/>
              <a:buChar char="§"/>
            </a:pPr>
            <a:endParaRPr lang="en-US" sz="2700" b="0" dirty="0" smtClean="0"/>
          </a:p>
          <a:p>
            <a:pPr marL="228600">
              <a:buFont typeface="Wingdings" pitchFamily="2" charset="2"/>
              <a:buChar char="§"/>
            </a:pPr>
            <a:r>
              <a:rPr lang="en-US" sz="1800" b="0" dirty="0" smtClean="0"/>
              <a:t>To be most useful, keys need to be of consistent type and style.</a:t>
            </a:r>
          </a:p>
          <a:p>
            <a:pPr lvl="1"/>
            <a:r>
              <a:rPr lang="en-US" sz="1800" dirty="0" smtClean="0"/>
              <a:t>A key needs to be made up of only one data type.  </a:t>
            </a:r>
          </a:p>
          <a:p>
            <a:pPr lvl="1"/>
            <a:r>
              <a:rPr lang="en-US" sz="1800" dirty="0" smtClean="0"/>
              <a:t>This is why most keys are made of the same type of data and have the same length. </a:t>
            </a:r>
          </a:p>
          <a:p>
            <a:pPr lvl="1"/>
            <a:r>
              <a:rPr lang="en-US" sz="1800" dirty="0" smtClean="0"/>
              <a:t>When keys are consistent, this helps keep the database in order and helps with retrieving  records.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85888"/>
            <a:ext cx="7953375" cy="5195887"/>
          </a:xfrm>
        </p:spPr>
        <p:txBody>
          <a:bodyPr/>
          <a:lstStyle/>
          <a:p>
            <a:pPr marL="457200" indent="-457200">
              <a:buFont typeface="Wingdings" charset="2"/>
              <a:buNone/>
              <a:defRPr/>
            </a:pPr>
            <a:r>
              <a:rPr lang="en-US" sz="2700" dirty="0" smtClean="0"/>
              <a:t>Primary Keys</a:t>
            </a:r>
          </a:p>
          <a:p>
            <a:pPr>
              <a:buFont typeface="Wingdings" charset="2"/>
              <a:buNone/>
              <a:defRPr/>
            </a:pPr>
            <a:r>
              <a:rPr lang="en-US" sz="1800" dirty="0" smtClean="0"/>
              <a:t>General Rules:</a:t>
            </a:r>
          </a:p>
          <a:p>
            <a:pPr lvl="1">
              <a:defRPr/>
            </a:pPr>
            <a:r>
              <a:rPr lang="en-US" sz="1800" dirty="0" smtClean="0"/>
              <a:t>— The primary key uniquely identifies each record in a database table.</a:t>
            </a:r>
          </a:p>
          <a:p>
            <a:pPr lvl="1">
              <a:defRPr/>
            </a:pPr>
            <a:r>
              <a:rPr lang="en-US" sz="1800" dirty="0" smtClean="0"/>
              <a:t>— Primary keys must contain unique values.</a:t>
            </a:r>
          </a:p>
          <a:p>
            <a:pPr lvl="1">
              <a:defRPr/>
            </a:pPr>
            <a:r>
              <a:rPr lang="en-US" sz="1800" dirty="0" smtClean="0"/>
              <a:t>— A primary key column cannot contain NULL values.</a:t>
            </a:r>
          </a:p>
          <a:p>
            <a:pPr lvl="1">
              <a:defRPr/>
            </a:pPr>
            <a:r>
              <a:rPr lang="en-US" sz="1800" dirty="0" smtClean="0"/>
              <a:t>— Each table should have a primary key, and each table can have only one primary key.</a:t>
            </a:r>
          </a:p>
          <a:p>
            <a:pPr>
              <a:buFont typeface="Wingdings" charset="2"/>
              <a:buNone/>
              <a:defRPr/>
            </a:pPr>
            <a:r>
              <a:rPr lang="en-US" sz="1800" dirty="0" smtClean="0"/>
              <a:t>Working Definition:</a:t>
            </a:r>
          </a:p>
          <a:p>
            <a:pPr lvl="1">
              <a:defRPr/>
            </a:pPr>
            <a:r>
              <a:rPr lang="en-US" sz="1800" dirty="0" smtClean="0"/>
              <a:t>A primary key uniquely defines a relationship within a database. For an attribute to be a good primary key, it must not repeat. </a:t>
            </a:r>
          </a:p>
          <a:p>
            <a:pPr lvl="1">
              <a:defRPr/>
            </a:pPr>
            <a:r>
              <a:rPr lang="en-US" sz="1800" dirty="0" smtClean="0"/>
              <a:t>Sometimes we try to use a person’s name as the primary key. In the classroom, a teacher will call on a student by name, but it may not uniquely define that student. The class could have two Mary Smiths, for example. </a:t>
            </a:r>
          </a:p>
          <a:p>
            <a:pPr lvl="1">
              <a:defRPr/>
            </a:pPr>
            <a:r>
              <a:rPr lang="en-US" sz="1800" dirty="0" smtClean="0"/>
              <a:t>Databases solve this problem by creating unique primary keys, such as the “Student_ID”  of a specific data type for data integrity. There will never be two students with the same 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535113"/>
            <a:ext cx="7994650" cy="4808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Primary Keys (continued)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800" dirty="0" smtClean="0"/>
              <a:t>Example of a primary key within a table in normalized form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/>
              <a:t>Table Teacher_classes contains Teacher_ID and Class_ID:  </a:t>
            </a:r>
          </a:p>
          <a:p>
            <a:pPr lvl="2"/>
            <a:r>
              <a:rPr lang="en-US" sz="1800" b="1" dirty="0" smtClean="0"/>
              <a:t>Teacher_ID	</a:t>
            </a:r>
            <a:r>
              <a:rPr lang="en-US" sz="1800" dirty="0" smtClean="0"/>
              <a:t>Class_ID	</a:t>
            </a:r>
          </a:p>
          <a:p>
            <a:pPr lvl="2"/>
            <a:r>
              <a:rPr lang="en-US" sz="1800" b="1" dirty="0" smtClean="0"/>
              <a:t>78v22		</a:t>
            </a:r>
            <a:r>
              <a:rPr lang="en-US" sz="1800" dirty="0" smtClean="0"/>
              <a:t>124567</a:t>
            </a:r>
          </a:p>
          <a:p>
            <a:pPr lvl="2"/>
            <a:r>
              <a:rPr lang="en-US" sz="1800" b="1" dirty="0" smtClean="0"/>
              <a:t>78v22		</a:t>
            </a:r>
            <a:r>
              <a:rPr lang="en-US" sz="1800" dirty="0" smtClean="0"/>
              <a:t>Lit200</a:t>
            </a:r>
          </a:p>
          <a:p>
            <a:pPr lvl="2"/>
            <a:endParaRPr lang="en-US" sz="18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In the above table, we have a unique primary key for the table Teacher_classes.  Each teacher has a unique ID (primary key in bold) tied to many class IDs.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In First Normal Form (1NF), we create tables for each group of related data and identify each row with a unique column. </a:t>
            </a:r>
          </a:p>
          <a:p>
            <a:pPr lvl="1"/>
            <a:r>
              <a:rPr lang="en-US" sz="1800" dirty="0" smtClean="0"/>
              <a:t>In this case, the primary key is Teacher_ID. </a:t>
            </a:r>
          </a:p>
          <a:p>
            <a:pPr lvl="1"/>
            <a:r>
              <a:rPr lang="en-US" sz="1800" i="1" dirty="0" smtClean="0"/>
              <a:t>Note: </a:t>
            </a:r>
            <a:r>
              <a:rPr lang="en-US" sz="1800" dirty="0" smtClean="0"/>
              <a:t>Additional review materials that cover the topic of 1NF are in Lesson 4.1.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535113"/>
            <a:ext cx="7897813" cy="4983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Primary Keys (continued)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800" dirty="0" smtClean="0"/>
              <a:t>Syntax  Example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/>
              <a:t>SQL CREATE PRIMARY KEY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CREATE TABLE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Students_Nameof School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Student_ID  int  NOT NULL PRIMARY KEY,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LastName  varchar(255) NOT NULL,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FirstName  varchar(255),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Address  varchar(255),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City  varchar(255) 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In this example (which is written to no particular version of SQL), a primary key is created and tied to Student_ID.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It has the data type of integer and defined as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NOT NULL</a:t>
            </a:r>
            <a:r>
              <a:rPr lang="en-US" sz="1800" b="0" dirty="0" smtClean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When one enters data into the field, it must have a value.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sz="1800" b="0" dirty="0" smtClean="0"/>
              <a:t>is an added constraint on what can go into the field.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1800" b="0" dirty="0" smtClean="0"/>
              <a:t>Integer is the first constraint or restriction to what can be placed into the primary key field Student_ID.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535113"/>
            <a:ext cx="7994650" cy="4808537"/>
          </a:xfrm>
        </p:spPr>
        <p:txBody>
          <a:bodyPr/>
          <a:lstStyle/>
          <a:p>
            <a:pPr marL="457200" indent="-457200">
              <a:buFont typeface="Wingdings" charset="2"/>
              <a:buNone/>
              <a:defRPr/>
            </a:pPr>
            <a:r>
              <a:rPr lang="en-US" sz="2700" dirty="0" smtClean="0"/>
              <a:t>Foreign Keys</a:t>
            </a:r>
          </a:p>
          <a:p>
            <a:pPr>
              <a:buFont typeface="Wingdings" charset="2"/>
              <a:buNone/>
              <a:defRPr/>
            </a:pPr>
            <a:endParaRPr lang="en-US" sz="1800" dirty="0" smtClean="0"/>
          </a:p>
          <a:p>
            <a:pPr>
              <a:buFont typeface="Wingdings" charset="2"/>
              <a:buNone/>
              <a:defRPr/>
            </a:pPr>
            <a:r>
              <a:rPr lang="en-US" sz="1800" dirty="0" smtClean="0"/>
              <a:t>General Rules</a:t>
            </a:r>
          </a:p>
          <a:p>
            <a:pPr>
              <a:defRPr/>
            </a:pPr>
            <a:r>
              <a:rPr lang="en-US" sz="1800" b="0" dirty="0" smtClean="0"/>
              <a:t>A foreign key in one table points to a primary key in another table.</a:t>
            </a:r>
          </a:p>
          <a:p>
            <a:pPr>
              <a:defRPr/>
            </a:pPr>
            <a:r>
              <a:rPr lang="en-US" sz="1800" b="0" dirty="0" smtClean="0"/>
              <a:t>A foreign key column should </a:t>
            </a:r>
            <a:r>
              <a:rPr lang="en-US" sz="1800" b="0" i="1" dirty="0" smtClean="0"/>
              <a:t>not</a:t>
            </a:r>
            <a:r>
              <a:rPr lang="en-US" sz="1800" b="0" dirty="0" smtClean="0"/>
              <a:t> contain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b="0" dirty="0" smtClean="0"/>
              <a:t> values.</a:t>
            </a:r>
          </a:p>
          <a:p>
            <a:pPr lvl="1">
              <a:defRPr/>
            </a:pPr>
            <a:r>
              <a:rPr lang="en-US" sz="1800" dirty="0" smtClean="0"/>
              <a:t>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dirty="0" smtClean="0"/>
              <a:t> value in a foreign key means it has no relations to other tables.</a:t>
            </a:r>
          </a:p>
          <a:p>
            <a:pPr lvl="1">
              <a:defRPr/>
            </a:pPr>
            <a:endParaRPr lang="en-US" sz="1800" dirty="0" smtClean="0"/>
          </a:p>
          <a:p>
            <a:pPr>
              <a:buFont typeface="Wingdings" charset="2"/>
              <a:buNone/>
              <a:defRPr/>
            </a:pPr>
            <a:r>
              <a:rPr lang="en-US" sz="1800" dirty="0" smtClean="0"/>
              <a:t>Working Definition</a:t>
            </a:r>
          </a:p>
          <a:p>
            <a:pPr>
              <a:defRPr/>
            </a:pPr>
            <a:r>
              <a:rPr lang="en-US" sz="1800" b="0" dirty="0" smtClean="0"/>
              <a:t>A foreign key is a reference to the primary key in another table. </a:t>
            </a:r>
          </a:p>
          <a:p>
            <a:pPr lvl="1">
              <a:defRPr/>
            </a:pPr>
            <a:r>
              <a:rPr lang="en-US" sz="1800" dirty="0" smtClean="0"/>
              <a:t>— Using this method, we relate or reference all the tables together.</a:t>
            </a:r>
          </a:p>
          <a:p>
            <a:pPr lvl="1">
              <a:defRPr/>
            </a:pPr>
            <a:r>
              <a:rPr lang="en-US" sz="1800" dirty="0" smtClean="0"/>
              <a:t>— Foreign keys do </a:t>
            </a:r>
            <a:r>
              <a:rPr lang="en-US" sz="1800" i="1" dirty="0" smtClean="0"/>
              <a:t>not</a:t>
            </a:r>
            <a:r>
              <a:rPr lang="en-US" sz="1800" dirty="0" smtClean="0"/>
              <a:t> need to have unique values.</a:t>
            </a:r>
          </a:p>
          <a:p>
            <a:pPr lvl="1">
              <a:defRPr/>
            </a:pPr>
            <a:r>
              <a:rPr lang="en-US" sz="1800" dirty="0" smtClean="0"/>
              <a:t>— We use foreign keys as lookup items for another table.</a:t>
            </a:r>
          </a:p>
          <a:p>
            <a:pPr lvl="1">
              <a:defRPr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535113"/>
            <a:ext cx="7966075" cy="4808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sz="2700" dirty="0" smtClean="0"/>
              <a:t>Foreign Keys (continued)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Example of a foreign key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 dirty="0" smtClean="0"/>
              <a:t>Table Teacher_classes  with Teacher_ID and Class_ID:</a:t>
            </a:r>
          </a:p>
          <a:p>
            <a:pPr lvl="2">
              <a:lnSpc>
                <a:spcPct val="80000"/>
              </a:lnSpc>
              <a:buFontTx/>
              <a:buChar char="•"/>
            </a:pPr>
            <a:endParaRPr lang="en-US" sz="14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b="0" dirty="0" smtClean="0"/>
              <a:t>There is a unique primary key for the table Teacher_classes.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b="0" dirty="0" smtClean="0"/>
              <a:t>Each teacher will have a unique ID tied to many class IDs. The Class_ID is the foreign key.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b="0" dirty="0" smtClean="0"/>
              <a:t>The table above shows that one teacher can have different classes and multiple sections of the same class.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b="0" dirty="0" smtClean="0"/>
              <a:t>To find the details of the classes, one would use the foreign key to find the description of the class in the class_description table.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b="0" dirty="0" smtClean="0"/>
              <a:t>The table above is a virtual table or a view of a query on Teacher_ID  “78v22”.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 i="1" dirty="0" smtClean="0"/>
              <a:t>Note: </a:t>
            </a:r>
            <a:r>
              <a:rPr lang="en-US" sz="1800" b="0" dirty="0" smtClean="0"/>
              <a:t>See Lessons 2.3 and 3.1 for more on this subject.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graphicFrame>
        <p:nvGraphicFramePr>
          <p:cNvPr id="30740" name="Group 20"/>
          <p:cNvGraphicFramePr>
            <a:graphicFrameLocks noGrp="1"/>
          </p:cNvGraphicFramePr>
          <p:nvPr/>
        </p:nvGraphicFramePr>
        <p:xfrm>
          <a:off x="985838" y="2725738"/>
          <a:ext cx="6591300" cy="731520"/>
        </p:xfrm>
        <a:graphic>
          <a:graphicData uri="http://schemas.openxmlformats.org/drawingml/2006/table">
            <a:tbl>
              <a:tblPr/>
              <a:tblGrid>
                <a:gridCol w="1647825"/>
                <a:gridCol w="1647825"/>
                <a:gridCol w="1647825"/>
                <a:gridCol w="1647825"/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Teacher_ID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Class_ID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Class_ID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Class_ID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78v22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124567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Lit200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224567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3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Master_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Eli_Guidelines_New</Template>
  <TotalTime>0</TotalTime>
  <Words>1020</Words>
  <Application>Microsoft Office PowerPoint</Application>
  <PresentationFormat>On-screen Show (4:3)</PresentationFormat>
  <Paragraphs>158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Master_Template</vt:lpstr>
      <vt:lpstr>Understand Primary, Foreign, and Composite Keys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2012-01-18T21:06:24Z</dcterms:created>
  <dcterms:modified xsi:type="dcterms:W3CDTF">2012-01-18T21:06:43Z</dcterms:modified>
</cp:coreProperties>
</file>