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5"/>
  </p:notesMasterIdLst>
  <p:sldIdLst>
    <p:sldId id="256" r:id="rId2"/>
    <p:sldId id="257" r:id="rId3"/>
    <p:sldId id="275" r:id="rId4"/>
    <p:sldId id="292" r:id="rId5"/>
    <p:sldId id="283" r:id="rId6"/>
    <p:sldId id="296" r:id="rId7"/>
    <p:sldId id="295" r:id="rId8"/>
    <p:sldId id="294" r:id="rId9"/>
    <p:sldId id="284" r:id="rId10"/>
    <p:sldId id="285" r:id="rId11"/>
    <p:sldId id="287" r:id="rId12"/>
    <p:sldId id="298" r:id="rId13"/>
    <p:sldId id="280" r:id="rId14"/>
  </p:sldIdLst>
  <p:sldSz cx="9144000" cy="6858000" type="screen4x3"/>
  <p:notesSz cx="7102475" cy="8991600"/>
  <p:defaultTextStyle>
    <a:defPPr>
      <a:defRPr lang="en-US"/>
    </a:defPPr>
    <a:lvl1pPr algn="l" rtl="0" fontAlgn="base">
      <a:spcBef>
        <a:spcPct val="0"/>
      </a:spcBef>
      <a:spcAft>
        <a:spcPct val="0"/>
      </a:spcAft>
      <a:defRPr b="1" kern="1200">
        <a:solidFill>
          <a:schemeClr val="tx1"/>
        </a:solidFill>
        <a:latin typeface="Arial Narrow" pitchFamily="34" charset="0"/>
        <a:ea typeface="+mn-ea"/>
        <a:cs typeface="Arial" charset="0"/>
      </a:defRPr>
    </a:lvl1pPr>
    <a:lvl2pPr marL="457200" algn="l" rtl="0" fontAlgn="base">
      <a:spcBef>
        <a:spcPct val="0"/>
      </a:spcBef>
      <a:spcAft>
        <a:spcPct val="0"/>
      </a:spcAft>
      <a:defRPr b="1" kern="1200">
        <a:solidFill>
          <a:schemeClr val="tx1"/>
        </a:solidFill>
        <a:latin typeface="Arial Narrow" pitchFamily="34" charset="0"/>
        <a:ea typeface="+mn-ea"/>
        <a:cs typeface="Arial" charset="0"/>
      </a:defRPr>
    </a:lvl2pPr>
    <a:lvl3pPr marL="914400" algn="l" rtl="0" fontAlgn="base">
      <a:spcBef>
        <a:spcPct val="0"/>
      </a:spcBef>
      <a:spcAft>
        <a:spcPct val="0"/>
      </a:spcAft>
      <a:defRPr b="1" kern="1200">
        <a:solidFill>
          <a:schemeClr val="tx1"/>
        </a:solidFill>
        <a:latin typeface="Arial Narrow" pitchFamily="34" charset="0"/>
        <a:ea typeface="+mn-ea"/>
        <a:cs typeface="Arial" charset="0"/>
      </a:defRPr>
    </a:lvl3pPr>
    <a:lvl4pPr marL="1371600" algn="l" rtl="0" fontAlgn="base">
      <a:spcBef>
        <a:spcPct val="0"/>
      </a:spcBef>
      <a:spcAft>
        <a:spcPct val="0"/>
      </a:spcAft>
      <a:defRPr b="1" kern="1200">
        <a:solidFill>
          <a:schemeClr val="tx1"/>
        </a:solidFill>
        <a:latin typeface="Arial Narrow" pitchFamily="34" charset="0"/>
        <a:ea typeface="+mn-ea"/>
        <a:cs typeface="Arial" charset="0"/>
      </a:defRPr>
    </a:lvl4pPr>
    <a:lvl5pPr marL="1828800" algn="l" rtl="0" fontAlgn="base">
      <a:spcBef>
        <a:spcPct val="0"/>
      </a:spcBef>
      <a:spcAft>
        <a:spcPct val="0"/>
      </a:spcAft>
      <a:defRPr b="1" kern="1200">
        <a:solidFill>
          <a:schemeClr val="tx1"/>
        </a:solidFill>
        <a:latin typeface="Arial Narrow" pitchFamily="34" charset="0"/>
        <a:ea typeface="+mn-ea"/>
        <a:cs typeface="Arial" charset="0"/>
      </a:defRPr>
    </a:lvl5pPr>
    <a:lvl6pPr marL="2286000" algn="l" defTabSz="914400" rtl="0" eaLnBrk="1" latinLnBrk="0" hangingPunct="1">
      <a:defRPr b="1" kern="1200">
        <a:solidFill>
          <a:schemeClr val="tx1"/>
        </a:solidFill>
        <a:latin typeface="Arial Narrow" pitchFamily="34" charset="0"/>
        <a:ea typeface="+mn-ea"/>
        <a:cs typeface="Arial" charset="0"/>
      </a:defRPr>
    </a:lvl6pPr>
    <a:lvl7pPr marL="2743200" algn="l" defTabSz="914400" rtl="0" eaLnBrk="1" latinLnBrk="0" hangingPunct="1">
      <a:defRPr b="1" kern="1200">
        <a:solidFill>
          <a:schemeClr val="tx1"/>
        </a:solidFill>
        <a:latin typeface="Arial Narrow" pitchFamily="34" charset="0"/>
        <a:ea typeface="+mn-ea"/>
        <a:cs typeface="Arial" charset="0"/>
      </a:defRPr>
    </a:lvl7pPr>
    <a:lvl8pPr marL="3200400" algn="l" defTabSz="914400" rtl="0" eaLnBrk="1" latinLnBrk="0" hangingPunct="1">
      <a:defRPr b="1" kern="1200">
        <a:solidFill>
          <a:schemeClr val="tx1"/>
        </a:solidFill>
        <a:latin typeface="Arial Narrow" pitchFamily="34" charset="0"/>
        <a:ea typeface="+mn-ea"/>
        <a:cs typeface="Arial" charset="0"/>
      </a:defRPr>
    </a:lvl8pPr>
    <a:lvl9pPr marL="3657600" algn="l" defTabSz="914400" rtl="0" eaLnBrk="1" latinLnBrk="0" hangingPunct="1">
      <a:defRPr b="1" kern="1200">
        <a:solidFill>
          <a:schemeClr val="tx1"/>
        </a:solidFill>
        <a:latin typeface="Arial Narrow" pitchFamily="34"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B12E"/>
    <a:srgbClr val="FFC536"/>
    <a:srgbClr val="F4F4F4"/>
    <a:srgbClr val="FF0000"/>
    <a:srgbClr val="E8F6E4"/>
    <a:srgbClr val="EEEFD7"/>
    <a:srgbClr val="FF33CC"/>
    <a:srgbClr val="BBCD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81" autoAdjust="0"/>
    <p:restoredTop sz="85226" autoAdjust="0"/>
  </p:normalViewPr>
  <p:slideViewPr>
    <p:cSldViewPr snapToGrid="0">
      <p:cViewPr varScale="1">
        <p:scale>
          <a:sx n="93" d="100"/>
          <a:sy n="93" d="100"/>
        </p:scale>
        <p:origin x="-666" y="-90"/>
      </p:cViewPr>
      <p:guideLst>
        <p:guide orient="horz" pos="307"/>
        <p:guide orient="horz" pos="478"/>
        <p:guide orient="horz" pos="709"/>
        <p:guide orient="horz" pos="4142"/>
        <p:guide orient="horz" pos="3873"/>
        <p:guide pos="549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1746" y="-96"/>
      </p:cViewPr>
      <p:guideLst>
        <p:guide orient="horz" pos="2832"/>
        <p:guide pos="223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78163" cy="4492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b="0">
                <a:latin typeface="Arial" charset="0"/>
                <a:cs typeface="+mn-cs"/>
              </a:defRPr>
            </a:lvl1pPr>
          </a:lstStyle>
          <a:p>
            <a:pPr>
              <a:defRPr/>
            </a:pPr>
            <a:endParaRPr lang="en-US" dirty="0"/>
          </a:p>
        </p:txBody>
      </p:sp>
      <p:sp>
        <p:nvSpPr>
          <p:cNvPr id="5123" name="Rectangle 3"/>
          <p:cNvSpPr>
            <a:spLocks noGrp="1" noChangeArrowheads="1"/>
          </p:cNvSpPr>
          <p:nvPr>
            <p:ph type="dt" idx="1"/>
          </p:nvPr>
        </p:nvSpPr>
        <p:spPr bwMode="auto">
          <a:xfrm>
            <a:off x="4022725" y="0"/>
            <a:ext cx="3078163" cy="4492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Arial" charset="0"/>
                <a:cs typeface="+mn-cs"/>
              </a:defRPr>
            </a:lvl1pPr>
          </a:lstStyle>
          <a:p>
            <a:pPr>
              <a:defRPr/>
            </a:pPr>
            <a:endParaRPr lang="en-US" dirty="0"/>
          </a:p>
        </p:txBody>
      </p:sp>
      <p:sp>
        <p:nvSpPr>
          <p:cNvPr id="13316" name="Rectangle 4"/>
          <p:cNvSpPr>
            <a:spLocks noGrp="1" noRot="1" noChangeAspect="1" noChangeArrowheads="1" noTextEdit="1"/>
          </p:cNvSpPr>
          <p:nvPr>
            <p:ph type="sldImg" idx="2"/>
          </p:nvPr>
        </p:nvSpPr>
        <p:spPr bwMode="auto">
          <a:xfrm>
            <a:off x="1303338" y="674688"/>
            <a:ext cx="4495800" cy="337185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709613" y="4270375"/>
            <a:ext cx="5683250" cy="40465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8540750"/>
            <a:ext cx="3078163" cy="4492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b="0">
                <a:latin typeface="Arial" charset="0"/>
                <a:cs typeface="+mn-cs"/>
              </a:defRPr>
            </a:lvl1pPr>
          </a:lstStyle>
          <a:p>
            <a:pPr>
              <a:defRPr/>
            </a:pPr>
            <a:endParaRPr lang="en-US" dirty="0"/>
          </a:p>
        </p:txBody>
      </p:sp>
      <p:sp>
        <p:nvSpPr>
          <p:cNvPr id="5127" name="Rectangle 7"/>
          <p:cNvSpPr>
            <a:spLocks noGrp="1" noChangeArrowheads="1"/>
          </p:cNvSpPr>
          <p:nvPr>
            <p:ph type="sldNum" sz="quarter" idx="5"/>
          </p:nvPr>
        </p:nvSpPr>
        <p:spPr bwMode="auto">
          <a:xfrm>
            <a:off x="4022725" y="8540750"/>
            <a:ext cx="3078163" cy="4492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Arial" charset="0"/>
                <a:cs typeface="+mn-cs"/>
              </a:defRPr>
            </a:lvl1pPr>
          </a:lstStyle>
          <a:p>
            <a:pPr>
              <a:defRPr/>
            </a:pPr>
            <a:fld id="{0A877AEA-F88C-4C1F-BA19-745AFED6272C}" type="slidenum">
              <a:rPr lang="en-US"/>
              <a:pPr>
                <a:defRPr/>
              </a:pPr>
              <a:t>‹#›</a:t>
            </a:fld>
            <a:endParaRPr lang="en-US" dirty="0"/>
          </a:p>
        </p:txBody>
      </p:sp>
    </p:spTree>
    <p:extLst>
      <p:ext uri="{BB962C8B-B14F-4D97-AF65-F5344CB8AC3E}">
        <p14:creationId xmlns:p14="http://schemas.microsoft.com/office/powerpoint/2010/main" val="40110318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a:ln/>
        </p:spPr>
      </p:sp>
      <p:sp>
        <p:nvSpPr>
          <p:cNvPr id="15362" name="Notes Placeholder 2"/>
          <p:cNvSpPr>
            <a:spLocks noGrp="1"/>
          </p:cNvSpPr>
          <p:nvPr>
            <p:ph type="body" idx="1"/>
          </p:nvPr>
        </p:nvSpPr>
        <p:spPr>
          <a:noFill/>
          <a:ln/>
        </p:spPr>
        <p:txBody>
          <a:bodyPr/>
          <a:lstStyle/>
          <a:p>
            <a:endParaRPr lang="en-US" dirty="0" smtClean="0"/>
          </a:p>
        </p:txBody>
      </p:sp>
      <p:sp>
        <p:nvSpPr>
          <p:cNvPr id="15363" name="Slide Number Placeholder 3"/>
          <p:cNvSpPr>
            <a:spLocks noGrp="1"/>
          </p:cNvSpPr>
          <p:nvPr>
            <p:ph type="sldNum" sz="quarter" idx="5"/>
          </p:nvPr>
        </p:nvSpPr>
        <p:spPr>
          <a:noFill/>
        </p:spPr>
        <p:txBody>
          <a:bodyPr/>
          <a:lstStyle/>
          <a:p>
            <a:fld id="{22B32ADC-B7C2-456E-A13E-1376BF350532}" type="slidenum">
              <a:rPr lang="en-US" smtClean="0">
                <a:cs typeface="Arial" charset="0"/>
              </a:rPr>
              <a:pPr/>
              <a:t>1</a:t>
            </a:fld>
            <a:endParaRPr lang="en-US" dirty="0" smtClean="0">
              <a:cs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noTextEdit="1"/>
          </p:cNvSpPr>
          <p:nvPr>
            <p:ph type="sldImg"/>
          </p:nvPr>
        </p:nvSpPr>
        <p:spPr>
          <a:ln/>
        </p:spPr>
      </p:sp>
      <p:sp>
        <p:nvSpPr>
          <p:cNvPr id="33794" name="Notes Placeholder 2"/>
          <p:cNvSpPr>
            <a:spLocks noGrp="1"/>
          </p:cNvSpPr>
          <p:nvPr>
            <p:ph type="body" idx="1"/>
          </p:nvPr>
        </p:nvSpPr>
        <p:spPr>
          <a:noFill/>
          <a:ln/>
        </p:spPr>
        <p:txBody>
          <a:bodyPr/>
          <a:lstStyle/>
          <a:p>
            <a:endParaRPr lang="en-US" dirty="0" smtClean="0"/>
          </a:p>
        </p:txBody>
      </p:sp>
      <p:sp>
        <p:nvSpPr>
          <p:cNvPr id="33795" name="Slide Number Placeholder 3"/>
          <p:cNvSpPr>
            <a:spLocks noGrp="1"/>
          </p:cNvSpPr>
          <p:nvPr>
            <p:ph type="sldNum" sz="quarter" idx="5"/>
          </p:nvPr>
        </p:nvSpPr>
        <p:spPr>
          <a:noFill/>
        </p:spPr>
        <p:txBody>
          <a:bodyPr/>
          <a:lstStyle/>
          <a:p>
            <a:fld id="{40FC9311-4836-4B26-A80A-788B237B5C25}" type="slidenum">
              <a:rPr lang="en-US" smtClean="0">
                <a:cs typeface="Arial" charset="0"/>
              </a:rPr>
              <a:pPr/>
              <a:t>10</a:t>
            </a:fld>
            <a:endParaRPr lang="en-US" dirty="0" smtClean="0">
              <a:cs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noTextEdit="1"/>
          </p:cNvSpPr>
          <p:nvPr>
            <p:ph type="sldImg"/>
          </p:nvPr>
        </p:nvSpPr>
        <p:spPr>
          <a:ln/>
        </p:spPr>
      </p:sp>
      <p:sp>
        <p:nvSpPr>
          <p:cNvPr id="35842" name="Notes Placeholder 2"/>
          <p:cNvSpPr>
            <a:spLocks noGrp="1"/>
          </p:cNvSpPr>
          <p:nvPr>
            <p:ph type="body" idx="1"/>
          </p:nvPr>
        </p:nvSpPr>
        <p:spPr>
          <a:noFill/>
          <a:ln/>
        </p:spPr>
        <p:txBody>
          <a:bodyPr/>
          <a:lstStyle/>
          <a:p>
            <a:endParaRPr lang="en-US" dirty="0" smtClean="0"/>
          </a:p>
        </p:txBody>
      </p:sp>
      <p:sp>
        <p:nvSpPr>
          <p:cNvPr id="35843" name="Slide Number Placeholder 3"/>
          <p:cNvSpPr>
            <a:spLocks noGrp="1"/>
          </p:cNvSpPr>
          <p:nvPr>
            <p:ph type="sldNum" sz="quarter" idx="5"/>
          </p:nvPr>
        </p:nvSpPr>
        <p:spPr>
          <a:noFill/>
        </p:spPr>
        <p:txBody>
          <a:bodyPr/>
          <a:lstStyle/>
          <a:p>
            <a:fld id="{97F3B58F-54C1-4700-B314-A05046F3A53B}" type="slidenum">
              <a:rPr lang="en-US" smtClean="0">
                <a:cs typeface="Arial" charset="0"/>
              </a:rPr>
              <a:pPr/>
              <a:t>11</a:t>
            </a:fld>
            <a:endParaRPr lang="en-US" dirty="0" smtClean="0">
              <a:cs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noTextEdit="1"/>
          </p:cNvSpPr>
          <p:nvPr>
            <p:ph type="sldImg"/>
          </p:nvPr>
        </p:nvSpPr>
        <p:spPr>
          <a:ln/>
        </p:spPr>
      </p:sp>
      <p:sp>
        <p:nvSpPr>
          <p:cNvPr id="37890" name="Notes Placeholder 2"/>
          <p:cNvSpPr>
            <a:spLocks noGrp="1"/>
          </p:cNvSpPr>
          <p:nvPr>
            <p:ph type="body" idx="1"/>
          </p:nvPr>
        </p:nvSpPr>
        <p:spPr>
          <a:noFill/>
          <a:ln/>
        </p:spPr>
        <p:txBody>
          <a:bodyPr/>
          <a:lstStyle/>
          <a:p>
            <a:endParaRPr lang="en-US" dirty="0" smtClean="0"/>
          </a:p>
        </p:txBody>
      </p:sp>
      <p:sp>
        <p:nvSpPr>
          <p:cNvPr id="37891" name="Slide Number Placeholder 3"/>
          <p:cNvSpPr>
            <a:spLocks noGrp="1"/>
          </p:cNvSpPr>
          <p:nvPr>
            <p:ph type="sldNum" sz="quarter" idx="5"/>
          </p:nvPr>
        </p:nvSpPr>
        <p:spPr>
          <a:noFill/>
        </p:spPr>
        <p:txBody>
          <a:bodyPr/>
          <a:lstStyle/>
          <a:p>
            <a:fld id="{5D72EC1C-AA9D-4E2F-B071-9D7A90813D70}" type="slidenum">
              <a:rPr lang="en-US" smtClean="0">
                <a:cs typeface="Arial" charset="0"/>
              </a:rPr>
              <a:pPr/>
              <a:t>12</a:t>
            </a:fld>
            <a:endParaRPr lang="en-US" dirty="0" smtClean="0">
              <a:cs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a:ln/>
        </p:spPr>
      </p:sp>
      <p:sp>
        <p:nvSpPr>
          <p:cNvPr id="39938" name="Notes Placeholder 2"/>
          <p:cNvSpPr>
            <a:spLocks noGrp="1"/>
          </p:cNvSpPr>
          <p:nvPr>
            <p:ph type="body" idx="1"/>
          </p:nvPr>
        </p:nvSpPr>
        <p:spPr>
          <a:ln/>
        </p:spPr>
        <p:txBody>
          <a:bodyPr/>
          <a:lstStyle/>
          <a:p>
            <a:pPr>
              <a:defRPr/>
            </a:pPr>
            <a:r>
              <a:rPr lang="en-US" dirty="0" smtClean="0"/>
              <a:t>Answers will vary, but should resemble the following. These questions have been created very basic as discussion starters.</a:t>
            </a:r>
          </a:p>
          <a:p>
            <a:pPr>
              <a:defRPr/>
            </a:pPr>
            <a:endParaRPr lang="en-US" b="1" dirty="0" smtClean="0"/>
          </a:p>
          <a:p>
            <a:pPr marL="731520" indent="-457200">
              <a:buFont typeface="+mj-lt"/>
              <a:buAutoNum type="arabicPeriod"/>
              <a:defRPr/>
            </a:pPr>
            <a:r>
              <a:rPr lang="en-US" dirty="0" smtClean="0"/>
              <a:t>What is an index?</a:t>
            </a:r>
          </a:p>
          <a:p>
            <a:pPr marL="1188720" lvl="1" indent="-457200">
              <a:buFont typeface="+mj-lt"/>
              <a:buNone/>
              <a:defRPr/>
            </a:pPr>
            <a:r>
              <a:rPr lang="en-US" dirty="0" smtClean="0"/>
              <a:t>A list of objects or a data structure.</a:t>
            </a:r>
          </a:p>
          <a:p>
            <a:pPr marL="731520" indent="-457200">
              <a:buFont typeface="+mj-lt"/>
              <a:buAutoNum type="arabicPeriod"/>
              <a:defRPr/>
            </a:pPr>
            <a:r>
              <a:rPr lang="en-US" dirty="0" smtClean="0"/>
              <a:t>Why do we use indexes?</a:t>
            </a:r>
          </a:p>
          <a:p>
            <a:pPr>
              <a:defRPr/>
            </a:pPr>
            <a:r>
              <a:rPr lang="en-US" dirty="0" smtClean="0"/>
              <a:t>	To efficiently locate stored information. Or</a:t>
            </a:r>
          </a:p>
          <a:p>
            <a:pPr>
              <a:defRPr/>
            </a:pPr>
            <a:r>
              <a:rPr lang="en-US" dirty="0" smtClean="0"/>
              <a:t>	So that we do have to look sequentially through the whole database.</a:t>
            </a:r>
          </a:p>
          <a:p>
            <a:pPr marL="731520" indent="-457200">
              <a:buFont typeface="+mj-lt"/>
              <a:buAutoNum type="arabicPeriod" startAt="3"/>
              <a:defRPr/>
            </a:pPr>
            <a:r>
              <a:rPr lang="en-US" dirty="0" smtClean="0"/>
              <a:t>List the four common index structures.</a:t>
            </a:r>
          </a:p>
          <a:p>
            <a:pPr marL="1188720" lvl="1" indent="-457200">
              <a:buFont typeface="+mj-lt"/>
              <a:buNone/>
              <a:defRPr/>
            </a:pPr>
            <a:r>
              <a:rPr lang="en-US" dirty="0" smtClean="0"/>
              <a:t>Bitmap, dense index, sparse, and reverse</a:t>
            </a:r>
          </a:p>
          <a:p>
            <a:pPr marL="731520" indent="-457200">
              <a:buFont typeface="+mj-lt"/>
              <a:buAutoNum type="arabicPeriod" startAt="3"/>
              <a:defRPr/>
            </a:pPr>
            <a:r>
              <a:rPr lang="en-US" dirty="0" smtClean="0"/>
              <a:t>What is a B-tree?</a:t>
            </a:r>
          </a:p>
          <a:p>
            <a:pPr marL="1188720" lvl="1" indent="-457200">
              <a:buFont typeface="+mj-lt"/>
              <a:buNone/>
              <a:defRPr/>
            </a:pPr>
            <a:r>
              <a:rPr lang="en-US" dirty="0" smtClean="0"/>
              <a:t>A tree structure for storing database indexes.</a:t>
            </a:r>
          </a:p>
          <a:p>
            <a:pPr>
              <a:defRPr/>
            </a:pPr>
            <a:r>
              <a:rPr lang="en-US" dirty="0" smtClean="0"/>
              <a:t>	Or </a:t>
            </a:r>
          </a:p>
          <a:p>
            <a:pPr>
              <a:defRPr/>
            </a:pPr>
            <a:r>
              <a:rPr lang="en-US" dirty="0" smtClean="0"/>
              <a:t>	A B-tree is a data structure design for quick retrieval of pointers /data.</a:t>
            </a:r>
          </a:p>
          <a:p>
            <a:pPr lvl="1">
              <a:defRPr/>
            </a:pPr>
            <a:r>
              <a:rPr lang="en-US" sz="1800" dirty="0" smtClean="0"/>
              <a:t>	Example of B-tree:</a:t>
            </a:r>
          </a:p>
          <a:p>
            <a:pPr lvl="2">
              <a:defRPr/>
            </a:pPr>
            <a:r>
              <a:rPr lang="en-US" dirty="0" smtClean="0"/>
              <a:t>                50</a:t>
            </a:r>
          </a:p>
          <a:p>
            <a:pPr lvl="2">
              <a:defRPr/>
            </a:pPr>
            <a:r>
              <a:rPr lang="en-US" dirty="0" smtClean="0"/>
              <a:t>      32	        73</a:t>
            </a:r>
          </a:p>
          <a:p>
            <a:pPr lvl="2">
              <a:defRPr/>
            </a:pPr>
            <a:r>
              <a:rPr lang="en-US" dirty="0" smtClean="0"/>
              <a:t>11         42	  59           89</a:t>
            </a:r>
          </a:p>
          <a:p>
            <a:pPr marL="1188720" lvl="1" indent="-457200">
              <a:buFont typeface="+mj-lt"/>
              <a:buNone/>
              <a:defRPr/>
            </a:pPr>
            <a:endParaRPr lang="en-US" dirty="0" smtClean="0"/>
          </a:p>
          <a:p>
            <a:pPr marL="731520" indent="-457200">
              <a:buFont typeface="+mj-lt"/>
              <a:buAutoNum type="arabicPeriod" startAt="5"/>
              <a:defRPr/>
            </a:pPr>
            <a:r>
              <a:rPr lang="en-US" dirty="0" smtClean="0"/>
              <a:t>What is the difference between a clustered and non-clustered index?</a:t>
            </a:r>
          </a:p>
          <a:p>
            <a:pPr marL="1188720" lvl="1" indent="-457200">
              <a:buFont typeface="+mj-lt"/>
              <a:buNone/>
              <a:defRPr/>
            </a:pPr>
            <a:r>
              <a:rPr lang="en-US" dirty="0" smtClean="0"/>
              <a:t>The major functional differences between clustered and non-clustered:  Non-clustered indexes have a pointer value at the leaf layer rather than the value itself.</a:t>
            </a:r>
          </a:p>
          <a:p>
            <a:pPr marL="731520" indent="-457200">
              <a:buFont typeface="+mj-lt"/>
              <a:buAutoNum type="arabicPeriod" startAt="5"/>
              <a:defRPr/>
            </a:pPr>
            <a:r>
              <a:rPr lang="en-US" dirty="0" smtClean="0"/>
              <a:t>What factors influence which index method is used?</a:t>
            </a:r>
          </a:p>
          <a:p>
            <a:pPr marL="1188720" lvl="1" indent="-457200">
              <a:buFont typeface="+mj-lt"/>
              <a:buNone/>
              <a:defRPr/>
            </a:pPr>
            <a:r>
              <a:rPr lang="en-US" dirty="0" smtClean="0"/>
              <a:t>They type of data being stored, the order in which it is added to the database, how the database will be used.</a:t>
            </a:r>
          </a:p>
          <a:p>
            <a:pPr marL="731520" indent="-457200">
              <a:buFont typeface="+mj-lt"/>
              <a:buAutoNum type="arabicPeriod" startAt="5"/>
              <a:defRPr/>
            </a:pPr>
            <a:r>
              <a:rPr lang="en-US" dirty="0" smtClean="0"/>
              <a:t>List several indexes that you use and predict the structure employed.</a:t>
            </a:r>
          </a:p>
          <a:p>
            <a:pPr marL="1188720" lvl="1" indent="-457200">
              <a:buFont typeface="+mj-lt"/>
              <a:buNone/>
              <a:defRPr/>
            </a:pPr>
            <a:r>
              <a:rPr lang="en-US" dirty="0" smtClean="0"/>
              <a:t>Answers will vary. Students might site telephone books, the Internet, or other data storage systems.</a:t>
            </a:r>
          </a:p>
          <a:p>
            <a:pPr>
              <a:defRPr/>
            </a:pPr>
            <a:endParaRPr lang="en-US" b="1" dirty="0" smtClean="0"/>
          </a:p>
          <a:p>
            <a:pPr>
              <a:defRPr/>
            </a:pPr>
            <a:endParaRPr lang="en-US" b="1" dirty="0" smtClean="0"/>
          </a:p>
          <a:p>
            <a:pPr>
              <a:defRPr/>
            </a:pPr>
            <a:endParaRPr lang="en-US" dirty="0" smtClean="0"/>
          </a:p>
          <a:p>
            <a:pPr>
              <a:defRPr/>
            </a:pPr>
            <a:endParaRPr lang="en-US" dirty="0" smtClean="0"/>
          </a:p>
        </p:txBody>
      </p:sp>
      <p:sp>
        <p:nvSpPr>
          <p:cNvPr id="39939" name="Slide Number Placeholder 3"/>
          <p:cNvSpPr>
            <a:spLocks noGrp="1"/>
          </p:cNvSpPr>
          <p:nvPr>
            <p:ph type="sldNum" sz="quarter" idx="5"/>
          </p:nvPr>
        </p:nvSpPr>
        <p:spPr>
          <a:noFill/>
        </p:spPr>
        <p:txBody>
          <a:bodyPr/>
          <a:lstStyle/>
          <a:p>
            <a:fld id="{E3D0D8D2-45CD-4D5A-BA90-2ACF7E088E28}" type="slidenum">
              <a:rPr lang="en-US" smtClean="0">
                <a:cs typeface="Arial" charset="0"/>
              </a:rPr>
              <a:pPr/>
              <a:t>13</a:t>
            </a:fld>
            <a:endParaRPr lang="en-US" dirty="0" smtClean="0">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a:ln/>
        </p:spPr>
      </p:sp>
      <p:sp>
        <p:nvSpPr>
          <p:cNvPr id="17410" name="Notes Placeholder 2"/>
          <p:cNvSpPr>
            <a:spLocks noGrp="1"/>
          </p:cNvSpPr>
          <p:nvPr>
            <p:ph type="body" idx="1"/>
          </p:nvPr>
        </p:nvSpPr>
        <p:spPr>
          <a:noFill/>
          <a:ln/>
        </p:spPr>
        <p:txBody>
          <a:bodyPr/>
          <a:lstStyle/>
          <a:p>
            <a:endParaRPr lang="en-US" dirty="0" smtClean="0"/>
          </a:p>
        </p:txBody>
      </p:sp>
      <p:sp>
        <p:nvSpPr>
          <p:cNvPr id="17411" name="Slide Number Placeholder 3"/>
          <p:cNvSpPr>
            <a:spLocks noGrp="1"/>
          </p:cNvSpPr>
          <p:nvPr>
            <p:ph type="sldNum" sz="quarter" idx="5"/>
          </p:nvPr>
        </p:nvSpPr>
        <p:spPr>
          <a:noFill/>
        </p:spPr>
        <p:txBody>
          <a:bodyPr/>
          <a:lstStyle/>
          <a:p>
            <a:fld id="{69976F3C-732B-44D0-A982-6B30E53C2E8E}" type="slidenum">
              <a:rPr lang="en-US" smtClean="0">
                <a:cs typeface="Arial" charset="0"/>
              </a:rPr>
              <a:pPr/>
              <a:t>2</a:t>
            </a:fld>
            <a:endParaRPr lang="en-US" dirty="0" smtClean="0">
              <a:cs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noTextEdit="1"/>
          </p:cNvSpPr>
          <p:nvPr>
            <p:ph type="sldImg"/>
          </p:nvPr>
        </p:nvSpPr>
        <p:spPr>
          <a:ln/>
        </p:spPr>
      </p:sp>
      <p:sp>
        <p:nvSpPr>
          <p:cNvPr id="19458" name="Notes Placeholder 2"/>
          <p:cNvSpPr>
            <a:spLocks noGrp="1"/>
          </p:cNvSpPr>
          <p:nvPr>
            <p:ph type="body" idx="1"/>
          </p:nvPr>
        </p:nvSpPr>
        <p:spPr>
          <a:noFill/>
          <a:ln/>
        </p:spPr>
        <p:txBody>
          <a:bodyPr/>
          <a:lstStyle/>
          <a:p>
            <a:endParaRPr lang="en-US" dirty="0" smtClean="0"/>
          </a:p>
        </p:txBody>
      </p:sp>
      <p:sp>
        <p:nvSpPr>
          <p:cNvPr id="19459" name="Slide Number Placeholder 3"/>
          <p:cNvSpPr>
            <a:spLocks noGrp="1"/>
          </p:cNvSpPr>
          <p:nvPr>
            <p:ph type="sldNum" sz="quarter" idx="5"/>
          </p:nvPr>
        </p:nvSpPr>
        <p:spPr>
          <a:noFill/>
        </p:spPr>
        <p:txBody>
          <a:bodyPr/>
          <a:lstStyle/>
          <a:p>
            <a:fld id="{6D46A39D-1BD5-4E24-B651-ECF2329F12B8}" type="slidenum">
              <a:rPr lang="en-US" smtClean="0">
                <a:cs typeface="Arial" charset="0"/>
              </a:rPr>
              <a:pPr/>
              <a:t>3</a:t>
            </a:fld>
            <a:endParaRPr lang="en-US" dirty="0" smtClean="0">
              <a:cs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noTextEdit="1"/>
          </p:cNvSpPr>
          <p:nvPr>
            <p:ph type="sldImg"/>
          </p:nvPr>
        </p:nvSpPr>
        <p:spPr>
          <a:ln/>
        </p:spPr>
      </p:sp>
      <p:sp>
        <p:nvSpPr>
          <p:cNvPr id="21506" name="Notes Placeholder 2"/>
          <p:cNvSpPr>
            <a:spLocks noGrp="1"/>
          </p:cNvSpPr>
          <p:nvPr>
            <p:ph type="body" idx="1"/>
          </p:nvPr>
        </p:nvSpPr>
        <p:spPr>
          <a:noFill/>
          <a:ln/>
        </p:spPr>
        <p:txBody>
          <a:bodyPr/>
          <a:lstStyle/>
          <a:p>
            <a:endParaRPr lang="en-US" dirty="0" smtClean="0"/>
          </a:p>
        </p:txBody>
      </p:sp>
      <p:sp>
        <p:nvSpPr>
          <p:cNvPr id="21507" name="Slide Number Placeholder 3"/>
          <p:cNvSpPr>
            <a:spLocks noGrp="1"/>
          </p:cNvSpPr>
          <p:nvPr>
            <p:ph type="sldNum" sz="quarter" idx="5"/>
          </p:nvPr>
        </p:nvSpPr>
        <p:spPr>
          <a:noFill/>
        </p:spPr>
        <p:txBody>
          <a:bodyPr/>
          <a:lstStyle/>
          <a:p>
            <a:fld id="{BD399F79-E48B-4020-B3B7-1D6656F13D23}" type="slidenum">
              <a:rPr lang="en-US" smtClean="0">
                <a:cs typeface="Arial" charset="0"/>
              </a:rPr>
              <a:pPr/>
              <a:t>4</a:t>
            </a:fld>
            <a:endParaRPr lang="en-US" dirty="0" smtClean="0">
              <a:cs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noTextEdit="1"/>
          </p:cNvSpPr>
          <p:nvPr>
            <p:ph type="sldImg"/>
          </p:nvPr>
        </p:nvSpPr>
        <p:spPr>
          <a:ln/>
        </p:spPr>
      </p:sp>
      <p:sp>
        <p:nvSpPr>
          <p:cNvPr id="23554" name="Notes Placeholder 2"/>
          <p:cNvSpPr>
            <a:spLocks noGrp="1"/>
          </p:cNvSpPr>
          <p:nvPr>
            <p:ph type="body" idx="1"/>
          </p:nvPr>
        </p:nvSpPr>
        <p:spPr>
          <a:noFill/>
          <a:ln/>
        </p:spPr>
        <p:txBody>
          <a:bodyPr/>
          <a:lstStyle/>
          <a:p>
            <a:endParaRPr lang="en-US" dirty="0" smtClean="0"/>
          </a:p>
        </p:txBody>
      </p:sp>
      <p:sp>
        <p:nvSpPr>
          <p:cNvPr id="23555" name="Slide Number Placeholder 3"/>
          <p:cNvSpPr>
            <a:spLocks noGrp="1"/>
          </p:cNvSpPr>
          <p:nvPr>
            <p:ph type="sldNum" sz="quarter" idx="5"/>
          </p:nvPr>
        </p:nvSpPr>
        <p:spPr>
          <a:noFill/>
        </p:spPr>
        <p:txBody>
          <a:bodyPr/>
          <a:lstStyle/>
          <a:p>
            <a:fld id="{197637C2-267D-4569-B5AB-8626F2D8A4EC}" type="slidenum">
              <a:rPr lang="en-US" smtClean="0">
                <a:cs typeface="Arial" charset="0"/>
              </a:rPr>
              <a:pPr/>
              <a:t>5</a:t>
            </a:fld>
            <a:endParaRPr lang="en-US" dirty="0" smtClean="0">
              <a:cs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a:ln/>
        </p:spPr>
      </p:sp>
      <p:sp>
        <p:nvSpPr>
          <p:cNvPr id="25602" name="Notes Placeholder 2"/>
          <p:cNvSpPr>
            <a:spLocks noGrp="1"/>
          </p:cNvSpPr>
          <p:nvPr>
            <p:ph type="body" idx="1"/>
          </p:nvPr>
        </p:nvSpPr>
        <p:spPr>
          <a:noFill/>
          <a:ln/>
        </p:spPr>
        <p:txBody>
          <a:bodyPr/>
          <a:lstStyle/>
          <a:p>
            <a:endParaRPr lang="en-US" dirty="0" smtClean="0"/>
          </a:p>
        </p:txBody>
      </p:sp>
      <p:sp>
        <p:nvSpPr>
          <p:cNvPr id="25603" name="Slide Number Placeholder 3"/>
          <p:cNvSpPr>
            <a:spLocks noGrp="1"/>
          </p:cNvSpPr>
          <p:nvPr>
            <p:ph type="sldNum" sz="quarter" idx="5"/>
          </p:nvPr>
        </p:nvSpPr>
        <p:spPr>
          <a:noFill/>
        </p:spPr>
        <p:txBody>
          <a:bodyPr/>
          <a:lstStyle/>
          <a:p>
            <a:fld id="{FDA9F3C2-97D6-474A-A0F9-5121ADFC3F41}" type="slidenum">
              <a:rPr lang="en-US" smtClean="0">
                <a:cs typeface="Arial" charset="0"/>
              </a:rPr>
              <a:pPr/>
              <a:t>6</a:t>
            </a:fld>
            <a:endParaRPr lang="en-US" dirty="0" smtClean="0">
              <a:cs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noTextEdit="1"/>
          </p:cNvSpPr>
          <p:nvPr>
            <p:ph type="sldImg"/>
          </p:nvPr>
        </p:nvSpPr>
        <p:spPr>
          <a:ln/>
        </p:spPr>
      </p:sp>
      <p:sp>
        <p:nvSpPr>
          <p:cNvPr id="27650" name="Notes Placeholder 2"/>
          <p:cNvSpPr>
            <a:spLocks noGrp="1"/>
          </p:cNvSpPr>
          <p:nvPr>
            <p:ph type="body" idx="1"/>
          </p:nvPr>
        </p:nvSpPr>
        <p:spPr>
          <a:noFill/>
          <a:ln/>
        </p:spPr>
        <p:txBody>
          <a:bodyPr/>
          <a:lstStyle/>
          <a:p>
            <a:endParaRPr lang="en-US" dirty="0" smtClean="0"/>
          </a:p>
        </p:txBody>
      </p:sp>
      <p:sp>
        <p:nvSpPr>
          <p:cNvPr id="27651" name="Slide Number Placeholder 3"/>
          <p:cNvSpPr>
            <a:spLocks noGrp="1"/>
          </p:cNvSpPr>
          <p:nvPr>
            <p:ph type="sldNum" sz="quarter" idx="5"/>
          </p:nvPr>
        </p:nvSpPr>
        <p:spPr>
          <a:noFill/>
        </p:spPr>
        <p:txBody>
          <a:bodyPr/>
          <a:lstStyle/>
          <a:p>
            <a:fld id="{05B4E21D-0176-4ADE-B3DD-B4F26939EF38}" type="slidenum">
              <a:rPr lang="en-US" smtClean="0">
                <a:cs typeface="Arial" charset="0"/>
              </a:rPr>
              <a:pPr/>
              <a:t>7</a:t>
            </a:fld>
            <a:endParaRPr lang="en-US" dirty="0" smtClean="0">
              <a:cs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a:ln/>
        </p:spPr>
      </p:sp>
      <p:sp>
        <p:nvSpPr>
          <p:cNvPr id="29698" name="Notes Placeholder 2"/>
          <p:cNvSpPr>
            <a:spLocks noGrp="1"/>
          </p:cNvSpPr>
          <p:nvPr>
            <p:ph type="body" idx="1"/>
          </p:nvPr>
        </p:nvSpPr>
        <p:spPr>
          <a:noFill/>
          <a:ln/>
        </p:spPr>
        <p:txBody>
          <a:bodyPr/>
          <a:lstStyle/>
          <a:p>
            <a:endParaRPr lang="en-US" dirty="0" smtClean="0"/>
          </a:p>
        </p:txBody>
      </p:sp>
      <p:sp>
        <p:nvSpPr>
          <p:cNvPr id="29699" name="Slide Number Placeholder 3"/>
          <p:cNvSpPr>
            <a:spLocks noGrp="1"/>
          </p:cNvSpPr>
          <p:nvPr>
            <p:ph type="sldNum" sz="quarter" idx="5"/>
          </p:nvPr>
        </p:nvSpPr>
        <p:spPr>
          <a:noFill/>
        </p:spPr>
        <p:txBody>
          <a:bodyPr/>
          <a:lstStyle/>
          <a:p>
            <a:fld id="{A13B01D9-2D40-499E-ADF6-F9D23664322D}" type="slidenum">
              <a:rPr lang="en-US" smtClean="0">
                <a:cs typeface="Arial" charset="0"/>
              </a:rPr>
              <a:pPr/>
              <a:t>8</a:t>
            </a:fld>
            <a:endParaRPr lang="en-US" dirty="0" smtClean="0">
              <a:cs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noTextEdit="1"/>
          </p:cNvSpPr>
          <p:nvPr>
            <p:ph type="sldImg"/>
          </p:nvPr>
        </p:nvSpPr>
        <p:spPr>
          <a:ln/>
        </p:spPr>
      </p:sp>
      <p:sp>
        <p:nvSpPr>
          <p:cNvPr id="31746" name="Notes Placeholder 2"/>
          <p:cNvSpPr>
            <a:spLocks noGrp="1"/>
          </p:cNvSpPr>
          <p:nvPr>
            <p:ph type="body" idx="1"/>
          </p:nvPr>
        </p:nvSpPr>
        <p:spPr>
          <a:noFill/>
          <a:ln/>
        </p:spPr>
        <p:txBody>
          <a:bodyPr/>
          <a:lstStyle/>
          <a:p>
            <a:endParaRPr lang="en-US" dirty="0" smtClean="0"/>
          </a:p>
        </p:txBody>
      </p:sp>
      <p:sp>
        <p:nvSpPr>
          <p:cNvPr id="31747" name="Slide Number Placeholder 3"/>
          <p:cNvSpPr>
            <a:spLocks noGrp="1"/>
          </p:cNvSpPr>
          <p:nvPr>
            <p:ph type="sldNum" sz="quarter" idx="5"/>
          </p:nvPr>
        </p:nvSpPr>
        <p:spPr>
          <a:noFill/>
        </p:spPr>
        <p:txBody>
          <a:bodyPr/>
          <a:lstStyle/>
          <a:p>
            <a:fld id="{F3C5ECDC-A82B-452D-8604-696E1722B141}" type="slidenum">
              <a:rPr lang="en-US" smtClean="0">
                <a:cs typeface="Arial" charset="0"/>
              </a:rPr>
              <a:pPr/>
              <a:t>9</a:t>
            </a:fld>
            <a:endParaRPr lang="en-US" dirty="0" smtClean="0">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31459" name="Rectangle 3"/>
          <p:cNvSpPr>
            <a:spLocks noGrp="1" noChangeArrowheads="1"/>
          </p:cNvSpPr>
          <p:nvPr>
            <p:ph type="ctrTitle"/>
          </p:nvPr>
        </p:nvSpPr>
        <p:spPr>
          <a:xfrm>
            <a:off x="635000" y="1587500"/>
            <a:ext cx="8301038" cy="749300"/>
          </a:xfrm>
          <a:prstGeom prst="rect">
            <a:avLst/>
          </a:prstGeom>
        </p:spPr>
        <p:txBody>
          <a:bodyPr/>
          <a:lstStyle>
            <a:lvl1pPr algn="l">
              <a:lnSpc>
                <a:spcPct val="90000"/>
              </a:lnSpc>
              <a:spcBef>
                <a:spcPct val="40000"/>
              </a:spcBef>
              <a:defRPr sz="2700" b="0" i="0">
                <a:latin typeface="Times New Roman" pitchFamily="18" charset="0"/>
                <a:cs typeface="Times New Roman" pitchFamily="18" charset="0"/>
              </a:defRPr>
            </a:lvl1pPr>
          </a:lstStyle>
          <a:p>
            <a:r>
              <a:rPr lang="en-US" dirty="0"/>
              <a:t>Click to edit Master title style</a:t>
            </a:r>
          </a:p>
        </p:txBody>
      </p:sp>
      <p:sp>
        <p:nvSpPr>
          <p:cNvPr id="531460" name="Rectangle 4"/>
          <p:cNvSpPr>
            <a:spLocks noGrp="1" noChangeArrowheads="1"/>
          </p:cNvSpPr>
          <p:nvPr>
            <p:ph type="subTitle" sz="quarter" idx="1"/>
          </p:nvPr>
        </p:nvSpPr>
        <p:spPr>
          <a:xfrm>
            <a:off x="635000" y="2349500"/>
            <a:ext cx="8301038" cy="3289300"/>
          </a:xfrm>
          <a:prstGeom prst="rect">
            <a:avLst/>
          </a:prstGeom>
        </p:spPr>
        <p:txBody>
          <a:bodyPr lIns="91440" tIns="45720" rIns="91440" bIns="45720"/>
          <a:lstStyle>
            <a:lvl1pPr marL="0" indent="0" algn="l">
              <a:buFont typeface="Wingdings" pitchFamily="2" charset="2"/>
              <a:buNone/>
              <a:defRPr sz="2000" b="0" i="0">
                <a:latin typeface="Times New Roman" pitchFamily="18" charset="0"/>
                <a:cs typeface="Times New Roman" pitchFamily="18" charset="0"/>
              </a:defRPr>
            </a:lvl1pPr>
          </a:lstStyle>
          <a:p>
            <a:r>
              <a:rPr lang="en-US" dirty="0"/>
              <a:t>Click to edit Master subtitle </a:t>
            </a:r>
            <a:r>
              <a:rPr lang="en-US" dirty="0" smtClean="0"/>
              <a:t>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0263" y="0"/>
            <a:ext cx="7399337" cy="841375"/>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049338" y="1476375"/>
            <a:ext cx="7027862" cy="46656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80163" y="0"/>
            <a:ext cx="1849437" cy="6142038"/>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0263" y="0"/>
            <a:ext cx="5397500" cy="61420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20700" y="1476375"/>
            <a:ext cx="7556500" cy="4665663"/>
          </a:xfrm>
          <a:prstGeom prst="rect">
            <a:avLst/>
          </a:prstGeom>
        </p:spPr>
        <p:txBody>
          <a:bodyPr/>
          <a:lstStyle>
            <a:lvl1pPr marL="502920" marR="0" indent="-228600" algn="l" defTabSz="914400" rtl="0" eaLnBrk="0" fontAlgn="base" latinLnBrk="0" hangingPunct="0">
              <a:lnSpc>
                <a:spcPct val="90000"/>
              </a:lnSpc>
              <a:spcBef>
                <a:spcPct val="40000"/>
              </a:spcBef>
              <a:spcAft>
                <a:spcPct val="0"/>
              </a:spcAft>
              <a:buClrTx/>
              <a:buSzPct val="70000"/>
              <a:buFont typeface="Wingdings" charset="2"/>
              <a:buChar char="§"/>
              <a:tabLst/>
              <a:defRPr sz="2400">
                <a:latin typeface="Times New Roman" pitchFamily="18" charset="0"/>
                <a:cs typeface="Times New Roman" pitchFamily="18" charset="0"/>
              </a:defRPr>
            </a:lvl1pPr>
            <a:lvl2pPr>
              <a:defRPr>
                <a:latin typeface="Times New Roman" pitchFamily="18" charset="0"/>
                <a:cs typeface="Times New Roman" pitchFamily="18" charset="0"/>
              </a:defRPr>
            </a:lvl2pPr>
            <a:lvl3pPr>
              <a:defRPr>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0263" y="0"/>
            <a:ext cx="7399337" cy="841375"/>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1049338" y="1476375"/>
            <a:ext cx="3436937" cy="46656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8675" y="1476375"/>
            <a:ext cx="3438525" cy="46656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0263" y="0"/>
            <a:ext cx="7399337" cy="841375"/>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5" descr="Untitled-no logo.psd"/>
          <p:cNvPicPr>
            <a:picLocks noChangeAspect="1"/>
          </p:cNvPicPr>
          <p:nvPr userDrawn="1"/>
        </p:nvPicPr>
        <p:blipFill>
          <a:blip r:embed="rId13"/>
          <a:srcRect/>
          <a:stretch>
            <a:fillRect/>
          </a:stretch>
        </p:blipFill>
        <p:spPr bwMode="auto">
          <a:xfrm>
            <a:off x="0" y="-44450"/>
            <a:ext cx="9144000" cy="6902450"/>
          </a:xfrm>
          <a:prstGeom prst="rect">
            <a:avLst/>
          </a:prstGeom>
          <a:noFill/>
          <a:ln w="9525">
            <a:noFill/>
            <a:miter lim="800000"/>
            <a:headEnd/>
            <a:tailEnd/>
          </a:ln>
        </p:spPr>
      </p:pic>
      <p:sp>
        <p:nvSpPr>
          <p:cNvPr id="10" name="Rounded Rectangle 9"/>
          <p:cNvSpPr/>
          <p:nvPr userDrawn="1"/>
        </p:nvSpPr>
        <p:spPr bwMode="auto">
          <a:xfrm>
            <a:off x="444500" y="523875"/>
            <a:ext cx="1427163" cy="234950"/>
          </a:xfrm>
          <a:prstGeom prst="roundRect">
            <a:avLst/>
          </a:prstGeom>
          <a:solidFill>
            <a:srgbClr val="E4B12E"/>
          </a:solidFill>
          <a:ln w="9525" cap="flat" cmpd="sng" algn="ctr">
            <a:noFill/>
            <a:prstDash val="solid"/>
            <a:round/>
            <a:headEnd type="none" w="med" len="med"/>
            <a:tailEnd type="none" w="med" len="med"/>
          </a:ln>
          <a:effectLst/>
        </p:spPr>
        <p:txBody>
          <a:bodyPr wrap="none" anchor="ctr"/>
          <a:lstStyle/>
          <a:p>
            <a:pPr algn="ctr" eaLnBrk="0" hangingPunct="0">
              <a:defRPr/>
            </a:pPr>
            <a:endParaRPr lang="en-US" dirty="0">
              <a:cs typeface="+mn-cs"/>
            </a:endParaRPr>
          </a:p>
        </p:txBody>
      </p:sp>
      <p:sp>
        <p:nvSpPr>
          <p:cNvPr id="7" name="TextBox 6"/>
          <p:cNvSpPr txBox="1"/>
          <p:nvPr userDrawn="1"/>
        </p:nvSpPr>
        <p:spPr>
          <a:xfrm>
            <a:off x="373063" y="803275"/>
            <a:ext cx="5618162" cy="366713"/>
          </a:xfrm>
          <a:prstGeom prst="rect">
            <a:avLst/>
          </a:prstGeom>
          <a:noFill/>
        </p:spPr>
        <p:txBody>
          <a:bodyPr>
            <a:spAutoFit/>
          </a:bodyPr>
          <a:lstStyle/>
          <a:p>
            <a:pPr eaLnBrk="0" hangingPunct="0">
              <a:defRPr/>
            </a:pPr>
            <a:r>
              <a:rPr lang="en-US" b="0" dirty="0">
                <a:solidFill>
                  <a:schemeClr val="bg1"/>
                </a:solidFill>
                <a:latin typeface="Times New Roman" pitchFamily="18" charset="0"/>
                <a:cs typeface="Times New Roman" pitchFamily="18" charset="0"/>
              </a:rPr>
              <a:t>98-364 Database Administration Fundamentals</a:t>
            </a:r>
          </a:p>
        </p:txBody>
      </p:sp>
      <p:sp>
        <p:nvSpPr>
          <p:cNvPr id="8" name="Rectangle 2"/>
          <p:cNvSpPr txBox="1">
            <a:spLocks noChangeArrowheads="1"/>
          </p:cNvSpPr>
          <p:nvPr userDrawn="1"/>
        </p:nvSpPr>
        <p:spPr bwMode="auto">
          <a:xfrm>
            <a:off x="474663" y="398463"/>
            <a:ext cx="1335087" cy="488950"/>
          </a:xfrm>
          <a:prstGeom prst="rect">
            <a:avLst/>
          </a:prstGeom>
          <a:noFill/>
          <a:ln>
            <a:noFill/>
            <a:headEnd/>
            <a:tailEnd/>
          </a:ln>
        </p:spPr>
        <p:style>
          <a:lnRef idx="1">
            <a:schemeClr val="accent4"/>
          </a:lnRef>
          <a:fillRef idx="2">
            <a:schemeClr val="accent4"/>
          </a:fillRef>
          <a:effectRef idx="1">
            <a:schemeClr val="accent4"/>
          </a:effectRef>
          <a:fontRef idx="minor">
            <a:schemeClr val="dk1"/>
          </a:fontRef>
        </p:style>
        <p:txBody>
          <a:bodyPr lIns="90488" tIns="44450" rIns="90488" bIns="44450" anchor="ctr"/>
          <a:lstStyle/>
          <a:p>
            <a:pPr algn="dist" eaLnBrk="0" hangingPunct="0">
              <a:lnSpc>
                <a:spcPct val="90000"/>
              </a:lnSpc>
              <a:spcBef>
                <a:spcPts val="17400"/>
              </a:spcBef>
              <a:buClr>
                <a:srgbClr val="DC0081"/>
              </a:buClr>
              <a:buFont typeface="Wingdings" pitchFamily="2" charset="2"/>
              <a:buNone/>
              <a:defRPr/>
            </a:pPr>
            <a:r>
              <a:rPr lang="en-US" sz="1100" kern="0" dirty="0">
                <a:solidFill>
                  <a:schemeClr val="bg1"/>
                </a:solidFill>
                <a:effectLst>
                  <a:outerShdw blurRad="50800" dist="38100" dir="2700000" algn="tl" rotWithShape="0">
                    <a:srgbClr val="000000">
                      <a:alpha val="23000"/>
                    </a:srgbClr>
                  </a:outerShdw>
                </a:effectLst>
                <a:latin typeface="Times New Roman" pitchFamily="18" charset="0"/>
                <a:ea typeface="+mj-ea"/>
                <a:cs typeface="Times New Roman" pitchFamily="18" charset="0"/>
              </a:rPr>
              <a:t>LESSON 4.3</a:t>
            </a:r>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iming>
    <p:tnLst>
      <p:par>
        <p:cTn id="1" dur="indefinite" restart="never" nodeType="tmRoot"/>
      </p:par>
    </p:tnLst>
  </p:timing>
  <p:txStyles>
    <p:titleStyle>
      <a:lvl1pPr algn="l" rtl="0" eaLnBrk="0" fontAlgn="base" hangingPunct="0">
        <a:lnSpc>
          <a:spcPct val="85000"/>
        </a:lnSpc>
        <a:spcBef>
          <a:spcPct val="0"/>
        </a:spcBef>
        <a:spcAft>
          <a:spcPct val="0"/>
        </a:spcAft>
        <a:buClr>
          <a:srgbClr val="DC0081"/>
        </a:buClr>
        <a:buFont typeface="Wingdings" pitchFamily="2" charset="2"/>
        <a:defRPr sz="2800" b="1">
          <a:solidFill>
            <a:schemeClr val="tx2"/>
          </a:solidFill>
          <a:latin typeface="+mj-lt"/>
          <a:ea typeface="+mj-ea"/>
          <a:cs typeface="+mj-cs"/>
        </a:defRPr>
      </a:lvl1pPr>
      <a:lvl2pPr algn="l" rtl="0" eaLnBrk="0" fontAlgn="base" hangingPunct="0">
        <a:lnSpc>
          <a:spcPct val="85000"/>
        </a:lnSpc>
        <a:spcBef>
          <a:spcPct val="0"/>
        </a:spcBef>
        <a:spcAft>
          <a:spcPct val="0"/>
        </a:spcAft>
        <a:buClr>
          <a:srgbClr val="DC0081"/>
        </a:buClr>
        <a:buFont typeface="Wingdings" pitchFamily="2" charset="2"/>
        <a:defRPr sz="2800" b="1">
          <a:solidFill>
            <a:schemeClr val="tx2"/>
          </a:solidFill>
          <a:latin typeface="Arial Narrow" pitchFamily="34" charset="0"/>
        </a:defRPr>
      </a:lvl2pPr>
      <a:lvl3pPr algn="l" rtl="0" eaLnBrk="0" fontAlgn="base" hangingPunct="0">
        <a:lnSpc>
          <a:spcPct val="85000"/>
        </a:lnSpc>
        <a:spcBef>
          <a:spcPct val="0"/>
        </a:spcBef>
        <a:spcAft>
          <a:spcPct val="0"/>
        </a:spcAft>
        <a:buClr>
          <a:srgbClr val="DC0081"/>
        </a:buClr>
        <a:buFont typeface="Wingdings" pitchFamily="2" charset="2"/>
        <a:defRPr sz="2800" b="1">
          <a:solidFill>
            <a:schemeClr val="tx2"/>
          </a:solidFill>
          <a:latin typeface="Arial Narrow" pitchFamily="34" charset="0"/>
        </a:defRPr>
      </a:lvl3pPr>
      <a:lvl4pPr algn="l" rtl="0" eaLnBrk="0" fontAlgn="base" hangingPunct="0">
        <a:lnSpc>
          <a:spcPct val="85000"/>
        </a:lnSpc>
        <a:spcBef>
          <a:spcPct val="0"/>
        </a:spcBef>
        <a:spcAft>
          <a:spcPct val="0"/>
        </a:spcAft>
        <a:buClr>
          <a:srgbClr val="DC0081"/>
        </a:buClr>
        <a:buFont typeface="Wingdings" pitchFamily="2" charset="2"/>
        <a:defRPr sz="2800" b="1">
          <a:solidFill>
            <a:schemeClr val="tx2"/>
          </a:solidFill>
          <a:latin typeface="Arial Narrow" pitchFamily="34" charset="0"/>
        </a:defRPr>
      </a:lvl4pPr>
      <a:lvl5pPr algn="l" rtl="0" eaLnBrk="0" fontAlgn="base" hangingPunct="0">
        <a:lnSpc>
          <a:spcPct val="85000"/>
        </a:lnSpc>
        <a:spcBef>
          <a:spcPct val="0"/>
        </a:spcBef>
        <a:spcAft>
          <a:spcPct val="0"/>
        </a:spcAft>
        <a:buClr>
          <a:srgbClr val="DC0081"/>
        </a:buClr>
        <a:buFont typeface="Wingdings" pitchFamily="2" charset="2"/>
        <a:defRPr sz="2800" b="1">
          <a:solidFill>
            <a:schemeClr val="tx2"/>
          </a:solidFill>
          <a:latin typeface="Arial Narrow" pitchFamily="34" charset="0"/>
        </a:defRPr>
      </a:lvl5pPr>
      <a:lvl6pPr marL="457200" algn="l" rtl="0" eaLnBrk="0" fontAlgn="base" hangingPunct="0">
        <a:lnSpc>
          <a:spcPct val="85000"/>
        </a:lnSpc>
        <a:spcBef>
          <a:spcPct val="0"/>
        </a:spcBef>
        <a:spcAft>
          <a:spcPct val="0"/>
        </a:spcAft>
        <a:buClr>
          <a:srgbClr val="DC0081"/>
        </a:buClr>
        <a:buFont typeface="Wingdings" pitchFamily="2" charset="2"/>
        <a:defRPr sz="2800" b="1">
          <a:solidFill>
            <a:schemeClr val="tx2"/>
          </a:solidFill>
          <a:latin typeface="Arial Narrow" pitchFamily="34" charset="0"/>
        </a:defRPr>
      </a:lvl6pPr>
      <a:lvl7pPr marL="914400" algn="l" rtl="0" eaLnBrk="0" fontAlgn="base" hangingPunct="0">
        <a:lnSpc>
          <a:spcPct val="85000"/>
        </a:lnSpc>
        <a:spcBef>
          <a:spcPct val="0"/>
        </a:spcBef>
        <a:spcAft>
          <a:spcPct val="0"/>
        </a:spcAft>
        <a:buClr>
          <a:srgbClr val="DC0081"/>
        </a:buClr>
        <a:buFont typeface="Wingdings" pitchFamily="2" charset="2"/>
        <a:defRPr sz="2800" b="1">
          <a:solidFill>
            <a:schemeClr val="tx2"/>
          </a:solidFill>
          <a:latin typeface="Arial Narrow" pitchFamily="34" charset="0"/>
        </a:defRPr>
      </a:lvl7pPr>
      <a:lvl8pPr marL="1371600" algn="l" rtl="0" eaLnBrk="0" fontAlgn="base" hangingPunct="0">
        <a:lnSpc>
          <a:spcPct val="85000"/>
        </a:lnSpc>
        <a:spcBef>
          <a:spcPct val="0"/>
        </a:spcBef>
        <a:spcAft>
          <a:spcPct val="0"/>
        </a:spcAft>
        <a:buClr>
          <a:srgbClr val="DC0081"/>
        </a:buClr>
        <a:buFont typeface="Wingdings" pitchFamily="2" charset="2"/>
        <a:defRPr sz="2800" b="1">
          <a:solidFill>
            <a:schemeClr val="tx2"/>
          </a:solidFill>
          <a:latin typeface="Arial Narrow" pitchFamily="34" charset="0"/>
        </a:defRPr>
      </a:lvl8pPr>
      <a:lvl9pPr marL="1828800" algn="l" rtl="0" eaLnBrk="0" fontAlgn="base" hangingPunct="0">
        <a:lnSpc>
          <a:spcPct val="85000"/>
        </a:lnSpc>
        <a:spcBef>
          <a:spcPct val="0"/>
        </a:spcBef>
        <a:spcAft>
          <a:spcPct val="0"/>
        </a:spcAft>
        <a:buClr>
          <a:srgbClr val="DC0081"/>
        </a:buClr>
        <a:buFont typeface="Wingdings" pitchFamily="2" charset="2"/>
        <a:defRPr sz="2800" b="1">
          <a:solidFill>
            <a:schemeClr val="tx2"/>
          </a:solidFill>
          <a:latin typeface="Arial Narrow" pitchFamily="34" charset="0"/>
        </a:defRPr>
      </a:lvl9pPr>
    </p:titleStyle>
    <p:bodyStyle>
      <a:lvl1pPr marL="228600" indent="-228600" algn="l" rtl="0" eaLnBrk="0" fontAlgn="base" hangingPunct="0">
        <a:lnSpc>
          <a:spcPct val="90000"/>
        </a:lnSpc>
        <a:spcBef>
          <a:spcPct val="40000"/>
        </a:spcBef>
        <a:spcAft>
          <a:spcPct val="0"/>
        </a:spcAft>
        <a:buClr>
          <a:srgbClr val="8DACD0"/>
        </a:buClr>
        <a:buSzPct val="70000"/>
        <a:buFont typeface="Wingdings" pitchFamily="2" charset="2"/>
        <a:buBlip>
          <a:blip r:embed="rId14"/>
        </a:buBlip>
        <a:defRPr sz="2400" b="1">
          <a:solidFill>
            <a:schemeClr val="tx1"/>
          </a:solidFill>
          <a:latin typeface="+mn-lt"/>
          <a:ea typeface="+mn-ea"/>
          <a:cs typeface="+mn-cs"/>
        </a:defRPr>
      </a:lvl1pPr>
      <a:lvl2pPr marL="631825" indent="-174625" algn="l" rtl="0" eaLnBrk="0" fontAlgn="base" hangingPunct="0">
        <a:lnSpc>
          <a:spcPct val="90000"/>
        </a:lnSpc>
        <a:spcBef>
          <a:spcPct val="40000"/>
        </a:spcBef>
        <a:spcAft>
          <a:spcPct val="0"/>
        </a:spcAft>
        <a:buClr>
          <a:srgbClr val="8DACD0"/>
        </a:buClr>
        <a:buFont typeface="Wingdings" pitchFamily="2" charset="2"/>
        <a:buChar char=""/>
        <a:defRPr sz="2400">
          <a:solidFill>
            <a:schemeClr val="tx1"/>
          </a:solidFill>
          <a:latin typeface="+mn-lt"/>
        </a:defRPr>
      </a:lvl2pPr>
      <a:lvl3pPr marL="860425" indent="-6350" algn="l" rtl="0" eaLnBrk="0" fontAlgn="base" hangingPunct="0">
        <a:lnSpc>
          <a:spcPct val="90000"/>
        </a:lnSpc>
        <a:spcBef>
          <a:spcPct val="40000"/>
        </a:spcBef>
        <a:spcAft>
          <a:spcPct val="0"/>
        </a:spcAft>
        <a:defRPr sz="2000">
          <a:solidFill>
            <a:schemeClr val="tx1"/>
          </a:solidFill>
          <a:latin typeface="+mn-lt"/>
        </a:defRPr>
      </a:lvl3pPr>
      <a:lvl4pPr marL="1089025" indent="282575" algn="l" rtl="0" eaLnBrk="0" fontAlgn="base" hangingPunct="0">
        <a:lnSpc>
          <a:spcPct val="90000"/>
        </a:lnSpc>
        <a:spcBef>
          <a:spcPct val="40000"/>
        </a:spcBef>
        <a:spcAft>
          <a:spcPct val="0"/>
        </a:spcAft>
        <a:defRPr sz="2000">
          <a:solidFill>
            <a:schemeClr val="tx1"/>
          </a:solidFill>
          <a:latin typeface="+mn-lt"/>
        </a:defRPr>
      </a:lvl4pPr>
      <a:lvl5pPr marL="1312863" indent="-1588" algn="l" rtl="0" eaLnBrk="0" fontAlgn="base" hangingPunct="0">
        <a:lnSpc>
          <a:spcPct val="90000"/>
        </a:lnSpc>
        <a:spcBef>
          <a:spcPct val="40000"/>
        </a:spcBef>
        <a:spcAft>
          <a:spcPct val="0"/>
        </a:spcAft>
        <a:defRPr sz="2000">
          <a:solidFill>
            <a:schemeClr val="tx1"/>
          </a:solidFill>
          <a:latin typeface="+mn-lt"/>
        </a:defRPr>
      </a:lvl5pPr>
      <a:lvl6pPr marL="1770063" indent="-1588" algn="l" rtl="0" eaLnBrk="0" fontAlgn="base" hangingPunct="0">
        <a:lnSpc>
          <a:spcPct val="90000"/>
        </a:lnSpc>
        <a:spcBef>
          <a:spcPct val="40000"/>
        </a:spcBef>
        <a:spcAft>
          <a:spcPct val="0"/>
        </a:spcAft>
        <a:defRPr sz="2000">
          <a:solidFill>
            <a:schemeClr val="tx1"/>
          </a:solidFill>
          <a:latin typeface="+mn-lt"/>
        </a:defRPr>
      </a:lvl6pPr>
      <a:lvl7pPr marL="2227263" indent="-1588" algn="l" rtl="0" eaLnBrk="0" fontAlgn="base" hangingPunct="0">
        <a:lnSpc>
          <a:spcPct val="90000"/>
        </a:lnSpc>
        <a:spcBef>
          <a:spcPct val="40000"/>
        </a:spcBef>
        <a:spcAft>
          <a:spcPct val="0"/>
        </a:spcAft>
        <a:defRPr sz="2000">
          <a:solidFill>
            <a:schemeClr val="tx1"/>
          </a:solidFill>
          <a:latin typeface="+mn-lt"/>
        </a:defRPr>
      </a:lvl7pPr>
      <a:lvl8pPr marL="2684463" indent="-1588" algn="l" rtl="0" eaLnBrk="0" fontAlgn="base" hangingPunct="0">
        <a:lnSpc>
          <a:spcPct val="90000"/>
        </a:lnSpc>
        <a:spcBef>
          <a:spcPct val="40000"/>
        </a:spcBef>
        <a:spcAft>
          <a:spcPct val="0"/>
        </a:spcAft>
        <a:defRPr sz="2000">
          <a:solidFill>
            <a:schemeClr val="tx1"/>
          </a:solidFill>
          <a:latin typeface="+mn-lt"/>
        </a:defRPr>
      </a:lvl8pPr>
      <a:lvl9pPr marL="3141663" indent="-1588" algn="l" rtl="0" eaLnBrk="0" fontAlgn="base" hangingPunct="0">
        <a:lnSpc>
          <a:spcPct val="90000"/>
        </a:lnSpc>
        <a:spcBef>
          <a:spcPct val="40000"/>
        </a:spcBef>
        <a:spcAft>
          <a:spcPct val="0"/>
        </a:spcAft>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4337" name="Picture 2" descr="Untitled-panel.psd"/>
          <p:cNvPicPr>
            <a:picLocks noChangeAspect="1"/>
          </p:cNvPicPr>
          <p:nvPr/>
        </p:nvPicPr>
        <p:blipFill>
          <a:blip r:embed="rId3"/>
          <a:srcRect/>
          <a:stretch>
            <a:fillRect/>
          </a:stretch>
        </p:blipFill>
        <p:spPr bwMode="auto">
          <a:xfrm>
            <a:off x="0" y="-6350"/>
            <a:ext cx="9144000" cy="6864350"/>
          </a:xfrm>
          <a:prstGeom prst="rect">
            <a:avLst/>
          </a:prstGeom>
          <a:noFill/>
          <a:ln w="9525">
            <a:noFill/>
            <a:miter lim="800000"/>
            <a:headEnd/>
            <a:tailEnd/>
          </a:ln>
        </p:spPr>
      </p:pic>
      <p:sp>
        <p:nvSpPr>
          <p:cNvPr id="2050" name="Rectangle 2"/>
          <p:cNvSpPr>
            <a:spLocks noGrp="1" noChangeArrowheads="1"/>
          </p:cNvSpPr>
          <p:nvPr>
            <p:ph type="title" idx="4294967295"/>
          </p:nvPr>
        </p:nvSpPr>
        <p:spPr>
          <a:xfrm>
            <a:off x="373063" y="2325688"/>
            <a:ext cx="7686675" cy="2155825"/>
          </a:xfrm>
          <a:prstGeom prst="rect">
            <a:avLst/>
          </a:prstGeom>
          <a:noFill/>
          <a:ln>
            <a:noFill/>
          </a:ln>
        </p:spPr>
        <p:style>
          <a:lnRef idx="2">
            <a:schemeClr val="accent5"/>
          </a:lnRef>
          <a:fillRef idx="1">
            <a:schemeClr val="lt1"/>
          </a:fillRef>
          <a:effectRef idx="0">
            <a:schemeClr val="accent5"/>
          </a:effectRef>
          <a:fontRef idx="minor">
            <a:schemeClr val="dk1"/>
          </a:fontRef>
        </p:style>
        <p:txBody>
          <a:bodyPr lIns="90488" tIns="44450" rIns="90488" bIns="44450"/>
          <a:lstStyle/>
          <a:p>
            <a:pPr>
              <a:lnSpc>
                <a:spcPct val="90000"/>
              </a:lnSpc>
              <a:defRPr/>
            </a:pPr>
            <a:r>
              <a:rPr lang="en-US" sz="5400" b="0" dirty="0" smtClean="0">
                <a:solidFill>
                  <a:schemeClr val="bg1"/>
                </a:solidFill>
                <a:effectLst>
                  <a:outerShdw blurRad="50800" dist="38100" dir="2700000" algn="tl" rotWithShape="0">
                    <a:srgbClr val="000000">
                      <a:alpha val="43000"/>
                    </a:srgbClr>
                  </a:outerShdw>
                </a:effectLst>
                <a:latin typeface="Times New Roman" pitchFamily="18" charset="0"/>
                <a:cs typeface="Times New Roman" pitchFamily="18" charset="0"/>
              </a:rPr>
              <a:t>Understand Indexes</a:t>
            </a:r>
          </a:p>
        </p:txBody>
      </p:sp>
      <p:sp>
        <p:nvSpPr>
          <p:cNvPr id="14339" name="Rounded Rectangle 6"/>
          <p:cNvSpPr>
            <a:spLocks noChangeArrowheads="1"/>
          </p:cNvSpPr>
          <p:nvPr/>
        </p:nvSpPr>
        <p:spPr bwMode="auto">
          <a:xfrm>
            <a:off x="444500" y="523875"/>
            <a:ext cx="1427163" cy="234950"/>
          </a:xfrm>
          <a:prstGeom prst="roundRect">
            <a:avLst>
              <a:gd name="adj" fmla="val 16667"/>
            </a:avLst>
          </a:prstGeom>
          <a:solidFill>
            <a:srgbClr val="E4B12E"/>
          </a:solidFill>
          <a:ln w="9525" algn="ctr">
            <a:noFill/>
            <a:round/>
            <a:headEnd/>
            <a:tailEnd/>
          </a:ln>
        </p:spPr>
        <p:txBody>
          <a:bodyPr wrap="none" anchor="ctr"/>
          <a:lstStyle/>
          <a:p>
            <a:pPr algn="ctr" eaLnBrk="0" hangingPunct="0"/>
            <a:endParaRPr lang="en-US" dirty="0"/>
          </a:p>
        </p:txBody>
      </p:sp>
      <p:sp>
        <p:nvSpPr>
          <p:cNvPr id="14340" name="TextBox 10"/>
          <p:cNvSpPr txBox="1">
            <a:spLocks noChangeArrowheads="1"/>
          </p:cNvSpPr>
          <p:nvPr/>
        </p:nvSpPr>
        <p:spPr bwMode="auto">
          <a:xfrm>
            <a:off x="373063" y="803275"/>
            <a:ext cx="5618162" cy="366713"/>
          </a:xfrm>
          <a:prstGeom prst="rect">
            <a:avLst/>
          </a:prstGeom>
          <a:noFill/>
          <a:ln w="9525">
            <a:noFill/>
            <a:miter lim="800000"/>
            <a:headEnd/>
            <a:tailEnd/>
          </a:ln>
        </p:spPr>
        <p:txBody>
          <a:bodyPr>
            <a:spAutoFit/>
          </a:bodyPr>
          <a:lstStyle/>
          <a:p>
            <a:pPr eaLnBrk="0" hangingPunct="0"/>
            <a:r>
              <a:rPr lang="en-US" b="0" dirty="0">
                <a:solidFill>
                  <a:schemeClr val="bg1"/>
                </a:solidFill>
                <a:latin typeface="Times New Roman" pitchFamily="18" charset="0"/>
                <a:cs typeface="Times New Roman" pitchFamily="18" charset="0"/>
              </a:rPr>
              <a:t>98-364 Database Administration Fundamentals</a:t>
            </a:r>
          </a:p>
        </p:txBody>
      </p:sp>
      <p:sp>
        <p:nvSpPr>
          <p:cNvPr id="12" name="Rectangle 2"/>
          <p:cNvSpPr txBox="1">
            <a:spLocks noChangeArrowheads="1"/>
          </p:cNvSpPr>
          <p:nvPr/>
        </p:nvSpPr>
        <p:spPr bwMode="auto">
          <a:xfrm>
            <a:off x="474663" y="398463"/>
            <a:ext cx="1335087" cy="488950"/>
          </a:xfrm>
          <a:prstGeom prst="rect">
            <a:avLst/>
          </a:prstGeom>
          <a:noFill/>
          <a:ln>
            <a:noFill/>
            <a:headEnd/>
            <a:tailEnd/>
          </a:ln>
        </p:spPr>
        <p:style>
          <a:lnRef idx="1">
            <a:schemeClr val="accent4"/>
          </a:lnRef>
          <a:fillRef idx="2">
            <a:schemeClr val="accent4"/>
          </a:fillRef>
          <a:effectRef idx="1">
            <a:schemeClr val="accent4"/>
          </a:effectRef>
          <a:fontRef idx="minor">
            <a:schemeClr val="dk1"/>
          </a:fontRef>
        </p:style>
        <p:txBody>
          <a:bodyPr lIns="90488" tIns="44450" rIns="90488" bIns="44450" anchor="ctr"/>
          <a:lstStyle/>
          <a:p>
            <a:pPr algn="dist" eaLnBrk="0" hangingPunct="0">
              <a:lnSpc>
                <a:spcPct val="90000"/>
              </a:lnSpc>
              <a:spcBef>
                <a:spcPts val="17400"/>
              </a:spcBef>
              <a:buClr>
                <a:srgbClr val="DC0081"/>
              </a:buClr>
              <a:buFont typeface="Wingdings" pitchFamily="2" charset="2"/>
              <a:buNone/>
              <a:defRPr/>
            </a:pPr>
            <a:r>
              <a:rPr lang="en-US" sz="1100" kern="0" dirty="0">
                <a:solidFill>
                  <a:schemeClr val="bg1"/>
                </a:solidFill>
                <a:effectLst>
                  <a:outerShdw blurRad="50800" dist="38100" dir="2700000" algn="tl" rotWithShape="0">
                    <a:srgbClr val="000000">
                      <a:alpha val="23000"/>
                    </a:srgbClr>
                  </a:outerShdw>
                </a:effectLst>
                <a:latin typeface="Times New Roman" pitchFamily="18" charset="0"/>
                <a:ea typeface="+mj-ea"/>
                <a:cs typeface="Times New Roman" pitchFamily="18" charset="0"/>
              </a:rPr>
              <a:t>LESSON 4.3</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3"/>
          <p:cNvSpPr>
            <a:spLocks noGrp="1" noChangeArrowheads="1"/>
          </p:cNvSpPr>
          <p:nvPr>
            <p:ph type="body" idx="1"/>
          </p:nvPr>
        </p:nvSpPr>
        <p:spPr bwMode="auto">
          <a:xfrm>
            <a:off x="546100" y="1535113"/>
            <a:ext cx="8062913" cy="4808537"/>
          </a:xfrm>
          <a:noFill/>
          <a:ln>
            <a:miter lim="800000"/>
            <a:headEnd/>
            <a:tailEnd/>
          </a:ln>
        </p:spPr>
        <p:txBody>
          <a:bodyPr vert="horz" wrap="square" lIns="91440" tIns="45720" rIns="91440" bIns="45720" numCol="1" anchor="t" anchorCtr="0" compatLnSpc="1">
            <a:prstTxWarp prst="textNoShape">
              <a:avLst/>
            </a:prstTxWarp>
          </a:bodyPr>
          <a:lstStyle/>
          <a:p>
            <a:pPr marL="457200" indent="-457200">
              <a:buFont typeface="Wingdings" pitchFamily="2" charset="2"/>
              <a:buNone/>
            </a:pPr>
            <a:r>
              <a:rPr lang="en-US" sz="2700" dirty="0" smtClean="0"/>
              <a:t>Non-clustered Indexes (continued)</a:t>
            </a:r>
          </a:p>
          <a:p>
            <a:pPr marL="457200" indent="-457200">
              <a:buFont typeface="Wingdings" pitchFamily="2" charset="2"/>
              <a:buChar char="§"/>
            </a:pPr>
            <a:endParaRPr lang="en-US" sz="2700" b="0" dirty="0" smtClean="0"/>
          </a:p>
          <a:p>
            <a:pPr marL="457200" indent="-457200">
              <a:buFont typeface="Wingdings" pitchFamily="2" charset="2"/>
              <a:buChar char="§"/>
            </a:pPr>
            <a:r>
              <a:rPr lang="en-US" sz="1800" b="0" dirty="0" smtClean="0"/>
              <a:t>Syntax: </a:t>
            </a:r>
          </a:p>
          <a:p>
            <a:pPr lvl="1">
              <a:buFont typeface="Wingdings" pitchFamily="2" charset="2"/>
              <a:buNone/>
            </a:pPr>
            <a:r>
              <a:rPr lang="en-US" sz="1800" dirty="0" smtClean="0">
                <a:latin typeface="Courier New" pitchFamily="49" charset="0"/>
                <a:cs typeface="Courier New" pitchFamily="49" charset="0"/>
              </a:rPr>
              <a:t>CREATE INDEX index_name</a:t>
            </a:r>
          </a:p>
          <a:p>
            <a:pPr lvl="1">
              <a:buFont typeface="Wingdings" pitchFamily="2" charset="2"/>
              <a:buNone/>
            </a:pPr>
            <a:r>
              <a:rPr lang="en-US" sz="1800" dirty="0" smtClean="0">
                <a:latin typeface="Courier New" pitchFamily="49" charset="0"/>
                <a:cs typeface="Courier New" pitchFamily="49" charset="0"/>
              </a:rPr>
              <a:t>ON table_name (column_name)		</a:t>
            </a:r>
            <a:r>
              <a:rPr lang="en-US" sz="1800" dirty="0" smtClean="0"/>
              <a:t>	</a:t>
            </a:r>
          </a:p>
          <a:p>
            <a:pPr lvl="1"/>
            <a:endParaRPr lang="en-US" sz="1800" dirty="0" smtClean="0"/>
          </a:p>
          <a:p>
            <a:pPr marL="457200" indent="-457200">
              <a:buFont typeface="Wingdings" pitchFamily="2" charset="2"/>
              <a:buBlip>
                <a:blip r:embed="rId3"/>
              </a:buBlip>
            </a:pPr>
            <a:r>
              <a:rPr lang="en-US" sz="1800" b="0" dirty="0" smtClean="0"/>
              <a:t>Example:</a:t>
            </a:r>
          </a:p>
          <a:p>
            <a:pPr lvl="1"/>
            <a:r>
              <a:rPr lang="en-US" sz="1800" dirty="0" smtClean="0">
                <a:latin typeface="Courier New" pitchFamily="49" charset="0"/>
                <a:cs typeface="Courier New" pitchFamily="49" charset="0"/>
              </a:rPr>
              <a:t>CREATE INDEX NamesIndex</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ON employees (LastName, FirstName)</a:t>
            </a:r>
          </a:p>
          <a:p>
            <a:pPr marL="457200" indent="-457200">
              <a:buFont typeface="Wingdings" pitchFamily="2" charset="2"/>
              <a:buNone/>
            </a:pPr>
            <a:r>
              <a:rPr lang="en-US" sz="1800" b="0" dirty="0" smtClean="0"/>
              <a:t>	</a:t>
            </a:r>
          </a:p>
          <a:p>
            <a:pPr marL="457200" indent="-457200">
              <a:buFont typeface="Wingdings" pitchFamily="2" charset="2"/>
              <a:buNone/>
            </a:pPr>
            <a:r>
              <a:rPr lang="en-US" sz="1800" b="0" dirty="0" smtClean="0"/>
              <a:t>The above statement creates an index on the </a:t>
            </a:r>
            <a:r>
              <a:rPr lang="en-US" sz="1800" b="0" dirty="0" smtClean="0">
                <a:latin typeface="Courier New" pitchFamily="49" charset="0"/>
                <a:cs typeface="Courier New" pitchFamily="49" charset="0"/>
              </a:rPr>
              <a:t>employees</a:t>
            </a:r>
            <a:r>
              <a:rPr lang="en-US" sz="1800" b="0" dirty="0" smtClean="0"/>
              <a:t> table by </a:t>
            </a:r>
            <a:r>
              <a:rPr lang="en-US" sz="1800" b="0" dirty="0" smtClean="0">
                <a:latin typeface="Courier New" pitchFamily="49" charset="0"/>
                <a:cs typeface="Courier New" pitchFamily="49" charset="0"/>
              </a:rPr>
              <a:t>LastName</a:t>
            </a:r>
            <a:r>
              <a:rPr lang="en-US" sz="1800" b="0" dirty="0" smtClean="0"/>
              <a:t> and any duplicate last names are then sorted by </a:t>
            </a:r>
            <a:r>
              <a:rPr lang="en-US" sz="1800" b="0" dirty="0" smtClean="0">
                <a:latin typeface="Courier New" pitchFamily="49" charset="0"/>
                <a:cs typeface="Courier New" pitchFamily="49" charset="0"/>
              </a:rPr>
              <a:t>FirstName</a:t>
            </a:r>
            <a:r>
              <a:rPr lang="en-US" sz="1800" b="0" dirty="0" smtClean="0"/>
              <a:t>.</a:t>
            </a:r>
          </a:p>
          <a:p>
            <a:pPr marL="457200" indent="-457200">
              <a:buFont typeface="Wingdings" pitchFamily="2" charset="2"/>
              <a:buNone/>
            </a:pPr>
            <a:r>
              <a:rPr lang="en-US" sz="1800" b="0" dirty="0" smtClean="0"/>
              <a: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546100" y="1535113"/>
            <a:ext cx="8096250" cy="4968875"/>
          </a:xfrm>
        </p:spPr>
        <p:txBody>
          <a:bodyPr/>
          <a:lstStyle/>
          <a:p>
            <a:pPr marL="457200" indent="-457200">
              <a:buFont typeface="Wingdings" charset="2"/>
              <a:buNone/>
              <a:defRPr/>
            </a:pPr>
            <a:r>
              <a:rPr lang="en-US" sz="2700" dirty="0" smtClean="0"/>
              <a:t>Clustered Indexes</a:t>
            </a:r>
          </a:p>
          <a:p>
            <a:pPr marL="457200" indent="-457200">
              <a:buFont typeface="Wingdings" charset="2"/>
              <a:buNone/>
              <a:defRPr/>
            </a:pPr>
            <a:endParaRPr lang="en-US" sz="1800" dirty="0" smtClean="0"/>
          </a:p>
          <a:p>
            <a:pPr>
              <a:defRPr/>
            </a:pPr>
            <a:r>
              <a:rPr lang="en-US" sz="1800" b="0" dirty="0" smtClean="0"/>
              <a:t>If your address book is ordered by nicknames, this is similar to a clustered index.</a:t>
            </a:r>
          </a:p>
          <a:p>
            <a:pPr>
              <a:defRPr/>
            </a:pPr>
            <a:r>
              <a:rPr lang="en-US" sz="1800" b="0" dirty="0" smtClean="0"/>
              <a:t>Clustered indexes are indexes that are in a special order to make retrieval faster.</a:t>
            </a:r>
          </a:p>
          <a:p>
            <a:pPr>
              <a:defRPr/>
            </a:pPr>
            <a:r>
              <a:rPr lang="en-US" sz="1800" b="0" dirty="0" smtClean="0"/>
              <a:t>These indexes can be stored in memory.</a:t>
            </a:r>
          </a:p>
          <a:p>
            <a:pPr>
              <a:defRPr/>
            </a:pPr>
            <a:r>
              <a:rPr lang="en-US" sz="1800" b="0" dirty="0" smtClean="0"/>
              <a:t>Clustered indexes can use the B-tree data structure.</a:t>
            </a:r>
          </a:p>
          <a:p>
            <a:pPr lvl="1">
              <a:defRPr/>
            </a:pPr>
            <a:r>
              <a:rPr lang="en-US" sz="1800" dirty="0" smtClean="0"/>
              <a:t>— In the clustered B-tree, the data records of the underlying table are sorted in order based on their clustered keys.</a:t>
            </a:r>
          </a:p>
          <a:p>
            <a:pPr lvl="1">
              <a:defRPr/>
            </a:pPr>
            <a:r>
              <a:rPr lang="en-US" sz="1800" dirty="0" smtClean="0"/>
              <a:t>— The leaf layer (bottom layer) of clustered indexes is made up of data pages or records.</a:t>
            </a:r>
          </a:p>
          <a:p>
            <a:pPr lvl="1">
              <a:defRPr/>
            </a:pPr>
            <a:r>
              <a:rPr lang="en-US" sz="1800" dirty="0" smtClean="0"/>
              <a:t>— At this layer, data access will be direct. </a:t>
            </a:r>
          </a:p>
          <a:p>
            <a:pPr lvl="1">
              <a:defRPr/>
            </a:pPr>
            <a:r>
              <a:rPr lang="en-US" sz="1800" dirty="0" smtClean="0"/>
              <a:t>— This is the major functional differences between clustered and non-clustered.  Non-clustered indexes have a pointer value at the leaf layer rather than the value itself.</a:t>
            </a:r>
          </a:p>
          <a:p>
            <a:pPr>
              <a:buFont typeface="Wingdings" charset="2"/>
              <a:buNone/>
              <a:defRPr/>
            </a:pPr>
            <a:endParaRPr lang="en-US" sz="1800" b="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3"/>
          <p:cNvSpPr>
            <a:spLocks noGrp="1" noChangeArrowheads="1"/>
          </p:cNvSpPr>
          <p:nvPr>
            <p:ph type="body" idx="1"/>
          </p:nvPr>
        </p:nvSpPr>
        <p:spPr bwMode="auto">
          <a:xfrm>
            <a:off x="546100" y="1535113"/>
            <a:ext cx="8116888" cy="4808537"/>
          </a:xfrm>
          <a:noFill/>
          <a:ln>
            <a:miter lim="800000"/>
            <a:headEnd/>
            <a:tailEnd/>
          </a:ln>
        </p:spPr>
        <p:txBody>
          <a:bodyPr vert="horz" wrap="square" lIns="91440" tIns="45720" rIns="91440" bIns="45720" numCol="1" anchor="t" anchorCtr="0" compatLnSpc="1">
            <a:prstTxWarp prst="textNoShape">
              <a:avLst/>
            </a:prstTxWarp>
          </a:bodyPr>
          <a:lstStyle/>
          <a:p>
            <a:pPr marL="457200" indent="-457200">
              <a:buFont typeface="Wingdings" pitchFamily="2" charset="2"/>
              <a:buNone/>
            </a:pPr>
            <a:r>
              <a:rPr lang="en-US" sz="2700" dirty="0" smtClean="0"/>
              <a:t>Clustered Indexes (continued)</a:t>
            </a:r>
          </a:p>
          <a:p>
            <a:pPr marL="457200" indent="-457200">
              <a:buFont typeface="Wingdings" pitchFamily="2" charset="2"/>
              <a:buChar char="§"/>
            </a:pPr>
            <a:endParaRPr lang="en-US" sz="2700" b="0" dirty="0" smtClean="0"/>
          </a:p>
          <a:p>
            <a:pPr marL="457200" indent="-457200">
              <a:buFont typeface="Wingdings" pitchFamily="2" charset="2"/>
              <a:buChar char="§"/>
            </a:pPr>
            <a:r>
              <a:rPr lang="en-US" sz="1800" b="0" dirty="0" smtClean="0"/>
              <a:t>Syntax: </a:t>
            </a:r>
          </a:p>
          <a:p>
            <a:pPr lvl="1">
              <a:buFont typeface="Wingdings" pitchFamily="2" charset="2"/>
              <a:buNone/>
            </a:pPr>
            <a:r>
              <a:rPr lang="en-US" sz="1800" dirty="0" smtClean="0">
                <a:latin typeface="Courier New" pitchFamily="49" charset="0"/>
                <a:cs typeface="Courier New" pitchFamily="49" charset="0"/>
              </a:rPr>
              <a:t>CREATE </a:t>
            </a:r>
            <a:r>
              <a:rPr lang="en-US" sz="1800" b="1" dirty="0" smtClean="0">
                <a:latin typeface="Courier New" pitchFamily="49" charset="0"/>
                <a:cs typeface="Courier New" pitchFamily="49" charset="0"/>
              </a:rPr>
              <a:t>[</a:t>
            </a:r>
            <a:r>
              <a:rPr lang="en-US" sz="1800" dirty="0" smtClean="0">
                <a:latin typeface="Courier New" pitchFamily="49" charset="0"/>
                <a:cs typeface="Courier New" pitchFamily="49" charset="0"/>
              </a:rPr>
              <a:t> UNIQUE </a:t>
            </a:r>
            <a:r>
              <a:rPr lang="en-US" sz="1800" b="1" dirty="0" smtClean="0">
                <a:latin typeface="Courier New" pitchFamily="49" charset="0"/>
                <a:cs typeface="Courier New" pitchFamily="49" charset="0"/>
              </a:rPr>
              <a:t>]</a:t>
            </a:r>
            <a:r>
              <a:rPr lang="en-US" sz="1800" dirty="0" smtClean="0">
                <a:latin typeface="Courier New" pitchFamily="49" charset="0"/>
                <a:cs typeface="Courier New" pitchFamily="49" charset="0"/>
              </a:rPr>
              <a:t> CLUSTERED INDEX index_name</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ON table_name (column_name)</a:t>
            </a:r>
          </a:p>
          <a:p>
            <a:pPr lvl="2"/>
            <a:r>
              <a:rPr lang="en-US" sz="1400" b="1" dirty="0" smtClean="0"/>
              <a:t>[  ] </a:t>
            </a:r>
            <a:r>
              <a:rPr lang="en-US" sz="1400" dirty="0" smtClean="0"/>
              <a:t>= Optional: A unique index is one in which no two rows have the same index key value. </a:t>
            </a:r>
          </a:p>
          <a:p>
            <a:pPr lvl="2"/>
            <a:r>
              <a:rPr lang="en-US" sz="1000" dirty="0" smtClean="0"/>
              <a:t>		</a:t>
            </a:r>
            <a:endParaRPr lang="en-US" sz="1800" dirty="0" smtClean="0"/>
          </a:p>
          <a:p>
            <a:pPr marL="457200" indent="-457200">
              <a:buFont typeface="Wingdings" pitchFamily="2" charset="2"/>
              <a:buChar char="§"/>
            </a:pPr>
            <a:r>
              <a:rPr lang="en-US" sz="1800" b="0" dirty="0" smtClean="0"/>
              <a:t>Example:</a:t>
            </a:r>
          </a:p>
          <a:p>
            <a:pPr lvl="1">
              <a:buFont typeface="Wingdings" pitchFamily="2" charset="2"/>
              <a:buNone/>
            </a:pPr>
            <a:r>
              <a:rPr lang="en-US" sz="1800" dirty="0" smtClean="0">
                <a:latin typeface="Courier New" pitchFamily="49" charset="0"/>
                <a:cs typeface="Courier New" pitchFamily="49" charset="0"/>
              </a:rPr>
              <a:t>CREATE CLUSTERED INDEX NamesIndex</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ON employees (LastName, FirstName)</a:t>
            </a:r>
          </a:p>
          <a:p>
            <a:pPr lvl="1">
              <a:buFont typeface="Wingdings" pitchFamily="2" charset="2"/>
              <a:buNone/>
            </a:pPr>
            <a:endParaRPr lang="en-US" sz="1800" dirty="0" smtClean="0">
              <a:latin typeface="Courier New" pitchFamily="49" charset="0"/>
              <a:cs typeface="Courier New" pitchFamily="49" charset="0"/>
            </a:endParaRPr>
          </a:p>
          <a:p>
            <a:pPr marL="457200" indent="-457200">
              <a:buFont typeface="Wingdings" pitchFamily="2" charset="2"/>
              <a:buChar char="§"/>
            </a:pPr>
            <a:r>
              <a:rPr lang="en-US" sz="1800" b="0" dirty="0" smtClean="0"/>
              <a:t>The above statement has </a:t>
            </a:r>
            <a:r>
              <a:rPr lang="en-US" sz="1800" b="0" dirty="0" smtClean="0">
                <a:latin typeface="Courier New" pitchFamily="49" charset="0"/>
                <a:cs typeface="Courier New" pitchFamily="49" charset="0"/>
              </a:rPr>
              <a:t>CLUSTERED</a:t>
            </a:r>
            <a:r>
              <a:rPr lang="en-US" sz="1800" b="0" dirty="0" smtClean="0"/>
              <a:t>  before </a:t>
            </a:r>
            <a:r>
              <a:rPr lang="en-US" sz="1800" b="0" dirty="0" smtClean="0">
                <a:latin typeface="Courier New" pitchFamily="49" charset="0"/>
                <a:cs typeface="Courier New" pitchFamily="49" charset="0"/>
              </a:rPr>
              <a:t>INDEX</a:t>
            </a:r>
            <a:r>
              <a:rPr lang="en-US" sz="1800" b="0" dirty="0" smtClean="0"/>
              <a:t>, hence creating  a clustered index. </a:t>
            </a:r>
          </a:p>
          <a:p>
            <a:pPr lvl="1"/>
            <a:r>
              <a:rPr lang="en-US" sz="1800" dirty="0" smtClean="0"/>
              <a:t>— If the word </a:t>
            </a:r>
            <a:r>
              <a:rPr lang="en-US" sz="1800" dirty="0" smtClean="0">
                <a:latin typeface="Courier New" pitchFamily="49" charset="0"/>
                <a:cs typeface="Courier New" pitchFamily="49" charset="0"/>
              </a:rPr>
              <a:t>CLUSTERED</a:t>
            </a:r>
            <a:r>
              <a:rPr lang="en-US" sz="1800" dirty="0" smtClean="0"/>
              <a:t> is left out, then a non-clustered index is created.</a:t>
            </a:r>
          </a:p>
          <a:p>
            <a:pPr marL="457200" indent="-457200">
              <a:buFont typeface="Wingdings" pitchFamily="2" charset="2"/>
              <a:buNone/>
            </a:pPr>
            <a:r>
              <a:rPr lang="en-US" sz="1800" b="0" dirty="0" smtClean="0"/>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54038" y="1411288"/>
            <a:ext cx="7556500" cy="4665662"/>
          </a:xfrm>
        </p:spPr>
        <p:txBody>
          <a:bodyPr/>
          <a:lstStyle/>
          <a:p>
            <a:pPr marL="457200" indent="-457200">
              <a:buFont typeface="Wingdings" charset="2"/>
              <a:buNone/>
              <a:defRPr/>
            </a:pPr>
            <a:r>
              <a:rPr lang="en-US" sz="2700" dirty="0" smtClean="0"/>
              <a:t>Lesson Review</a:t>
            </a:r>
          </a:p>
          <a:p>
            <a:pPr>
              <a:defRPr/>
            </a:pPr>
            <a:endParaRPr lang="en-US" dirty="0" smtClean="0"/>
          </a:p>
          <a:p>
            <a:pPr marL="731520" indent="-457200">
              <a:buFont typeface="+mj-lt"/>
              <a:buAutoNum type="arabicPeriod"/>
              <a:defRPr/>
            </a:pPr>
            <a:r>
              <a:rPr lang="en-US" sz="2000" b="0" dirty="0" smtClean="0"/>
              <a:t>What is an index?</a:t>
            </a:r>
          </a:p>
          <a:p>
            <a:pPr marL="731520" indent="-457200">
              <a:buFont typeface="+mj-lt"/>
              <a:buAutoNum type="arabicPeriod"/>
              <a:defRPr/>
            </a:pPr>
            <a:r>
              <a:rPr lang="en-US" sz="2000" b="0" dirty="0" smtClean="0"/>
              <a:t>Why do we use indexes?</a:t>
            </a:r>
          </a:p>
          <a:p>
            <a:pPr marL="731520" indent="-457200">
              <a:buFont typeface="+mj-lt"/>
              <a:buAutoNum type="arabicPeriod"/>
              <a:defRPr/>
            </a:pPr>
            <a:r>
              <a:rPr lang="en-US" sz="2000" b="0" dirty="0" smtClean="0"/>
              <a:t>List the four common index structures.</a:t>
            </a:r>
          </a:p>
          <a:p>
            <a:pPr marL="731520" indent="-457200">
              <a:buFont typeface="+mj-lt"/>
              <a:buAutoNum type="arabicPeriod"/>
              <a:defRPr/>
            </a:pPr>
            <a:r>
              <a:rPr lang="en-US" sz="2000" b="0" dirty="0" smtClean="0"/>
              <a:t>What is a B-tree?</a:t>
            </a:r>
          </a:p>
          <a:p>
            <a:pPr marL="731520" indent="-457200">
              <a:buFont typeface="+mj-lt"/>
              <a:buAutoNum type="arabicPeriod"/>
              <a:defRPr/>
            </a:pPr>
            <a:r>
              <a:rPr lang="en-US" sz="2000" b="0" dirty="0" smtClean="0"/>
              <a:t>What is the difference between a clustered and non-clustered index?</a:t>
            </a:r>
          </a:p>
          <a:p>
            <a:pPr marL="731520" indent="-457200">
              <a:buFont typeface="+mj-lt"/>
              <a:buAutoNum type="arabicPeriod"/>
              <a:defRPr/>
            </a:pPr>
            <a:r>
              <a:rPr lang="en-US" sz="2000" b="0" dirty="0" smtClean="0"/>
              <a:t>What factors influence which index method is used?</a:t>
            </a:r>
          </a:p>
          <a:p>
            <a:pPr marL="731520" indent="-457200">
              <a:buFont typeface="+mj-lt"/>
              <a:buAutoNum type="arabicPeriod"/>
              <a:defRPr/>
            </a:pPr>
            <a:r>
              <a:rPr lang="en-US" sz="2000" b="0" dirty="0" smtClean="0"/>
              <a:t>List several indexes that you use and predict the structure employed.</a:t>
            </a:r>
          </a:p>
          <a:p>
            <a:pPr>
              <a:defRPr/>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622300" y="1497013"/>
            <a:ext cx="7902575" cy="4292600"/>
          </a:xfrm>
          <a:prstGeom prst="rect">
            <a:avLst/>
          </a:prstGeom>
        </p:spPr>
        <p:txBody>
          <a:bodyPr/>
          <a:lstStyle/>
          <a:p>
            <a:pPr marL="457200" indent="-457200" eaLnBrk="0" hangingPunct="0">
              <a:lnSpc>
                <a:spcPct val="90000"/>
              </a:lnSpc>
              <a:spcBef>
                <a:spcPct val="40000"/>
              </a:spcBef>
              <a:buClr>
                <a:srgbClr val="8DACD0"/>
              </a:buClr>
              <a:buSzPct val="70000"/>
              <a:buFont typeface="Wingdings" pitchFamily="2" charset="2"/>
              <a:buNone/>
              <a:defRPr/>
            </a:pPr>
            <a:r>
              <a:rPr lang="en-US" sz="2700" kern="0" dirty="0">
                <a:latin typeface="Times New Roman" pitchFamily="18" charset="0"/>
                <a:cs typeface="Times New Roman" pitchFamily="18" charset="0"/>
              </a:rPr>
              <a:t>Lesson Overview</a:t>
            </a:r>
          </a:p>
          <a:p>
            <a:pPr marL="228600" indent="-228600" eaLnBrk="0" hangingPunct="0">
              <a:lnSpc>
                <a:spcPct val="90000"/>
              </a:lnSpc>
              <a:spcBef>
                <a:spcPct val="40000"/>
              </a:spcBef>
              <a:buSzPct val="70000"/>
              <a:defRPr/>
            </a:pPr>
            <a:endParaRPr lang="en-US" sz="2000" b="0" kern="0" dirty="0">
              <a:latin typeface="Times New Roman" pitchFamily="18" charset="0"/>
              <a:cs typeface="Times New Roman" pitchFamily="18" charset="0"/>
            </a:endParaRPr>
          </a:p>
          <a:p>
            <a:pPr marL="228600" indent="-228600" eaLnBrk="0" hangingPunct="0">
              <a:lnSpc>
                <a:spcPct val="90000"/>
              </a:lnSpc>
              <a:spcBef>
                <a:spcPct val="40000"/>
              </a:spcBef>
              <a:buSzPct val="70000"/>
              <a:defRPr/>
            </a:pPr>
            <a:r>
              <a:rPr lang="en-US" sz="2000" b="0" kern="0" dirty="0">
                <a:latin typeface="Times New Roman" pitchFamily="18" charset="0"/>
                <a:cs typeface="Times New Roman" pitchFamily="18" charset="0"/>
              </a:rPr>
              <a:t>In this lesson, you will learn:</a:t>
            </a:r>
          </a:p>
          <a:p>
            <a:pPr marL="228600" indent="-228600" eaLnBrk="0" hangingPunct="0">
              <a:lnSpc>
                <a:spcPct val="90000"/>
              </a:lnSpc>
              <a:spcBef>
                <a:spcPct val="40000"/>
              </a:spcBef>
              <a:buSzPct val="70000"/>
              <a:buFont typeface="Wingdings" charset="2"/>
              <a:buChar char="§"/>
              <a:defRPr/>
            </a:pPr>
            <a:r>
              <a:rPr lang="en-US" sz="2000" b="0" kern="0" dirty="0">
                <a:latin typeface="Times New Roman" pitchFamily="18" charset="0"/>
                <a:cs typeface="Times New Roman" pitchFamily="18" charset="0"/>
              </a:rPr>
              <a:t>What is an index?</a:t>
            </a:r>
          </a:p>
          <a:p>
            <a:pPr marL="228600" indent="-228600" eaLnBrk="0" hangingPunct="0">
              <a:lnSpc>
                <a:spcPct val="90000"/>
              </a:lnSpc>
              <a:spcBef>
                <a:spcPct val="40000"/>
              </a:spcBef>
              <a:buSzPct val="70000"/>
              <a:buFont typeface="Wingdings" charset="2"/>
              <a:buChar char="§"/>
              <a:defRPr/>
            </a:pPr>
            <a:r>
              <a:rPr lang="en-US" sz="2000" b="0" kern="0" dirty="0">
                <a:latin typeface="Times New Roman" pitchFamily="18" charset="0"/>
                <a:cs typeface="Times New Roman" pitchFamily="18" charset="0"/>
              </a:rPr>
              <a:t>Why do we use indexes?</a:t>
            </a:r>
          </a:p>
          <a:p>
            <a:pPr marL="228600" indent="-228600" eaLnBrk="0" hangingPunct="0">
              <a:lnSpc>
                <a:spcPct val="90000"/>
              </a:lnSpc>
              <a:spcBef>
                <a:spcPct val="40000"/>
              </a:spcBef>
              <a:buSzPct val="70000"/>
              <a:buFont typeface="Wingdings" charset="2"/>
              <a:buChar char="§"/>
              <a:defRPr/>
            </a:pPr>
            <a:r>
              <a:rPr lang="en-US" sz="2000" b="0" kern="0" dirty="0">
                <a:latin typeface="Times New Roman" pitchFamily="18" charset="0"/>
                <a:cs typeface="Times New Roman" pitchFamily="18" charset="0"/>
              </a:rPr>
              <a:t>Common data structures for indexes</a:t>
            </a:r>
            <a:endParaRPr lang="en-US" sz="2200" b="0" kern="0" dirty="0">
              <a:latin typeface="Segoe"/>
              <a:cs typeface="+mn-cs"/>
            </a:endParaRPr>
          </a:p>
          <a:p>
            <a:pPr marL="228600" indent="-228600" eaLnBrk="0" hangingPunct="0">
              <a:lnSpc>
                <a:spcPct val="90000"/>
              </a:lnSpc>
              <a:spcBef>
                <a:spcPct val="40000"/>
              </a:spcBef>
              <a:buSzPct val="70000"/>
              <a:buFont typeface="Wingdings" charset="2"/>
              <a:buChar char="§"/>
              <a:defRPr/>
            </a:pPr>
            <a:r>
              <a:rPr lang="en-US" sz="2000" b="0" kern="0" dirty="0">
                <a:latin typeface="Times New Roman" pitchFamily="18" charset="0"/>
                <a:cs typeface="Times New Roman" pitchFamily="18" charset="0"/>
              </a:rPr>
              <a:t>Non-clustered indexes </a:t>
            </a:r>
          </a:p>
          <a:p>
            <a:pPr marL="228600" indent="-228600" eaLnBrk="0" hangingPunct="0">
              <a:lnSpc>
                <a:spcPct val="90000"/>
              </a:lnSpc>
              <a:spcBef>
                <a:spcPct val="40000"/>
              </a:spcBef>
              <a:buSzPct val="70000"/>
              <a:buFont typeface="Wingdings" charset="2"/>
              <a:buChar char="§"/>
              <a:defRPr/>
            </a:pPr>
            <a:r>
              <a:rPr lang="en-US" sz="2000" b="0" kern="0" dirty="0">
                <a:latin typeface="Times New Roman" pitchFamily="18" charset="0"/>
                <a:cs typeface="Times New Roman" pitchFamily="18" charset="0"/>
              </a:rPr>
              <a:t>Clustered indexes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3"/>
          <p:cNvSpPr>
            <a:spLocks noGrp="1" noChangeArrowheads="1"/>
          </p:cNvSpPr>
          <p:nvPr>
            <p:ph type="body" idx="1"/>
          </p:nvPr>
        </p:nvSpPr>
        <p:spPr bwMode="auto">
          <a:xfrm>
            <a:off x="546100" y="1535113"/>
            <a:ext cx="7843838" cy="4808537"/>
          </a:xfrm>
          <a:noFill/>
          <a:ln>
            <a:miter lim="800000"/>
            <a:headEnd/>
            <a:tailEnd/>
          </a:ln>
        </p:spPr>
        <p:txBody>
          <a:bodyPr vert="horz" wrap="square" lIns="91440" tIns="45720" rIns="91440" bIns="45720" numCol="1" anchor="t" anchorCtr="0" compatLnSpc="1">
            <a:prstTxWarp prst="textNoShape">
              <a:avLst/>
            </a:prstTxWarp>
          </a:bodyPr>
          <a:lstStyle/>
          <a:p>
            <a:pPr marL="457200" indent="-457200">
              <a:buFont typeface="Wingdings" pitchFamily="2" charset="2"/>
              <a:buNone/>
            </a:pPr>
            <a:r>
              <a:rPr lang="en-US" sz="2700" dirty="0" smtClean="0"/>
              <a:t>What is an index?</a:t>
            </a:r>
          </a:p>
          <a:p>
            <a:pPr marL="457200" indent="-457200">
              <a:buFont typeface="Wingdings" pitchFamily="2" charset="2"/>
              <a:buNone/>
            </a:pPr>
            <a:endParaRPr lang="en-US" sz="1600" b="0" dirty="0" smtClean="0"/>
          </a:p>
          <a:p>
            <a:pPr marL="457200" indent="-457200">
              <a:buFont typeface="Wingdings" pitchFamily="2" charset="2"/>
              <a:buChar char="§"/>
            </a:pPr>
            <a:r>
              <a:rPr lang="en-US" sz="1800" b="0" dirty="0" smtClean="0"/>
              <a:t>An index is a list of objects.</a:t>
            </a:r>
          </a:p>
          <a:p>
            <a:pPr marL="585788" lvl="1" indent="-457200">
              <a:buFont typeface="Wingdings" pitchFamily="2" charset="2"/>
              <a:buNone/>
            </a:pPr>
            <a:r>
              <a:rPr lang="en-US" sz="1800" dirty="0" smtClean="0"/>
              <a:t>	— </a:t>
            </a:r>
            <a:r>
              <a:rPr lang="en-US" sz="1800" i="1" dirty="0" smtClean="0"/>
              <a:t>Example: </a:t>
            </a:r>
            <a:r>
              <a:rPr lang="en-US" sz="1800" dirty="0" smtClean="0"/>
              <a:t>an index for a book is a list of the topics within the book.</a:t>
            </a:r>
          </a:p>
          <a:p>
            <a:pPr marL="585788" lvl="1" indent="-457200">
              <a:buFont typeface="Wingdings" pitchFamily="2" charset="2"/>
              <a:buNone/>
            </a:pPr>
            <a:r>
              <a:rPr lang="en-US" sz="1800" dirty="0" smtClean="0"/>
              <a:t>	— We use an index so that we can go directly to the topic that we want to look at in the book or database.</a:t>
            </a:r>
          </a:p>
          <a:p>
            <a:pPr marL="585788" lvl="1" indent="-457200">
              <a:buFont typeface="Wingdings" pitchFamily="2" charset="2"/>
              <a:buChar char="§"/>
            </a:pPr>
            <a:endParaRPr lang="en-US" sz="1000" dirty="0" smtClean="0"/>
          </a:p>
          <a:p>
            <a:pPr marL="457200" indent="-457200">
              <a:buFont typeface="Wingdings" pitchFamily="2" charset="2"/>
              <a:buBlip>
                <a:blip r:embed="rId3"/>
              </a:buBlip>
            </a:pPr>
            <a:r>
              <a:rPr lang="en-US" sz="1800" b="0" dirty="0" smtClean="0"/>
              <a:t>An index is a data structure.</a:t>
            </a:r>
          </a:p>
          <a:p>
            <a:pPr marL="585788" lvl="1" indent="-457200">
              <a:buFont typeface="Wingdings" pitchFamily="2" charset="2"/>
              <a:buNone/>
            </a:pPr>
            <a:r>
              <a:rPr lang="en-US" sz="1800" dirty="0" smtClean="0"/>
              <a:t>	 — A listing of key words and associated data that point to the location of more comprehensive information, such as files and records on a disk or record keys in a database.</a:t>
            </a:r>
            <a:endParaRPr lang="en-US" sz="1800" dirty="0" smtClean="0">
              <a:latin typeface="Times-Roman"/>
            </a:endParaRPr>
          </a:p>
          <a:p>
            <a:pPr marL="457200" indent="-457200">
              <a:buFont typeface="Wingdings" pitchFamily="2" charset="2"/>
              <a:buNone/>
            </a:pPr>
            <a:endParaRPr lang="en-US" sz="1800" b="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3"/>
          <p:cNvSpPr>
            <a:spLocks noGrp="1" noChangeArrowheads="1"/>
          </p:cNvSpPr>
          <p:nvPr>
            <p:ph type="body" idx="1"/>
          </p:nvPr>
        </p:nvSpPr>
        <p:spPr bwMode="auto">
          <a:xfrm>
            <a:off x="546100" y="1535113"/>
            <a:ext cx="8043863" cy="5032375"/>
          </a:xfrm>
          <a:noFill/>
          <a:ln>
            <a:miter lim="800000"/>
            <a:headEnd/>
            <a:tailEnd/>
          </a:ln>
        </p:spPr>
        <p:txBody>
          <a:bodyPr vert="horz" wrap="square" lIns="91440" tIns="45720" rIns="91440" bIns="45720" numCol="1" anchor="t" anchorCtr="0" compatLnSpc="1">
            <a:prstTxWarp prst="textNoShape">
              <a:avLst/>
            </a:prstTxWarp>
          </a:bodyPr>
          <a:lstStyle/>
          <a:p>
            <a:pPr marL="457200" indent="-457200">
              <a:lnSpc>
                <a:spcPct val="80000"/>
              </a:lnSpc>
              <a:buFont typeface="Wingdings" pitchFamily="2" charset="2"/>
              <a:buNone/>
            </a:pPr>
            <a:r>
              <a:rPr lang="en-US" sz="2700" dirty="0" smtClean="0"/>
              <a:t>Why do we use indexes?</a:t>
            </a:r>
          </a:p>
          <a:p>
            <a:pPr marL="457200" indent="-457200">
              <a:lnSpc>
                <a:spcPct val="80000"/>
              </a:lnSpc>
              <a:buFont typeface="Wingdings" pitchFamily="2" charset="2"/>
              <a:buNone/>
            </a:pPr>
            <a:endParaRPr lang="en-US" sz="1000" b="0" dirty="0" smtClean="0"/>
          </a:p>
          <a:p>
            <a:pPr marL="457200" indent="-457200">
              <a:lnSpc>
                <a:spcPct val="80000"/>
              </a:lnSpc>
              <a:buFont typeface="Wingdings" pitchFamily="2" charset="2"/>
              <a:buChar char="§"/>
            </a:pPr>
            <a:r>
              <a:rPr lang="en-US" sz="1800" dirty="0" smtClean="0"/>
              <a:t>Life without an index</a:t>
            </a:r>
            <a:endParaRPr lang="en-US" sz="1800" b="0" dirty="0" smtClean="0"/>
          </a:p>
          <a:p>
            <a:pPr lvl="1">
              <a:lnSpc>
                <a:spcPct val="80000"/>
              </a:lnSpc>
            </a:pPr>
            <a:r>
              <a:rPr lang="en-US" sz="1800" dirty="0" smtClean="0"/>
              <a:t>— Data is difficult to locate because it is stored in the order entered.</a:t>
            </a:r>
          </a:p>
          <a:p>
            <a:pPr lvl="1">
              <a:lnSpc>
                <a:spcPct val="80000"/>
              </a:lnSpc>
            </a:pPr>
            <a:r>
              <a:rPr lang="en-US" sz="1800" dirty="0" smtClean="0"/>
              <a:t>— There is no easy or  efficient method for retrieving records.</a:t>
            </a:r>
          </a:p>
          <a:p>
            <a:pPr lvl="1">
              <a:lnSpc>
                <a:spcPct val="80000"/>
              </a:lnSpc>
            </a:pPr>
            <a:r>
              <a:rPr lang="en-US" sz="1800" dirty="0" smtClean="0"/>
              <a:t>— Searching is blind and haphazard. An example of a blind search: Suppose you want to try a recipe that uses a food that you have never heard of. All you know is that it is a type of food.  If you had an index of foods, it would speed up your efforts to find this particular item, and if you also had data on specialty food stores that carry that item, you would be able to obtain it even faster. </a:t>
            </a:r>
          </a:p>
          <a:p>
            <a:pPr marL="457200" indent="-457200">
              <a:lnSpc>
                <a:spcPct val="80000"/>
              </a:lnSpc>
              <a:buFont typeface="Wingdings" pitchFamily="2" charset="2"/>
              <a:buChar char="§"/>
            </a:pPr>
            <a:r>
              <a:rPr lang="en-US" sz="1800" dirty="0" smtClean="0"/>
              <a:t>Life with an index</a:t>
            </a:r>
          </a:p>
          <a:p>
            <a:pPr lvl="1">
              <a:lnSpc>
                <a:spcPct val="80000"/>
              </a:lnSpc>
            </a:pPr>
            <a:r>
              <a:rPr lang="en-US" sz="1800" dirty="0" smtClean="0"/>
              <a:t>— Significantly improve the speed of data retrieval.</a:t>
            </a:r>
          </a:p>
          <a:p>
            <a:pPr lvl="1">
              <a:lnSpc>
                <a:spcPct val="80000"/>
              </a:lnSpc>
            </a:pPr>
            <a:r>
              <a:rPr lang="en-US" sz="1800" dirty="0" smtClean="0"/>
              <a:t>— Writing of records can be slower. In addition, indexes take up more storage, just as a book index requires more pages in the book.</a:t>
            </a:r>
          </a:p>
          <a:p>
            <a:pPr lvl="1">
              <a:lnSpc>
                <a:spcPct val="80000"/>
              </a:lnSpc>
            </a:pPr>
            <a:r>
              <a:rPr lang="en-US" sz="1800" dirty="0" smtClean="0"/>
              <a:t>— The Internet would not be possible without indexes. If we had to search the Internet in the order that items were added, we would never find anything on this giant database on the World Wide Web. </a:t>
            </a:r>
          </a:p>
          <a:p>
            <a:pPr marL="457200" indent="-457200">
              <a:lnSpc>
                <a:spcPct val="80000"/>
              </a:lnSpc>
              <a:buFont typeface="Wingdings" pitchFamily="2" charset="2"/>
              <a:buChar char="§"/>
            </a:pPr>
            <a:endParaRPr lang="en-US" sz="1800" b="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546100" y="1535113"/>
            <a:ext cx="7953375" cy="4808537"/>
          </a:xfrm>
        </p:spPr>
        <p:txBody>
          <a:bodyPr/>
          <a:lstStyle/>
          <a:p>
            <a:pPr marL="457200" indent="-457200">
              <a:buFont typeface="Wingdings" charset="2"/>
              <a:buNone/>
              <a:defRPr/>
            </a:pPr>
            <a:r>
              <a:rPr lang="en-US" sz="2700" dirty="0" smtClean="0"/>
              <a:t>Common Data Structures for Indexes</a:t>
            </a:r>
          </a:p>
          <a:p>
            <a:pPr>
              <a:buFont typeface="Wingdings" charset="2"/>
              <a:buNone/>
              <a:defRPr/>
            </a:pPr>
            <a:r>
              <a:rPr lang="en-US" sz="1800" dirty="0" smtClean="0"/>
              <a:t>	</a:t>
            </a:r>
          </a:p>
          <a:p>
            <a:pPr>
              <a:buFont typeface="Wingdings" charset="2"/>
              <a:buNone/>
              <a:defRPr/>
            </a:pPr>
            <a:r>
              <a:rPr lang="en-US" sz="1800" b="0" dirty="0" smtClean="0"/>
              <a:t>Four common data structures for indexes: bitmap, dense, sparse, and reverse.</a:t>
            </a:r>
          </a:p>
          <a:p>
            <a:pPr>
              <a:buFont typeface="Wingdings" charset="2"/>
              <a:buNone/>
              <a:defRPr/>
            </a:pPr>
            <a:endParaRPr lang="en-US" sz="1800" dirty="0" smtClean="0"/>
          </a:p>
          <a:p>
            <a:pPr>
              <a:defRPr/>
            </a:pPr>
            <a:r>
              <a:rPr lang="en-US" sz="1800" dirty="0" smtClean="0"/>
              <a:t>Bitmap index</a:t>
            </a:r>
          </a:p>
          <a:p>
            <a:pPr lvl="1">
              <a:defRPr/>
            </a:pPr>
            <a:r>
              <a:rPr lang="en-US" sz="1800" dirty="0" smtClean="0"/>
              <a:t>— A bitmap index stores the data in bit arrays.</a:t>
            </a:r>
          </a:p>
          <a:p>
            <a:pPr lvl="1">
              <a:defRPr/>
            </a:pPr>
            <a:r>
              <a:rPr lang="en-US" sz="1800" dirty="0" smtClean="0"/>
              <a:t>— The most common form is a B-tree.</a:t>
            </a:r>
          </a:p>
          <a:p>
            <a:pPr lvl="1">
              <a:defRPr/>
            </a:pPr>
            <a:r>
              <a:rPr lang="en-US" sz="1800" dirty="0" smtClean="0"/>
              <a:t>— B-trees can be a highly efficient data structure.</a:t>
            </a:r>
          </a:p>
          <a:p>
            <a:pPr lvl="1">
              <a:defRPr/>
            </a:pPr>
            <a:endParaRPr lang="en-US" sz="1800" dirty="0" smtClean="0"/>
          </a:p>
          <a:p>
            <a:pPr>
              <a:defRPr/>
            </a:pPr>
            <a:r>
              <a:rPr lang="en-US" sz="1800" dirty="0" smtClean="0"/>
              <a:t>Dense index</a:t>
            </a:r>
          </a:p>
          <a:p>
            <a:pPr lvl="1">
              <a:defRPr/>
            </a:pPr>
            <a:r>
              <a:rPr lang="en-US" sz="1800" dirty="0" smtClean="0"/>
              <a:t>— A dense index works with pairs of keys and pointers for each record.</a:t>
            </a:r>
          </a:p>
          <a:p>
            <a:pPr lvl="1">
              <a:defRPr/>
            </a:pPr>
            <a:r>
              <a:rPr lang="en-US" sz="1800" dirty="0" smtClean="0"/>
              <a:t>— Every key has a pointer tied directly to a record.</a:t>
            </a:r>
          </a:p>
          <a:p>
            <a:pPr>
              <a:buFont typeface="Wingdings" charset="2"/>
              <a:buNone/>
              <a:defRPr/>
            </a:pPr>
            <a:endParaRPr lang="en-US" sz="1800" b="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546100" y="1535113"/>
            <a:ext cx="7980363" cy="4808537"/>
          </a:xfrm>
        </p:spPr>
        <p:txBody>
          <a:bodyPr/>
          <a:lstStyle/>
          <a:p>
            <a:pPr marL="457200" indent="-457200">
              <a:buFont typeface="Wingdings" charset="2"/>
              <a:buNone/>
              <a:defRPr/>
            </a:pPr>
            <a:r>
              <a:rPr lang="en-US" sz="2700" dirty="0" smtClean="0"/>
              <a:t>Common Data Structures for Indexes </a:t>
            </a:r>
            <a:r>
              <a:rPr lang="en-US" sz="2000" dirty="0" smtClean="0"/>
              <a:t>(continued)</a:t>
            </a:r>
          </a:p>
          <a:p>
            <a:pPr>
              <a:buFont typeface="Wingdings" charset="2"/>
              <a:buNone/>
              <a:defRPr/>
            </a:pPr>
            <a:endParaRPr lang="en-US" sz="1800" dirty="0" smtClean="0"/>
          </a:p>
          <a:p>
            <a:pPr>
              <a:defRPr/>
            </a:pPr>
            <a:r>
              <a:rPr lang="en-US" sz="1800" dirty="0" smtClean="0"/>
              <a:t>Sparse index</a:t>
            </a:r>
          </a:p>
          <a:p>
            <a:pPr lvl="1">
              <a:defRPr/>
            </a:pPr>
            <a:r>
              <a:rPr lang="en-US" sz="1800" dirty="0" smtClean="0"/>
              <a:t>— A sparse index works with pairs of keys and pointers for each block (a sequence of bytes or bits).</a:t>
            </a:r>
          </a:p>
          <a:p>
            <a:pPr lvl="1">
              <a:defRPr/>
            </a:pPr>
            <a:r>
              <a:rPr lang="en-US" sz="1800" dirty="0" smtClean="0"/>
              <a:t>— Every key has a pointer tied to a block of data.</a:t>
            </a:r>
          </a:p>
          <a:p>
            <a:pPr lvl="1">
              <a:defRPr/>
            </a:pPr>
            <a:r>
              <a:rPr lang="en-US" sz="1800" dirty="0" smtClean="0"/>
              <a:t>— Less costly in resources and less effective (more generalized) than a dense index.</a:t>
            </a:r>
          </a:p>
          <a:p>
            <a:pPr lvl="1">
              <a:defRPr/>
            </a:pPr>
            <a:endParaRPr lang="en-US" sz="1800" i="1" dirty="0" smtClean="0"/>
          </a:p>
          <a:p>
            <a:pPr>
              <a:defRPr/>
            </a:pPr>
            <a:r>
              <a:rPr lang="en-US" sz="1800" dirty="0" smtClean="0"/>
              <a:t>Reverse index</a:t>
            </a:r>
          </a:p>
          <a:p>
            <a:pPr lvl="1">
              <a:defRPr/>
            </a:pPr>
            <a:r>
              <a:rPr lang="en-US" sz="1800" dirty="0" smtClean="0"/>
              <a:t>— A reverse index reverses the key value; for instance, 12345 becomes 54321.</a:t>
            </a:r>
          </a:p>
          <a:p>
            <a:pPr lvl="1">
              <a:defRPr/>
            </a:pPr>
            <a:r>
              <a:rPr lang="en-US" sz="1800" dirty="0" smtClean="0"/>
              <a:t>— This method is useful when keys are set in a sequence where new key values change by a uniform amount.</a:t>
            </a:r>
          </a:p>
          <a:p>
            <a:pPr>
              <a:defRPr/>
            </a:pPr>
            <a:endParaRPr lang="en-US" sz="1800" b="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3"/>
          <p:cNvSpPr>
            <a:spLocks noGrp="1" noChangeArrowheads="1"/>
          </p:cNvSpPr>
          <p:nvPr>
            <p:ph type="body" idx="1"/>
          </p:nvPr>
        </p:nvSpPr>
        <p:spPr bwMode="auto">
          <a:xfrm>
            <a:off x="546100" y="1303338"/>
            <a:ext cx="7948613" cy="5157787"/>
          </a:xfrm>
          <a:noFill/>
          <a:ln>
            <a:miter lim="800000"/>
            <a:headEnd/>
            <a:tailEnd/>
          </a:ln>
        </p:spPr>
        <p:txBody>
          <a:bodyPr vert="horz" wrap="square" lIns="91440" tIns="45720" rIns="91440" bIns="45720" numCol="1" anchor="t" anchorCtr="0" compatLnSpc="1">
            <a:prstTxWarp prst="textNoShape">
              <a:avLst/>
            </a:prstTxWarp>
          </a:bodyPr>
          <a:lstStyle/>
          <a:p>
            <a:pPr marL="457200" indent="-457200">
              <a:lnSpc>
                <a:spcPct val="70000"/>
              </a:lnSpc>
              <a:buFont typeface="Wingdings" pitchFamily="2" charset="2"/>
              <a:buNone/>
            </a:pPr>
            <a:r>
              <a:rPr lang="en-US" sz="2700" dirty="0" smtClean="0"/>
              <a:t>B-tree</a:t>
            </a:r>
          </a:p>
          <a:p>
            <a:pPr marL="457200" indent="-457200">
              <a:lnSpc>
                <a:spcPct val="70000"/>
              </a:lnSpc>
              <a:buFont typeface="Wingdings" pitchFamily="2" charset="2"/>
              <a:buNone/>
            </a:pPr>
            <a:endParaRPr lang="en-US" sz="2000" b="0" dirty="0" smtClean="0"/>
          </a:p>
          <a:p>
            <a:pPr marL="457200" indent="-457200">
              <a:lnSpc>
                <a:spcPct val="70000"/>
              </a:lnSpc>
              <a:buFont typeface="Wingdings" pitchFamily="2" charset="2"/>
              <a:buNone/>
            </a:pPr>
            <a:r>
              <a:rPr lang="en-US" sz="2000" b="0" dirty="0" smtClean="0"/>
              <a:t>			</a:t>
            </a:r>
          </a:p>
          <a:p>
            <a:pPr lvl="1">
              <a:lnSpc>
                <a:spcPct val="70000"/>
              </a:lnSpc>
            </a:pPr>
            <a:endParaRPr lang="en-US" sz="2000" i="1" dirty="0" smtClean="0"/>
          </a:p>
          <a:p>
            <a:pPr lvl="1">
              <a:lnSpc>
                <a:spcPct val="70000"/>
              </a:lnSpc>
              <a:buFont typeface="Wingdings" pitchFamily="2" charset="2"/>
              <a:buNone/>
            </a:pPr>
            <a:endParaRPr lang="en-US" sz="2000" i="1" dirty="0" smtClean="0"/>
          </a:p>
          <a:p>
            <a:pPr lvl="1">
              <a:lnSpc>
                <a:spcPct val="70000"/>
              </a:lnSpc>
              <a:buClrTx/>
              <a:buFont typeface="Wingdings" pitchFamily="2" charset="2"/>
              <a:buChar char="§"/>
            </a:pPr>
            <a:r>
              <a:rPr lang="en-US" sz="2000" dirty="0" smtClean="0"/>
              <a:t>A tree structure for storing database indexes.</a:t>
            </a:r>
          </a:p>
          <a:p>
            <a:pPr lvl="1">
              <a:lnSpc>
                <a:spcPct val="70000"/>
              </a:lnSpc>
              <a:buClrTx/>
              <a:buFont typeface="Wingdings" pitchFamily="2" charset="2"/>
              <a:buChar char="§"/>
            </a:pPr>
            <a:r>
              <a:rPr lang="en-US" sz="2000" dirty="0" smtClean="0"/>
              <a:t>The </a:t>
            </a:r>
            <a:r>
              <a:rPr lang="en-US" sz="2000" i="1" dirty="0" smtClean="0"/>
              <a:t>B</a:t>
            </a:r>
            <a:r>
              <a:rPr lang="en-US" sz="2000" dirty="0" smtClean="0"/>
              <a:t> in </a:t>
            </a:r>
            <a:r>
              <a:rPr lang="en-US" sz="2000" i="1" dirty="0" smtClean="0"/>
              <a:t>B-tree</a:t>
            </a:r>
            <a:r>
              <a:rPr lang="en-US" sz="2000" dirty="0" smtClean="0"/>
              <a:t> standards for </a:t>
            </a:r>
            <a:r>
              <a:rPr lang="en-US" sz="2000" i="1" dirty="0" smtClean="0"/>
              <a:t>balance.</a:t>
            </a:r>
          </a:p>
          <a:p>
            <a:pPr lvl="1">
              <a:lnSpc>
                <a:spcPct val="70000"/>
              </a:lnSpc>
              <a:buClrTx/>
              <a:buFont typeface="Wingdings" pitchFamily="2" charset="2"/>
              <a:buChar char="§"/>
            </a:pPr>
            <a:r>
              <a:rPr lang="en-US" sz="2000" dirty="0" smtClean="0"/>
              <a:t>Each node in the B-tree contains a sorted list of key values and links that correspond to ranges of key values between the listed values.</a:t>
            </a:r>
          </a:p>
          <a:p>
            <a:pPr lvl="1">
              <a:lnSpc>
                <a:spcPct val="70000"/>
              </a:lnSpc>
              <a:buClrTx/>
              <a:buFont typeface="Wingdings" pitchFamily="2" charset="2"/>
              <a:buChar char="§"/>
            </a:pPr>
            <a:r>
              <a:rPr lang="en-US" sz="2000" dirty="0" smtClean="0"/>
              <a:t>To find a specific data record given its key value, the program reads the first node, or root, from the disk and compares the desired key with the keys in the node to select a subrange of key values to search.</a:t>
            </a:r>
          </a:p>
          <a:p>
            <a:pPr lvl="1">
              <a:lnSpc>
                <a:spcPct val="70000"/>
              </a:lnSpc>
              <a:buClrTx/>
              <a:buFont typeface="Wingdings" pitchFamily="2" charset="2"/>
              <a:buChar char="§"/>
            </a:pPr>
            <a:r>
              <a:rPr lang="en-US" sz="2000" dirty="0" smtClean="0"/>
              <a:t>It repeats the process with the node indicated by the corresponding link. At the lowest level, the links indicate the data records.</a:t>
            </a:r>
          </a:p>
          <a:p>
            <a:pPr lvl="1">
              <a:lnSpc>
                <a:spcPct val="70000"/>
              </a:lnSpc>
              <a:buClrTx/>
              <a:buFont typeface="Wingdings" pitchFamily="2" charset="2"/>
              <a:buChar char="§"/>
            </a:pPr>
            <a:r>
              <a:rPr lang="en-US" sz="2000" dirty="0" smtClean="0"/>
              <a:t>The database system can thus rapidly skip down through the levels of the tree structure to find the simple index entries that contain the location of the desired records or rows. </a:t>
            </a:r>
          </a:p>
          <a:p>
            <a:pPr lvl="2">
              <a:lnSpc>
                <a:spcPct val="70000"/>
              </a:lnSpc>
            </a:pPr>
            <a:r>
              <a:rPr lang="en-US" sz="2400" dirty="0" smtClean="0"/>
              <a:t>				</a:t>
            </a:r>
          </a:p>
        </p:txBody>
      </p:sp>
      <p:pic>
        <p:nvPicPr>
          <p:cNvPr id="26626" name="Picture 2" descr="b-tree1.jpg"/>
          <p:cNvPicPr>
            <a:picLocks noChangeAspect="1"/>
          </p:cNvPicPr>
          <p:nvPr/>
        </p:nvPicPr>
        <p:blipFill>
          <a:blip r:embed="rId3"/>
          <a:srcRect/>
          <a:stretch>
            <a:fillRect/>
          </a:stretch>
        </p:blipFill>
        <p:spPr bwMode="auto">
          <a:xfrm>
            <a:off x="2695575" y="1506538"/>
            <a:ext cx="2916238" cy="1377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546100" y="1535113"/>
            <a:ext cx="8089900" cy="4808537"/>
          </a:xfrm>
        </p:spPr>
        <p:txBody>
          <a:bodyPr/>
          <a:lstStyle/>
          <a:p>
            <a:pPr marL="457200" indent="-457200">
              <a:buFont typeface="Wingdings" charset="2"/>
              <a:buNone/>
              <a:defRPr/>
            </a:pPr>
            <a:r>
              <a:rPr lang="en-US" sz="2700" dirty="0" smtClean="0"/>
              <a:t>B-tree </a:t>
            </a:r>
            <a:r>
              <a:rPr lang="en-US" sz="2000" dirty="0" smtClean="0"/>
              <a:t>(continued)</a:t>
            </a:r>
          </a:p>
          <a:p>
            <a:pPr lvl="2">
              <a:defRPr/>
            </a:pPr>
            <a:r>
              <a:rPr lang="en-US" dirty="0" smtClean="0"/>
              <a:t>			</a:t>
            </a:r>
          </a:p>
          <a:p>
            <a:pPr lvl="2">
              <a:defRPr/>
            </a:pPr>
            <a:endParaRPr lang="en-US" dirty="0" smtClean="0"/>
          </a:p>
          <a:p>
            <a:pPr lvl="2">
              <a:defRPr/>
            </a:pPr>
            <a:endParaRPr lang="en-US" dirty="0" smtClean="0"/>
          </a:p>
          <a:p>
            <a:pPr>
              <a:spcBef>
                <a:spcPts val="0"/>
              </a:spcBef>
              <a:defRPr/>
            </a:pPr>
            <a:endParaRPr lang="en-US" sz="1800" b="0" dirty="0" smtClean="0"/>
          </a:p>
          <a:p>
            <a:pPr>
              <a:spcBef>
                <a:spcPts val="0"/>
              </a:spcBef>
              <a:defRPr/>
            </a:pPr>
            <a:endParaRPr lang="en-US" sz="1800" b="0" dirty="0" smtClean="0"/>
          </a:p>
          <a:p>
            <a:pPr>
              <a:spcBef>
                <a:spcPts val="0"/>
              </a:spcBef>
              <a:defRPr/>
            </a:pPr>
            <a:r>
              <a:rPr lang="en-US" sz="1800" b="0" dirty="0" smtClean="0"/>
              <a:t>This B-tree cuts search time significantly.</a:t>
            </a:r>
          </a:p>
          <a:p>
            <a:pPr>
              <a:spcBef>
                <a:spcPts val="0"/>
              </a:spcBef>
              <a:defRPr/>
            </a:pPr>
            <a:r>
              <a:rPr lang="en-US" sz="1800" b="0" dirty="0" smtClean="0"/>
              <a:t>The data is organized in a balance method.</a:t>
            </a:r>
            <a:endParaRPr lang="en-US" sz="1800" b="0" i="1" dirty="0" smtClean="0"/>
          </a:p>
          <a:p>
            <a:pPr>
              <a:spcBef>
                <a:spcPts val="0"/>
              </a:spcBef>
              <a:defRPr/>
            </a:pPr>
            <a:r>
              <a:rPr lang="en-US" sz="1800" b="0" dirty="0" smtClean="0"/>
              <a:t>Each side of the tree has half the keys.</a:t>
            </a:r>
          </a:p>
          <a:p>
            <a:pPr>
              <a:spcBef>
                <a:spcPts val="0"/>
              </a:spcBef>
              <a:defRPr/>
            </a:pPr>
            <a:r>
              <a:rPr lang="en-US" sz="1800" b="0" dirty="0" smtClean="0"/>
              <a:t>If you are looking for 59, you would travel down the right branch until you hit 73 and then travel down the left branch to reach 59.</a:t>
            </a:r>
          </a:p>
          <a:p>
            <a:pPr>
              <a:spcBef>
                <a:spcPts val="0"/>
              </a:spcBef>
              <a:defRPr/>
            </a:pPr>
            <a:r>
              <a:rPr lang="en-US" sz="1800" b="0" dirty="0" smtClean="0"/>
              <a:t>The lowest layer is the tree is referred to as the </a:t>
            </a:r>
            <a:r>
              <a:rPr lang="en-US" sz="1800" b="0" i="1" dirty="0" smtClean="0"/>
              <a:t>leaf layer </a:t>
            </a:r>
            <a:r>
              <a:rPr lang="en-US" sz="1800" b="0" dirty="0" smtClean="0"/>
              <a:t>of the tree.</a:t>
            </a:r>
          </a:p>
          <a:p>
            <a:pPr lvl="1">
              <a:spcBef>
                <a:spcPts val="0"/>
              </a:spcBef>
              <a:defRPr/>
            </a:pPr>
            <a:r>
              <a:rPr lang="en-US" sz="1800" dirty="0" smtClean="0"/>
              <a:t> At this layer, you can find the pointer to the location of the desired records or rows. </a:t>
            </a:r>
          </a:p>
        </p:txBody>
      </p:sp>
      <p:sp>
        <p:nvSpPr>
          <p:cNvPr id="28674" name="Left Arrow Callout 4"/>
          <p:cNvSpPr>
            <a:spLocks noChangeArrowheads="1"/>
          </p:cNvSpPr>
          <p:nvPr/>
        </p:nvSpPr>
        <p:spPr bwMode="auto">
          <a:xfrm>
            <a:off x="5302250" y="3136900"/>
            <a:ext cx="1697038" cy="360363"/>
          </a:xfrm>
          <a:prstGeom prst="leftArrowCallout">
            <a:avLst>
              <a:gd name="adj1" fmla="val 25000"/>
              <a:gd name="adj2" fmla="val 25000"/>
              <a:gd name="adj3" fmla="val 25029"/>
              <a:gd name="adj4" fmla="val 64977"/>
            </a:avLst>
          </a:prstGeom>
          <a:solidFill>
            <a:schemeClr val="bg1"/>
          </a:solidFill>
          <a:ln w="9525" algn="ctr">
            <a:solidFill>
              <a:srgbClr val="333333"/>
            </a:solidFill>
            <a:round/>
            <a:headEnd/>
            <a:tailEnd/>
          </a:ln>
        </p:spPr>
        <p:txBody>
          <a:bodyPr wrap="none" anchor="ctr"/>
          <a:lstStyle/>
          <a:p>
            <a:pPr algn="ctr" eaLnBrk="0" hangingPunct="0"/>
            <a:r>
              <a:rPr lang="en-US" dirty="0"/>
              <a:t>Leaf  layer</a:t>
            </a:r>
          </a:p>
        </p:txBody>
      </p:sp>
      <p:pic>
        <p:nvPicPr>
          <p:cNvPr id="28675" name="Picture 3" descr="b-tree1.jpg"/>
          <p:cNvPicPr>
            <a:picLocks noChangeAspect="1"/>
          </p:cNvPicPr>
          <p:nvPr/>
        </p:nvPicPr>
        <p:blipFill>
          <a:blip r:embed="rId3"/>
          <a:srcRect/>
          <a:stretch>
            <a:fillRect/>
          </a:stretch>
        </p:blipFill>
        <p:spPr bwMode="auto">
          <a:xfrm>
            <a:off x="1562100" y="2179638"/>
            <a:ext cx="3543300" cy="1282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546100" y="1466850"/>
            <a:ext cx="8143875" cy="4808538"/>
          </a:xfrm>
        </p:spPr>
        <p:txBody>
          <a:bodyPr/>
          <a:lstStyle/>
          <a:p>
            <a:pPr marL="457200" indent="-457200">
              <a:buFont typeface="Wingdings" charset="2"/>
              <a:buNone/>
              <a:defRPr/>
            </a:pPr>
            <a:r>
              <a:rPr lang="en-US" sz="2700" dirty="0" smtClean="0"/>
              <a:t>Non-clustered Indexes</a:t>
            </a:r>
          </a:p>
          <a:p>
            <a:pPr>
              <a:defRPr/>
            </a:pPr>
            <a:endParaRPr lang="en-US" sz="1800" b="0" dirty="0" smtClean="0"/>
          </a:p>
          <a:p>
            <a:pPr>
              <a:defRPr/>
            </a:pPr>
            <a:r>
              <a:rPr lang="en-US" sz="1800" b="0" dirty="0" smtClean="0"/>
              <a:t>Similar to the index of a book.</a:t>
            </a:r>
          </a:p>
          <a:p>
            <a:pPr>
              <a:defRPr/>
            </a:pPr>
            <a:r>
              <a:rPr lang="en-US" sz="1800" b="0" dirty="0" smtClean="0"/>
              <a:t>Has a keyword and pointer to the stored location of the information.</a:t>
            </a:r>
          </a:p>
          <a:p>
            <a:pPr lvl="1">
              <a:defRPr/>
            </a:pPr>
            <a:r>
              <a:rPr lang="en-US" sz="1800" dirty="0" smtClean="0"/>
              <a:t>Example: If I wanted information about the topic of “primary key” for these lessons, I would look at the following: 	</a:t>
            </a:r>
          </a:p>
          <a:p>
            <a:pPr lvl="2">
              <a:defRPr/>
            </a:pPr>
            <a:r>
              <a:rPr lang="en-US" sz="1400" dirty="0" smtClean="0"/>
              <a:t>			</a:t>
            </a:r>
          </a:p>
          <a:p>
            <a:pPr lvl="2">
              <a:defRPr/>
            </a:pPr>
            <a:endParaRPr lang="en-US" sz="1400" dirty="0" smtClean="0"/>
          </a:p>
          <a:p>
            <a:pPr lvl="2">
              <a:defRPr/>
            </a:pPr>
            <a:endParaRPr lang="en-US" sz="1400" dirty="0" smtClean="0"/>
          </a:p>
          <a:p>
            <a:pPr lvl="2">
              <a:defRPr/>
            </a:pPr>
            <a:endParaRPr lang="en-US" sz="1400" dirty="0" smtClean="0"/>
          </a:p>
          <a:p>
            <a:pPr lvl="2">
              <a:defRPr/>
            </a:pPr>
            <a:endParaRPr lang="en-US" sz="1400" dirty="0" smtClean="0"/>
          </a:p>
          <a:p>
            <a:pPr>
              <a:buFont typeface="Arial" pitchFamily="34" charset="0"/>
              <a:buChar char="•"/>
              <a:defRPr/>
            </a:pPr>
            <a:r>
              <a:rPr lang="en-US" sz="1800" b="0" dirty="0" smtClean="0"/>
              <a:t>Non-clustered indexes can use the B-tree structure.</a:t>
            </a:r>
          </a:p>
          <a:p>
            <a:pPr lvl="1">
              <a:buFont typeface="Arial" pitchFamily="34" charset="0"/>
              <a:buChar char="•"/>
              <a:defRPr/>
            </a:pPr>
            <a:r>
              <a:rPr lang="en-US" sz="1800" dirty="0" smtClean="0"/>
              <a:t>The leaf layer of the tree is made up of index pages or pointers.</a:t>
            </a:r>
          </a:p>
          <a:p>
            <a:pPr>
              <a:defRPr/>
            </a:pPr>
            <a:r>
              <a:rPr lang="en-US" sz="1800" b="0" dirty="0" smtClean="0"/>
              <a:t>Non-clustered indexes are less efficient in searches than clustered indexes.</a:t>
            </a:r>
            <a:br>
              <a:rPr lang="en-US" sz="1800" b="0" dirty="0" smtClean="0"/>
            </a:br>
            <a:endParaRPr lang="en-US" sz="1800" b="0" dirty="0" smtClean="0"/>
          </a:p>
          <a:p>
            <a:pPr>
              <a:buFont typeface="Wingdings" charset="2"/>
              <a:buNone/>
              <a:defRPr/>
            </a:pPr>
            <a:endParaRPr lang="en-US" sz="1800" b="0" dirty="0" smtClean="0"/>
          </a:p>
          <a:p>
            <a:pPr>
              <a:defRPr/>
            </a:pPr>
            <a:endParaRPr lang="en-US" sz="1800" b="0" dirty="0" smtClean="0"/>
          </a:p>
          <a:p>
            <a:pPr>
              <a:buFont typeface="Wingdings" charset="2"/>
              <a:buNone/>
              <a:defRPr/>
            </a:pPr>
            <a:endParaRPr lang="en-US" sz="1800" b="0" dirty="0" smtClean="0"/>
          </a:p>
        </p:txBody>
      </p:sp>
      <p:graphicFrame>
        <p:nvGraphicFramePr>
          <p:cNvPr id="3" name="Table 2"/>
          <p:cNvGraphicFramePr>
            <a:graphicFrameLocks noGrp="1"/>
          </p:cNvGraphicFramePr>
          <p:nvPr/>
        </p:nvGraphicFramePr>
        <p:xfrm>
          <a:off x="1282700" y="3795713"/>
          <a:ext cx="6096000" cy="741680"/>
        </p:xfrm>
        <a:graphic>
          <a:graphicData uri="http://schemas.openxmlformats.org/drawingml/2006/table">
            <a:tbl>
              <a:tblPr firstRow="1" bandRow="1">
                <a:tableStyleId>{21E4AEA4-8DFA-4A89-87EB-49C32662AFE0}</a:tableStyleId>
              </a:tblPr>
              <a:tblGrid>
                <a:gridCol w="2065361"/>
                <a:gridCol w="4030639"/>
              </a:tblGrid>
              <a:tr h="370840">
                <a:tc>
                  <a:txBody>
                    <a:bodyPr/>
                    <a:lstStyle/>
                    <a:p>
                      <a:r>
                        <a:rPr lang="en-US" sz="1800" dirty="0" smtClean="0"/>
                        <a:t>Keyword	</a:t>
                      </a:r>
                      <a:endParaRPr lang="en-US" dirty="0"/>
                    </a:p>
                  </a:txBody>
                  <a:tcPr/>
                </a:tc>
                <a:tc>
                  <a:txBody>
                    <a:bodyPr/>
                    <a:lstStyle/>
                    <a:p>
                      <a:r>
                        <a:rPr lang="en-US" sz="1800" dirty="0" smtClean="0"/>
                        <a:t>Location of the information </a:t>
                      </a:r>
                      <a:endParaRPr lang="en-US" dirty="0"/>
                    </a:p>
                  </a:txBody>
                  <a:tcPr/>
                </a:tc>
              </a:tr>
              <a:tr h="370840">
                <a:tc>
                  <a:txBody>
                    <a:bodyPr/>
                    <a:lstStyle/>
                    <a:p>
                      <a:r>
                        <a:rPr lang="en-US" sz="1800" dirty="0" smtClean="0"/>
                        <a:t>Primary key</a:t>
                      </a:r>
                      <a:endParaRPr lang="en-US" dirty="0"/>
                    </a:p>
                  </a:txBody>
                  <a:tcPr/>
                </a:tc>
                <a:tc>
                  <a:txBody>
                    <a:bodyPr/>
                    <a:lstStyle/>
                    <a:p>
                      <a:r>
                        <a:rPr lang="en-US" sz="1800" dirty="0" smtClean="0"/>
                        <a:t>Review lesson 4.2  slide 4-6, 10</a:t>
                      </a:r>
                      <a:endParaRPr lang="en-US" dirty="0"/>
                    </a:p>
                  </a:txBody>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Master_Template">
  <a:themeElements>
    <a:clrScheme name="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fontScheme name="Master_Templat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rgbClr val="333333"/>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solidFill>
          <a:schemeClr val="bg1"/>
        </a:solidFill>
        <a:ln w="9525" cap="flat" cmpd="sng" algn="ctr">
          <a:solidFill>
            <a:srgbClr val="333333"/>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Eli_Guidelines_New</Template>
  <TotalTime>0</TotalTime>
  <Words>634</Words>
  <Application>Microsoft Office PowerPoint</Application>
  <PresentationFormat>On-screen Show (4:3)</PresentationFormat>
  <Paragraphs>175</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Master_Template</vt:lpstr>
      <vt:lpstr>Understand Indexes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2012-01-18T21:21:25Z</dcterms:created>
  <dcterms:modified xsi:type="dcterms:W3CDTF">2012-01-18T21:21:40Z</dcterms:modified>
</cp:coreProperties>
</file>