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75" r:id="rId4"/>
    <p:sldId id="289" r:id="rId5"/>
    <p:sldId id="282" r:id="rId6"/>
    <p:sldId id="286" r:id="rId7"/>
    <p:sldId id="284" r:id="rId8"/>
    <p:sldId id="287" r:id="rId9"/>
    <p:sldId id="285" r:id="rId10"/>
    <p:sldId id="288" r:id="rId11"/>
    <p:sldId id="280" r:id="rId12"/>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Narrow" pitchFamily="34" charset="0"/>
        <a:ea typeface="+mn-ea"/>
        <a:cs typeface="Arial" charset="0"/>
      </a:defRPr>
    </a:lvl1pPr>
    <a:lvl2pPr marL="457200" algn="l" rtl="0" fontAlgn="base">
      <a:spcBef>
        <a:spcPct val="0"/>
      </a:spcBef>
      <a:spcAft>
        <a:spcPct val="0"/>
      </a:spcAft>
      <a:defRPr b="1" kern="1200">
        <a:solidFill>
          <a:schemeClr val="tx1"/>
        </a:solidFill>
        <a:latin typeface="Arial Narrow" pitchFamily="34" charset="0"/>
        <a:ea typeface="+mn-ea"/>
        <a:cs typeface="Arial" charset="0"/>
      </a:defRPr>
    </a:lvl2pPr>
    <a:lvl3pPr marL="914400" algn="l" rtl="0" fontAlgn="base">
      <a:spcBef>
        <a:spcPct val="0"/>
      </a:spcBef>
      <a:spcAft>
        <a:spcPct val="0"/>
      </a:spcAft>
      <a:defRPr b="1" kern="1200">
        <a:solidFill>
          <a:schemeClr val="tx1"/>
        </a:solidFill>
        <a:latin typeface="Arial Narrow" pitchFamily="34" charset="0"/>
        <a:ea typeface="+mn-ea"/>
        <a:cs typeface="Arial" charset="0"/>
      </a:defRPr>
    </a:lvl3pPr>
    <a:lvl4pPr marL="1371600" algn="l" rtl="0" fontAlgn="base">
      <a:spcBef>
        <a:spcPct val="0"/>
      </a:spcBef>
      <a:spcAft>
        <a:spcPct val="0"/>
      </a:spcAft>
      <a:defRPr b="1" kern="1200">
        <a:solidFill>
          <a:schemeClr val="tx1"/>
        </a:solidFill>
        <a:latin typeface="Arial Narrow" pitchFamily="34" charset="0"/>
        <a:ea typeface="+mn-ea"/>
        <a:cs typeface="Arial" charset="0"/>
      </a:defRPr>
    </a:lvl4pPr>
    <a:lvl5pPr marL="1828800" algn="l" rtl="0" fontAlgn="base">
      <a:spcBef>
        <a:spcPct val="0"/>
      </a:spcBef>
      <a:spcAft>
        <a:spcPct val="0"/>
      </a:spcAft>
      <a:defRPr b="1" kern="1200">
        <a:solidFill>
          <a:schemeClr val="tx1"/>
        </a:solidFill>
        <a:latin typeface="Arial Narrow" pitchFamily="34" charset="0"/>
        <a:ea typeface="+mn-ea"/>
        <a:cs typeface="Arial" charset="0"/>
      </a:defRPr>
    </a:lvl5pPr>
    <a:lvl6pPr marL="2286000" algn="l" defTabSz="914400" rtl="0" eaLnBrk="1" latinLnBrk="0" hangingPunct="1">
      <a:defRPr b="1" kern="1200">
        <a:solidFill>
          <a:schemeClr val="tx1"/>
        </a:solidFill>
        <a:latin typeface="Arial Narrow" pitchFamily="34" charset="0"/>
        <a:ea typeface="+mn-ea"/>
        <a:cs typeface="Arial" charset="0"/>
      </a:defRPr>
    </a:lvl6pPr>
    <a:lvl7pPr marL="2743200" algn="l" defTabSz="914400" rtl="0" eaLnBrk="1" latinLnBrk="0" hangingPunct="1">
      <a:defRPr b="1" kern="1200">
        <a:solidFill>
          <a:schemeClr val="tx1"/>
        </a:solidFill>
        <a:latin typeface="Arial Narrow" pitchFamily="34" charset="0"/>
        <a:ea typeface="+mn-ea"/>
        <a:cs typeface="Arial" charset="0"/>
      </a:defRPr>
    </a:lvl7pPr>
    <a:lvl8pPr marL="3200400" algn="l" defTabSz="914400" rtl="0" eaLnBrk="1" latinLnBrk="0" hangingPunct="1">
      <a:defRPr b="1" kern="1200">
        <a:solidFill>
          <a:schemeClr val="tx1"/>
        </a:solidFill>
        <a:latin typeface="Arial Narrow" pitchFamily="34" charset="0"/>
        <a:ea typeface="+mn-ea"/>
        <a:cs typeface="Arial" charset="0"/>
      </a:defRPr>
    </a:lvl8pPr>
    <a:lvl9pPr marL="3657600" algn="l" defTabSz="914400" rtl="0" eaLnBrk="1" latinLnBrk="0" hangingPunct="1">
      <a:defRPr b="1" kern="1200">
        <a:solidFill>
          <a:schemeClr val="tx1"/>
        </a:solidFill>
        <a:latin typeface="Arial Narrow"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B12E"/>
    <a:srgbClr val="FFC536"/>
    <a:srgbClr val="F4F4F4"/>
    <a:srgbClr val="FF0000"/>
    <a:srgbClr val="E8F6E4"/>
    <a:srgbClr val="EEEFD7"/>
    <a:srgbClr val="FF33CC"/>
    <a:srgbClr val="BBC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11" autoAdjust="0"/>
    <p:restoredTop sz="83000" autoAdjust="0"/>
  </p:normalViewPr>
  <p:slideViewPr>
    <p:cSldViewPr snapToGrid="0">
      <p:cViewPr varScale="1">
        <p:scale>
          <a:sx n="90" d="100"/>
          <a:sy n="90" d="100"/>
        </p:scale>
        <p:origin x="-774" y="-108"/>
      </p:cViewPr>
      <p:guideLst>
        <p:guide orient="horz" pos="307"/>
        <p:guide orient="horz" pos="478"/>
        <p:guide orient="horz" pos="709"/>
        <p:guide orient="horz" pos="4142"/>
        <p:guide orient="horz" pos="3873"/>
        <p:guide pos="54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620" y="-78"/>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3" name="Rectangle 3"/>
          <p:cNvSpPr>
            <a:spLocks noGrp="1" noChangeArrowheads="1"/>
          </p:cNvSpPr>
          <p:nvPr>
            <p:ph type="dt"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9613" y="4270375"/>
            <a:ext cx="5683250" cy="404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67ACD11A-425F-4BC3-8543-579748DE1780}" type="slidenum">
              <a:rPr lang="en-US"/>
              <a:pPr>
                <a:defRPr/>
              </a:pPr>
              <a:t>‹#›</a:t>
            </a:fld>
            <a:endParaRPr lang="en-US" dirty="0"/>
          </a:p>
        </p:txBody>
      </p:sp>
    </p:spTree>
    <p:extLst>
      <p:ext uri="{BB962C8B-B14F-4D97-AF65-F5344CB8AC3E}">
        <p14:creationId xmlns:p14="http://schemas.microsoft.com/office/powerpoint/2010/main" val="525794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p:spPr>
        <p:txBody>
          <a:bodyPr/>
          <a:lstStyle/>
          <a:p>
            <a:endParaRPr lang="en-US" dirty="0" smtClean="0"/>
          </a:p>
        </p:txBody>
      </p:sp>
      <p:sp>
        <p:nvSpPr>
          <p:cNvPr id="15363" name="Slide Number Placeholder 3"/>
          <p:cNvSpPr>
            <a:spLocks noGrp="1"/>
          </p:cNvSpPr>
          <p:nvPr>
            <p:ph type="sldNum" sz="quarter" idx="5"/>
          </p:nvPr>
        </p:nvSpPr>
        <p:spPr>
          <a:noFill/>
        </p:spPr>
        <p:txBody>
          <a:bodyPr/>
          <a:lstStyle/>
          <a:p>
            <a:fld id="{3737BB91-6D40-4CD4-A7B1-68B417661274}" type="slidenum">
              <a:rPr lang="en-US" smtClean="0">
                <a:cs typeface="Arial" charset="0"/>
              </a:rPr>
              <a:pPr/>
              <a:t>1</a:t>
            </a:fld>
            <a:endParaRPr lang="en-US" dirty="0" smtClean="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r>
              <a:rPr lang="en-US" b="1" dirty="0" smtClean="0"/>
              <a:t>Answers will vary, but should resemble the following. Questions are written open-ended to start discussion.</a:t>
            </a:r>
          </a:p>
          <a:p>
            <a:endParaRPr lang="en-US" b="1" dirty="0" smtClean="0"/>
          </a:p>
          <a:p>
            <a:r>
              <a:rPr lang="en-US" dirty="0" smtClean="0"/>
              <a:t>1. Describe a small-scale version of replicated services.</a:t>
            </a:r>
          </a:p>
          <a:p>
            <a:r>
              <a:rPr lang="en-US" dirty="0" smtClean="0"/>
              <a:t>To have a backup server that is a standalone server that you restore after each backup of the main/active server. This makes the backup server available on a moment’s notice and only out-of-date since the last backup. </a:t>
            </a:r>
          </a:p>
          <a:p>
            <a:endParaRPr lang="en-US" b="1" dirty="0" smtClean="0"/>
          </a:p>
          <a:p>
            <a:r>
              <a:rPr lang="en-US" dirty="0" smtClean="0"/>
              <a:t>2. What are the  three main types of backups?</a:t>
            </a:r>
          </a:p>
          <a:p>
            <a:pPr lvl="2" indent="-228600">
              <a:buSzPct val="70000"/>
              <a:buFont typeface="Wingdings" pitchFamily="2" charset="2"/>
              <a:buChar char="§"/>
            </a:pPr>
            <a:r>
              <a:rPr lang="en-US" sz="1600" dirty="0" smtClean="0"/>
              <a:t>Full backup—all files are backed up.</a:t>
            </a:r>
          </a:p>
          <a:p>
            <a:pPr lvl="2" indent="-228600">
              <a:buSzPct val="70000"/>
              <a:buFont typeface="Wingdings" pitchFamily="2" charset="2"/>
              <a:buChar char="§"/>
            </a:pPr>
            <a:r>
              <a:rPr lang="en-US" sz="1600" dirty="0" smtClean="0"/>
              <a:t>Incremental backup—only files that have been changed since the last backup are copied.</a:t>
            </a:r>
          </a:p>
          <a:p>
            <a:pPr lvl="2" indent="-228600">
              <a:buSzPct val="70000"/>
              <a:buFont typeface="Wingdings" pitchFamily="2" charset="2"/>
              <a:buChar char="§"/>
            </a:pPr>
            <a:r>
              <a:rPr lang="en-US" sz="1600" dirty="0" smtClean="0"/>
              <a:t>Differential backup—only files that have been changed since the last full backup are copied.</a:t>
            </a:r>
          </a:p>
          <a:p>
            <a:endParaRPr lang="en-US" b="1" dirty="0" smtClean="0"/>
          </a:p>
          <a:p>
            <a:r>
              <a:rPr lang="en-US" dirty="0" smtClean="0"/>
              <a:t>3. What is the fastest backup method?</a:t>
            </a:r>
          </a:p>
          <a:p>
            <a:r>
              <a:rPr lang="en-US" dirty="0" smtClean="0"/>
              <a:t>Incremental backup. </a:t>
            </a:r>
            <a:endParaRPr lang="en-US" b="1" dirty="0" smtClean="0"/>
          </a:p>
          <a:p>
            <a:endParaRPr lang="en-US" dirty="0" smtClean="0">
              <a:solidFill>
                <a:srgbClr val="0000FF"/>
              </a:solidFill>
            </a:endParaRPr>
          </a:p>
          <a:p>
            <a:r>
              <a:rPr lang="en-US" dirty="0" smtClean="0"/>
              <a:t>4. What is the fastest restore method?</a:t>
            </a:r>
          </a:p>
          <a:p>
            <a:r>
              <a:rPr lang="en-US" dirty="0" smtClean="0"/>
              <a:t>If a major rebuild is needed, the daily full backup is fastest.</a:t>
            </a:r>
          </a:p>
          <a:p>
            <a:r>
              <a:rPr lang="en-US" dirty="0" smtClean="0"/>
              <a:t>If a minor rebuild is needed, the daily differential backup is fastest.</a:t>
            </a:r>
          </a:p>
          <a:p>
            <a:endParaRPr lang="en-US" dirty="0" smtClean="0"/>
          </a:p>
        </p:txBody>
      </p:sp>
      <p:sp>
        <p:nvSpPr>
          <p:cNvPr id="34819" name="Slide Number Placeholder 3"/>
          <p:cNvSpPr>
            <a:spLocks noGrp="1"/>
          </p:cNvSpPr>
          <p:nvPr>
            <p:ph type="sldNum" sz="quarter" idx="5"/>
          </p:nvPr>
        </p:nvSpPr>
        <p:spPr>
          <a:noFill/>
        </p:spPr>
        <p:txBody>
          <a:bodyPr/>
          <a:lstStyle/>
          <a:p>
            <a:fld id="{42473B54-9E56-44BF-BB5D-BD8AD86DD6D4}" type="slidenum">
              <a:rPr lang="en-US" smtClean="0">
                <a:cs typeface="Arial" charset="0"/>
              </a:rPr>
              <a:pPr/>
              <a:t>11</a:t>
            </a:fld>
            <a:endParaRPr lang="en-US" dirty="0"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ln/>
        </p:spPr>
        <p:txBody>
          <a:bodyPr/>
          <a:lstStyle/>
          <a:p>
            <a:endParaRPr lang="en-US" dirty="0" smtClean="0"/>
          </a:p>
        </p:txBody>
      </p:sp>
      <p:sp>
        <p:nvSpPr>
          <p:cNvPr id="17411" name="Slide Number Placeholder 3"/>
          <p:cNvSpPr>
            <a:spLocks noGrp="1"/>
          </p:cNvSpPr>
          <p:nvPr>
            <p:ph type="sldNum" sz="quarter" idx="5"/>
          </p:nvPr>
        </p:nvSpPr>
        <p:spPr>
          <a:noFill/>
        </p:spPr>
        <p:txBody>
          <a:bodyPr/>
          <a:lstStyle/>
          <a:p>
            <a:fld id="{86805FE4-C55B-4C4D-B18E-47A8A62D37FA}" type="slidenum">
              <a:rPr lang="en-US" smtClean="0">
                <a:cs typeface="Arial" charset="0"/>
              </a:rPr>
              <a:pPr/>
              <a:t>2</a:t>
            </a:fld>
            <a:endParaRPr lang="en-US" dirty="0" smtClean="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74FDF5A9-B5D3-4AA3-A4B2-7BC0DE65F85E}" type="slidenum">
              <a:rPr lang="en-US" smtClean="0">
                <a:cs typeface="Arial" charset="0"/>
              </a:rPr>
              <a:pPr/>
              <a:t>3</a:t>
            </a:fld>
            <a:endParaRPr lang="en-US" dirty="0"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p:spPr>
        <p:txBody>
          <a:bodyPr/>
          <a:lstStyle/>
          <a:p>
            <a:endParaRPr lang="en-US" dirty="0" smtClean="0"/>
          </a:p>
        </p:txBody>
      </p:sp>
      <p:sp>
        <p:nvSpPr>
          <p:cNvPr id="22531" name="Slide Number Placeholder 3"/>
          <p:cNvSpPr>
            <a:spLocks noGrp="1"/>
          </p:cNvSpPr>
          <p:nvPr>
            <p:ph type="sldNum" sz="quarter" idx="5"/>
          </p:nvPr>
        </p:nvSpPr>
        <p:spPr>
          <a:noFill/>
        </p:spPr>
        <p:txBody>
          <a:bodyPr/>
          <a:lstStyle/>
          <a:p>
            <a:fld id="{72C22020-F580-4C71-BDE0-8522D5DA20D9}" type="slidenum">
              <a:rPr lang="en-US" smtClean="0">
                <a:cs typeface="Arial" charset="0"/>
              </a:rPr>
              <a:pPr/>
              <a:t>5</a:t>
            </a:fld>
            <a:endParaRPr lang="en-US" dirty="0" smtClean="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p:spPr>
        <p:txBody>
          <a:bodyPr/>
          <a:lstStyle/>
          <a:p>
            <a:endParaRPr lang="en-US" dirty="0" smtClean="0"/>
          </a:p>
        </p:txBody>
      </p:sp>
      <p:sp>
        <p:nvSpPr>
          <p:cNvPr id="24579" name="Slide Number Placeholder 3"/>
          <p:cNvSpPr>
            <a:spLocks noGrp="1"/>
          </p:cNvSpPr>
          <p:nvPr>
            <p:ph type="sldNum" sz="quarter" idx="5"/>
          </p:nvPr>
        </p:nvSpPr>
        <p:spPr>
          <a:noFill/>
        </p:spPr>
        <p:txBody>
          <a:bodyPr/>
          <a:lstStyle/>
          <a:p>
            <a:fld id="{D34DB007-DFF2-4F50-8BDC-F2D01B3AC844}" type="slidenum">
              <a:rPr lang="en-US" smtClean="0">
                <a:cs typeface="Arial" charset="0"/>
              </a:rPr>
              <a:pPr/>
              <a:t>6</a:t>
            </a:fld>
            <a:endParaRPr lang="en-US" dirty="0" smtClean="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p:spPr>
        <p:txBody>
          <a:bodyPr/>
          <a:lstStyle/>
          <a:p>
            <a:endParaRPr lang="en-US" dirty="0" smtClean="0"/>
          </a:p>
        </p:txBody>
      </p:sp>
      <p:sp>
        <p:nvSpPr>
          <p:cNvPr id="26627" name="Slide Number Placeholder 3"/>
          <p:cNvSpPr>
            <a:spLocks noGrp="1"/>
          </p:cNvSpPr>
          <p:nvPr>
            <p:ph type="sldNum" sz="quarter" idx="5"/>
          </p:nvPr>
        </p:nvSpPr>
        <p:spPr>
          <a:noFill/>
        </p:spPr>
        <p:txBody>
          <a:bodyPr/>
          <a:lstStyle/>
          <a:p>
            <a:fld id="{263F4D3D-DEDD-4C05-A0CB-7DAC7D5C2941}" type="slidenum">
              <a:rPr lang="en-US" smtClean="0">
                <a:cs typeface="Arial" charset="0"/>
              </a:rPr>
              <a:pPr/>
              <a:t>7</a:t>
            </a:fld>
            <a:endParaRPr lang="en-US" dirty="0"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p:spPr>
        <p:txBody>
          <a:bodyPr/>
          <a:lstStyle/>
          <a:p>
            <a:endParaRPr lang="en-US" dirty="0" smtClean="0"/>
          </a:p>
        </p:txBody>
      </p:sp>
      <p:sp>
        <p:nvSpPr>
          <p:cNvPr id="28675" name="Slide Number Placeholder 3"/>
          <p:cNvSpPr>
            <a:spLocks noGrp="1"/>
          </p:cNvSpPr>
          <p:nvPr>
            <p:ph type="sldNum" sz="quarter" idx="5"/>
          </p:nvPr>
        </p:nvSpPr>
        <p:spPr>
          <a:noFill/>
        </p:spPr>
        <p:txBody>
          <a:bodyPr/>
          <a:lstStyle/>
          <a:p>
            <a:fld id="{D8B3799A-D87B-45BF-A85B-758AE2675C92}" type="slidenum">
              <a:rPr lang="en-US" smtClean="0">
                <a:cs typeface="Arial" charset="0"/>
              </a:rPr>
              <a:pPr/>
              <a:t>8</a:t>
            </a:fld>
            <a:endParaRPr lang="en-US" dirty="0" smtClean="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p:spPr>
        <p:txBody>
          <a:bodyPr/>
          <a:lstStyle/>
          <a:p>
            <a:endParaRPr lang="en-US" dirty="0" smtClean="0"/>
          </a:p>
        </p:txBody>
      </p:sp>
      <p:sp>
        <p:nvSpPr>
          <p:cNvPr id="30723" name="Slide Number Placeholder 3"/>
          <p:cNvSpPr>
            <a:spLocks noGrp="1"/>
          </p:cNvSpPr>
          <p:nvPr>
            <p:ph type="sldNum" sz="quarter" idx="5"/>
          </p:nvPr>
        </p:nvSpPr>
        <p:spPr>
          <a:noFill/>
        </p:spPr>
        <p:txBody>
          <a:bodyPr/>
          <a:lstStyle/>
          <a:p>
            <a:fld id="{07571797-18A4-4F8E-8097-3D8AB65EAAC8}" type="slidenum">
              <a:rPr lang="en-US" smtClean="0">
                <a:cs typeface="Arial" charset="0"/>
              </a:rPr>
              <a:pPr/>
              <a:t>9</a:t>
            </a:fld>
            <a:endParaRPr lang="en-US" dirty="0" smtClean="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p:spPr>
        <p:txBody>
          <a:bodyPr/>
          <a:lstStyle/>
          <a:p>
            <a:endParaRPr lang="en-US" dirty="0" smtClean="0"/>
          </a:p>
        </p:txBody>
      </p:sp>
      <p:sp>
        <p:nvSpPr>
          <p:cNvPr id="32771" name="Slide Number Placeholder 3"/>
          <p:cNvSpPr>
            <a:spLocks noGrp="1"/>
          </p:cNvSpPr>
          <p:nvPr>
            <p:ph type="sldNum" sz="quarter" idx="5"/>
          </p:nvPr>
        </p:nvSpPr>
        <p:spPr>
          <a:noFill/>
        </p:spPr>
        <p:txBody>
          <a:bodyPr/>
          <a:lstStyle/>
          <a:p>
            <a:fld id="{36AA871F-1288-4E82-B5ED-93FA5C9CC203}" type="slidenum">
              <a:rPr lang="en-US" smtClean="0">
                <a:cs typeface="Arial" charset="0"/>
              </a:rPr>
              <a:pPr/>
              <a:t>10</a:t>
            </a:fld>
            <a:endParaRPr lang="en-US" dirty="0"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31459" name="Rectangle 3"/>
          <p:cNvSpPr>
            <a:spLocks noGrp="1" noChangeArrowheads="1"/>
          </p:cNvSpPr>
          <p:nvPr>
            <p:ph type="ctrTitle"/>
          </p:nvPr>
        </p:nvSpPr>
        <p:spPr>
          <a:xfrm>
            <a:off x="635000" y="1587500"/>
            <a:ext cx="8301038" cy="749300"/>
          </a:xfrm>
          <a:prstGeom prst="rect">
            <a:avLst/>
          </a:prstGeom>
        </p:spPr>
        <p:txBody>
          <a:bodyPr/>
          <a:lstStyle>
            <a:lvl1pPr algn="l">
              <a:lnSpc>
                <a:spcPct val="90000"/>
              </a:lnSpc>
              <a:spcBef>
                <a:spcPct val="40000"/>
              </a:spcBef>
              <a:defRPr sz="2700" b="0" i="0">
                <a:latin typeface="Times New Roman" pitchFamily="18" charset="0"/>
                <a:cs typeface="Times New Roman" pitchFamily="18" charset="0"/>
              </a:defRPr>
            </a:lvl1pPr>
          </a:lstStyle>
          <a:p>
            <a:r>
              <a:rPr lang="en-US" dirty="0"/>
              <a:t>Click to edit Master title style</a:t>
            </a:r>
          </a:p>
        </p:txBody>
      </p:sp>
      <p:sp>
        <p:nvSpPr>
          <p:cNvPr id="531460" name="Rectangle 4"/>
          <p:cNvSpPr>
            <a:spLocks noGrp="1" noChangeArrowheads="1"/>
          </p:cNvSpPr>
          <p:nvPr>
            <p:ph type="subTitle" sz="quarter" idx="1"/>
          </p:nvPr>
        </p:nvSpPr>
        <p:spPr>
          <a:xfrm>
            <a:off x="635000" y="2349500"/>
            <a:ext cx="8301038" cy="3289300"/>
          </a:xfrm>
          <a:prstGeom prst="rect">
            <a:avLst/>
          </a:prstGeom>
        </p:spPr>
        <p:txBody>
          <a:bodyPr lIns="91440" tIns="45720" rIns="91440" bIns="45720"/>
          <a:lstStyle>
            <a:lvl1pPr marL="0" indent="0" algn="l">
              <a:buFont typeface="Wingdings" pitchFamily="2" charset="2"/>
              <a:buNone/>
              <a:defRPr sz="2000" b="0" i="0">
                <a:latin typeface="Times New Roman" pitchFamily="18" charset="0"/>
                <a:cs typeface="Times New Roman" pitchFamily="18" charset="0"/>
              </a:defRPr>
            </a:lvl1pPr>
          </a:lstStyle>
          <a:p>
            <a:r>
              <a:rPr lang="en-US" dirty="0"/>
              <a:t>Click to edit Master subtitle </a:t>
            </a:r>
            <a:r>
              <a:rPr lang="en-US" dirty="0" smtClean="0"/>
              <a:t>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49338" y="1476375"/>
            <a:ext cx="7027862" cy="46656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0"/>
            <a:ext cx="1849437" cy="61420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0263" y="0"/>
            <a:ext cx="5397500" cy="61420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1476375"/>
            <a:ext cx="7556500" cy="4665663"/>
          </a:xfrm>
          <a:prstGeom prst="rect">
            <a:avLst/>
          </a:prstGeom>
        </p:spPr>
        <p:txBody>
          <a:bodyPr/>
          <a:lstStyle>
            <a:lvl1pPr marL="502920" marR="0" indent="-228600" algn="l" defTabSz="914400" rtl="0" eaLnBrk="0" fontAlgn="base" latinLnBrk="0" hangingPunct="0">
              <a:lnSpc>
                <a:spcPct val="90000"/>
              </a:lnSpc>
              <a:spcBef>
                <a:spcPct val="40000"/>
              </a:spcBef>
              <a:spcAft>
                <a:spcPct val="0"/>
              </a:spcAft>
              <a:buClrTx/>
              <a:buSzPct val="70000"/>
              <a:buFont typeface="Wingdings" charset="2"/>
              <a:buChar char="§"/>
              <a:tabLst/>
              <a:defRPr sz="2400">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49338" y="1476375"/>
            <a:ext cx="3436937"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476375"/>
            <a:ext cx="3438525"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Untitled-no logo.psd"/>
          <p:cNvPicPr>
            <a:picLocks noChangeAspect="1"/>
          </p:cNvPicPr>
          <p:nvPr userDrawn="1"/>
        </p:nvPicPr>
        <p:blipFill>
          <a:blip r:embed="rId13"/>
          <a:srcRect/>
          <a:stretch>
            <a:fillRect/>
          </a:stretch>
        </p:blipFill>
        <p:spPr bwMode="auto">
          <a:xfrm>
            <a:off x="0" y="-44450"/>
            <a:ext cx="9144000" cy="6902450"/>
          </a:xfrm>
          <a:prstGeom prst="rect">
            <a:avLst/>
          </a:prstGeom>
          <a:noFill/>
          <a:ln w="9525">
            <a:noFill/>
            <a:miter lim="800000"/>
            <a:headEnd/>
            <a:tailEnd/>
          </a:ln>
        </p:spPr>
      </p:pic>
      <p:sp>
        <p:nvSpPr>
          <p:cNvPr id="10" name="Rounded Rectangle 9"/>
          <p:cNvSpPr/>
          <p:nvPr userDrawn="1"/>
        </p:nvSpPr>
        <p:spPr bwMode="auto">
          <a:xfrm>
            <a:off x="444500" y="523875"/>
            <a:ext cx="1427163" cy="234950"/>
          </a:xfrm>
          <a:prstGeom prst="roundRect">
            <a:avLst/>
          </a:prstGeom>
          <a:solidFill>
            <a:srgbClr val="E4B12E"/>
          </a:solidFill>
          <a:ln w="9525" cap="flat" cmpd="sng" algn="ctr">
            <a:noFill/>
            <a:prstDash val="solid"/>
            <a:round/>
            <a:headEnd type="none" w="med" len="med"/>
            <a:tailEnd type="none" w="med" len="med"/>
          </a:ln>
          <a:effectLst/>
        </p:spPr>
        <p:txBody>
          <a:bodyPr wrap="none" anchor="ctr"/>
          <a:lstStyle/>
          <a:p>
            <a:pPr algn="ctr" eaLnBrk="0" hangingPunct="0">
              <a:defRPr/>
            </a:pPr>
            <a:endParaRPr lang="en-US" dirty="0">
              <a:cs typeface="+mn-cs"/>
            </a:endParaRPr>
          </a:p>
        </p:txBody>
      </p:sp>
      <p:sp>
        <p:nvSpPr>
          <p:cNvPr id="7" name="TextBox 6"/>
          <p:cNvSpPr txBox="1"/>
          <p:nvPr userDrawn="1"/>
        </p:nvSpPr>
        <p:spPr>
          <a:xfrm>
            <a:off x="373063" y="803275"/>
            <a:ext cx="5618162" cy="366713"/>
          </a:xfrm>
          <a:prstGeom prst="rect">
            <a:avLst/>
          </a:prstGeom>
          <a:noFill/>
        </p:spPr>
        <p:txBody>
          <a:bodyPr>
            <a:spAutoFit/>
          </a:bodyPr>
          <a:lstStyle/>
          <a:p>
            <a:pPr eaLnBrk="0" hangingPunct="0">
              <a:defRPr/>
            </a:pPr>
            <a:r>
              <a:rPr lang="en-US" b="0" dirty="0">
                <a:solidFill>
                  <a:schemeClr val="bg1"/>
                </a:solidFill>
                <a:latin typeface="Times New Roman" pitchFamily="18" charset="0"/>
                <a:cs typeface="Times New Roman" pitchFamily="18" charset="0"/>
              </a:rPr>
              <a:t>98-364 Database Administration Fundamentals</a:t>
            </a:r>
          </a:p>
        </p:txBody>
      </p:sp>
      <p:sp>
        <p:nvSpPr>
          <p:cNvPr id="8" name="Rectangle 2"/>
          <p:cNvSpPr txBox="1">
            <a:spLocks noChangeArrowheads="1"/>
          </p:cNvSpPr>
          <p:nvPr userDrawn="1"/>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latin typeface="Times New Roman" pitchFamily="18" charset="0"/>
                <a:ea typeface="+mj-ea"/>
                <a:cs typeface="Times New Roman" pitchFamily="18" charset="0"/>
              </a:rPr>
              <a:t>LESSON 5.2</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2pPr>
      <a:lvl3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3pPr>
      <a:lvl4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4pPr>
      <a:lvl5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5pPr>
      <a:lvl6pPr marL="4572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6pPr>
      <a:lvl7pPr marL="9144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7pPr>
      <a:lvl8pPr marL="13716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8pPr>
      <a:lvl9pPr marL="18288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itchFamily="2" charset="2"/>
        <a:buBlip>
          <a:blip r:embed="rId14"/>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defRPr sz="2000">
          <a:solidFill>
            <a:schemeClr val="tx1"/>
          </a:solidFill>
          <a:latin typeface="+mn-lt"/>
        </a:defRPr>
      </a:lvl3pPr>
      <a:lvl4pPr marL="1089025" indent="282575" algn="l" rtl="0" eaLnBrk="0" fontAlgn="base" hangingPunct="0">
        <a:lnSpc>
          <a:spcPct val="90000"/>
        </a:lnSpc>
        <a:spcBef>
          <a:spcPct val="40000"/>
        </a:spcBef>
        <a:spcAft>
          <a:spcPct val="0"/>
        </a:spcAft>
        <a:defRPr sz="2000">
          <a:solidFill>
            <a:schemeClr val="tx1"/>
          </a:solidFill>
          <a:latin typeface="+mn-lt"/>
        </a:defRPr>
      </a:lvl4pPr>
      <a:lvl5pPr marL="1312863" indent="-1588" algn="l" rtl="0" eaLnBrk="0" fontAlgn="base" hangingPunct="0">
        <a:lnSpc>
          <a:spcPct val="90000"/>
        </a:lnSpc>
        <a:spcBef>
          <a:spcPct val="40000"/>
        </a:spcBef>
        <a:spcAft>
          <a:spcPct val="0"/>
        </a:spcAft>
        <a:defRPr sz="2000">
          <a:solidFill>
            <a:schemeClr val="tx1"/>
          </a:solidFill>
          <a:latin typeface="+mn-lt"/>
        </a:defRPr>
      </a:lvl5pPr>
      <a:lvl6pPr marL="1770063" indent="-1588" algn="l" rtl="0" eaLnBrk="0" fontAlgn="base" hangingPunct="0">
        <a:lnSpc>
          <a:spcPct val="90000"/>
        </a:lnSpc>
        <a:spcBef>
          <a:spcPct val="40000"/>
        </a:spcBef>
        <a:spcAft>
          <a:spcPct val="0"/>
        </a:spcAft>
        <a:defRPr sz="2000">
          <a:solidFill>
            <a:schemeClr val="tx1"/>
          </a:solidFill>
          <a:latin typeface="+mn-lt"/>
        </a:defRPr>
      </a:lvl6pPr>
      <a:lvl7pPr marL="2227263" indent="-1588" algn="l" rtl="0" eaLnBrk="0" fontAlgn="base" hangingPunct="0">
        <a:lnSpc>
          <a:spcPct val="90000"/>
        </a:lnSpc>
        <a:spcBef>
          <a:spcPct val="40000"/>
        </a:spcBef>
        <a:spcAft>
          <a:spcPct val="0"/>
        </a:spcAft>
        <a:defRPr sz="2000">
          <a:solidFill>
            <a:schemeClr val="tx1"/>
          </a:solidFill>
          <a:latin typeface="+mn-lt"/>
        </a:defRPr>
      </a:lvl7pPr>
      <a:lvl8pPr marL="2684463" indent="-1588" algn="l" rtl="0" eaLnBrk="0" fontAlgn="base" hangingPunct="0">
        <a:lnSpc>
          <a:spcPct val="90000"/>
        </a:lnSpc>
        <a:spcBef>
          <a:spcPct val="40000"/>
        </a:spcBef>
        <a:spcAft>
          <a:spcPct val="0"/>
        </a:spcAft>
        <a:defRPr sz="2000">
          <a:solidFill>
            <a:schemeClr val="tx1"/>
          </a:solidFill>
          <a:latin typeface="+mn-lt"/>
        </a:defRPr>
      </a:lvl8pPr>
      <a:lvl9pPr marL="3141663" indent="-1588" algn="l" rtl="0" eaLnBrk="0" fontAlgn="base" hangingPunct="0">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7" name="Picture 2" descr="Untitled-panel.psd"/>
          <p:cNvPicPr>
            <a:picLocks noChangeAspect="1"/>
          </p:cNvPicPr>
          <p:nvPr/>
        </p:nvPicPr>
        <p:blipFill>
          <a:blip r:embed="rId3"/>
          <a:srcRect/>
          <a:stretch>
            <a:fillRect/>
          </a:stretch>
        </p:blipFill>
        <p:spPr bwMode="auto">
          <a:xfrm>
            <a:off x="0" y="-6350"/>
            <a:ext cx="9144000" cy="6864350"/>
          </a:xfrm>
          <a:prstGeom prst="rect">
            <a:avLst/>
          </a:prstGeom>
          <a:noFill/>
          <a:ln w="9525">
            <a:noFill/>
            <a:miter lim="800000"/>
            <a:headEnd/>
            <a:tailEnd/>
          </a:ln>
        </p:spPr>
      </p:pic>
      <p:sp>
        <p:nvSpPr>
          <p:cNvPr id="2050" name="Rectangle 2"/>
          <p:cNvSpPr>
            <a:spLocks noGrp="1" noChangeArrowheads="1"/>
          </p:cNvSpPr>
          <p:nvPr>
            <p:ph type="title" idx="4294967295"/>
          </p:nvPr>
        </p:nvSpPr>
        <p:spPr>
          <a:xfrm>
            <a:off x="373063" y="2325688"/>
            <a:ext cx="7686675" cy="21558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lIns="90488" tIns="44450" rIns="90488" bIns="44450"/>
          <a:lstStyle/>
          <a:p>
            <a:pPr>
              <a:lnSpc>
                <a:spcPct val="90000"/>
              </a:lnSpc>
              <a:defRPr/>
            </a:pPr>
            <a:r>
              <a:rPr lang="en-US" sz="5400" b="0" dirty="0" smtClean="0">
                <a:solidFill>
                  <a:schemeClr val="bg1"/>
                </a:solidFill>
                <a:effectLst>
                  <a:outerShdw blurRad="50800" dist="38100" dir="2700000" algn="tl" rotWithShape="0">
                    <a:srgbClr val="000000">
                      <a:alpha val="43000"/>
                    </a:srgbClr>
                  </a:outerShdw>
                </a:effectLst>
                <a:latin typeface="Times New Roman" pitchFamily="18" charset="0"/>
                <a:cs typeface="Times New Roman" pitchFamily="18" charset="0"/>
              </a:rPr>
              <a:t>Understand Database Backups and Restore</a:t>
            </a:r>
          </a:p>
        </p:txBody>
      </p:sp>
      <p:sp>
        <p:nvSpPr>
          <p:cNvPr id="14339" name="Rounded Rectangle 6"/>
          <p:cNvSpPr>
            <a:spLocks noChangeArrowheads="1"/>
          </p:cNvSpPr>
          <p:nvPr/>
        </p:nvSpPr>
        <p:spPr bwMode="auto">
          <a:xfrm>
            <a:off x="444500" y="523875"/>
            <a:ext cx="1427163" cy="234950"/>
          </a:xfrm>
          <a:prstGeom prst="roundRect">
            <a:avLst>
              <a:gd name="adj" fmla="val 16667"/>
            </a:avLst>
          </a:prstGeom>
          <a:solidFill>
            <a:srgbClr val="E4B12E"/>
          </a:solidFill>
          <a:ln w="9525" algn="ctr">
            <a:noFill/>
            <a:round/>
            <a:headEnd/>
            <a:tailEnd/>
          </a:ln>
        </p:spPr>
        <p:txBody>
          <a:bodyPr wrap="none" anchor="ctr"/>
          <a:lstStyle/>
          <a:p>
            <a:pPr algn="ctr" eaLnBrk="0" hangingPunct="0"/>
            <a:endParaRPr lang="en-US" dirty="0"/>
          </a:p>
        </p:txBody>
      </p:sp>
      <p:sp>
        <p:nvSpPr>
          <p:cNvPr id="14340" name="TextBox 10"/>
          <p:cNvSpPr txBox="1">
            <a:spLocks noChangeArrowheads="1"/>
          </p:cNvSpPr>
          <p:nvPr/>
        </p:nvSpPr>
        <p:spPr bwMode="auto">
          <a:xfrm>
            <a:off x="373063" y="803275"/>
            <a:ext cx="5618162" cy="366713"/>
          </a:xfrm>
          <a:prstGeom prst="rect">
            <a:avLst/>
          </a:prstGeom>
          <a:noFill/>
          <a:ln w="9525">
            <a:noFill/>
            <a:miter lim="800000"/>
            <a:headEnd/>
            <a:tailEnd/>
          </a:ln>
        </p:spPr>
        <p:txBody>
          <a:bodyPr>
            <a:spAutoFit/>
          </a:bodyPr>
          <a:lstStyle/>
          <a:p>
            <a:pPr eaLnBrk="0" hangingPunct="0"/>
            <a:r>
              <a:rPr lang="en-US" b="0" dirty="0">
                <a:solidFill>
                  <a:schemeClr val="bg1"/>
                </a:solidFill>
                <a:latin typeface="Times New Roman" pitchFamily="18" charset="0"/>
                <a:cs typeface="Times New Roman" pitchFamily="18" charset="0"/>
              </a:rPr>
              <a:t>98-364 Database Administration Fundamentals</a:t>
            </a:r>
          </a:p>
        </p:txBody>
      </p:sp>
      <p:sp>
        <p:nvSpPr>
          <p:cNvPr id="12" name="Rectangle 2"/>
          <p:cNvSpPr txBox="1">
            <a:spLocks noChangeArrowheads="1"/>
          </p:cNvSpPr>
          <p:nvPr/>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latin typeface="Times New Roman" pitchFamily="18" charset="0"/>
                <a:ea typeface="+mj-ea"/>
                <a:cs typeface="Times New Roman" pitchFamily="18" charset="0"/>
              </a:rPr>
              <a:t>LESSON 5.2</a:t>
            </a:r>
          </a:p>
        </p:txBody>
      </p:sp>
      <p:sp>
        <p:nvSpPr>
          <p:cNvPr id="14342" name="TextBox 7"/>
          <p:cNvSpPr txBox="1">
            <a:spLocks noChangeArrowheads="1"/>
          </p:cNvSpPr>
          <p:nvPr/>
        </p:nvSpPr>
        <p:spPr bwMode="auto">
          <a:xfrm>
            <a:off x="2286000" y="771525"/>
            <a:ext cx="4765675" cy="646113"/>
          </a:xfrm>
          <a:prstGeom prst="rect">
            <a:avLst/>
          </a:prstGeom>
          <a:noFill/>
          <a:ln w="9525">
            <a:noFill/>
            <a:miter lim="800000"/>
            <a:headEnd/>
            <a:tailEnd/>
          </a:ln>
        </p:spPr>
        <p:txBody>
          <a:bodyPr>
            <a:spAutoFit/>
          </a:bodyPr>
          <a:lstStyle/>
          <a:p>
            <a:pPr algn="ctr" eaLnBrk="0" hangingPunct="0"/>
            <a:endParaRPr lang="en-US" dirty="0"/>
          </a:p>
          <a:p>
            <a:pPr algn="ctr" eaLnBrk="0" hangingPunct="0"/>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noChangeArrowheads="1"/>
          </p:cNvSpPr>
          <p:nvPr>
            <p:ph type="body" idx="1"/>
          </p:nvPr>
        </p:nvSpPr>
        <p:spPr bwMode="auto">
          <a:xfrm>
            <a:off x="546100" y="1392238"/>
            <a:ext cx="8051800" cy="5103812"/>
          </a:xfrm>
          <a:noFill/>
          <a:ln>
            <a:miter lim="800000"/>
            <a:headEnd/>
            <a:tailEnd/>
          </a:ln>
        </p:spPr>
        <p:txBody>
          <a:bodyPr vert="horz" wrap="square" lIns="91440" tIns="45720" rIns="91440" bIns="45720" numCol="1" anchor="t" anchorCtr="0" compatLnSpc="1">
            <a:prstTxWarp prst="textNoShape">
              <a:avLst/>
            </a:prstTxWarp>
          </a:bodyPr>
          <a:lstStyle/>
          <a:p>
            <a:pPr marL="501650" lvl="1" indent="-228600">
              <a:buClrTx/>
              <a:buSzPct val="70000"/>
              <a:buFont typeface="Wingdings" pitchFamily="2" charset="2"/>
              <a:buNone/>
            </a:pPr>
            <a:r>
              <a:rPr lang="en-US" sz="2700" b="1" dirty="0" smtClean="0"/>
              <a:t>Replication Services (continued)</a:t>
            </a:r>
          </a:p>
          <a:p>
            <a:pPr marL="501650" lvl="2" indent="-228600">
              <a:buSzPct val="70000"/>
              <a:buFont typeface="Wingdings" pitchFamily="2" charset="2"/>
              <a:buChar char="§"/>
            </a:pPr>
            <a:r>
              <a:rPr lang="en-US" b="1" dirty="0" smtClean="0"/>
              <a:t>Advantages of replication services:</a:t>
            </a:r>
          </a:p>
          <a:p>
            <a:pPr marL="730250" lvl="3" indent="-228600">
              <a:buSzPct val="80000"/>
              <a:buFont typeface="Wingdings" pitchFamily="2" charset="2"/>
              <a:buChar char="§"/>
            </a:pPr>
            <a:r>
              <a:rPr lang="en-US" sz="1800" dirty="0" smtClean="0"/>
              <a:t>The backup can be set to an auto-write method.</a:t>
            </a:r>
          </a:p>
          <a:p>
            <a:pPr marL="954088" lvl="4" indent="-228600">
              <a:buSzPct val="80000"/>
              <a:buFont typeface="Wingdings" pitchFamily="2" charset="2"/>
              <a:buChar char="§"/>
            </a:pPr>
            <a:r>
              <a:rPr lang="en-US" sz="1600" dirty="0" smtClean="0"/>
              <a:t>All active files are written to both servers or groups of servers.</a:t>
            </a:r>
          </a:p>
          <a:p>
            <a:pPr marL="730250" lvl="3" indent="-228600">
              <a:buSzPct val="80000"/>
              <a:buFont typeface="Wingdings" pitchFamily="2" charset="2"/>
              <a:buChar char="§"/>
            </a:pPr>
            <a:r>
              <a:rPr lang="en-US" sz="1800" dirty="0" smtClean="0"/>
              <a:t>The database is never unavailable.</a:t>
            </a:r>
          </a:p>
          <a:p>
            <a:pPr marL="954088" lvl="4" indent="-228600">
              <a:buSzPct val="80000"/>
              <a:buFont typeface="Wingdings" pitchFamily="2" charset="2"/>
              <a:buChar char="§"/>
            </a:pPr>
            <a:r>
              <a:rPr lang="en-US" sz="1600" dirty="0" smtClean="0"/>
              <a:t>One server may be off the cluster or group of servers, but the database is still available.</a:t>
            </a:r>
          </a:p>
          <a:p>
            <a:pPr marL="730250" lvl="3" indent="-228600">
              <a:buSzPct val="80000"/>
              <a:buFont typeface="Wingdings" pitchFamily="2" charset="2"/>
              <a:buChar char="§"/>
            </a:pPr>
            <a:r>
              <a:rPr lang="en-US" sz="1800" dirty="0" smtClean="0"/>
              <a:t>The restore process can happen on one server while others work.</a:t>
            </a:r>
          </a:p>
          <a:p>
            <a:pPr marL="501650" lvl="2" indent="-228600">
              <a:buSzPct val="70000"/>
              <a:buFont typeface="Wingdings" pitchFamily="2" charset="2"/>
              <a:buChar char="§"/>
            </a:pPr>
            <a:r>
              <a:rPr lang="en-US" b="1" dirty="0" smtClean="0"/>
              <a:t>Disadvantages of replication services:</a:t>
            </a:r>
          </a:p>
          <a:p>
            <a:pPr marL="730250" lvl="3" indent="-228600">
              <a:buSzPct val="70000"/>
              <a:buFont typeface="Wingdings" pitchFamily="2" charset="2"/>
              <a:buChar char="§"/>
            </a:pPr>
            <a:r>
              <a:rPr lang="en-US" sz="1800" dirty="0" smtClean="0"/>
              <a:t>The cost is very high compared to single-server backup methods.</a:t>
            </a:r>
          </a:p>
          <a:p>
            <a:pPr marL="954088" lvl="4" indent="-228600">
              <a:buSzPct val="70000"/>
              <a:buFont typeface="Wingdings" pitchFamily="2" charset="2"/>
              <a:buChar char="§"/>
            </a:pPr>
            <a:r>
              <a:rPr lang="en-US" sz="1600" dirty="0" smtClean="0"/>
              <a:t>The hardware cost of having multiple physical servers.</a:t>
            </a:r>
          </a:p>
          <a:p>
            <a:pPr marL="954088" lvl="4" indent="-228600">
              <a:buSzPct val="70000"/>
              <a:buFont typeface="Wingdings" pitchFamily="2" charset="2"/>
              <a:buChar char="§"/>
            </a:pPr>
            <a:r>
              <a:rPr lang="en-US" sz="1600" dirty="0" smtClean="0"/>
              <a:t>The networking cost of having the physical network equipment, additional servers, and the bandwidth for the servers to talk to each of them.</a:t>
            </a:r>
          </a:p>
          <a:p>
            <a:pPr marL="954088" lvl="4" indent="-228600">
              <a:buSzPct val="70000"/>
              <a:buFont typeface="Wingdings" pitchFamily="2" charset="2"/>
              <a:buChar char="§"/>
            </a:pPr>
            <a:r>
              <a:rPr lang="en-US" sz="1600" dirty="0" smtClean="0"/>
              <a:t>Still need to make physical backup as protection against system wide corruption.</a:t>
            </a:r>
          </a:p>
          <a:p>
            <a:pPr marL="954088" lvl="4" indent="-228600">
              <a:buSzPct val="70000"/>
              <a:buFont typeface="Wingdings" pitchFamily="2" charset="2"/>
              <a:buChar char="§"/>
            </a:pPr>
            <a:r>
              <a:rPr lang="en-US" sz="1600" dirty="0" smtClean="0"/>
              <a:t> Possible virus issues across the network or cluster.</a:t>
            </a:r>
          </a:p>
          <a:p>
            <a:pPr marL="954088" lvl="4" indent="-228600">
              <a:buSzPct val="70000"/>
            </a:pPr>
            <a:endParaRPr lang="en-US" sz="1600" dirty="0" smtClean="0"/>
          </a:p>
          <a:p>
            <a:pPr marL="954088" lvl="4" indent="-228600">
              <a:buSzPct val="70000"/>
            </a:pPr>
            <a:endParaRPr lang="en-US" dirty="0" smtClean="0"/>
          </a:p>
          <a:p>
            <a:pPr marL="501650" lvl="2" indent="-228600">
              <a:buSzPct val="70000"/>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Wingdings" charset="2"/>
              <a:buNone/>
              <a:defRPr/>
            </a:pPr>
            <a:r>
              <a:rPr lang="en-US" sz="2700" dirty="0" smtClean="0"/>
              <a:t>Lesson Review</a:t>
            </a:r>
          </a:p>
          <a:p>
            <a:pPr>
              <a:defRPr/>
            </a:pPr>
            <a:endParaRPr lang="en-US" dirty="0" smtClean="0"/>
          </a:p>
          <a:p>
            <a:pPr marL="731520" indent="-457200">
              <a:buFont typeface="+mj-lt"/>
              <a:buAutoNum type="arabicPeriod"/>
              <a:defRPr/>
            </a:pPr>
            <a:r>
              <a:rPr lang="en-US" sz="2000" b="0" dirty="0" smtClean="0"/>
              <a:t>Describe a small-scale version of replicated services.</a:t>
            </a:r>
          </a:p>
          <a:p>
            <a:pPr marL="731520" indent="-457200">
              <a:buFont typeface="+mj-lt"/>
              <a:buAutoNum type="arabicPeriod"/>
              <a:defRPr/>
            </a:pPr>
            <a:endParaRPr lang="en-US" sz="2000" b="0" dirty="0" smtClean="0"/>
          </a:p>
          <a:p>
            <a:pPr marL="731520" indent="-457200">
              <a:buFont typeface="+mj-lt"/>
              <a:buAutoNum type="arabicPeriod"/>
              <a:defRPr/>
            </a:pPr>
            <a:r>
              <a:rPr lang="en-US" sz="2000" b="0" dirty="0" smtClean="0"/>
              <a:t>What are the three main types of backups?</a:t>
            </a:r>
          </a:p>
          <a:p>
            <a:pPr marL="731520" indent="-457200">
              <a:buFont typeface="+mj-lt"/>
              <a:buAutoNum type="arabicPeriod"/>
              <a:defRPr/>
            </a:pPr>
            <a:endParaRPr lang="en-US" sz="2000" b="0" dirty="0" smtClean="0"/>
          </a:p>
          <a:p>
            <a:pPr marL="731520" indent="-457200">
              <a:buFont typeface="+mj-lt"/>
              <a:buAutoNum type="arabicPeriod"/>
              <a:defRPr/>
            </a:pPr>
            <a:r>
              <a:rPr lang="en-US" sz="2000" b="0" dirty="0" smtClean="0"/>
              <a:t>What is the fastest backup method?</a:t>
            </a:r>
          </a:p>
          <a:p>
            <a:pPr marL="731520" indent="-457200">
              <a:buFont typeface="+mj-lt"/>
              <a:buAutoNum type="arabicPeriod"/>
              <a:defRPr/>
            </a:pPr>
            <a:endParaRPr lang="en-US" sz="2000" b="0" dirty="0" smtClean="0">
              <a:solidFill>
                <a:srgbClr val="0000FF"/>
              </a:solidFill>
            </a:endParaRPr>
          </a:p>
          <a:p>
            <a:pPr marL="731520" indent="-457200">
              <a:buFont typeface="+mj-lt"/>
              <a:buAutoNum type="arabicPeriod"/>
              <a:defRPr/>
            </a:pPr>
            <a:r>
              <a:rPr lang="en-US" sz="2000" b="0" dirty="0" smtClean="0"/>
              <a:t>What is the fastest restore method?</a:t>
            </a:r>
          </a:p>
          <a:p>
            <a:pPr marL="731520" indent="-457200">
              <a:buFont typeface="+mj-lt"/>
              <a:buAutoNum type="arabicPeriod"/>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txBox="1">
            <a:spLocks noChangeArrowheads="1"/>
          </p:cNvSpPr>
          <p:nvPr/>
        </p:nvSpPr>
        <p:spPr bwMode="auto">
          <a:xfrm>
            <a:off x="622300" y="1497013"/>
            <a:ext cx="7994650" cy="4967287"/>
          </a:xfrm>
          <a:prstGeom prst="rect">
            <a:avLst/>
          </a:prstGeom>
          <a:noFill/>
          <a:ln w="9525">
            <a:noFill/>
            <a:miter lim="800000"/>
            <a:headEnd/>
            <a:tailEnd/>
          </a:ln>
        </p:spPr>
        <p:txBody>
          <a:bodyPr/>
          <a:lstStyle/>
          <a:p>
            <a:pPr marL="457200" indent="-457200" eaLnBrk="0" hangingPunct="0">
              <a:lnSpc>
                <a:spcPct val="90000"/>
              </a:lnSpc>
              <a:spcBef>
                <a:spcPct val="40000"/>
              </a:spcBef>
              <a:buClr>
                <a:srgbClr val="8DACD0"/>
              </a:buClr>
              <a:buSzPct val="70000"/>
              <a:buFont typeface="Wingdings" pitchFamily="2" charset="2"/>
              <a:buNone/>
            </a:pPr>
            <a:r>
              <a:rPr lang="en-US" sz="2700" dirty="0">
                <a:latin typeface="Times New Roman" pitchFamily="18" charset="0"/>
                <a:cs typeface="Times New Roman" pitchFamily="18" charset="0"/>
              </a:rPr>
              <a:t>Lesson Overview</a:t>
            </a:r>
          </a:p>
          <a:p>
            <a:pPr marL="457200" indent="-457200" eaLnBrk="0" hangingPunct="0">
              <a:lnSpc>
                <a:spcPct val="90000"/>
              </a:lnSpc>
              <a:spcBef>
                <a:spcPct val="40000"/>
              </a:spcBef>
              <a:buSzPct val="70000"/>
            </a:pPr>
            <a:endParaRPr lang="en-US" sz="2000" b="0" dirty="0">
              <a:latin typeface="Times New Roman" pitchFamily="18" charset="0"/>
              <a:cs typeface="Times New Roman" pitchFamily="18" charset="0"/>
            </a:endParaRPr>
          </a:p>
          <a:p>
            <a:pPr marL="457200" indent="-457200" eaLnBrk="0" hangingPunct="0">
              <a:lnSpc>
                <a:spcPct val="90000"/>
              </a:lnSpc>
              <a:spcBef>
                <a:spcPct val="40000"/>
              </a:spcBef>
              <a:buSzPct val="70000"/>
            </a:pPr>
            <a:r>
              <a:rPr lang="en-US" sz="2000" b="0" dirty="0">
                <a:latin typeface="Times New Roman" pitchFamily="18" charset="0"/>
                <a:cs typeface="Times New Roman" pitchFamily="18" charset="0"/>
              </a:rPr>
              <a:t>In this lesson, you will learn about:</a:t>
            </a:r>
          </a:p>
          <a:p>
            <a:pPr marL="457200"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The basics of backup and restore of a database</a:t>
            </a:r>
          </a:p>
          <a:p>
            <a:pPr marL="457200"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Backup types:</a:t>
            </a:r>
          </a:p>
          <a:p>
            <a:pPr marL="685800" lvl="1" indent="-2286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Full backup</a:t>
            </a:r>
          </a:p>
          <a:p>
            <a:pPr marL="685800" lvl="1" indent="-2286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Incremental backup</a:t>
            </a:r>
          </a:p>
          <a:p>
            <a:pPr marL="685800" lvl="1" indent="-2286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Differential backup</a:t>
            </a:r>
          </a:p>
          <a:p>
            <a:pPr marL="457200"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Replicated services </a:t>
            </a:r>
            <a:endParaRPr lang="en-US" sz="2200" b="0" dirty="0">
              <a:latin typeface="Segoe"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body" idx="1"/>
          </p:nvPr>
        </p:nvSpPr>
        <p:spPr bwMode="auto">
          <a:xfrm>
            <a:off x="546100" y="1344613"/>
            <a:ext cx="8012113" cy="4999037"/>
          </a:xfrm>
          <a:noFill/>
          <a:ln>
            <a:miter lim="800000"/>
            <a:headEnd/>
            <a:tailEnd/>
          </a:ln>
        </p:spPr>
        <p:txBody>
          <a:bodyPr vert="horz" wrap="square" lIns="91440" tIns="45720" rIns="91440" bIns="45720" numCol="1" anchor="t" anchorCtr="0" compatLnSpc="1">
            <a:prstTxWarp prst="textNoShape">
              <a:avLst/>
            </a:prstTxWarp>
          </a:bodyPr>
          <a:lstStyle/>
          <a:p>
            <a:pPr marL="228600">
              <a:buFont typeface="Wingdings" pitchFamily="2" charset="2"/>
              <a:buNone/>
            </a:pPr>
            <a:r>
              <a:rPr lang="en-US" sz="2700" dirty="0" smtClean="0"/>
              <a:t>Basics of Backup and Restore of a Database</a:t>
            </a:r>
          </a:p>
          <a:p>
            <a:pPr marL="228600">
              <a:buFont typeface="Wingdings" pitchFamily="2" charset="2"/>
              <a:buChar char="§"/>
            </a:pPr>
            <a:r>
              <a:rPr lang="en-US" sz="2000" b="0" dirty="0" smtClean="0"/>
              <a:t>Backup is a process of saving all needed items so that you could recreate the database in useful form in a relatively short time frame, if necessary.</a:t>
            </a:r>
          </a:p>
          <a:p>
            <a:pPr marL="585788" lvl="2"/>
            <a:r>
              <a:rPr lang="en-US" dirty="0" smtClean="0"/>
              <a:t>Backup types:</a:t>
            </a:r>
          </a:p>
          <a:p>
            <a:pPr marL="814388" lvl="3">
              <a:buSzPct val="70000"/>
              <a:buFont typeface="Wingdings" pitchFamily="2" charset="2"/>
              <a:buChar char="§"/>
            </a:pPr>
            <a:r>
              <a:rPr lang="en-US" dirty="0" smtClean="0"/>
              <a:t>Full backup—all files are copied or backed up.</a:t>
            </a:r>
          </a:p>
          <a:p>
            <a:pPr marL="814388" lvl="3">
              <a:buSzPct val="70000"/>
              <a:buFont typeface="Wingdings" pitchFamily="2" charset="2"/>
              <a:buChar char="§"/>
            </a:pPr>
            <a:r>
              <a:rPr lang="en-US" dirty="0" smtClean="0"/>
              <a:t>Incremental backup—only files that have been changed since the last backup are copied.</a:t>
            </a:r>
          </a:p>
          <a:p>
            <a:pPr marL="814388" lvl="3">
              <a:buSzPct val="70000"/>
              <a:buFont typeface="Wingdings" pitchFamily="2" charset="2"/>
              <a:buChar char="§"/>
            </a:pPr>
            <a:r>
              <a:rPr lang="en-US" dirty="0" smtClean="0"/>
              <a:t>Differential backup—only files that have been changed since the last</a:t>
            </a:r>
            <a:r>
              <a:rPr lang="en-US" u="sng" dirty="0" smtClean="0"/>
              <a:t> </a:t>
            </a:r>
            <a:r>
              <a:rPr lang="en-US" i="1" dirty="0" smtClean="0"/>
              <a:t>full</a:t>
            </a:r>
            <a:r>
              <a:rPr lang="en-US" dirty="0" smtClean="0"/>
              <a:t> backup are copied.</a:t>
            </a:r>
          </a:p>
          <a:p>
            <a:pPr marL="228600">
              <a:buFont typeface="Wingdings" pitchFamily="2" charset="2"/>
              <a:buChar char="§"/>
            </a:pPr>
            <a:r>
              <a:rPr lang="en-US" sz="2000" b="0" dirty="0" smtClean="0"/>
              <a:t>Software and physical media are always issues when dealing with backups.</a:t>
            </a:r>
          </a:p>
          <a:p>
            <a:pPr lvl="1">
              <a:buClrTx/>
              <a:buFont typeface="Wingdings" pitchFamily="2" charset="2"/>
              <a:buChar char="§"/>
            </a:pPr>
            <a:r>
              <a:rPr lang="en-US" sz="2000" dirty="0" smtClean="0"/>
              <a:t>Backup software must be able to work with locked records.</a:t>
            </a:r>
          </a:p>
          <a:p>
            <a:pPr lvl="1">
              <a:buClrTx/>
              <a:buFont typeface="Wingdings" pitchFamily="2" charset="2"/>
              <a:buChar char="§"/>
            </a:pPr>
            <a:r>
              <a:rPr lang="en-US" sz="2000" dirty="0" smtClean="0"/>
              <a:t>Backup media must be able to hold the entire backup.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a:buFont typeface="Wingdings" charset="2"/>
              <a:buNone/>
              <a:defRPr/>
            </a:pPr>
            <a:r>
              <a:rPr lang="en-US" sz="2700" dirty="0" smtClean="0"/>
              <a:t>Restoring a Database </a:t>
            </a:r>
          </a:p>
          <a:p>
            <a:pPr marL="228600">
              <a:buFont typeface="Wingdings" pitchFamily="2" charset="2"/>
              <a:buChar char="§"/>
              <a:defRPr/>
            </a:pPr>
            <a:endParaRPr lang="en-US" sz="2000" b="0" dirty="0" smtClean="0"/>
          </a:p>
          <a:p>
            <a:pPr marL="228600">
              <a:buFont typeface="Wingdings" pitchFamily="2" charset="2"/>
              <a:buChar char="§"/>
              <a:defRPr/>
            </a:pPr>
            <a:r>
              <a:rPr lang="en-US" sz="2000" b="0" dirty="0" smtClean="0"/>
              <a:t>Restore is the process of retrieving all needed items to bring the database back to its useful form.</a:t>
            </a:r>
          </a:p>
          <a:p>
            <a:pPr marL="228600">
              <a:buFont typeface="Wingdings" pitchFamily="2" charset="2"/>
              <a:buChar char="§"/>
              <a:defRPr/>
            </a:pPr>
            <a:r>
              <a:rPr lang="en-US" sz="2000" b="0" dirty="0" smtClean="0"/>
              <a:t>The restore process should be basic and straightforward. </a:t>
            </a:r>
          </a:p>
          <a:p>
            <a:pPr marL="228600">
              <a:buFont typeface="Wingdings" pitchFamily="2" charset="2"/>
              <a:buChar char="§"/>
              <a:defRPr/>
            </a:pPr>
            <a:r>
              <a:rPr lang="en-US" sz="2000" b="0" dirty="0" smtClean="0"/>
              <a:t>Restore should be a function of the backup system.</a:t>
            </a:r>
          </a:p>
          <a:p>
            <a:pPr marL="228600">
              <a:buFont typeface="Wingdings" pitchFamily="2" charset="2"/>
              <a:buChar char="§"/>
              <a:defRPr/>
            </a:pPr>
            <a:r>
              <a:rPr lang="en-US" sz="2000" b="0" dirty="0" smtClean="0"/>
              <a:t>The majority of all planning needs to be spent on the backup side so that when you need to restore, the process has already been planned.</a:t>
            </a:r>
          </a:p>
          <a:p>
            <a:pP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type="body" idx="1"/>
          </p:nvPr>
        </p:nvSpPr>
        <p:spPr bwMode="auto">
          <a:xfrm>
            <a:off x="557213" y="1357313"/>
            <a:ext cx="8229600" cy="5127625"/>
          </a:xfrm>
          <a:noFill/>
          <a:ln>
            <a:miter lim="800000"/>
            <a:headEnd/>
            <a:tailEnd/>
          </a:ln>
        </p:spPr>
        <p:txBody>
          <a:bodyPr vert="horz" wrap="square" lIns="91440" tIns="45720" rIns="91440" bIns="45720" numCol="1" anchor="t" anchorCtr="0" compatLnSpc="1">
            <a:prstTxWarp prst="textNoShape">
              <a:avLst/>
            </a:prstTxWarp>
          </a:bodyPr>
          <a:lstStyle/>
          <a:p>
            <a:pPr marL="457200" indent="-457200">
              <a:lnSpc>
                <a:spcPct val="80000"/>
              </a:lnSpc>
              <a:buFont typeface="Wingdings" pitchFamily="2" charset="2"/>
              <a:buNone/>
            </a:pPr>
            <a:r>
              <a:rPr lang="en-US" sz="2700" dirty="0" smtClean="0"/>
              <a:t>Full Backups</a:t>
            </a:r>
          </a:p>
          <a:p>
            <a:pPr marL="457200" indent="-457200">
              <a:lnSpc>
                <a:spcPct val="80000"/>
              </a:lnSpc>
              <a:buFont typeface="Wingdings" pitchFamily="2" charset="2"/>
              <a:buChar char="§"/>
            </a:pPr>
            <a:endParaRPr lang="en-US" sz="2000" b="0" dirty="0" smtClean="0"/>
          </a:p>
          <a:p>
            <a:pPr marL="457200" indent="-457200">
              <a:lnSpc>
                <a:spcPct val="80000"/>
              </a:lnSpc>
              <a:buFont typeface="Wingdings" pitchFamily="2" charset="2"/>
              <a:buChar char="§"/>
            </a:pPr>
            <a:r>
              <a:rPr lang="en-US" sz="2000" b="0" dirty="0" smtClean="0"/>
              <a:t>There are two types of full backup for a database system:</a:t>
            </a:r>
          </a:p>
          <a:p>
            <a:pPr lvl="1">
              <a:lnSpc>
                <a:spcPct val="80000"/>
              </a:lnSpc>
              <a:buClrTx/>
              <a:buFont typeface="Wingdings" pitchFamily="2" charset="2"/>
              <a:buChar char="§"/>
            </a:pPr>
            <a:r>
              <a:rPr lang="en-US" sz="1800" dirty="0" smtClean="0"/>
              <a:t>The first type copies all items of the database, including open items, such as files that are open at the time of the backup.</a:t>
            </a:r>
          </a:p>
          <a:p>
            <a:pPr lvl="1">
              <a:lnSpc>
                <a:spcPct val="80000"/>
              </a:lnSpc>
              <a:buClrTx/>
              <a:buFont typeface="Wingdings" pitchFamily="2" charset="2"/>
              <a:buChar char="§"/>
            </a:pPr>
            <a:r>
              <a:rPr lang="en-US" sz="1800" dirty="0" smtClean="0"/>
              <a:t>The second type copies all items of the database and all items on the server. It copies server files that the database is on in addition to the database itself, such as user security Network Address Translation (NAT).</a:t>
            </a:r>
          </a:p>
          <a:p>
            <a:pPr marL="457200" indent="-457200">
              <a:lnSpc>
                <a:spcPct val="80000"/>
              </a:lnSpc>
              <a:buFont typeface="Wingdings" pitchFamily="2" charset="2"/>
              <a:buChar char="§"/>
            </a:pPr>
            <a:r>
              <a:rPr lang="en-US" sz="1800" dirty="0" smtClean="0"/>
              <a:t>A</a:t>
            </a:r>
            <a:r>
              <a:rPr lang="en-US" sz="2000" dirty="0" smtClean="0"/>
              <a:t>dvantages of full backups</a:t>
            </a:r>
          </a:p>
          <a:p>
            <a:pPr lvl="1">
              <a:lnSpc>
                <a:spcPct val="80000"/>
              </a:lnSpc>
              <a:buClrTx/>
              <a:buFont typeface="Wingdings" pitchFamily="2" charset="2"/>
              <a:buChar char="§"/>
            </a:pPr>
            <a:r>
              <a:rPr lang="en-US" sz="1800" dirty="0" smtClean="0"/>
              <a:t>You have complete copies of all files in one location, and the restore process is relatively easy.</a:t>
            </a:r>
          </a:p>
          <a:p>
            <a:pPr marL="457200" indent="-457200">
              <a:lnSpc>
                <a:spcPct val="80000"/>
              </a:lnSpc>
              <a:buFont typeface="Wingdings" pitchFamily="2" charset="2"/>
              <a:buChar char="§"/>
            </a:pPr>
            <a:r>
              <a:rPr lang="en-US" sz="2000" dirty="0" smtClean="0"/>
              <a:t>Disadvantages of full backups</a:t>
            </a:r>
          </a:p>
          <a:p>
            <a:pPr lvl="1">
              <a:lnSpc>
                <a:spcPct val="80000"/>
              </a:lnSpc>
              <a:buClrTx/>
              <a:buFont typeface="Wingdings" pitchFamily="2" charset="2"/>
              <a:buChar char="§"/>
            </a:pPr>
            <a:r>
              <a:rPr lang="en-US" sz="1800" dirty="0" smtClean="0"/>
              <a:t>Very time-consuming.</a:t>
            </a:r>
          </a:p>
          <a:p>
            <a:pPr lvl="1">
              <a:lnSpc>
                <a:spcPct val="80000"/>
              </a:lnSpc>
              <a:buClrTx/>
              <a:buFont typeface="Wingdings" pitchFamily="2" charset="2"/>
              <a:buChar char="§"/>
            </a:pPr>
            <a:r>
              <a:rPr lang="en-US" sz="1800" dirty="0" smtClean="0"/>
              <a:t>Can be very expensive.</a:t>
            </a:r>
          </a:p>
          <a:p>
            <a:pPr lvl="2">
              <a:lnSpc>
                <a:spcPct val="80000"/>
              </a:lnSpc>
            </a:pPr>
            <a:r>
              <a:rPr lang="en-US" sz="1800" dirty="0" smtClean="0"/>
              <a:t>—Media storage cost.</a:t>
            </a:r>
          </a:p>
          <a:p>
            <a:pPr lvl="2">
              <a:lnSpc>
                <a:spcPct val="80000"/>
              </a:lnSpc>
            </a:pPr>
            <a:r>
              <a:rPr lang="en-US" sz="1800" dirty="0" smtClean="0"/>
              <a:t>—Your system may be out of service during a full backup process.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type="body" idx="1"/>
          </p:nvPr>
        </p:nvSpPr>
        <p:spPr bwMode="auto">
          <a:xfrm>
            <a:off x="558800" y="1355725"/>
            <a:ext cx="8027988" cy="5080000"/>
          </a:xfrm>
          <a:noFill/>
          <a:ln>
            <a:miter lim="800000"/>
            <a:headEnd/>
            <a:tailEnd/>
          </a:ln>
        </p:spPr>
        <p:txBody>
          <a:bodyPr vert="horz" wrap="square" lIns="91440" tIns="45720" rIns="91440" bIns="45720" numCol="1" anchor="t" anchorCtr="0" compatLnSpc="1">
            <a:prstTxWarp prst="textNoShape">
              <a:avLst/>
            </a:prstTxWarp>
          </a:bodyPr>
          <a:lstStyle/>
          <a:p>
            <a:pPr marL="457200" lvl="2" indent="-457200">
              <a:buSzPct val="70000"/>
            </a:pPr>
            <a:r>
              <a:rPr lang="en-US" sz="2700" b="1" dirty="0" smtClean="0"/>
              <a:t>Incremental Backups</a:t>
            </a:r>
          </a:p>
          <a:p>
            <a:pPr marL="501650">
              <a:buSzPct val="80000"/>
              <a:buFont typeface="Wingdings" pitchFamily="2" charset="2"/>
              <a:buChar char="§"/>
            </a:pPr>
            <a:r>
              <a:rPr lang="en-US" sz="1800" b="0" dirty="0" smtClean="0"/>
              <a:t>An incremental backup backs up only those files that have changed since the last backup.  </a:t>
            </a:r>
          </a:p>
          <a:p>
            <a:pPr marL="1087438" lvl="3">
              <a:buFont typeface="Wingdings" pitchFamily="2" charset="2"/>
              <a:buChar char="§"/>
            </a:pPr>
            <a:r>
              <a:rPr lang="en-US" sz="1800" dirty="0" smtClean="0"/>
              <a:t>Only the changes are written to the backup media.</a:t>
            </a:r>
          </a:p>
          <a:p>
            <a:pPr marL="1087438" lvl="3">
              <a:buFont typeface="Wingdings" pitchFamily="2" charset="2"/>
              <a:buChar char="§"/>
            </a:pPr>
            <a:r>
              <a:rPr lang="en-US" sz="1800" dirty="0" smtClean="0"/>
              <a:t>If there has not been any changes, then no backup is made. </a:t>
            </a:r>
          </a:p>
          <a:p>
            <a:pPr marL="1087438" lvl="3">
              <a:buFont typeface="Wingdings" pitchFamily="2" charset="2"/>
              <a:buChar char="§"/>
            </a:pPr>
            <a:r>
              <a:rPr lang="en-US" sz="1800" dirty="0" smtClean="0"/>
              <a:t>Incremental backups should be made every day since the last full backup.</a:t>
            </a:r>
          </a:p>
          <a:p>
            <a:pPr marL="457200" lvl="2" indent="-457200">
              <a:buSzPct val="70000"/>
              <a:buFont typeface="Wingdings" pitchFamily="2" charset="2"/>
              <a:buChar char="§"/>
            </a:pPr>
            <a:r>
              <a:rPr lang="en-US" sz="1800" b="1" dirty="0" smtClean="0"/>
              <a:t>Advantages of incremental backups</a:t>
            </a:r>
            <a:endParaRPr lang="en-US" sz="1800" dirty="0" smtClean="0"/>
          </a:p>
          <a:p>
            <a:pPr lvl="1"/>
            <a:r>
              <a:rPr lang="en-US" sz="1800" dirty="0" smtClean="0"/>
              <a:t>— This backup is the fastest of the three types.</a:t>
            </a:r>
          </a:p>
          <a:p>
            <a:pPr lvl="1"/>
            <a:r>
              <a:rPr lang="en-US" sz="1800" dirty="0" smtClean="0"/>
              <a:t>— The cost of an incremental backup is less then a full backup.</a:t>
            </a:r>
          </a:p>
          <a:p>
            <a:pPr lvl="1"/>
            <a:r>
              <a:rPr lang="en-US" sz="1800" dirty="0" smtClean="0"/>
              <a:t>— The restore process can be faster if you have lost only certain files.</a:t>
            </a:r>
          </a:p>
          <a:p>
            <a:pPr marL="457200" lvl="2" indent="-457200">
              <a:buSzPct val="70000"/>
              <a:buFont typeface="Wingdings" pitchFamily="2" charset="2"/>
              <a:buChar char="§"/>
            </a:pPr>
            <a:r>
              <a:rPr lang="en-US" sz="1800" b="1" dirty="0" smtClean="0"/>
              <a:t>Disadvantages of incremental backups</a:t>
            </a:r>
            <a:endParaRPr lang="en-US" sz="1800" dirty="0" smtClean="0"/>
          </a:p>
          <a:p>
            <a:pPr lvl="1"/>
            <a:r>
              <a:rPr lang="en-US" sz="1800" dirty="0" smtClean="0"/>
              <a:t>— The restore process can be much harder than for a full backup.</a:t>
            </a:r>
          </a:p>
          <a:p>
            <a:pPr lvl="1"/>
            <a:r>
              <a:rPr lang="en-US" sz="1800" dirty="0" smtClean="0"/>
              <a:t>— Often need a full backup in addition to incremental backup(s) to restore the database.</a:t>
            </a:r>
            <a:endParaRPr lang="en-US" sz="18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type="body" idx="1"/>
          </p:nvPr>
        </p:nvSpPr>
        <p:spPr bwMode="auto">
          <a:xfrm>
            <a:off x="546100" y="1355725"/>
            <a:ext cx="8158163" cy="5114925"/>
          </a:xfrm>
          <a:noFill/>
          <a:ln>
            <a:miter lim="800000"/>
            <a:headEnd/>
            <a:tailEnd/>
          </a:ln>
        </p:spPr>
        <p:txBody>
          <a:bodyPr vert="horz" wrap="square" lIns="91440" tIns="45720" rIns="91440" bIns="45720" numCol="1" anchor="t" anchorCtr="0" compatLnSpc="1">
            <a:prstTxWarp prst="textNoShape">
              <a:avLst/>
            </a:prstTxWarp>
          </a:bodyPr>
          <a:lstStyle/>
          <a:p>
            <a:pPr marL="457200" lvl="1" indent="-457200">
              <a:lnSpc>
                <a:spcPct val="80000"/>
              </a:lnSpc>
              <a:buClrTx/>
              <a:buSzPct val="70000"/>
              <a:buFont typeface="Wingdings" pitchFamily="2" charset="2"/>
              <a:buNone/>
            </a:pPr>
            <a:r>
              <a:rPr lang="en-US" sz="2700" b="1" dirty="0" smtClean="0"/>
              <a:t>Differential Backups</a:t>
            </a:r>
          </a:p>
          <a:p>
            <a:pPr marL="327025" indent="-457200">
              <a:lnSpc>
                <a:spcPct val="80000"/>
              </a:lnSpc>
              <a:buSzPct val="80000"/>
              <a:buFont typeface="Wingdings" pitchFamily="2" charset="2"/>
              <a:buNone/>
            </a:pPr>
            <a:r>
              <a:rPr lang="en-US" sz="1800" b="0" dirty="0" smtClean="0"/>
              <a:t>	A differential backup will back up only those files that have changed since the last full backup.  </a:t>
            </a:r>
          </a:p>
          <a:p>
            <a:pPr marL="457200" lvl="1" indent="-457200">
              <a:lnSpc>
                <a:spcPct val="80000"/>
              </a:lnSpc>
              <a:buSzPct val="70000"/>
              <a:buFont typeface="Wingdings" pitchFamily="2" charset="2"/>
              <a:buNone/>
            </a:pPr>
            <a:r>
              <a:rPr lang="en-US" sz="1800" dirty="0" smtClean="0"/>
              <a:t>	— The difference between a differential backup and an incremental backup is that it is based upon the backup status of the last full backup, not the change of data.</a:t>
            </a:r>
          </a:p>
          <a:p>
            <a:pPr marL="457200" lvl="1" indent="-457200">
              <a:lnSpc>
                <a:spcPct val="80000"/>
              </a:lnSpc>
              <a:buSzPct val="70000"/>
              <a:buFont typeface="Wingdings" pitchFamily="2" charset="2"/>
              <a:buNone/>
            </a:pPr>
            <a:r>
              <a:rPr lang="en-US" sz="1800" dirty="0" smtClean="0"/>
              <a:t>	— Backups should be made every day since the last full backup.</a:t>
            </a:r>
          </a:p>
          <a:p>
            <a:pPr marL="501650" lvl="2" indent="-228600">
              <a:lnSpc>
                <a:spcPct val="80000"/>
              </a:lnSpc>
              <a:buSzPct val="70000"/>
              <a:buFont typeface="Wingdings" pitchFamily="2" charset="2"/>
              <a:buChar char="§"/>
            </a:pPr>
            <a:r>
              <a:rPr lang="en-US" sz="1800" b="1" dirty="0" smtClean="0"/>
              <a:t>Advantages of differential backups</a:t>
            </a:r>
          </a:p>
          <a:p>
            <a:pPr marL="914400" lvl="3" indent="-457200">
              <a:lnSpc>
                <a:spcPct val="80000"/>
              </a:lnSpc>
            </a:pPr>
            <a:r>
              <a:rPr lang="en-US" sz="1800" dirty="0" smtClean="0"/>
              <a:t>— This backup is a faster process than a full backup.</a:t>
            </a:r>
          </a:p>
          <a:p>
            <a:pPr marL="914400" lvl="3" indent="-457200">
              <a:lnSpc>
                <a:spcPct val="80000"/>
              </a:lnSpc>
            </a:pPr>
            <a:r>
              <a:rPr lang="en-US" sz="1800" dirty="0" smtClean="0"/>
              <a:t>— The cost of a differential backup is less than a full backup.</a:t>
            </a:r>
          </a:p>
          <a:p>
            <a:pPr marL="914400" lvl="3" indent="-457200">
              <a:lnSpc>
                <a:spcPct val="80000"/>
              </a:lnSpc>
            </a:pPr>
            <a:r>
              <a:rPr lang="en-US" sz="1800" dirty="0" smtClean="0"/>
              <a:t>— The restore process can be faster if you have lost only certain files.</a:t>
            </a:r>
          </a:p>
          <a:p>
            <a:pPr marL="914400" lvl="3" indent="-457200">
              <a:lnSpc>
                <a:spcPct val="80000"/>
              </a:lnSpc>
            </a:pPr>
            <a:r>
              <a:rPr lang="en-US" sz="1800" dirty="0" smtClean="0"/>
              <a:t>— Best balance between time to restore and cost.</a:t>
            </a:r>
          </a:p>
          <a:p>
            <a:pPr marL="501650" lvl="2" indent="-228600">
              <a:lnSpc>
                <a:spcPct val="80000"/>
              </a:lnSpc>
              <a:buSzPct val="70000"/>
              <a:buFont typeface="Wingdings" pitchFamily="2" charset="2"/>
              <a:buChar char="§"/>
            </a:pPr>
            <a:r>
              <a:rPr lang="en-US" sz="1800" b="1" dirty="0" smtClean="0"/>
              <a:t>Disadvantages of differential backups</a:t>
            </a:r>
            <a:endParaRPr lang="en-US" sz="1800" dirty="0" smtClean="0"/>
          </a:p>
          <a:p>
            <a:pPr marL="457200" lvl="1" indent="-457200">
              <a:lnSpc>
                <a:spcPct val="80000"/>
              </a:lnSpc>
            </a:pPr>
            <a:r>
              <a:rPr lang="en-US" sz="1800" dirty="0" smtClean="0"/>
              <a:t>— Basic function restore relative quickly and full restore in a reasonable time frame</a:t>
            </a:r>
          </a:p>
          <a:p>
            <a:pPr marL="457200" lvl="1" indent="-457200">
              <a:lnSpc>
                <a:spcPct val="80000"/>
              </a:lnSpc>
            </a:pPr>
            <a:r>
              <a:rPr lang="en-US" sz="1800" dirty="0" smtClean="0"/>
              <a:t>— May need full backup in addition to the incremental backups to restore the database.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type="body" idx="1"/>
          </p:nvPr>
        </p:nvSpPr>
        <p:spPr bwMode="auto">
          <a:xfrm>
            <a:off x="546100" y="1535113"/>
            <a:ext cx="7980363" cy="4808537"/>
          </a:xfrm>
          <a:noFill/>
          <a:ln>
            <a:miter lim="800000"/>
            <a:headEnd/>
            <a:tailEnd/>
          </a:ln>
        </p:spPr>
        <p:txBody>
          <a:bodyPr vert="horz" wrap="square" lIns="91440" tIns="45720" rIns="91440" bIns="45720" numCol="1" anchor="t" anchorCtr="0" compatLnSpc="1">
            <a:prstTxWarp prst="textNoShape">
              <a:avLst/>
            </a:prstTxWarp>
          </a:bodyPr>
          <a:lstStyle/>
          <a:p>
            <a:pPr marL="457200" lvl="1" indent="-457200">
              <a:buClrTx/>
              <a:buSzPct val="70000"/>
              <a:buFont typeface="Wingdings" pitchFamily="2" charset="2"/>
              <a:buNone/>
            </a:pPr>
            <a:r>
              <a:rPr lang="en-US" sz="2700" b="1" dirty="0" smtClean="0"/>
              <a:t>Problems with Classic Backup Methods</a:t>
            </a:r>
          </a:p>
          <a:p>
            <a:pPr marL="457200" lvl="1" indent="-457200">
              <a:buClrTx/>
              <a:buSzPct val="70000"/>
              <a:buFont typeface="Wingdings" pitchFamily="2" charset="2"/>
              <a:buNone/>
            </a:pPr>
            <a:endParaRPr lang="en-US" sz="2700" dirty="0" smtClean="0"/>
          </a:p>
          <a:p>
            <a:pPr marL="457200" lvl="1" indent="-457200">
              <a:buClrTx/>
              <a:buSzPct val="80000"/>
              <a:buFont typeface="Wingdings" pitchFamily="2" charset="2"/>
              <a:buChar char="§"/>
            </a:pPr>
            <a:r>
              <a:rPr lang="en-US" sz="1800" dirty="0" smtClean="0"/>
              <a:t>All backups require database and server resources that will reduce the ability of the database and/or the server where it is located.</a:t>
            </a:r>
          </a:p>
          <a:p>
            <a:pPr marL="457200" lvl="1" indent="-457200">
              <a:buClrTx/>
              <a:buSzPct val="80000"/>
              <a:buFont typeface="Wingdings" pitchFamily="2" charset="2"/>
              <a:buChar char="§"/>
            </a:pPr>
            <a:endParaRPr lang="en-US" sz="1800" dirty="0" smtClean="0"/>
          </a:p>
          <a:p>
            <a:pPr marL="457200" lvl="1" indent="-457200">
              <a:buClrTx/>
              <a:buSzPct val="80000"/>
              <a:buFont typeface="Wingdings" pitchFamily="2" charset="2"/>
              <a:buChar char="§"/>
            </a:pPr>
            <a:r>
              <a:rPr lang="en-US" sz="1800" dirty="0" smtClean="0"/>
              <a:t>You need offsite backup in case of physical damage to the location hosting the database. If the building is destroyed, you still need the database to be working.</a:t>
            </a:r>
          </a:p>
          <a:p>
            <a:pPr marL="457200" lvl="1" indent="-457200">
              <a:buClrTx/>
              <a:buSzPct val="80000"/>
              <a:buFont typeface="Wingdings" pitchFamily="2" charset="2"/>
              <a:buChar char="§"/>
            </a:pPr>
            <a:endParaRPr lang="en-US" sz="1800" dirty="0" smtClean="0"/>
          </a:p>
          <a:p>
            <a:pPr marL="457200" lvl="1" indent="-457200">
              <a:buClrTx/>
              <a:buSzPct val="80000"/>
              <a:buFont typeface="Wingdings" pitchFamily="2" charset="2"/>
              <a:buChar char="§"/>
            </a:pPr>
            <a:r>
              <a:rPr lang="en-US" sz="1800" dirty="0" smtClean="0"/>
              <a:t>Time delays for backups because the backup media that you need for the restore has already been moved offsite.</a:t>
            </a:r>
          </a:p>
          <a:p>
            <a:pPr marL="457200" lvl="1" indent="-457200">
              <a:buClrTx/>
              <a:buSzPct val="80000"/>
              <a:buFont typeface="Wingdings" pitchFamily="2" charset="2"/>
              <a:buChar char="§"/>
            </a:pPr>
            <a:endParaRPr lang="en-US" sz="1800" dirty="0" smtClean="0"/>
          </a:p>
          <a:p>
            <a:pPr marL="457200" lvl="1" indent="-457200">
              <a:buClrTx/>
              <a:buSzPct val="80000"/>
              <a:buFont typeface="Wingdings" pitchFamily="2" charset="2"/>
              <a:buChar char="§"/>
            </a:pPr>
            <a:r>
              <a:rPr lang="en-US" sz="1800" dirty="0" smtClean="0"/>
              <a:t>Large areas can be used to store the onsite and offsite backups.</a:t>
            </a:r>
          </a:p>
          <a:p>
            <a:pPr marL="457200" lvl="1" indent="-457200">
              <a:buSzPct val="70000"/>
              <a:buFont typeface="Wingdings" pitchFamily="2" charset="2"/>
              <a:buChar char="§"/>
            </a:pPr>
            <a:endParaRPr 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546100" y="1535113"/>
            <a:ext cx="7586663" cy="4808537"/>
          </a:xfrm>
        </p:spPr>
        <p:txBody>
          <a:bodyPr/>
          <a:lstStyle/>
          <a:p>
            <a:pPr marL="502920" lvl="1" indent="-228600">
              <a:buClrTx/>
              <a:buSzPct val="70000"/>
              <a:buFont typeface="Wingdings" pitchFamily="2" charset="2"/>
              <a:buNone/>
              <a:defRPr/>
            </a:pPr>
            <a:r>
              <a:rPr lang="en-US" sz="2700" b="1" dirty="0" smtClean="0"/>
              <a:t>Replication Services </a:t>
            </a:r>
          </a:p>
          <a:p>
            <a:pPr>
              <a:buFont typeface="Wingdings" charset="2"/>
              <a:buNone/>
              <a:defRPr/>
            </a:pPr>
            <a:endParaRPr lang="en-US" sz="2000" b="0" dirty="0" smtClean="0"/>
          </a:p>
          <a:p>
            <a:pPr>
              <a:buFont typeface="Wingdings" charset="2"/>
              <a:buNone/>
              <a:defRPr/>
            </a:pPr>
            <a:r>
              <a:rPr lang="en-US" sz="2000" b="0" dirty="0" smtClean="0"/>
              <a:t>Replication services with real-time mirroring: </a:t>
            </a:r>
          </a:p>
          <a:p>
            <a:pPr>
              <a:buSzPct val="80000"/>
              <a:defRPr/>
            </a:pPr>
            <a:r>
              <a:rPr lang="en-US" sz="1800" b="0" dirty="0" smtClean="0"/>
              <a:t>Replication services are used to replicate and synchronize a database on two or more servers. </a:t>
            </a:r>
          </a:p>
          <a:p>
            <a:pPr>
              <a:buSzPct val="80000"/>
              <a:defRPr/>
            </a:pPr>
            <a:r>
              <a:rPr lang="en-US" sz="1800" b="0" dirty="0" smtClean="0"/>
              <a:t>The replication is a full or incremental reproduction of the database.</a:t>
            </a:r>
          </a:p>
          <a:p>
            <a:pPr>
              <a:buSzPct val="80000"/>
              <a:defRPr/>
            </a:pPr>
            <a:r>
              <a:rPr lang="en-US" sz="1800" b="0" dirty="0" smtClean="0"/>
              <a:t>You can even replicate the server environment the database is located on.</a:t>
            </a:r>
          </a:p>
          <a:p>
            <a:pPr lvl="1">
              <a:buClrTx/>
              <a:buSzPct val="80000"/>
              <a:buFont typeface="Wingdings" pitchFamily="2" charset="2"/>
              <a:buChar char="§"/>
              <a:defRPr/>
            </a:pPr>
            <a:r>
              <a:rPr lang="en-US" sz="1600" dirty="0" smtClean="0"/>
              <a:t>This can be done locally or across large networks while the database is actively being used.</a:t>
            </a:r>
          </a:p>
          <a:p>
            <a:pPr marL="731520" lvl="3" indent="-228600">
              <a:buSzPct val="70000"/>
              <a:defRPr/>
            </a:pPr>
            <a:endParaRPr lang="en-US" sz="1800" dirty="0" smtClean="0"/>
          </a:p>
          <a:p>
            <a:pPr marL="731520" lvl="3" indent="-228600">
              <a:buSzPct val="70000"/>
              <a:buFont typeface="Wingdings" charset="2"/>
              <a:buChar char="§"/>
              <a:defRPr/>
            </a:pPr>
            <a:endParaRPr lang="en-US" sz="1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_Template">
  <a:themeElements>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Master_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Eli_Guidelines_New</Template>
  <TotalTime>0</TotalTime>
  <Words>946</Words>
  <Application>Microsoft Office PowerPoint</Application>
  <PresentationFormat>On-screen Show (4:3)</PresentationFormat>
  <Paragraphs>128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Master_Template</vt:lpstr>
      <vt:lpstr>Understand Database Backups and Restore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2012-01-18T21:24:12Z</dcterms:created>
  <dcterms:modified xsi:type="dcterms:W3CDTF">2012-01-18T21:24:27Z</dcterms:modified>
</cp:coreProperties>
</file>