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892" y="3713589"/>
            <a:ext cx="17748214" cy="249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6859" y="1763534"/>
            <a:ext cx="16314281" cy="3543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2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39" y="517175"/>
            <a:ext cx="1103715" cy="12911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539" y="8614824"/>
            <a:ext cx="1103715" cy="1291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86845" y="8614824"/>
            <a:ext cx="1099813" cy="12911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86845" y="517175"/>
            <a:ext cx="1099813" cy="12911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9760" y="484537"/>
            <a:ext cx="62687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 b="0">
                <a:latin typeface="Lucida Sans Unicode"/>
                <a:cs typeface="Lucida Sans Unicode"/>
              </a:rPr>
              <a:t>HOUSING:</a:t>
            </a:r>
            <a:r>
              <a:rPr dirty="0" spc="-265" b="0">
                <a:latin typeface="Lucida Sans Unicode"/>
                <a:cs typeface="Lucida Sans Unicode"/>
              </a:rPr>
              <a:t> </a:t>
            </a:r>
            <a:r>
              <a:rPr dirty="0" spc="135" b="0">
                <a:latin typeface="Lucida Sans Unicode"/>
                <a:cs typeface="Lucida Sans Unicode"/>
              </a:rPr>
              <a:t>PRICE</a:t>
            </a:r>
            <a:r>
              <a:rPr dirty="0" spc="-260" b="0">
                <a:latin typeface="Lucida Sans Unicode"/>
                <a:cs typeface="Lucida Sans Unicode"/>
              </a:rPr>
              <a:t> </a:t>
            </a:r>
            <a:r>
              <a:rPr dirty="0" spc="65" b="0">
                <a:latin typeface="Lucida Sans Unicode"/>
                <a:cs typeface="Lucida Sans Unicode"/>
              </a:rPr>
              <a:t>PREDICTION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5778" y="1576168"/>
            <a:ext cx="16863695" cy="726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10">
                <a:latin typeface="Lucida Sans Unicode"/>
                <a:cs typeface="Lucida Sans Unicode"/>
              </a:rPr>
              <a:t>Houses </a:t>
            </a:r>
            <a:r>
              <a:rPr dirty="0" sz="3000" spc="30">
                <a:latin typeface="Lucida Sans Unicode"/>
                <a:cs typeface="Lucida Sans Unicode"/>
              </a:rPr>
              <a:t>are </a:t>
            </a:r>
            <a:r>
              <a:rPr dirty="0" sz="3000" spc="25">
                <a:latin typeface="Lucida Sans Unicode"/>
                <a:cs typeface="Lucida Sans Unicode"/>
              </a:rPr>
              <a:t>one </a:t>
            </a:r>
            <a:r>
              <a:rPr dirty="0" sz="3000" spc="35">
                <a:latin typeface="Lucida Sans Unicode"/>
                <a:cs typeface="Lucida Sans Unicode"/>
              </a:rPr>
              <a:t>of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40">
                <a:latin typeface="Lucida Sans Unicode"/>
                <a:cs typeface="Lucida Sans Unicode"/>
              </a:rPr>
              <a:t>necessary need </a:t>
            </a:r>
            <a:r>
              <a:rPr dirty="0" sz="3000" spc="35">
                <a:latin typeface="Lucida Sans Unicode"/>
                <a:cs typeface="Lucida Sans Unicode"/>
              </a:rPr>
              <a:t>of </a:t>
            </a:r>
            <a:r>
              <a:rPr dirty="0" sz="3000" spc="55">
                <a:latin typeface="Lucida Sans Unicode"/>
                <a:cs typeface="Lucida Sans Unicode"/>
              </a:rPr>
              <a:t>each </a:t>
            </a:r>
            <a:r>
              <a:rPr dirty="0" sz="3000" spc="25">
                <a:latin typeface="Lucida Sans Unicode"/>
                <a:cs typeface="Lucida Sans Unicode"/>
              </a:rPr>
              <a:t>and </a:t>
            </a:r>
            <a:r>
              <a:rPr dirty="0" sz="3000" spc="85">
                <a:latin typeface="Lucida Sans Unicode"/>
                <a:cs typeface="Lucida Sans Unicode"/>
              </a:rPr>
              <a:t>every </a:t>
            </a:r>
            <a:r>
              <a:rPr dirty="0" sz="3000" spc="20">
                <a:latin typeface="Lucida Sans Unicode"/>
                <a:cs typeface="Lucida Sans Unicode"/>
              </a:rPr>
              <a:t>person </a:t>
            </a:r>
            <a:r>
              <a:rPr dirty="0" sz="3000" spc="15">
                <a:latin typeface="Lucida Sans Unicode"/>
                <a:cs typeface="Lucida Sans Unicode"/>
              </a:rPr>
              <a:t>around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-15">
                <a:latin typeface="Lucida Sans Unicode"/>
                <a:cs typeface="Lucida Sans Unicode"/>
              </a:rPr>
              <a:t>globe </a:t>
            </a:r>
            <a:r>
              <a:rPr dirty="0" sz="3000" spc="25">
                <a:latin typeface="Lucida Sans Unicode"/>
                <a:cs typeface="Lucida Sans Unicode"/>
              </a:rPr>
              <a:t>and </a:t>
            </a:r>
            <a:r>
              <a:rPr dirty="0" sz="3000" spc="30">
                <a:latin typeface="Lucida Sans Unicode"/>
                <a:cs typeface="Lucida Sans Unicode"/>
              </a:rPr>
              <a:t> </a:t>
            </a:r>
            <a:r>
              <a:rPr dirty="0" sz="3000" spc="40">
                <a:latin typeface="Lucida Sans Unicode"/>
                <a:cs typeface="Lucida Sans Unicode"/>
              </a:rPr>
              <a:t>therefore </a:t>
            </a:r>
            <a:r>
              <a:rPr dirty="0" sz="3000" spc="-45">
                <a:latin typeface="Lucida Sans Unicode"/>
                <a:cs typeface="Lucida Sans Unicode"/>
              </a:rPr>
              <a:t>housing </a:t>
            </a:r>
            <a:r>
              <a:rPr dirty="0" sz="3000" spc="25">
                <a:latin typeface="Lucida Sans Unicode"/>
                <a:cs typeface="Lucida Sans Unicode"/>
              </a:rPr>
              <a:t>and real </a:t>
            </a:r>
            <a:r>
              <a:rPr dirty="0" sz="3000" spc="50">
                <a:latin typeface="Lucida Sans Unicode"/>
                <a:cs typeface="Lucida Sans Unicode"/>
              </a:rPr>
              <a:t>estate </a:t>
            </a:r>
            <a:r>
              <a:rPr dirty="0" sz="3000" spc="-15">
                <a:latin typeface="Lucida Sans Unicode"/>
                <a:cs typeface="Lucida Sans Unicode"/>
              </a:rPr>
              <a:t>market </a:t>
            </a:r>
            <a:r>
              <a:rPr dirty="0" sz="3000" spc="-50">
                <a:latin typeface="Lucida Sans Unicode"/>
                <a:cs typeface="Lucida Sans Unicode"/>
              </a:rPr>
              <a:t>is </a:t>
            </a:r>
            <a:r>
              <a:rPr dirty="0" sz="3000" spc="25">
                <a:latin typeface="Lucida Sans Unicode"/>
                <a:cs typeface="Lucida Sans Unicode"/>
              </a:rPr>
              <a:t>one </a:t>
            </a:r>
            <a:r>
              <a:rPr dirty="0" sz="3000" spc="35">
                <a:latin typeface="Lucida Sans Unicode"/>
                <a:cs typeface="Lucida Sans Unicode"/>
              </a:rPr>
              <a:t>of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-15">
                <a:latin typeface="Lucida Sans Unicode"/>
                <a:cs typeface="Lucida Sans Unicode"/>
              </a:rPr>
              <a:t>markets </a:t>
            </a:r>
            <a:r>
              <a:rPr dirty="0" sz="3000" spc="25">
                <a:latin typeface="Lucida Sans Unicode"/>
                <a:cs typeface="Lucida Sans Unicode"/>
              </a:rPr>
              <a:t>which </a:t>
            </a:r>
            <a:r>
              <a:rPr dirty="0" sz="3000" spc="-50">
                <a:latin typeface="Lucida Sans Unicode"/>
                <a:cs typeface="Lucida Sans Unicode"/>
              </a:rPr>
              <a:t>is </a:t>
            </a:r>
            <a:r>
              <a:rPr dirty="0" sz="3000" spc="25">
                <a:latin typeface="Lucida Sans Unicode"/>
                <a:cs typeface="Lucida Sans Unicode"/>
              </a:rPr>
              <a:t>one </a:t>
            </a:r>
            <a:r>
              <a:rPr dirty="0" sz="3000" spc="35">
                <a:latin typeface="Lucida Sans Unicode"/>
                <a:cs typeface="Lucida Sans Unicode"/>
              </a:rPr>
              <a:t>of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-20">
                <a:latin typeface="Lucida Sans Unicode"/>
                <a:cs typeface="Lucida Sans Unicode"/>
              </a:rPr>
              <a:t>major </a:t>
            </a:r>
            <a:r>
              <a:rPr dirty="0" sz="3000" spc="-15">
                <a:latin typeface="Lucida Sans Unicode"/>
                <a:cs typeface="Lucida Sans Unicode"/>
              </a:rPr>
              <a:t> </a:t>
            </a:r>
            <a:r>
              <a:rPr dirty="0" sz="3000" spc="30">
                <a:latin typeface="Lucida Sans Unicode"/>
                <a:cs typeface="Lucida Sans Unicode"/>
              </a:rPr>
              <a:t>contributors </a:t>
            </a:r>
            <a:r>
              <a:rPr dirty="0" sz="3000" spc="-30">
                <a:latin typeface="Lucida Sans Unicode"/>
                <a:cs typeface="Lucida Sans Unicode"/>
              </a:rPr>
              <a:t>in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-10">
                <a:latin typeface="Lucida Sans Unicode"/>
                <a:cs typeface="Lucida Sans Unicode"/>
              </a:rPr>
              <a:t>world’s </a:t>
            </a:r>
            <a:r>
              <a:rPr dirty="0" sz="3000" spc="20">
                <a:latin typeface="Lucida Sans Unicode"/>
                <a:cs typeface="Lucida Sans Unicode"/>
              </a:rPr>
              <a:t>economy. </a:t>
            </a:r>
            <a:r>
              <a:rPr dirty="0" sz="3000" spc="75">
                <a:latin typeface="Lucida Sans Unicode"/>
                <a:cs typeface="Lucida Sans Unicode"/>
              </a:rPr>
              <a:t>It </a:t>
            </a:r>
            <a:r>
              <a:rPr dirty="0" sz="3000" spc="-50">
                <a:latin typeface="Lucida Sans Unicode"/>
                <a:cs typeface="Lucida Sans Unicode"/>
              </a:rPr>
              <a:t>is </a:t>
            </a:r>
            <a:r>
              <a:rPr dirty="0" sz="3000" spc="20">
                <a:latin typeface="Lucida Sans Unicode"/>
                <a:cs typeface="Lucida Sans Unicode"/>
              </a:rPr>
              <a:t>a </a:t>
            </a:r>
            <a:r>
              <a:rPr dirty="0" sz="3000" spc="95">
                <a:latin typeface="Lucida Sans Unicode"/>
                <a:cs typeface="Lucida Sans Unicode"/>
              </a:rPr>
              <a:t>very </a:t>
            </a:r>
            <a:r>
              <a:rPr dirty="0" sz="3000" spc="-20">
                <a:latin typeface="Lucida Sans Unicode"/>
                <a:cs typeface="Lucida Sans Unicode"/>
              </a:rPr>
              <a:t>large </a:t>
            </a:r>
            <a:r>
              <a:rPr dirty="0" sz="3000" spc="-15">
                <a:latin typeface="Lucida Sans Unicode"/>
                <a:cs typeface="Lucida Sans Unicode"/>
              </a:rPr>
              <a:t>market </a:t>
            </a:r>
            <a:r>
              <a:rPr dirty="0" sz="3000" spc="25">
                <a:latin typeface="Lucida Sans Unicode"/>
                <a:cs typeface="Lucida Sans Unicode"/>
              </a:rPr>
              <a:t>and </a:t>
            </a:r>
            <a:r>
              <a:rPr dirty="0" sz="3000" spc="50">
                <a:latin typeface="Lucida Sans Unicode"/>
                <a:cs typeface="Lucida Sans Unicode"/>
              </a:rPr>
              <a:t>there </a:t>
            </a:r>
            <a:r>
              <a:rPr dirty="0" sz="3000" spc="30">
                <a:latin typeface="Lucida Sans Unicode"/>
                <a:cs typeface="Lucida Sans Unicode"/>
              </a:rPr>
              <a:t>are </a:t>
            </a:r>
            <a:r>
              <a:rPr dirty="0" sz="3000" spc="15">
                <a:latin typeface="Lucida Sans Unicode"/>
                <a:cs typeface="Lucida Sans Unicode"/>
              </a:rPr>
              <a:t>various </a:t>
            </a:r>
            <a:r>
              <a:rPr dirty="0" sz="3000" spc="20">
                <a:latin typeface="Lucida Sans Unicode"/>
                <a:cs typeface="Lucida Sans Unicode"/>
              </a:rPr>
              <a:t> </a:t>
            </a:r>
            <a:r>
              <a:rPr dirty="0" sz="3000" spc="15">
                <a:latin typeface="Lucida Sans Unicode"/>
                <a:cs typeface="Lucida Sans Unicode"/>
              </a:rPr>
              <a:t>companies </a:t>
            </a:r>
            <a:r>
              <a:rPr dirty="0" sz="3000" spc="-60">
                <a:latin typeface="Lucida Sans Unicode"/>
                <a:cs typeface="Lucida Sans Unicode"/>
              </a:rPr>
              <a:t>working </a:t>
            </a:r>
            <a:r>
              <a:rPr dirty="0" sz="3000" spc="-30">
                <a:latin typeface="Lucida Sans Unicode"/>
                <a:cs typeface="Lucida Sans Unicode"/>
              </a:rPr>
              <a:t>in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-25">
                <a:latin typeface="Lucida Sans Unicode"/>
                <a:cs typeface="Lucida Sans Unicode"/>
              </a:rPr>
              <a:t>domain. </a:t>
            </a:r>
            <a:r>
              <a:rPr dirty="0" sz="3000" spc="45">
                <a:latin typeface="Lucida Sans Unicode"/>
                <a:cs typeface="Lucida Sans Unicode"/>
              </a:rPr>
              <a:t>Data </a:t>
            </a:r>
            <a:r>
              <a:rPr dirty="0" sz="3000" spc="40">
                <a:latin typeface="Lucida Sans Unicode"/>
                <a:cs typeface="Lucida Sans Unicode"/>
              </a:rPr>
              <a:t>science </a:t>
            </a:r>
            <a:r>
              <a:rPr dirty="0" sz="3000" spc="25">
                <a:latin typeface="Lucida Sans Unicode"/>
                <a:cs typeface="Lucida Sans Unicode"/>
              </a:rPr>
              <a:t>comes </a:t>
            </a:r>
            <a:r>
              <a:rPr dirty="0" sz="3000" spc="-5">
                <a:latin typeface="Lucida Sans Unicode"/>
                <a:cs typeface="Lucida Sans Unicode"/>
              </a:rPr>
              <a:t>as </a:t>
            </a:r>
            <a:r>
              <a:rPr dirty="0" sz="3000" spc="20">
                <a:latin typeface="Lucida Sans Unicode"/>
                <a:cs typeface="Lucida Sans Unicode"/>
              </a:rPr>
              <a:t>a </a:t>
            </a:r>
            <a:r>
              <a:rPr dirty="0" sz="3000" spc="95">
                <a:latin typeface="Lucida Sans Unicode"/>
                <a:cs typeface="Lucida Sans Unicode"/>
              </a:rPr>
              <a:t>very </a:t>
            </a:r>
            <a:r>
              <a:rPr dirty="0" sz="3000" spc="25">
                <a:latin typeface="Lucida Sans Unicode"/>
                <a:cs typeface="Lucida Sans Unicode"/>
              </a:rPr>
              <a:t>important </a:t>
            </a:r>
            <a:r>
              <a:rPr dirty="0" sz="3000" spc="40">
                <a:latin typeface="Lucida Sans Unicode"/>
                <a:cs typeface="Lucida Sans Unicode"/>
              </a:rPr>
              <a:t>tool </a:t>
            </a:r>
            <a:r>
              <a:rPr dirty="0" sz="3000" spc="65">
                <a:latin typeface="Lucida Sans Unicode"/>
                <a:cs typeface="Lucida Sans Unicode"/>
              </a:rPr>
              <a:t>to </a:t>
            </a:r>
            <a:r>
              <a:rPr dirty="0" sz="3000" spc="45">
                <a:latin typeface="Lucida Sans Unicode"/>
                <a:cs typeface="Lucida Sans Unicode"/>
              </a:rPr>
              <a:t>solve </a:t>
            </a:r>
            <a:r>
              <a:rPr dirty="0" sz="3000" spc="50">
                <a:latin typeface="Lucida Sans Unicode"/>
                <a:cs typeface="Lucida Sans Unicode"/>
              </a:rPr>
              <a:t> </a:t>
            </a:r>
            <a:r>
              <a:rPr dirty="0" sz="3000" spc="15">
                <a:latin typeface="Lucida Sans Unicode"/>
                <a:cs typeface="Lucida Sans Unicode"/>
              </a:rPr>
              <a:t>problems </a:t>
            </a:r>
            <a:r>
              <a:rPr dirty="0" sz="3000" spc="-30">
                <a:latin typeface="Lucida Sans Unicode"/>
                <a:cs typeface="Lucida Sans Unicode"/>
              </a:rPr>
              <a:t>in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-5">
                <a:latin typeface="Lucida Sans Unicode"/>
                <a:cs typeface="Lucida Sans Unicode"/>
              </a:rPr>
              <a:t>domain </a:t>
            </a:r>
            <a:r>
              <a:rPr dirty="0" sz="3000" spc="65">
                <a:latin typeface="Lucida Sans Unicode"/>
                <a:cs typeface="Lucida Sans Unicode"/>
              </a:rPr>
              <a:t>to </a:t>
            </a:r>
            <a:r>
              <a:rPr dirty="0" sz="3000" spc="30">
                <a:latin typeface="Lucida Sans Unicode"/>
                <a:cs typeface="Lucida Sans Unicode"/>
              </a:rPr>
              <a:t>help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15">
                <a:latin typeface="Lucida Sans Unicode"/>
                <a:cs typeface="Lucida Sans Unicode"/>
              </a:rPr>
              <a:t>companies </a:t>
            </a:r>
            <a:r>
              <a:rPr dirty="0" sz="3000" spc="25">
                <a:latin typeface="Lucida Sans Unicode"/>
                <a:cs typeface="Lucida Sans Unicode"/>
              </a:rPr>
              <a:t>increase their </a:t>
            </a:r>
            <a:r>
              <a:rPr dirty="0" sz="3000" spc="40">
                <a:latin typeface="Lucida Sans Unicode"/>
                <a:cs typeface="Lucida Sans Unicode"/>
              </a:rPr>
              <a:t>overall </a:t>
            </a:r>
            <a:r>
              <a:rPr dirty="0" sz="3000" spc="20">
                <a:latin typeface="Lucida Sans Unicode"/>
                <a:cs typeface="Lucida Sans Unicode"/>
              </a:rPr>
              <a:t>revenue, </a:t>
            </a:r>
            <a:r>
              <a:rPr dirty="0" sz="3000">
                <a:latin typeface="Lucida Sans Unicode"/>
                <a:cs typeface="Lucida Sans Unicode"/>
              </a:rPr>
              <a:t>profits, </a:t>
            </a:r>
            <a:r>
              <a:rPr dirty="0" sz="3000" spc="5">
                <a:latin typeface="Lucida Sans Unicode"/>
                <a:cs typeface="Lucida Sans Unicode"/>
              </a:rPr>
              <a:t> </a:t>
            </a:r>
            <a:r>
              <a:rPr dirty="0" sz="3000" spc="-15">
                <a:latin typeface="Lucida Sans Unicode"/>
                <a:cs typeface="Lucida Sans Unicode"/>
              </a:rPr>
              <a:t>improving </a:t>
            </a:r>
            <a:r>
              <a:rPr dirty="0" sz="3000" spc="25">
                <a:latin typeface="Lucida Sans Unicode"/>
                <a:cs typeface="Lucida Sans Unicode"/>
              </a:rPr>
              <a:t>their </a:t>
            </a:r>
            <a:r>
              <a:rPr dirty="0" sz="3000" spc="-40">
                <a:latin typeface="Lucida Sans Unicode"/>
                <a:cs typeface="Lucida Sans Unicode"/>
              </a:rPr>
              <a:t>marketing </a:t>
            </a:r>
            <a:r>
              <a:rPr dirty="0" sz="3000">
                <a:latin typeface="Lucida Sans Unicode"/>
                <a:cs typeface="Lucida Sans Unicode"/>
              </a:rPr>
              <a:t>strategies </a:t>
            </a:r>
            <a:r>
              <a:rPr dirty="0" sz="3000" spc="25">
                <a:latin typeface="Lucida Sans Unicode"/>
                <a:cs typeface="Lucida Sans Unicode"/>
              </a:rPr>
              <a:t>and </a:t>
            </a:r>
            <a:r>
              <a:rPr dirty="0" sz="3000" spc="-15">
                <a:latin typeface="Lucida Sans Unicode"/>
                <a:cs typeface="Lucida Sans Unicode"/>
              </a:rPr>
              <a:t>focusing </a:t>
            </a:r>
            <a:r>
              <a:rPr dirty="0" sz="3000" spc="10">
                <a:latin typeface="Lucida Sans Unicode"/>
                <a:cs typeface="Lucida Sans Unicode"/>
              </a:rPr>
              <a:t>on </a:t>
            </a:r>
            <a:r>
              <a:rPr dirty="0" sz="3000" spc="-40">
                <a:latin typeface="Lucida Sans Unicode"/>
                <a:cs typeface="Lucida Sans Unicode"/>
              </a:rPr>
              <a:t>changing </a:t>
            </a:r>
            <a:r>
              <a:rPr dirty="0" sz="3000" spc="35">
                <a:latin typeface="Lucida Sans Unicode"/>
                <a:cs typeface="Lucida Sans Unicode"/>
              </a:rPr>
              <a:t>trends </a:t>
            </a:r>
            <a:r>
              <a:rPr dirty="0" sz="3000" spc="-30">
                <a:latin typeface="Lucida Sans Unicode"/>
                <a:cs typeface="Lucida Sans Unicode"/>
              </a:rPr>
              <a:t>in </a:t>
            </a:r>
            <a:r>
              <a:rPr dirty="0" sz="3000" spc="5">
                <a:latin typeface="Lucida Sans Unicode"/>
                <a:cs typeface="Lucida Sans Unicode"/>
              </a:rPr>
              <a:t>house sales </a:t>
            </a:r>
            <a:r>
              <a:rPr dirty="0" sz="3000" spc="25">
                <a:latin typeface="Lucida Sans Unicode"/>
                <a:cs typeface="Lucida Sans Unicode"/>
              </a:rPr>
              <a:t>and </a:t>
            </a:r>
            <a:r>
              <a:rPr dirty="0" sz="3000" spc="30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purchases.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75">
                <a:latin typeface="Lucida Sans Unicode"/>
                <a:cs typeface="Lucida Sans Unicode"/>
              </a:rPr>
              <a:t>Predictive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35">
                <a:latin typeface="Lucida Sans Unicode"/>
                <a:cs typeface="Lucida Sans Unicode"/>
              </a:rPr>
              <a:t>modelling,</a:t>
            </a:r>
            <a:r>
              <a:rPr dirty="0" sz="3000" spc="-195">
                <a:latin typeface="Lucida Sans Unicode"/>
                <a:cs typeface="Lucida Sans Unicode"/>
              </a:rPr>
              <a:t> </a:t>
            </a:r>
            <a:r>
              <a:rPr dirty="0" sz="3000" spc="15">
                <a:latin typeface="Lucida Sans Unicode"/>
                <a:cs typeface="Lucida Sans Unicode"/>
              </a:rPr>
              <a:t>Market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145">
                <a:latin typeface="Lucida Sans Unicode"/>
                <a:cs typeface="Lucida Sans Unicode"/>
              </a:rPr>
              <a:t>mix</a:t>
            </a:r>
            <a:r>
              <a:rPr dirty="0" sz="3000" spc="-195">
                <a:latin typeface="Lucida Sans Unicode"/>
                <a:cs typeface="Lucida Sans Unicode"/>
              </a:rPr>
              <a:t> </a:t>
            </a:r>
            <a:r>
              <a:rPr dirty="0" sz="3000" spc="-35">
                <a:latin typeface="Lucida Sans Unicode"/>
                <a:cs typeface="Lucida Sans Unicode"/>
              </a:rPr>
              <a:t>modelling,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25">
                <a:latin typeface="Lucida Sans Unicode"/>
                <a:cs typeface="Lucida Sans Unicode"/>
              </a:rPr>
              <a:t>recommendation</a:t>
            </a:r>
            <a:r>
              <a:rPr dirty="0" sz="3000" spc="-195">
                <a:latin typeface="Lucida Sans Unicode"/>
                <a:cs typeface="Lucida Sans Unicode"/>
              </a:rPr>
              <a:t> </a:t>
            </a:r>
            <a:r>
              <a:rPr dirty="0" sz="3000" spc="25">
                <a:latin typeface="Lucida Sans Unicode"/>
                <a:cs typeface="Lucida Sans Unicode"/>
              </a:rPr>
              <a:t>systems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30">
                <a:latin typeface="Lucida Sans Unicode"/>
                <a:cs typeface="Lucida Sans Unicode"/>
              </a:rPr>
              <a:t>are</a:t>
            </a:r>
            <a:r>
              <a:rPr dirty="0" sz="3000" spc="-195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some </a:t>
            </a:r>
            <a:r>
              <a:rPr dirty="0" sz="3000" spc="-935">
                <a:latin typeface="Lucida Sans Unicode"/>
                <a:cs typeface="Lucida Sans Unicode"/>
              </a:rPr>
              <a:t> </a:t>
            </a:r>
            <a:r>
              <a:rPr dirty="0" sz="3000" spc="35">
                <a:latin typeface="Lucida Sans Unicode"/>
                <a:cs typeface="Lucida Sans Unicode"/>
              </a:rPr>
              <a:t>of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15">
                <a:latin typeface="Lucida Sans Unicode"/>
                <a:cs typeface="Lucida Sans Unicode"/>
              </a:rPr>
              <a:t>machine </a:t>
            </a:r>
            <a:r>
              <a:rPr dirty="0" sz="3000" spc="-20">
                <a:latin typeface="Lucida Sans Unicode"/>
                <a:cs typeface="Lucida Sans Unicode"/>
              </a:rPr>
              <a:t>learning </a:t>
            </a:r>
            <a:r>
              <a:rPr dirty="0" sz="3000" spc="30">
                <a:latin typeface="Lucida Sans Unicode"/>
                <a:cs typeface="Lucida Sans Unicode"/>
              </a:rPr>
              <a:t>techniques </a:t>
            </a:r>
            <a:r>
              <a:rPr dirty="0" sz="3000" spc="10">
                <a:latin typeface="Lucida Sans Unicode"/>
                <a:cs typeface="Lucida Sans Unicode"/>
              </a:rPr>
              <a:t>used </a:t>
            </a:r>
            <a:r>
              <a:rPr dirty="0" sz="3000" spc="30">
                <a:latin typeface="Lucida Sans Unicode"/>
                <a:cs typeface="Lucida Sans Unicode"/>
              </a:rPr>
              <a:t>for </a:t>
            </a:r>
            <a:r>
              <a:rPr dirty="0" sz="3000" spc="5">
                <a:latin typeface="Lucida Sans Unicode"/>
                <a:cs typeface="Lucida Sans Unicode"/>
              </a:rPr>
              <a:t>achieving </a:t>
            </a:r>
            <a:r>
              <a:rPr dirty="0" sz="3000" spc="55">
                <a:latin typeface="Lucida Sans Unicode"/>
                <a:cs typeface="Lucida Sans Unicode"/>
              </a:rPr>
              <a:t>the </a:t>
            </a:r>
            <a:r>
              <a:rPr dirty="0" sz="3000" spc="-10">
                <a:latin typeface="Lucida Sans Unicode"/>
                <a:cs typeface="Lucida Sans Unicode"/>
              </a:rPr>
              <a:t>business </a:t>
            </a:r>
            <a:r>
              <a:rPr dirty="0" sz="3000" spc="-40">
                <a:latin typeface="Lucida Sans Unicode"/>
                <a:cs typeface="Lucida Sans Unicode"/>
              </a:rPr>
              <a:t>goals </a:t>
            </a:r>
            <a:r>
              <a:rPr dirty="0" sz="3000" spc="30">
                <a:latin typeface="Lucida Sans Unicode"/>
                <a:cs typeface="Lucida Sans Unicode"/>
              </a:rPr>
              <a:t>for </a:t>
            </a:r>
            <a:r>
              <a:rPr dirty="0" sz="3000" spc="-45">
                <a:latin typeface="Lucida Sans Unicode"/>
                <a:cs typeface="Lucida Sans Unicode"/>
              </a:rPr>
              <a:t>housing </a:t>
            </a:r>
            <a:r>
              <a:rPr dirty="0" sz="3000" spc="-40">
                <a:latin typeface="Lucida Sans Unicode"/>
                <a:cs typeface="Lucida Sans Unicode"/>
              </a:rPr>
              <a:t> </a:t>
            </a:r>
            <a:r>
              <a:rPr dirty="0" sz="3000" spc="-5">
                <a:latin typeface="Lucida Sans Unicode"/>
                <a:cs typeface="Lucida Sans Unicode"/>
              </a:rPr>
              <a:t>companies.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10">
                <a:latin typeface="Lucida Sans Unicode"/>
                <a:cs typeface="Lucida Sans Unicode"/>
              </a:rPr>
              <a:t>Our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20">
                <a:latin typeface="Lucida Sans Unicode"/>
                <a:cs typeface="Lucida Sans Unicode"/>
              </a:rPr>
              <a:t>problem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-50">
                <a:latin typeface="Lucida Sans Unicode"/>
                <a:cs typeface="Lucida Sans Unicode"/>
              </a:rPr>
              <a:t>is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45">
                <a:latin typeface="Lucida Sans Unicode"/>
                <a:cs typeface="Lucida Sans Unicode"/>
              </a:rPr>
              <a:t>related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65">
                <a:latin typeface="Lucida Sans Unicode"/>
                <a:cs typeface="Lucida Sans Unicode"/>
              </a:rPr>
              <a:t>to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25">
                <a:latin typeface="Lucida Sans Unicode"/>
                <a:cs typeface="Lucida Sans Unicode"/>
              </a:rPr>
              <a:t>one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20">
                <a:latin typeface="Lucida Sans Unicode"/>
                <a:cs typeface="Lucida Sans Unicode"/>
              </a:rPr>
              <a:t>such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-45">
                <a:latin typeface="Lucida Sans Unicode"/>
                <a:cs typeface="Lucida Sans Unicode"/>
              </a:rPr>
              <a:t>housing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20">
                <a:latin typeface="Lucida Sans Unicode"/>
                <a:cs typeface="Lucida Sans Unicode"/>
              </a:rPr>
              <a:t>company.</a:t>
            </a:r>
            <a:endParaRPr sz="3000">
              <a:latin typeface="Lucida Sans Unicode"/>
              <a:cs typeface="Lucida Sans Unicode"/>
            </a:endParaRPr>
          </a:p>
          <a:p>
            <a:pPr marL="12700" marR="173990">
              <a:lnSpc>
                <a:spcPct val="116700"/>
              </a:lnSpc>
              <a:spcBef>
                <a:spcPts val="2395"/>
              </a:spcBef>
            </a:pPr>
            <a:r>
              <a:rPr dirty="0" sz="3000" spc="-50">
                <a:latin typeface="Lucida Sans Unicode"/>
                <a:cs typeface="Lucida Sans Unicode"/>
              </a:rPr>
              <a:t>A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15">
                <a:latin typeface="Lucida Sans Unicode"/>
                <a:cs typeface="Lucida Sans Unicode"/>
              </a:rPr>
              <a:t>US-based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45">
                <a:latin typeface="Lucida Sans Unicode"/>
                <a:cs typeface="Lucida Sans Unicode"/>
              </a:rPr>
              <a:t>housing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45">
                <a:latin typeface="Lucida Sans Unicode"/>
                <a:cs typeface="Lucida Sans Unicode"/>
              </a:rPr>
              <a:t>company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15">
                <a:latin typeface="Lucida Sans Unicode"/>
                <a:cs typeface="Lucida Sans Unicode"/>
              </a:rPr>
              <a:t>named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30">
                <a:latin typeface="Lucida Sans Unicode"/>
                <a:cs typeface="Lucida Sans Unicode"/>
              </a:rPr>
              <a:t>Surprise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35">
                <a:latin typeface="Lucida Sans Unicode"/>
                <a:cs typeface="Lucida Sans Unicode"/>
              </a:rPr>
              <a:t>Housing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5">
                <a:latin typeface="Lucida Sans Unicode"/>
                <a:cs typeface="Lucida Sans Unicode"/>
              </a:rPr>
              <a:t>has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45">
                <a:latin typeface="Lucida Sans Unicode"/>
                <a:cs typeface="Lucida Sans Unicode"/>
              </a:rPr>
              <a:t>decided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65">
                <a:latin typeface="Lucida Sans Unicode"/>
                <a:cs typeface="Lucida Sans Unicode"/>
              </a:rPr>
              <a:t>to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50">
                <a:latin typeface="Lucida Sans Unicode"/>
                <a:cs typeface="Lucida Sans Unicode"/>
              </a:rPr>
              <a:t>enter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55">
                <a:latin typeface="Lucida Sans Unicode"/>
                <a:cs typeface="Lucida Sans Unicode"/>
              </a:rPr>
              <a:t>the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Australian </a:t>
            </a:r>
            <a:r>
              <a:rPr dirty="0" sz="3000" spc="-935">
                <a:latin typeface="Lucida Sans Unicode"/>
                <a:cs typeface="Lucida Sans Unicode"/>
              </a:rPr>
              <a:t> </a:t>
            </a:r>
            <a:r>
              <a:rPr dirty="0" sz="3000" spc="-35">
                <a:latin typeface="Lucida Sans Unicode"/>
                <a:cs typeface="Lucida Sans Unicode"/>
              </a:rPr>
              <a:t>market.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30">
                <a:latin typeface="Lucida Sans Unicode"/>
                <a:cs typeface="Lucida Sans Unicode"/>
              </a:rPr>
              <a:t>The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45">
                <a:latin typeface="Lucida Sans Unicode"/>
                <a:cs typeface="Lucida Sans Unicode"/>
              </a:rPr>
              <a:t>company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10">
                <a:latin typeface="Lucida Sans Unicode"/>
                <a:cs typeface="Lucida Sans Unicode"/>
              </a:rPr>
              <a:t>uses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50">
                <a:latin typeface="Lucida Sans Unicode"/>
                <a:cs typeface="Lucida Sans Unicode"/>
              </a:rPr>
              <a:t>data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35">
                <a:latin typeface="Lucida Sans Unicode"/>
                <a:cs typeface="Lucida Sans Unicode"/>
              </a:rPr>
              <a:t>analytics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65">
                <a:latin typeface="Lucida Sans Unicode"/>
                <a:cs typeface="Lucida Sans Unicode"/>
              </a:rPr>
              <a:t>to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25">
                <a:latin typeface="Lucida Sans Unicode"/>
                <a:cs typeface="Lucida Sans Unicode"/>
              </a:rPr>
              <a:t>purchase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houses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65">
                <a:latin typeface="Lucida Sans Unicode"/>
                <a:cs typeface="Lucida Sans Unicode"/>
              </a:rPr>
              <a:t>at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20">
                <a:latin typeface="Lucida Sans Unicode"/>
                <a:cs typeface="Lucida Sans Unicode"/>
              </a:rPr>
              <a:t>a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35">
                <a:latin typeface="Lucida Sans Unicode"/>
                <a:cs typeface="Lucida Sans Unicode"/>
              </a:rPr>
              <a:t>price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35">
                <a:latin typeface="Lucida Sans Unicode"/>
                <a:cs typeface="Lucida Sans Unicode"/>
              </a:rPr>
              <a:t>below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25">
                <a:latin typeface="Lucida Sans Unicode"/>
                <a:cs typeface="Lucida Sans Unicode"/>
              </a:rPr>
              <a:t>their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45">
                <a:latin typeface="Lucida Sans Unicode"/>
                <a:cs typeface="Lucida Sans Unicode"/>
              </a:rPr>
              <a:t>actual </a:t>
            </a:r>
            <a:r>
              <a:rPr dirty="0" sz="3000" spc="50">
                <a:latin typeface="Lucida Sans Unicode"/>
                <a:cs typeface="Lucida Sans Unicode"/>
              </a:rPr>
              <a:t> </a:t>
            </a:r>
            <a:r>
              <a:rPr dirty="0" sz="3000" spc="30">
                <a:latin typeface="Lucida Sans Unicode"/>
                <a:cs typeface="Lucida Sans Unicode"/>
              </a:rPr>
              <a:t>values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25">
                <a:latin typeface="Lucida Sans Unicode"/>
                <a:cs typeface="Lucida Sans Unicode"/>
              </a:rPr>
              <a:t>and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10">
                <a:latin typeface="Lucida Sans Unicode"/>
                <a:cs typeface="Lucida Sans Unicode"/>
              </a:rPr>
              <a:t>flip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35">
                <a:latin typeface="Lucida Sans Unicode"/>
                <a:cs typeface="Lucida Sans Unicode"/>
              </a:rPr>
              <a:t>them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65">
                <a:latin typeface="Lucida Sans Unicode"/>
                <a:cs typeface="Lucida Sans Unicode"/>
              </a:rPr>
              <a:t>at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20">
                <a:latin typeface="Lucida Sans Unicode"/>
                <a:cs typeface="Lucida Sans Unicode"/>
              </a:rPr>
              <a:t>a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35">
                <a:latin typeface="Lucida Sans Unicode"/>
                <a:cs typeface="Lucida Sans Unicode"/>
              </a:rPr>
              <a:t>higher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5">
                <a:latin typeface="Lucida Sans Unicode"/>
                <a:cs typeface="Lucida Sans Unicode"/>
              </a:rPr>
              <a:t>price.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45">
                <a:latin typeface="Lucida Sans Unicode"/>
                <a:cs typeface="Lucida Sans Unicode"/>
              </a:rPr>
              <a:t>For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55">
                <a:latin typeface="Lucida Sans Unicode"/>
                <a:cs typeface="Lucida Sans Unicode"/>
              </a:rPr>
              <a:t>the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same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5">
                <a:latin typeface="Lucida Sans Unicode"/>
                <a:cs typeface="Lucida Sans Unicode"/>
              </a:rPr>
              <a:t>purpose,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55">
                <a:latin typeface="Lucida Sans Unicode"/>
                <a:cs typeface="Lucida Sans Unicode"/>
              </a:rPr>
              <a:t>the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45">
                <a:latin typeface="Lucida Sans Unicode"/>
                <a:cs typeface="Lucida Sans Unicode"/>
              </a:rPr>
              <a:t>company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5">
                <a:latin typeface="Lucida Sans Unicode"/>
                <a:cs typeface="Lucida Sans Unicode"/>
              </a:rPr>
              <a:t>has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65">
                <a:latin typeface="Lucida Sans Unicode"/>
                <a:cs typeface="Lucida Sans Unicode"/>
              </a:rPr>
              <a:t>collected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20">
                <a:latin typeface="Lucida Sans Unicode"/>
                <a:cs typeface="Lucida Sans Unicode"/>
              </a:rPr>
              <a:t>a 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50">
                <a:latin typeface="Lucida Sans Unicode"/>
                <a:cs typeface="Lucida Sans Unicode"/>
              </a:rPr>
              <a:t>data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45">
                <a:latin typeface="Lucida Sans Unicode"/>
                <a:cs typeface="Lucida Sans Unicode"/>
              </a:rPr>
              <a:t>set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15">
                <a:latin typeface="Lucida Sans Unicode"/>
                <a:cs typeface="Lucida Sans Unicode"/>
              </a:rPr>
              <a:t>from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55">
                <a:latin typeface="Lucida Sans Unicode"/>
                <a:cs typeface="Lucida Sans Unicode"/>
              </a:rPr>
              <a:t>the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15">
                <a:latin typeface="Lucida Sans Unicode"/>
                <a:cs typeface="Lucida Sans Unicode"/>
              </a:rPr>
              <a:t>sale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35">
                <a:latin typeface="Lucida Sans Unicode"/>
                <a:cs typeface="Lucida Sans Unicode"/>
              </a:rPr>
              <a:t>of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houses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30">
                <a:latin typeface="Lucida Sans Unicode"/>
                <a:cs typeface="Lucida Sans Unicode"/>
              </a:rPr>
              <a:t>in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-15">
                <a:latin typeface="Lucida Sans Unicode"/>
                <a:cs typeface="Lucida Sans Unicode"/>
              </a:rPr>
              <a:t>Australia.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-30">
                <a:latin typeface="Lucida Sans Unicode"/>
                <a:cs typeface="Lucida Sans Unicode"/>
              </a:rPr>
              <a:t>The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50">
                <a:latin typeface="Lucida Sans Unicode"/>
                <a:cs typeface="Lucida Sans Unicode"/>
              </a:rPr>
              <a:t>data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50">
                <a:latin typeface="Lucida Sans Unicode"/>
                <a:cs typeface="Lucida Sans Unicode"/>
              </a:rPr>
              <a:t>is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40">
                <a:latin typeface="Lucida Sans Unicode"/>
                <a:cs typeface="Lucida Sans Unicode"/>
              </a:rPr>
              <a:t>provided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-30">
                <a:latin typeface="Lucida Sans Unicode"/>
                <a:cs typeface="Lucida Sans Unicode"/>
              </a:rPr>
              <a:t>in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55">
                <a:latin typeface="Lucida Sans Unicode"/>
                <a:cs typeface="Lucida Sans Unicode"/>
              </a:rPr>
              <a:t>the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100">
                <a:latin typeface="Lucida Sans Unicode"/>
                <a:cs typeface="Lucida Sans Unicode"/>
              </a:rPr>
              <a:t>CSV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10">
                <a:latin typeface="Lucida Sans Unicode"/>
                <a:cs typeface="Lucida Sans Unicode"/>
              </a:rPr>
              <a:t>file</a:t>
            </a:r>
            <a:r>
              <a:rPr dirty="0" sz="3000" spc="-210">
                <a:latin typeface="Lucida Sans Unicode"/>
                <a:cs typeface="Lucida Sans Unicode"/>
              </a:rPr>
              <a:t> </a:t>
            </a:r>
            <a:r>
              <a:rPr dirty="0" sz="3000" spc="5">
                <a:latin typeface="Lucida Sans Unicode"/>
                <a:cs typeface="Lucida Sans Unicode"/>
              </a:rPr>
              <a:t>below.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7350" y="802936"/>
            <a:ext cx="14147649" cy="86086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4599337"/>
            <a:ext cx="18389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O</a:t>
            </a:r>
            <a:r>
              <a:rPr dirty="0" spc="-65"/>
              <a:t>u</a:t>
            </a:r>
            <a:r>
              <a:rPr dirty="0" spc="5"/>
              <a:t>t</a:t>
            </a:r>
            <a:r>
              <a:rPr dirty="0" spc="25"/>
              <a:t>l</a:t>
            </a:r>
            <a:r>
              <a:rPr dirty="0" spc="-40"/>
              <a:t>i</a:t>
            </a:r>
            <a:r>
              <a:rPr dirty="0" spc="-35"/>
              <a:t>e</a:t>
            </a:r>
            <a:r>
              <a:rPr dirty="0" spc="-45"/>
              <a:t>r</a:t>
            </a:r>
            <a:r>
              <a:rPr dirty="0" spc="-70"/>
              <a:t>s</a:t>
            </a:r>
            <a:r>
              <a:rPr dirty="0" spc="-300"/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946" y="958392"/>
            <a:ext cx="13839901" cy="84332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234" y="871753"/>
            <a:ext cx="7291506" cy="35423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0661" y="856480"/>
            <a:ext cx="7451573" cy="35766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73615" y="4709548"/>
            <a:ext cx="5553555" cy="27002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1604" y="7650709"/>
            <a:ext cx="5327264" cy="25892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3838" y="4779896"/>
            <a:ext cx="5412123" cy="26420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620" y="4899575"/>
            <a:ext cx="5176404" cy="251526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91" y="235728"/>
            <a:ext cx="42570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R</a:t>
            </a:r>
            <a:r>
              <a:rPr dirty="0" spc="-35"/>
              <a:t>e</a:t>
            </a:r>
            <a:r>
              <a:rPr dirty="0" spc="-80"/>
              <a:t>m</a:t>
            </a:r>
            <a:r>
              <a:rPr dirty="0" spc="20"/>
              <a:t>o</a:t>
            </a:r>
            <a:r>
              <a:rPr dirty="0" spc="-5"/>
              <a:t>v</a:t>
            </a:r>
            <a:r>
              <a:rPr dirty="0" spc="-110"/>
              <a:t>a</a:t>
            </a:r>
            <a:r>
              <a:rPr dirty="0" spc="25"/>
              <a:t>l</a:t>
            </a:r>
            <a:r>
              <a:rPr dirty="0" spc="-195"/>
              <a:t> </a:t>
            </a:r>
            <a:r>
              <a:rPr dirty="0" spc="20"/>
              <a:t>o</a:t>
            </a:r>
            <a:r>
              <a:rPr dirty="0" spc="20"/>
              <a:t>f</a:t>
            </a:r>
            <a:r>
              <a:rPr dirty="0" spc="-195"/>
              <a:t> </a:t>
            </a:r>
            <a:r>
              <a:rPr dirty="0" spc="20"/>
              <a:t>o</a:t>
            </a:r>
            <a:r>
              <a:rPr dirty="0" spc="-65"/>
              <a:t>u</a:t>
            </a:r>
            <a:r>
              <a:rPr dirty="0" spc="25"/>
              <a:t>l</a:t>
            </a:r>
            <a:r>
              <a:rPr dirty="0" spc="5"/>
              <a:t>t</a:t>
            </a:r>
            <a:r>
              <a:rPr dirty="0" spc="-40"/>
              <a:t>i</a:t>
            </a:r>
            <a:r>
              <a:rPr dirty="0" spc="-35"/>
              <a:t>e</a:t>
            </a:r>
            <a:r>
              <a:rPr dirty="0" spc="-45"/>
              <a:t>r</a:t>
            </a:r>
            <a:r>
              <a:rPr dirty="0" spc="-70"/>
              <a:t>s</a:t>
            </a:r>
            <a:r>
              <a:rPr dirty="0" spc="-300"/>
              <a:t>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0274" y="1"/>
            <a:ext cx="12391442" cy="97232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892" y="3713589"/>
            <a:ext cx="5071110" cy="24936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00" marR="5080" indent="-102235">
              <a:lnSpc>
                <a:spcPct val="115799"/>
              </a:lnSpc>
              <a:spcBef>
                <a:spcPts val="100"/>
              </a:spcBef>
            </a:pPr>
            <a:r>
              <a:rPr dirty="0" spc="-15"/>
              <a:t>Best</a:t>
            </a:r>
            <a:r>
              <a:rPr dirty="0" spc="-225"/>
              <a:t> </a:t>
            </a:r>
            <a:r>
              <a:rPr dirty="0" spc="5"/>
              <a:t>Model,</a:t>
            </a:r>
            <a:r>
              <a:rPr dirty="0" spc="-225"/>
              <a:t> </a:t>
            </a:r>
            <a:r>
              <a:rPr dirty="0" spc="-55"/>
              <a:t>Parameters </a:t>
            </a:r>
            <a:r>
              <a:rPr dirty="0" spc="-980"/>
              <a:t> </a:t>
            </a:r>
            <a:r>
              <a:rPr dirty="0" spc="-390"/>
              <a:t>&amp;</a:t>
            </a:r>
            <a:r>
              <a:rPr dirty="0" spc="-195"/>
              <a:t> </a:t>
            </a:r>
            <a:r>
              <a:rPr dirty="0" spc="-75"/>
              <a:t>S</a:t>
            </a:r>
            <a:r>
              <a:rPr dirty="0" spc="85"/>
              <a:t>c</a:t>
            </a:r>
            <a:r>
              <a:rPr dirty="0" spc="20"/>
              <a:t>o</a:t>
            </a:r>
            <a:r>
              <a:rPr dirty="0" spc="-45"/>
              <a:t>r</a:t>
            </a:r>
            <a:r>
              <a:rPr dirty="0" spc="-35"/>
              <a:t>e</a:t>
            </a:r>
            <a:r>
              <a:rPr dirty="0" spc="-300"/>
              <a:t>:</a:t>
            </a:r>
          </a:p>
          <a:p>
            <a:pPr marL="12700" marR="1315085">
              <a:lnSpc>
                <a:spcPct val="115799"/>
              </a:lnSpc>
              <a:spcBef>
                <a:spcPts val="530"/>
              </a:spcBef>
            </a:pPr>
            <a:r>
              <a:rPr dirty="0" spc="-35"/>
              <a:t>GradientBoosting </a:t>
            </a:r>
            <a:r>
              <a:rPr dirty="0" spc="-985"/>
              <a:t> </a:t>
            </a:r>
            <a:r>
              <a:rPr dirty="0" spc="-80"/>
              <a:t>Regressor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924" y="0"/>
            <a:ext cx="15440024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14" y="235728"/>
            <a:ext cx="52546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T</a:t>
            </a:r>
            <a:r>
              <a:rPr dirty="0" spc="-35"/>
              <a:t>e</a:t>
            </a:r>
            <a:r>
              <a:rPr dirty="0" spc="85"/>
              <a:t>c</a:t>
            </a:r>
            <a:r>
              <a:rPr dirty="0" spc="-40"/>
              <a:t>hn</a:t>
            </a:r>
            <a:r>
              <a:rPr dirty="0" spc="-40"/>
              <a:t>i</a:t>
            </a:r>
            <a:r>
              <a:rPr dirty="0" spc="85"/>
              <a:t>c</a:t>
            </a:r>
            <a:r>
              <a:rPr dirty="0" spc="-110"/>
              <a:t>a</a:t>
            </a:r>
            <a:r>
              <a:rPr dirty="0" spc="25"/>
              <a:t>l</a:t>
            </a:r>
            <a:r>
              <a:rPr dirty="0" spc="-195"/>
              <a:t> </a:t>
            </a:r>
            <a:r>
              <a:rPr dirty="0" spc="-204"/>
              <a:t>R</a:t>
            </a:r>
            <a:r>
              <a:rPr dirty="0" spc="-35"/>
              <a:t>e</a:t>
            </a:r>
            <a:r>
              <a:rPr dirty="0" spc="45"/>
              <a:t>q</a:t>
            </a:r>
            <a:r>
              <a:rPr dirty="0" spc="-65"/>
              <a:t>u</a:t>
            </a:r>
            <a:r>
              <a:rPr dirty="0" spc="-40"/>
              <a:t>i</a:t>
            </a:r>
            <a:r>
              <a:rPr dirty="0" spc="-45"/>
              <a:t>r</a:t>
            </a:r>
            <a:r>
              <a:rPr dirty="0" spc="-35"/>
              <a:t>e</a:t>
            </a:r>
            <a:r>
              <a:rPr dirty="0" spc="-80"/>
              <a:t>m</a:t>
            </a:r>
            <a:r>
              <a:rPr dirty="0" spc="-35"/>
              <a:t>e</a:t>
            </a:r>
            <a:r>
              <a:rPr dirty="0" spc="-40"/>
              <a:t>n</a:t>
            </a:r>
            <a:r>
              <a:rPr dirty="0" spc="5"/>
              <a:t>t</a:t>
            </a:r>
            <a:r>
              <a:rPr dirty="0" spc="-70"/>
              <a:t>s</a:t>
            </a:r>
            <a:r>
              <a:rPr dirty="0" spc="-30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334" y="1216406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2910" y="923538"/>
            <a:ext cx="16783685" cy="74549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3200" spc="40">
                <a:latin typeface="Lucida Sans Unicode"/>
                <a:cs typeface="Lucida Sans Unicode"/>
              </a:rPr>
              <a:t>D</a:t>
            </a:r>
            <a:r>
              <a:rPr dirty="0" sz="3200" spc="20">
                <a:latin typeface="Lucida Sans Unicode"/>
                <a:cs typeface="Lucida Sans Unicode"/>
              </a:rPr>
              <a:t>a</a:t>
            </a:r>
            <a:r>
              <a:rPr dirty="0" sz="3200" spc="114">
                <a:latin typeface="Lucida Sans Unicode"/>
                <a:cs typeface="Lucida Sans Unicode"/>
              </a:rPr>
              <a:t>t</a:t>
            </a:r>
            <a:r>
              <a:rPr dirty="0" sz="3200" spc="25">
                <a:latin typeface="Lucida Sans Unicode"/>
                <a:cs typeface="Lucida Sans Unicode"/>
              </a:rPr>
              <a:t>a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140">
                <a:latin typeface="Lucida Sans Unicode"/>
                <a:cs typeface="Lucida Sans Unicode"/>
              </a:rPr>
              <a:t>c</a:t>
            </a:r>
            <a:r>
              <a:rPr dirty="0" sz="3200" spc="15">
                <a:latin typeface="Lucida Sans Unicode"/>
                <a:cs typeface="Lucida Sans Unicode"/>
              </a:rPr>
              <a:t>o</a:t>
            </a:r>
            <a:r>
              <a:rPr dirty="0" sz="3200" spc="5">
                <a:latin typeface="Lucida Sans Unicode"/>
                <a:cs typeface="Lucida Sans Unicode"/>
              </a:rPr>
              <a:t>n</a:t>
            </a:r>
            <a:r>
              <a:rPr dirty="0" sz="3200" spc="114">
                <a:latin typeface="Lucida Sans Unicode"/>
                <a:cs typeface="Lucida Sans Unicode"/>
              </a:rPr>
              <a:t>t</a:t>
            </a:r>
            <a:r>
              <a:rPr dirty="0" sz="3200" spc="20">
                <a:latin typeface="Lucida Sans Unicode"/>
                <a:cs typeface="Lucida Sans Unicode"/>
              </a:rPr>
              <a:t>a</a:t>
            </a:r>
            <a:r>
              <a:rPr dirty="0" sz="3200" spc="-70">
                <a:latin typeface="Lucida Sans Unicode"/>
                <a:cs typeface="Lucida Sans Unicode"/>
              </a:rPr>
              <a:t>i</a:t>
            </a:r>
            <a:r>
              <a:rPr dirty="0" sz="3200" spc="5">
                <a:latin typeface="Lucida Sans Unicode"/>
                <a:cs typeface="Lucida Sans Unicode"/>
              </a:rPr>
              <a:t>n</a:t>
            </a:r>
            <a:r>
              <a:rPr dirty="0" sz="3200" spc="-30">
                <a:latin typeface="Lucida Sans Unicode"/>
                <a:cs typeface="Lucida Sans Unicode"/>
              </a:rPr>
              <a:t>s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-315">
                <a:latin typeface="Lucida Sans Unicode"/>
                <a:cs typeface="Lucida Sans Unicode"/>
              </a:rPr>
              <a:t>1</a:t>
            </a:r>
            <a:r>
              <a:rPr dirty="0" sz="3200" spc="-85">
                <a:latin typeface="Lucida Sans Unicode"/>
                <a:cs typeface="Lucida Sans Unicode"/>
              </a:rPr>
              <a:t>4</a:t>
            </a:r>
            <a:r>
              <a:rPr dirty="0" sz="3200" spc="40">
                <a:latin typeface="Lucida Sans Unicode"/>
                <a:cs typeface="Lucida Sans Unicode"/>
              </a:rPr>
              <a:t>6</a:t>
            </a:r>
            <a:r>
              <a:rPr dirty="0" sz="3200" spc="235">
                <a:latin typeface="Lucida Sans Unicode"/>
                <a:cs typeface="Lucida Sans Unicode"/>
              </a:rPr>
              <a:t>0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60">
                <a:latin typeface="Lucida Sans Unicode"/>
                <a:cs typeface="Lucida Sans Unicode"/>
              </a:rPr>
              <a:t>e</a:t>
            </a:r>
            <a:r>
              <a:rPr dirty="0" sz="3200" spc="5">
                <a:latin typeface="Lucida Sans Unicode"/>
                <a:cs typeface="Lucida Sans Unicode"/>
              </a:rPr>
              <a:t>n</a:t>
            </a:r>
            <a:r>
              <a:rPr dirty="0" sz="3200" spc="114">
                <a:latin typeface="Lucida Sans Unicode"/>
                <a:cs typeface="Lucida Sans Unicode"/>
              </a:rPr>
              <a:t>t</a:t>
            </a:r>
            <a:r>
              <a:rPr dirty="0" sz="3200" spc="25">
                <a:latin typeface="Lucida Sans Unicode"/>
                <a:cs typeface="Lucida Sans Unicode"/>
              </a:rPr>
              <a:t>r</a:t>
            </a:r>
            <a:r>
              <a:rPr dirty="0" sz="3200" spc="-70">
                <a:latin typeface="Lucida Sans Unicode"/>
                <a:cs typeface="Lucida Sans Unicode"/>
              </a:rPr>
              <a:t>i</a:t>
            </a:r>
            <a:r>
              <a:rPr dirty="0" sz="3200" spc="60">
                <a:latin typeface="Lucida Sans Unicode"/>
                <a:cs typeface="Lucida Sans Unicode"/>
              </a:rPr>
              <a:t>e</a:t>
            </a:r>
            <a:r>
              <a:rPr dirty="0" sz="3200" spc="-30">
                <a:latin typeface="Lucida Sans Unicode"/>
                <a:cs typeface="Lucida Sans Unicode"/>
              </a:rPr>
              <a:t>s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60">
                <a:latin typeface="Lucida Sans Unicode"/>
                <a:cs typeface="Lucida Sans Unicode"/>
              </a:rPr>
              <a:t>e</a:t>
            </a:r>
            <a:r>
              <a:rPr dirty="0" sz="3200" spc="20">
                <a:latin typeface="Lucida Sans Unicode"/>
                <a:cs typeface="Lucida Sans Unicode"/>
              </a:rPr>
              <a:t>a</a:t>
            </a:r>
            <a:r>
              <a:rPr dirty="0" sz="3200" spc="140">
                <a:latin typeface="Lucida Sans Unicode"/>
                <a:cs typeface="Lucida Sans Unicode"/>
              </a:rPr>
              <a:t>c</a:t>
            </a:r>
            <a:r>
              <a:rPr dirty="0" sz="3200" spc="10">
                <a:latin typeface="Lucida Sans Unicode"/>
                <a:cs typeface="Lucida Sans Unicode"/>
              </a:rPr>
              <a:t>h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h</a:t>
            </a:r>
            <a:r>
              <a:rPr dirty="0" sz="3200" spc="20">
                <a:latin typeface="Lucida Sans Unicode"/>
                <a:cs typeface="Lucida Sans Unicode"/>
              </a:rPr>
              <a:t>a</a:t>
            </a:r>
            <a:r>
              <a:rPr dirty="0" sz="3200" spc="175">
                <a:latin typeface="Lucida Sans Unicode"/>
                <a:cs typeface="Lucida Sans Unicode"/>
              </a:rPr>
              <a:t>v</a:t>
            </a:r>
            <a:r>
              <a:rPr dirty="0" sz="3200" spc="-70">
                <a:latin typeface="Lucida Sans Unicode"/>
                <a:cs typeface="Lucida Sans Unicode"/>
              </a:rPr>
              <a:t>i</a:t>
            </a:r>
            <a:r>
              <a:rPr dirty="0" sz="3200" spc="5">
                <a:latin typeface="Lucida Sans Unicode"/>
                <a:cs typeface="Lucida Sans Unicode"/>
              </a:rPr>
              <a:t>n</a:t>
            </a:r>
            <a:r>
              <a:rPr dirty="0" sz="3200" spc="-220">
                <a:latin typeface="Lucida Sans Unicode"/>
                <a:cs typeface="Lucida Sans Unicode"/>
              </a:rPr>
              <a:t>g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8</a:t>
            </a:r>
            <a:r>
              <a:rPr dirty="0" sz="3200" spc="-310">
                <a:latin typeface="Lucida Sans Unicode"/>
                <a:cs typeface="Lucida Sans Unicode"/>
              </a:rPr>
              <a:t>1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175">
                <a:latin typeface="Lucida Sans Unicode"/>
                <a:cs typeface="Lucida Sans Unicode"/>
              </a:rPr>
              <a:t>v</a:t>
            </a:r>
            <a:r>
              <a:rPr dirty="0" sz="3200" spc="20">
                <a:latin typeface="Lucida Sans Unicode"/>
                <a:cs typeface="Lucida Sans Unicode"/>
              </a:rPr>
              <a:t>a</a:t>
            </a:r>
            <a:r>
              <a:rPr dirty="0" sz="3200" spc="25">
                <a:latin typeface="Lucida Sans Unicode"/>
                <a:cs typeface="Lucida Sans Unicode"/>
              </a:rPr>
              <a:t>r</a:t>
            </a:r>
            <a:r>
              <a:rPr dirty="0" sz="3200" spc="-70">
                <a:latin typeface="Lucida Sans Unicode"/>
                <a:cs typeface="Lucida Sans Unicode"/>
              </a:rPr>
              <a:t>i</a:t>
            </a:r>
            <a:r>
              <a:rPr dirty="0" sz="3200" spc="20">
                <a:latin typeface="Lucida Sans Unicode"/>
                <a:cs typeface="Lucida Sans Unicode"/>
              </a:rPr>
              <a:t>a</a:t>
            </a:r>
            <a:r>
              <a:rPr dirty="0" sz="3200" spc="45">
                <a:latin typeface="Lucida Sans Unicode"/>
                <a:cs typeface="Lucida Sans Unicode"/>
              </a:rPr>
              <a:t>b</a:t>
            </a:r>
            <a:r>
              <a:rPr dirty="0" sz="3200" spc="10">
                <a:latin typeface="Lucida Sans Unicode"/>
                <a:cs typeface="Lucida Sans Unicode"/>
              </a:rPr>
              <a:t>l</a:t>
            </a:r>
            <a:r>
              <a:rPr dirty="0" sz="3200" spc="60">
                <a:latin typeface="Lucida Sans Unicode"/>
                <a:cs typeface="Lucida Sans Unicode"/>
              </a:rPr>
              <a:t>e</a:t>
            </a:r>
            <a:r>
              <a:rPr dirty="0" sz="3200" spc="-35">
                <a:latin typeface="Lucida Sans Unicode"/>
                <a:cs typeface="Lucida Sans Unicode"/>
              </a:rPr>
              <a:t>s</a:t>
            </a:r>
            <a:r>
              <a:rPr dirty="0" sz="3200" spc="-170">
                <a:latin typeface="Lucida Sans Unicode"/>
                <a:cs typeface="Lucida Sans Unicode"/>
              </a:rPr>
              <a:t>.</a:t>
            </a:r>
            <a:endParaRPr sz="3200">
              <a:latin typeface="Lucida Sans Unicode"/>
              <a:cs typeface="Lucida Sans Unicode"/>
            </a:endParaRPr>
          </a:p>
          <a:p>
            <a:pPr marL="12700" marR="460375">
              <a:lnSpc>
                <a:spcPct val="117200"/>
              </a:lnSpc>
            </a:pPr>
            <a:r>
              <a:rPr dirty="0" sz="3200" spc="50">
                <a:latin typeface="Lucida Sans Unicode"/>
                <a:cs typeface="Lucida Sans Unicode"/>
              </a:rPr>
              <a:t>Data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contains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20">
                <a:latin typeface="Lucida Sans Unicode"/>
                <a:cs typeface="Lucida Sans Unicode"/>
              </a:rPr>
              <a:t>Null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values.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You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need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to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treat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them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70">
                <a:latin typeface="Lucida Sans Unicode"/>
                <a:cs typeface="Lucida Sans Unicode"/>
              </a:rPr>
              <a:t>using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60">
                <a:latin typeface="Lucida Sans Unicode"/>
                <a:cs typeface="Lucida Sans Unicode"/>
              </a:rPr>
              <a:t>the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5">
                <a:latin typeface="Lucida Sans Unicode"/>
                <a:cs typeface="Lucida Sans Unicode"/>
              </a:rPr>
              <a:t>domain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knowledge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and </a:t>
            </a:r>
            <a:r>
              <a:rPr dirty="0" sz="3200" spc="-994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your</a:t>
            </a:r>
            <a:r>
              <a:rPr dirty="0" sz="3200" spc="-229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own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-15">
                <a:latin typeface="Lucida Sans Unicode"/>
                <a:cs typeface="Lucida Sans Unicode"/>
              </a:rPr>
              <a:t>understanding.</a:t>
            </a:r>
            <a:endParaRPr sz="3200">
              <a:latin typeface="Lucida Sans Unicode"/>
              <a:cs typeface="Lucida Sans Unicode"/>
            </a:endParaRPr>
          </a:p>
          <a:p>
            <a:pPr marL="12700" marR="586740">
              <a:lnSpc>
                <a:spcPct val="117200"/>
              </a:lnSpc>
            </a:pPr>
            <a:r>
              <a:rPr dirty="0" sz="3200" spc="15">
                <a:latin typeface="Lucida Sans Unicode"/>
                <a:cs typeface="Lucida Sans Unicode"/>
              </a:rPr>
              <a:t>Extensive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65">
                <a:latin typeface="Lucida Sans Unicode"/>
                <a:cs typeface="Lucida Sans Unicode"/>
              </a:rPr>
              <a:t>EDA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-5">
                <a:latin typeface="Lucida Sans Unicode"/>
                <a:cs typeface="Lucida Sans Unicode"/>
              </a:rPr>
              <a:t>has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to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55">
                <a:latin typeface="Lucida Sans Unicode"/>
                <a:cs typeface="Lucida Sans Unicode"/>
              </a:rPr>
              <a:t>be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performed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to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-70">
                <a:latin typeface="Lucida Sans Unicode"/>
                <a:cs typeface="Lucida Sans Unicode"/>
              </a:rPr>
              <a:t>gain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relationships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of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important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variable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and </a:t>
            </a:r>
            <a:r>
              <a:rPr dirty="0" sz="3200" spc="-994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price.</a:t>
            </a:r>
            <a:endParaRPr sz="3200">
              <a:latin typeface="Lucida Sans Unicode"/>
              <a:cs typeface="Lucida Sans Unicode"/>
            </a:endParaRPr>
          </a:p>
          <a:p>
            <a:pPr marL="12700" marR="880110">
              <a:lnSpc>
                <a:spcPct val="117200"/>
              </a:lnSpc>
            </a:pPr>
            <a:r>
              <a:rPr dirty="0" sz="3200" spc="50">
                <a:latin typeface="Lucida Sans Unicode"/>
                <a:cs typeface="Lucida Sans Unicode"/>
              </a:rPr>
              <a:t>Data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contains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15">
                <a:latin typeface="Lucida Sans Unicode"/>
                <a:cs typeface="Lucida Sans Unicode"/>
              </a:rPr>
              <a:t>numerical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5">
                <a:latin typeface="Lucida Sans Unicode"/>
                <a:cs typeface="Lucida Sans Unicode"/>
              </a:rPr>
              <a:t>as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well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5">
                <a:latin typeface="Lucida Sans Unicode"/>
                <a:cs typeface="Lucida Sans Unicode"/>
              </a:rPr>
              <a:t>as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categorical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10">
                <a:latin typeface="Lucida Sans Unicode"/>
                <a:cs typeface="Lucida Sans Unicode"/>
              </a:rPr>
              <a:t>variable.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You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need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to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handle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them </a:t>
            </a:r>
            <a:r>
              <a:rPr dirty="0" sz="3200" spc="-994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accordingly.</a:t>
            </a:r>
            <a:endParaRPr sz="3200">
              <a:latin typeface="Lucida Sans Unicode"/>
              <a:cs typeface="Lucida Sans Unicode"/>
            </a:endParaRPr>
          </a:p>
          <a:p>
            <a:pPr marL="12700" marR="334645">
              <a:lnSpc>
                <a:spcPct val="117200"/>
              </a:lnSpc>
            </a:pPr>
            <a:r>
              <a:rPr dirty="0" sz="3200" spc="-10">
                <a:latin typeface="Lucida Sans Unicode"/>
                <a:cs typeface="Lucida Sans Unicode"/>
              </a:rPr>
              <a:t>You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65">
                <a:latin typeface="Lucida Sans Unicode"/>
                <a:cs typeface="Lucida Sans Unicode"/>
              </a:rPr>
              <a:t>have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to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build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Machine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Learning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15">
                <a:latin typeface="Lucida Sans Unicode"/>
                <a:cs typeface="Lucida Sans Unicode"/>
              </a:rPr>
              <a:t>models,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55">
                <a:latin typeface="Lucida Sans Unicode"/>
                <a:cs typeface="Lucida Sans Unicode"/>
              </a:rPr>
              <a:t>apply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30">
                <a:latin typeface="Lucida Sans Unicode"/>
                <a:cs typeface="Lucida Sans Unicode"/>
              </a:rPr>
              <a:t>regularization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and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0">
                <a:latin typeface="Lucida Sans Unicode"/>
                <a:cs typeface="Lucida Sans Unicode"/>
              </a:rPr>
              <a:t>determine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60">
                <a:latin typeface="Lucida Sans Unicode"/>
                <a:cs typeface="Lucida Sans Unicode"/>
              </a:rPr>
              <a:t>the </a:t>
            </a:r>
            <a:r>
              <a:rPr dirty="0" sz="3200" spc="-1000">
                <a:latin typeface="Lucida Sans Unicode"/>
                <a:cs typeface="Lucida Sans Unicode"/>
              </a:rPr>
              <a:t> </a:t>
            </a:r>
            <a:r>
              <a:rPr dirty="0" sz="3200" spc="15">
                <a:latin typeface="Lucida Sans Unicode"/>
                <a:cs typeface="Lucida Sans Unicode"/>
              </a:rPr>
              <a:t>optimal</a:t>
            </a:r>
            <a:r>
              <a:rPr dirty="0" sz="3200" spc="-229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values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of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Hyper</a:t>
            </a: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200" spc="35">
                <a:latin typeface="Lucida Sans Unicode"/>
                <a:cs typeface="Lucida Sans Unicode"/>
              </a:rPr>
              <a:t>Parameters.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ct val="117200"/>
              </a:lnSpc>
            </a:pPr>
            <a:r>
              <a:rPr dirty="0" sz="3200" spc="-10">
                <a:latin typeface="Lucida Sans Unicode"/>
                <a:cs typeface="Lucida Sans Unicode"/>
              </a:rPr>
              <a:t>You </a:t>
            </a:r>
            <a:r>
              <a:rPr dirty="0" sz="3200" spc="45">
                <a:latin typeface="Lucida Sans Unicode"/>
                <a:cs typeface="Lucida Sans Unicode"/>
              </a:rPr>
              <a:t>need </a:t>
            </a:r>
            <a:r>
              <a:rPr dirty="0" sz="3200" spc="70">
                <a:latin typeface="Lucida Sans Unicode"/>
                <a:cs typeface="Lucida Sans Unicode"/>
              </a:rPr>
              <a:t>to </a:t>
            </a:r>
            <a:r>
              <a:rPr dirty="0" sz="3200" spc="10">
                <a:latin typeface="Lucida Sans Unicode"/>
                <a:cs typeface="Lucida Sans Unicode"/>
              </a:rPr>
              <a:t>find </a:t>
            </a:r>
            <a:r>
              <a:rPr dirty="0" sz="3200" spc="25">
                <a:latin typeface="Lucida Sans Unicode"/>
                <a:cs typeface="Lucida Sans Unicode"/>
              </a:rPr>
              <a:t>important </a:t>
            </a:r>
            <a:r>
              <a:rPr dirty="0" sz="3200" spc="35">
                <a:latin typeface="Lucida Sans Unicode"/>
                <a:cs typeface="Lucida Sans Unicode"/>
              </a:rPr>
              <a:t>features </a:t>
            </a:r>
            <a:r>
              <a:rPr dirty="0" sz="3200" spc="25">
                <a:latin typeface="Lucida Sans Unicode"/>
                <a:cs typeface="Lucida Sans Unicode"/>
              </a:rPr>
              <a:t>which </a:t>
            </a:r>
            <a:r>
              <a:rPr dirty="0" sz="3200" spc="75">
                <a:latin typeface="Lucida Sans Unicode"/>
                <a:cs typeface="Lucida Sans Unicode"/>
              </a:rPr>
              <a:t>affect </a:t>
            </a:r>
            <a:r>
              <a:rPr dirty="0" sz="3200" spc="60">
                <a:latin typeface="Lucida Sans Unicode"/>
                <a:cs typeface="Lucida Sans Unicode"/>
              </a:rPr>
              <a:t>the </a:t>
            </a:r>
            <a:r>
              <a:rPr dirty="0" sz="3200" spc="40">
                <a:latin typeface="Lucida Sans Unicode"/>
                <a:cs typeface="Lucida Sans Unicode"/>
              </a:rPr>
              <a:t>price positively </a:t>
            </a:r>
            <a:r>
              <a:rPr dirty="0" sz="3200" spc="20">
                <a:latin typeface="Lucida Sans Unicode"/>
                <a:cs typeface="Lucida Sans Unicode"/>
              </a:rPr>
              <a:t>or </a:t>
            </a:r>
            <a:r>
              <a:rPr dirty="0" sz="3200" spc="10">
                <a:latin typeface="Lucida Sans Unicode"/>
                <a:cs typeface="Lucida Sans Unicode"/>
              </a:rPr>
              <a:t>negatively. </a:t>
            </a:r>
            <a:r>
              <a:rPr dirty="0" sz="3200" spc="15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Two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40">
                <a:latin typeface="Lucida Sans Unicode"/>
                <a:cs typeface="Lucida Sans Unicode"/>
              </a:rPr>
              <a:t>datasets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are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35">
                <a:latin typeface="Lucida Sans Unicode"/>
                <a:cs typeface="Lucida Sans Unicode"/>
              </a:rPr>
              <a:t>being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provided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to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50">
                <a:latin typeface="Lucida Sans Unicode"/>
                <a:cs typeface="Lucida Sans Unicode"/>
              </a:rPr>
              <a:t>you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20">
                <a:latin typeface="Lucida Sans Unicode"/>
                <a:cs typeface="Lucida Sans Unicode"/>
              </a:rPr>
              <a:t>(test.csv,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train.csv).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You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will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20">
                <a:latin typeface="Lucida Sans Unicode"/>
                <a:cs typeface="Lucida Sans Unicode"/>
              </a:rPr>
              <a:t>train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15">
                <a:latin typeface="Lucida Sans Unicode"/>
                <a:cs typeface="Lucida Sans Unicode"/>
              </a:rPr>
              <a:t>on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20">
                <a:latin typeface="Lucida Sans Unicode"/>
                <a:cs typeface="Lucida Sans Unicode"/>
              </a:rPr>
              <a:t>train.csv </a:t>
            </a:r>
            <a:r>
              <a:rPr dirty="0" sz="3200" spc="-994">
                <a:latin typeface="Lucida Sans Unicode"/>
                <a:cs typeface="Lucida Sans Unicode"/>
              </a:rPr>
              <a:t> </a:t>
            </a:r>
            <a:r>
              <a:rPr dirty="0" sz="3200" spc="50">
                <a:latin typeface="Lucida Sans Unicode"/>
                <a:cs typeface="Lucida Sans Unicode"/>
              </a:rPr>
              <a:t>dataset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and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50">
                <a:latin typeface="Lucida Sans Unicode"/>
                <a:cs typeface="Lucida Sans Unicode"/>
              </a:rPr>
              <a:t>predict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15">
                <a:latin typeface="Lucida Sans Unicode"/>
                <a:cs typeface="Lucida Sans Unicode"/>
              </a:rPr>
              <a:t>on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test.csv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file.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334" y="1787906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334" y="2930906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334" y="4073906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334" y="5216905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334" y="6359905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334" y="6931406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3334" y="7502906"/>
            <a:ext cx="142875" cy="142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87" y="698533"/>
            <a:ext cx="50311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5"/>
              <a:t>Problem</a:t>
            </a:r>
            <a:r>
              <a:rPr dirty="0" sz="4000" spc="-265"/>
              <a:t> </a:t>
            </a:r>
            <a:r>
              <a:rPr dirty="0" sz="4000" spc="-80"/>
              <a:t>Statement: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387" y="4679736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962" y="5260761"/>
            <a:ext cx="152400" cy="152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5787" y="1981615"/>
            <a:ext cx="17559655" cy="3597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45">
                <a:latin typeface="Lucida Sans Unicode"/>
                <a:cs typeface="Lucida Sans Unicode"/>
              </a:rPr>
              <a:t>The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company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is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-85">
                <a:latin typeface="Lucida Sans Unicode"/>
                <a:cs typeface="Lucida Sans Unicode"/>
              </a:rPr>
              <a:t>looking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65">
                <a:latin typeface="Lucida Sans Unicode"/>
                <a:cs typeface="Lucida Sans Unicode"/>
              </a:rPr>
              <a:t>at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prospective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20">
                <a:latin typeface="Lucida Sans Unicode"/>
                <a:cs typeface="Lucida Sans Unicode"/>
              </a:rPr>
              <a:t>properties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65">
                <a:latin typeface="Lucida Sans Unicode"/>
                <a:cs typeface="Lucida Sans Unicode"/>
              </a:rPr>
              <a:t>to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50">
                <a:latin typeface="Lucida Sans Unicode"/>
                <a:cs typeface="Lucida Sans Unicode"/>
              </a:rPr>
              <a:t>buy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houses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65">
                <a:latin typeface="Lucida Sans Unicode"/>
                <a:cs typeface="Lucida Sans Unicode"/>
              </a:rPr>
              <a:t>to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enter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the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market. </a:t>
            </a:r>
            <a:r>
              <a:rPr dirty="0" sz="3400" spc="-1060">
                <a:latin typeface="Lucida Sans Unicode"/>
                <a:cs typeface="Lucida Sans Unicode"/>
              </a:rPr>
              <a:t> </a:t>
            </a:r>
            <a:r>
              <a:rPr dirty="0" sz="3400" spc="-20">
                <a:latin typeface="Lucida Sans Unicode"/>
                <a:cs typeface="Lucida Sans Unicode"/>
              </a:rPr>
              <a:t>You </a:t>
            </a:r>
            <a:r>
              <a:rPr dirty="0" sz="3400" spc="25">
                <a:latin typeface="Lucida Sans Unicode"/>
                <a:cs typeface="Lucida Sans Unicode"/>
              </a:rPr>
              <a:t>are </a:t>
            </a:r>
            <a:r>
              <a:rPr dirty="0" sz="3400" spc="15">
                <a:latin typeface="Lucida Sans Unicode"/>
                <a:cs typeface="Lucida Sans Unicode"/>
              </a:rPr>
              <a:t>required </a:t>
            </a:r>
            <a:r>
              <a:rPr dirty="0" sz="3400" spc="65">
                <a:latin typeface="Lucida Sans Unicode"/>
                <a:cs typeface="Lucida Sans Unicode"/>
              </a:rPr>
              <a:t>to </a:t>
            </a:r>
            <a:r>
              <a:rPr dirty="0" sz="3400" spc="-5">
                <a:latin typeface="Lucida Sans Unicode"/>
                <a:cs typeface="Lucida Sans Unicode"/>
              </a:rPr>
              <a:t>build </a:t>
            </a:r>
            <a:r>
              <a:rPr dirty="0" sz="3400" spc="15">
                <a:latin typeface="Lucida Sans Unicode"/>
                <a:cs typeface="Lucida Sans Unicode"/>
              </a:rPr>
              <a:t>a </a:t>
            </a:r>
            <a:r>
              <a:rPr dirty="0" sz="3400" spc="10">
                <a:latin typeface="Lucida Sans Unicode"/>
                <a:cs typeface="Lucida Sans Unicode"/>
              </a:rPr>
              <a:t>model </a:t>
            </a:r>
            <a:r>
              <a:rPr dirty="0" sz="3400" spc="-85">
                <a:latin typeface="Lucida Sans Unicode"/>
                <a:cs typeface="Lucida Sans Unicode"/>
              </a:rPr>
              <a:t>using </a:t>
            </a:r>
            <a:r>
              <a:rPr dirty="0" sz="3400" spc="35">
                <a:latin typeface="Lucida Sans Unicode"/>
                <a:cs typeface="Lucida Sans Unicode"/>
              </a:rPr>
              <a:t>Machine </a:t>
            </a:r>
            <a:r>
              <a:rPr dirty="0" sz="3400" spc="-20">
                <a:latin typeface="Lucida Sans Unicode"/>
                <a:cs typeface="Lucida Sans Unicode"/>
              </a:rPr>
              <a:t>Learning </a:t>
            </a:r>
            <a:r>
              <a:rPr dirty="0" sz="3400" spc="-40">
                <a:latin typeface="Lucida Sans Unicode"/>
                <a:cs typeface="Lucida Sans Unicode"/>
              </a:rPr>
              <a:t>in </a:t>
            </a:r>
            <a:r>
              <a:rPr dirty="0" sz="3400" spc="25">
                <a:latin typeface="Lucida Sans Unicode"/>
                <a:cs typeface="Lucida Sans Unicode"/>
              </a:rPr>
              <a:t>order </a:t>
            </a:r>
            <a:r>
              <a:rPr dirty="0" sz="3400" spc="65">
                <a:latin typeface="Lucida Sans Unicode"/>
                <a:cs typeface="Lucida Sans Unicode"/>
              </a:rPr>
              <a:t>to </a:t>
            </a:r>
            <a:r>
              <a:rPr dirty="0" sz="3400" spc="45">
                <a:latin typeface="Lucida Sans Unicode"/>
                <a:cs typeface="Lucida Sans Unicode"/>
              </a:rPr>
              <a:t>predict </a:t>
            </a:r>
            <a:r>
              <a:rPr dirty="0" sz="3400" spc="55">
                <a:latin typeface="Lucida Sans Unicode"/>
                <a:cs typeface="Lucida Sans Unicode"/>
              </a:rPr>
              <a:t>the </a:t>
            </a:r>
            <a:r>
              <a:rPr dirty="0" sz="3400" spc="60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actual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value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of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the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prospective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20">
                <a:latin typeface="Lucida Sans Unicode"/>
                <a:cs typeface="Lucida Sans Unicode"/>
              </a:rPr>
              <a:t>properties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and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decide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whether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65">
                <a:latin typeface="Lucida Sans Unicode"/>
                <a:cs typeface="Lucida Sans Unicode"/>
              </a:rPr>
              <a:t>to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invest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in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them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or </a:t>
            </a:r>
            <a:r>
              <a:rPr dirty="0" sz="3400" spc="20">
                <a:latin typeface="Lucida Sans Unicode"/>
                <a:cs typeface="Lucida Sans Unicode"/>
              </a:rPr>
              <a:t> </a:t>
            </a:r>
            <a:r>
              <a:rPr dirty="0" sz="3400" spc="-20">
                <a:latin typeface="Lucida Sans Unicode"/>
                <a:cs typeface="Lucida Sans Unicode"/>
              </a:rPr>
              <a:t>not.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For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5">
                <a:latin typeface="Lucida Sans Unicode"/>
                <a:cs typeface="Lucida Sans Unicode"/>
              </a:rPr>
              <a:t>this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company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wants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65">
                <a:latin typeface="Lucida Sans Unicode"/>
                <a:cs typeface="Lucida Sans Unicode"/>
              </a:rPr>
              <a:t>to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85">
                <a:latin typeface="Lucida Sans Unicode"/>
                <a:cs typeface="Lucida Sans Unicode"/>
              </a:rPr>
              <a:t>know:</a:t>
            </a:r>
            <a:endParaRPr sz="3400">
              <a:latin typeface="Lucida Sans Unicode"/>
              <a:cs typeface="Lucida Sans Unicode"/>
            </a:endParaRPr>
          </a:p>
          <a:p>
            <a:pPr marL="707390">
              <a:lnSpc>
                <a:spcPct val="100000"/>
              </a:lnSpc>
              <a:spcBef>
                <a:spcPts val="695"/>
              </a:spcBef>
            </a:pPr>
            <a:r>
              <a:rPr dirty="0" sz="3200" spc="65">
                <a:latin typeface="Lucida Sans Unicode"/>
                <a:cs typeface="Lucida Sans Unicode"/>
              </a:rPr>
              <a:t>Which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0">
                <a:latin typeface="Lucida Sans Unicode"/>
                <a:cs typeface="Lucida Sans Unicode"/>
              </a:rPr>
              <a:t>variables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are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important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to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50">
                <a:latin typeface="Lucida Sans Unicode"/>
                <a:cs typeface="Lucida Sans Unicode"/>
              </a:rPr>
              <a:t>predict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60">
                <a:latin typeface="Lucida Sans Unicode"/>
                <a:cs typeface="Lucida Sans Unicode"/>
              </a:rPr>
              <a:t>the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40">
                <a:latin typeface="Lucida Sans Unicode"/>
                <a:cs typeface="Lucida Sans Unicode"/>
              </a:rPr>
              <a:t>price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of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65">
                <a:latin typeface="Lucida Sans Unicode"/>
                <a:cs typeface="Lucida Sans Unicode"/>
              </a:rPr>
              <a:t>variable?</a:t>
            </a:r>
            <a:endParaRPr sz="3200">
              <a:latin typeface="Lucida Sans Unicode"/>
              <a:cs typeface="Lucida Sans Unicode"/>
            </a:endParaRPr>
          </a:p>
          <a:p>
            <a:pPr marL="746125">
              <a:lnSpc>
                <a:spcPct val="100000"/>
              </a:lnSpc>
              <a:spcBef>
                <a:spcPts val="610"/>
              </a:spcBef>
            </a:pPr>
            <a:r>
              <a:rPr dirty="0" sz="3400" spc="40">
                <a:latin typeface="Lucida Sans Unicode"/>
                <a:cs typeface="Lucida Sans Unicode"/>
              </a:rPr>
              <a:t>How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do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these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0">
                <a:latin typeface="Lucida Sans Unicode"/>
                <a:cs typeface="Lucida Sans Unicode"/>
              </a:rPr>
              <a:t>variables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describe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the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price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of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the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house?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087" y="364585"/>
            <a:ext cx="40557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70"/>
              <a:t>Understanding: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965" y="2325865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965" y="2925940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965" y="3526015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965" y="4126090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0790" y="1418443"/>
            <a:ext cx="13050519" cy="66262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400" spc="-10">
                <a:latin typeface="Lucida Sans Unicode"/>
                <a:cs typeface="Lucida Sans Unicode"/>
              </a:rPr>
              <a:t>There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are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285">
                <a:latin typeface="Lucida Sans Unicode"/>
                <a:cs typeface="Lucida Sans Unicode"/>
              </a:rPr>
              <a:t>2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90">
                <a:latin typeface="Lucida Sans Unicode"/>
                <a:cs typeface="Lucida Sans Unicode"/>
              </a:rPr>
              <a:t>csv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file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in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the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dataset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60">
                <a:latin typeface="Lucida Sans Unicode"/>
                <a:cs typeface="Lucida Sans Unicode"/>
              </a:rPr>
              <a:t>that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has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been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20">
                <a:latin typeface="Lucida Sans Unicode"/>
                <a:cs typeface="Lucida Sans Unicode"/>
              </a:rPr>
              <a:t>shared.</a:t>
            </a:r>
            <a:endParaRPr sz="3400">
              <a:latin typeface="Lucida Sans Unicode"/>
              <a:cs typeface="Lucida Sans Unicode"/>
            </a:endParaRPr>
          </a:p>
          <a:p>
            <a:pPr marL="746125" marR="5080">
              <a:lnSpc>
                <a:spcPct val="115799"/>
              </a:lnSpc>
            </a:pPr>
            <a:r>
              <a:rPr dirty="0" sz="3400" spc="-15">
                <a:latin typeface="Lucida Sans Unicode"/>
                <a:cs typeface="Lucida Sans Unicode"/>
              </a:rPr>
              <a:t>First,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90">
                <a:latin typeface="Lucida Sans Unicode"/>
                <a:cs typeface="Lucida Sans Unicode"/>
              </a:rPr>
              <a:t>csv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file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is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the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train.csv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where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data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are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for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the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training. </a:t>
            </a:r>
            <a:r>
              <a:rPr dirty="0" sz="3400" spc="-1060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Second,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90">
                <a:latin typeface="Lucida Sans Unicode"/>
                <a:cs typeface="Lucida Sans Unicode"/>
              </a:rPr>
              <a:t>csv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file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is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test.csv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where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data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are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for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testing.</a:t>
            </a:r>
            <a:endParaRPr sz="3400">
              <a:latin typeface="Lucida Sans Unicode"/>
              <a:cs typeface="Lucida Sans Unicode"/>
            </a:endParaRPr>
          </a:p>
          <a:p>
            <a:pPr marL="746125">
              <a:lnSpc>
                <a:spcPct val="100000"/>
              </a:lnSpc>
              <a:spcBef>
                <a:spcPts val="645"/>
              </a:spcBef>
            </a:pPr>
            <a:r>
              <a:rPr dirty="0" sz="3400" spc="-175">
                <a:latin typeface="Lucida Sans Unicode"/>
                <a:cs typeface="Lucida Sans Unicode"/>
              </a:rPr>
              <a:t>T</a:t>
            </a:r>
            <a:r>
              <a:rPr dirty="0" sz="3400" spc="-10">
                <a:latin typeface="Lucida Sans Unicode"/>
                <a:cs typeface="Lucida Sans Unicode"/>
              </a:rPr>
              <a:t>h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-10">
                <a:latin typeface="Lucida Sans Unicode"/>
                <a:cs typeface="Lucida Sans Unicode"/>
              </a:rPr>
              <a:t>n</a:t>
            </a:r>
            <a:r>
              <a:rPr dirty="0" sz="3400" spc="45">
                <a:latin typeface="Lucida Sans Unicode"/>
                <a:cs typeface="Lucida Sans Unicode"/>
              </a:rPr>
              <a:t>f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-60">
                <a:latin typeface="Lucida Sans Unicode"/>
                <a:cs typeface="Lucida Sans Unicode"/>
              </a:rPr>
              <a:t>m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-5">
                <a:latin typeface="Lucida Sans Unicode"/>
                <a:cs typeface="Lucida Sans Unicode"/>
              </a:rPr>
              <a:t>n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50">
                <a:latin typeface="Lucida Sans Unicode"/>
                <a:cs typeface="Lucida Sans Unicode"/>
              </a:rPr>
              <a:t>f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60">
                <a:latin typeface="Lucida Sans Unicode"/>
                <a:cs typeface="Lucida Sans Unicode"/>
              </a:rPr>
              <a:t>H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-45">
                <a:latin typeface="Lucida Sans Unicode"/>
                <a:cs typeface="Lucida Sans Unicode"/>
              </a:rPr>
              <a:t>s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-40">
                <a:latin typeface="Lucida Sans Unicode"/>
                <a:cs typeface="Lucida Sans Unicode"/>
              </a:rPr>
              <a:t>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-5">
                <a:latin typeface="Lucida Sans Unicode"/>
                <a:cs typeface="Lucida Sans Unicode"/>
              </a:rPr>
              <a:t>n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A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-45">
                <a:latin typeface="Lucida Sans Unicode"/>
                <a:cs typeface="Lucida Sans Unicode"/>
              </a:rPr>
              <a:t>s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0">
                <a:latin typeface="Lucida Sans Unicode"/>
                <a:cs typeface="Lucida Sans Unicode"/>
              </a:rPr>
              <a:t>l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-185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  <a:p>
            <a:pPr marL="746125">
              <a:lnSpc>
                <a:spcPct val="100000"/>
              </a:lnSpc>
              <a:spcBef>
                <a:spcPts val="645"/>
              </a:spcBef>
            </a:pPr>
            <a:r>
              <a:rPr dirty="0" sz="3400" spc="-45">
                <a:latin typeface="Lucida Sans Unicode"/>
                <a:cs typeface="Lucida Sans Unicode"/>
              </a:rPr>
              <a:t>The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5">
                <a:latin typeface="Lucida Sans Unicode"/>
                <a:cs typeface="Lucida Sans Unicode"/>
              </a:rPr>
              <a:t>information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50">
                <a:latin typeface="Lucida Sans Unicode"/>
                <a:cs typeface="Lucida Sans Unicode"/>
              </a:rPr>
              <a:t>can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be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good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as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well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as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bad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feedbacks.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400" spc="-175">
                <a:latin typeface="Lucida Sans Unicode"/>
                <a:cs typeface="Lucida Sans Unicode"/>
              </a:rPr>
              <a:t>T</a:t>
            </a:r>
            <a:r>
              <a:rPr dirty="0" sz="3400" spc="-10">
                <a:latin typeface="Lucida Sans Unicode"/>
                <a:cs typeface="Lucida Sans Unicode"/>
              </a:rPr>
              <a:t>h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d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-45">
                <a:latin typeface="Lucida Sans Unicode"/>
                <a:cs typeface="Lucida Sans Unicode"/>
              </a:rPr>
              <a:t>s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120">
                <a:latin typeface="Lucida Sans Unicode"/>
                <a:cs typeface="Lucida Sans Unicode"/>
              </a:rPr>
              <a:t>t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-40">
                <a:latin typeface="Lucida Sans Unicode"/>
                <a:cs typeface="Lucida Sans Unicode"/>
              </a:rPr>
              <a:t>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35">
                <a:latin typeface="Lucida Sans Unicode"/>
                <a:cs typeface="Lucida Sans Unicode"/>
              </a:rPr>
              <a:t>b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120">
                <a:latin typeface="Lucida Sans Unicode"/>
                <a:cs typeface="Lucida Sans Unicode"/>
              </a:rPr>
              <a:t>t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-10">
                <a:latin typeface="Lucida Sans Unicode"/>
                <a:cs typeface="Lucida Sans Unicode"/>
              </a:rPr>
              <a:t>h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h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-45">
                <a:latin typeface="Lucida Sans Unicode"/>
                <a:cs typeface="Lucida Sans Unicode"/>
              </a:rPr>
              <a:t>s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-185">
                <a:latin typeface="Lucida Sans Unicode"/>
                <a:cs typeface="Lucida Sans Unicode"/>
              </a:rPr>
              <a:t>:</a:t>
            </a:r>
            <a:endParaRPr sz="3400">
              <a:latin typeface="Lucida Sans Unicode"/>
              <a:cs typeface="Lucida Sans Unicode"/>
            </a:endParaRPr>
          </a:p>
          <a:p>
            <a:pPr marL="746125" indent="-38671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46760" algn="l"/>
              </a:tabLst>
            </a:pPr>
            <a:r>
              <a:rPr dirty="0" sz="3400" spc="-40">
                <a:latin typeface="Lucida Sans Unicode"/>
                <a:cs typeface="Lucida Sans Unicode"/>
              </a:rPr>
              <a:t>Y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20">
                <a:latin typeface="Lucida Sans Unicode"/>
                <a:cs typeface="Lucida Sans Unicode"/>
              </a:rPr>
              <a:t>r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b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10">
                <a:latin typeface="Lucida Sans Unicode"/>
                <a:cs typeface="Lucida Sans Unicode"/>
              </a:rPr>
              <a:t>l</a:t>
            </a:r>
            <a:r>
              <a:rPr dirty="0" sz="3400" spc="120">
                <a:latin typeface="Lucida Sans Unicode"/>
                <a:cs typeface="Lucida Sans Unicode"/>
              </a:rPr>
              <a:t>t</a:t>
            </a:r>
            <a:endParaRPr sz="3400">
              <a:latin typeface="Lucida Sans Unicode"/>
              <a:cs typeface="Lucida Sans Unicode"/>
            </a:endParaRPr>
          </a:p>
          <a:p>
            <a:pPr marL="746125" indent="-3937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46760" algn="l"/>
              </a:tabLst>
            </a:pPr>
            <a:r>
              <a:rPr dirty="0" sz="3400">
                <a:latin typeface="Lucida Sans Unicode"/>
                <a:cs typeface="Lucida Sans Unicode"/>
              </a:rPr>
              <a:t>Condition</a:t>
            </a:r>
            <a:endParaRPr sz="3400">
              <a:latin typeface="Lucida Sans Unicode"/>
              <a:cs typeface="Lucida Sans Unicode"/>
            </a:endParaRPr>
          </a:p>
          <a:p>
            <a:pPr marL="746125" indent="-40767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46760" algn="l"/>
              </a:tabLst>
            </a:pPr>
            <a:r>
              <a:rPr dirty="0" sz="3400">
                <a:latin typeface="Lucida Sans Unicode"/>
                <a:cs typeface="Lucida Sans Unicode"/>
              </a:rPr>
              <a:t>Area</a:t>
            </a:r>
            <a:endParaRPr sz="3400">
              <a:latin typeface="Lucida Sans Unicode"/>
              <a:cs typeface="Lucida Sans Unicode"/>
            </a:endParaRPr>
          </a:p>
          <a:p>
            <a:pPr marL="746125" indent="-41846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46760" algn="l"/>
              </a:tabLst>
            </a:pPr>
            <a:r>
              <a:rPr dirty="0" sz="3400" spc="114">
                <a:latin typeface="Lucida Sans Unicode"/>
                <a:cs typeface="Lucida Sans Unicode"/>
              </a:rPr>
              <a:t>Style</a:t>
            </a:r>
            <a:endParaRPr sz="3400">
              <a:latin typeface="Lucida Sans Unicode"/>
              <a:cs typeface="Lucida Sans Unicode"/>
            </a:endParaRPr>
          </a:p>
          <a:p>
            <a:pPr marL="746125" indent="-41211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46760" algn="l"/>
              </a:tabLst>
            </a:pPr>
            <a:r>
              <a:rPr dirty="0" sz="3400" spc="-15">
                <a:latin typeface="Lucida Sans Unicode"/>
                <a:cs typeface="Lucida Sans Unicode"/>
              </a:rPr>
              <a:t>Garage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and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all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other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stuffs.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88" y="484544"/>
            <a:ext cx="1039494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</a:t>
            </a:r>
            <a:r>
              <a:rPr dirty="0" spc="10"/>
              <a:t>D</a:t>
            </a:r>
            <a:r>
              <a:rPr dirty="0" spc="30"/>
              <a:t>A</a:t>
            </a:r>
            <a:r>
              <a:rPr dirty="0" spc="-30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058" y="1988927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58" y="3189077"/>
            <a:ext cx="152400" cy="152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6859" y="1763534"/>
            <a:ext cx="8700770" cy="354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734">
              <a:lnSpc>
                <a:spcPct val="100000"/>
              </a:lnSpc>
              <a:spcBef>
                <a:spcPts val="100"/>
              </a:spcBef>
            </a:pPr>
            <a:r>
              <a:rPr dirty="0" sz="3400" spc="65">
                <a:latin typeface="Lucida Sans Unicode"/>
                <a:cs typeface="Lucida Sans Unicode"/>
              </a:rPr>
              <a:t>Shape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of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first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dataset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is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190">
                <a:latin typeface="Lucida Sans Unicode"/>
                <a:cs typeface="Lucida Sans Unicode"/>
              </a:rPr>
              <a:t>1168,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210">
                <a:latin typeface="Lucida Sans Unicode"/>
                <a:cs typeface="Lucida Sans Unicode"/>
              </a:rPr>
              <a:t>81.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450">
              <a:latin typeface="Lucida Sans Unicode"/>
              <a:cs typeface="Lucida Sans Unicode"/>
            </a:endParaRPr>
          </a:p>
          <a:p>
            <a:pPr marL="419734">
              <a:lnSpc>
                <a:spcPct val="100000"/>
              </a:lnSpc>
            </a:pPr>
            <a:r>
              <a:rPr dirty="0" sz="3400" spc="40">
                <a:latin typeface="Lucida Sans Unicode"/>
                <a:cs typeface="Lucida Sans Unicode"/>
              </a:rPr>
              <a:t>I</a:t>
            </a:r>
            <a:r>
              <a:rPr dirty="0" sz="3400" spc="-10">
                <a:latin typeface="Lucida Sans Unicode"/>
                <a:cs typeface="Lucida Sans Unicode"/>
              </a:rPr>
              <a:t>n</a:t>
            </a:r>
            <a:r>
              <a:rPr dirty="0" sz="3400" spc="45">
                <a:latin typeface="Lucida Sans Unicode"/>
                <a:cs typeface="Lucida Sans Unicode"/>
              </a:rPr>
              <a:t>f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-60">
                <a:latin typeface="Lucida Sans Unicode"/>
                <a:cs typeface="Lucida Sans Unicode"/>
              </a:rPr>
              <a:t>m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-5">
                <a:latin typeface="Lucida Sans Unicode"/>
                <a:cs typeface="Lucida Sans Unicode"/>
              </a:rPr>
              <a:t>n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50">
                <a:latin typeface="Lucida Sans Unicode"/>
                <a:cs typeface="Lucida Sans Unicode"/>
              </a:rPr>
              <a:t>f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d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-45">
                <a:latin typeface="Lucida Sans Unicode"/>
                <a:cs typeface="Lucida Sans Unicode"/>
              </a:rPr>
              <a:t>s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-185">
                <a:latin typeface="Lucida Sans Unicode"/>
                <a:cs typeface="Lucida Sans Unicode"/>
              </a:rPr>
              <a:t>:</a:t>
            </a:r>
            <a:endParaRPr sz="3400">
              <a:latin typeface="Lucida Sans Unicode"/>
              <a:cs typeface="Lucida Sans Unicode"/>
            </a:endParaRPr>
          </a:p>
          <a:p>
            <a:pPr marL="525145" indent="-492759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25780" algn="l"/>
              </a:tabLst>
            </a:pPr>
            <a:r>
              <a:rPr dirty="0" sz="3400" spc="90">
                <a:latin typeface="Lucida Sans Unicode"/>
                <a:cs typeface="Lucida Sans Unicode"/>
              </a:rPr>
              <a:t>R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-10">
                <a:latin typeface="Lucida Sans Unicode"/>
                <a:cs typeface="Lucida Sans Unicode"/>
              </a:rPr>
              <a:t>n</a:t>
            </a:r>
            <a:r>
              <a:rPr dirty="0" sz="3400" spc="-250">
                <a:latin typeface="Lucida Sans Unicode"/>
                <a:cs typeface="Lucida Sans Unicode"/>
              </a:rPr>
              <a:t>g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40">
                <a:latin typeface="Lucida Sans Unicode"/>
                <a:cs typeface="Lucida Sans Unicode"/>
              </a:rPr>
              <a:t>I</a:t>
            </a:r>
            <a:r>
              <a:rPr dirty="0" sz="3400" spc="-10">
                <a:latin typeface="Lucida Sans Unicode"/>
                <a:cs typeface="Lucida Sans Unicode"/>
              </a:rPr>
              <a:t>n</a:t>
            </a:r>
            <a:r>
              <a:rPr dirty="0" sz="3400" spc="40">
                <a:latin typeface="Lucida Sans Unicode"/>
                <a:cs typeface="Lucida Sans Unicode"/>
              </a:rPr>
              <a:t>d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-385">
                <a:latin typeface="Lucida Sans Unicode"/>
                <a:cs typeface="Lucida Sans Unicode"/>
              </a:rPr>
              <a:t>x</a:t>
            </a:r>
            <a:r>
              <a:rPr dirty="0" sz="3400" spc="-185">
                <a:latin typeface="Lucida Sans Unicode"/>
                <a:cs typeface="Lucida Sans Unicode"/>
              </a:rPr>
              <a:t>: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35">
                <a:latin typeface="Lucida Sans Unicode"/>
                <a:cs typeface="Lucida Sans Unicode"/>
              </a:rPr>
              <a:t>0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10">
                <a:latin typeface="Lucida Sans Unicode"/>
                <a:cs typeface="Lucida Sans Unicode"/>
              </a:rPr>
              <a:t>o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350">
                <a:latin typeface="Lucida Sans Unicode"/>
                <a:cs typeface="Lucida Sans Unicode"/>
              </a:rPr>
              <a:t>11</a:t>
            </a:r>
            <a:r>
              <a:rPr dirty="0" sz="3400" spc="30">
                <a:latin typeface="Lucida Sans Unicode"/>
                <a:cs typeface="Lucida Sans Unicode"/>
              </a:rPr>
              <a:t>6</a:t>
            </a:r>
            <a:r>
              <a:rPr dirty="0" sz="3400" spc="-480">
                <a:latin typeface="Lucida Sans Unicode"/>
                <a:cs typeface="Lucida Sans Unicode"/>
              </a:rPr>
              <a:t>7</a:t>
            </a:r>
            <a:r>
              <a:rPr dirty="0" sz="3400" spc="-185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  <a:p>
            <a:pPr marL="419734" indent="-3943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20370" algn="l"/>
              </a:tabLst>
            </a:pPr>
            <a:r>
              <a:rPr dirty="0" sz="3400" spc="25">
                <a:latin typeface="Lucida Sans Unicode"/>
                <a:cs typeface="Lucida Sans Unicode"/>
              </a:rPr>
              <a:t>D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15">
                <a:latin typeface="Lucida Sans Unicode"/>
                <a:cs typeface="Lucida Sans Unicode"/>
              </a:rPr>
              <a:t>a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40">
                <a:latin typeface="Lucida Sans Unicode"/>
                <a:cs typeface="Lucida Sans Unicode"/>
              </a:rPr>
              <a:t>c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10">
                <a:latin typeface="Lucida Sans Unicode"/>
                <a:cs typeface="Lucida Sans Unicode"/>
              </a:rPr>
              <a:t>l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-60">
                <a:latin typeface="Lucida Sans Unicode"/>
                <a:cs typeface="Lucida Sans Unicode"/>
              </a:rPr>
              <a:t>m</a:t>
            </a:r>
            <a:r>
              <a:rPr dirty="0" sz="3400" spc="-10">
                <a:latin typeface="Lucida Sans Unicode"/>
                <a:cs typeface="Lucida Sans Unicode"/>
              </a:rPr>
              <a:t>n</a:t>
            </a:r>
            <a:r>
              <a:rPr dirty="0" sz="3400" spc="-45">
                <a:latin typeface="Lucida Sans Unicode"/>
                <a:cs typeface="Lucida Sans Unicode"/>
              </a:rPr>
              <a:t>s</a:t>
            </a:r>
            <a:r>
              <a:rPr dirty="0" sz="3400" spc="-185">
                <a:latin typeface="Lucida Sans Unicode"/>
                <a:cs typeface="Lucida Sans Unicode"/>
              </a:rPr>
              <a:t>: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105">
                <a:latin typeface="Lucida Sans Unicode"/>
                <a:cs typeface="Lucida Sans Unicode"/>
              </a:rPr>
              <a:t>8</a:t>
            </a:r>
            <a:r>
              <a:rPr dirty="0" sz="3400" spc="-350">
                <a:latin typeface="Lucida Sans Unicode"/>
                <a:cs typeface="Lucida Sans Unicode"/>
              </a:rPr>
              <a:t>1</a:t>
            </a:r>
            <a:r>
              <a:rPr dirty="0" sz="3400" spc="-185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  <a:p>
            <a:pPr marL="419734" indent="-40767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20370" algn="l"/>
              </a:tabLst>
            </a:pPr>
            <a:r>
              <a:rPr dirty="0" sz="3400" spc="25">
                <a:latin typeface="Lucida Sans Unicode"/>
                <a:cs typeface="Lucida Sans Unicode"/>
              </a:rPr>
              <a:t>dtypes: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float64(3),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int64(35),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20">
                <a:latin typeface="Lucida Sans Unicode"/>
                <a:cs typeface="Lucida Sans Unicode"/>
              </a:rPr>
              <a:t>object(43)</a:t>
            </a:r>
            <a:r>
              <a:rPr dirty="0" sz="3400" spc="-20" b="1">
                <a:latin typeface="Tahoma"/>
                <a:cs typeface="Tahoma"/>
              </a:rPr>
              <a:t>.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668" y="3679493"/>
            <a:ext cx="5015230" cy="2411095"/>
          </a:xfrm>
          <a:custGeom>
            <a:avLst/>
            <a:gdLst/>
            <a:ahLst/>
            <a:cxnLst/>
            <a:rect l="l" t="t" r="r" b="b"/>
            <a:pathLst>
              <a:path w="5015230" h="2411095">
                <a:moveTo>
                  <a:pt x="5014912" y="1178160"/>
                </a:moveTo>
                <a:lnTo>
                  <a:pt x="5014912" y="1232854"/>
                </a:lnTo>
                <a:lnTo>
                  <a:pt x="4590774" y="2411015"/>
                </a:lnTo>
                <a:lnTo>
                  <a:pt x="0" y="2411015"/>
                </a:lnTo>
                <a:lnTo>
                  <a:pt x="0" y="0"/>
                </a:lnTo>
                <a:lnTo>
                  <a:pt x="4590774" y="0"/>
                </a:lnTo>
                <a:lnTo>
                  <a:pt x="5014912" y="1178160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4031" y="4597706"/>
            <a:ext cx="443420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solidFill>
                  <a:srgbClr val="F1F1F1"/>
                </a:solidFill>
              </a:rPr>
              <a:t>D</a:t>
            </a:r>
            <a:r>
              <a:rPr dirty="0" spc="-35">
                <a:solidFill>
                  <a:srgbClr val="F1F1F1"/>
                </a:solidFill>
              </a:rPr>
              <a:t>e</a:t>
            </a:r>
            <a:r>
              <a:rPr dirty="0" spc="-70">
                <a:solidFill>
                  <a:srgbClr val="F1F1F1"/>
                </a:solidFill>
              </a:rPr>
              <a:t>s</a:t>
            </a:r>
            <a:r>
              <a:rPr dirty="0" spc="85">
                <a:solidFill>
                  <a:srgbClr val="F1F1F1"/>
                </a:solidFill>
              </a:rPr>
              <a:t>c</a:t>
            </a:r>
            <a:r>
              <a:rPr dirty="0" spc="-45">
                <a:solidFill>
                  <a:srgbClr val="F1F1F1"/>
                </a:solidFill>
              </a:rPr>
              <a:t>r</a:t>
            </a:r>
            <a:r>
              <a:rPr dirty="0" spc="-40">
                <a:solidFill>
                  <a:srgbClr val="F1F1F1"/>
                </a:solidFill>
              </a:rPr>
              <a:t>i</a:t>
            </a:r>
            <a:r>
              <a:rPr dirty="0" spc="45">
                <a:solidFill>
                  <a:srgbClr val="F1F1F1"/>
                </a:solidFill>
              </a:rPr>
              <a:t>p</a:t>
            </a:r>
            <a:r>
              <a:rPr dirty="0" spc="5">
                <a:solidFill>
                  <a:srgbClr val="F1F1F1"/>
                </a:solidFill>
              </a:rPr>
              <a:t>t</a:t>
            </a:r>
            <a:r>
              <a:rPr dirty="0" spc="-40">
                <a:solidFill>
                  <a:srgbClr val="F1F1F1"/>
                </a:solidFill>
              </a:rPr>
              <a:t>i</a:t>
            </a:r>
            <a:r>
              <a:rPr dirty="0" spc="-5">
                <a:solidFill>
                  <a:srgbClr val="F1F1F1"/>
                </a:solidFill>
              </a:rPr>
              <a:t>v</a:t>
            </a:r>
            <a:r>
              <a:rPr dirty="0" spc="-30">
                <a:solidFill>
                  <a:srgbClr val="F1F1F1"/>
                </a:solidFill>
              </a:rPr>
              <a:t>e</a:t>
            </a:r>
            <a:r>
              <a:rPr dirty="0" spc="-195">
                <a:solidFill>
                  <a:srgbClr val="F1F1F1"/>
                </a:solidFill>
              </a:rPr>
              <a:t> </a:t>
            </a:r>
            <a:r>
              <a:rPr dirty="0" spc="-75">
                <a:solidFill>
                  <a:srgbClr val="F1F1F1"/>
                </a:solidFill>
              </a:rPr>
              <a:t>S</a:t>
            </a:r>
            <a:r>
              <a:rPr dirty="0" spc="5">
                <a:solidFill>
                  <a:srgbClr val="F1F1F1"/>
                </a:solidFill>
              </a:rPr>
              <a:t>t</a:t>
            </a:r>
            <a:r>
              <a:rPr dirty="0" spc="-110">
                <a:solidFill>
                  <a:srgbClr val="F1F1F1"/>
                </a:solidFill>
              </a:rPr>
              <a:t>a</a:t>
            </a:r>
            <a:r>
              <a:rPr dirty="0" spc="5">
                <a:solidFill>
                  <a:srgbClr val="F1F1F1"/>
                </a:solidFill>
              </a:rPr>
              <a:t>t</a:t>
            </a:r>
            <a:r>
              <a:rPr dirty="0" spc="-40">
                <a:solidFill>
                  <a:srgbClr val="F1F1F1"/>
                </a:solidFill>
              </a:rPr>
              <a:t>i</a:t>
            </a:r>
            <a:r>
              <a:rPr dirty="0" spc="-70">
                <a:solidFill>
                  <a:srgbClr val="F1F1F1"/>
                </a:solidFill>
              </a:rPr>
              <a:t>s</a:t>
            </a:r>
            <a:r>
              <a:rPr dirty="0" spc="5">
                <a:solidFill>
                  <a:srgbClr val="F1F1F1"/>
                </a:solidFill>
              </a:rPr>
              <a:t>t</a:t>
            </a:r>
            <a:r>
              <a:rPr dirty="0" spc="-40">
                <a:solidFill>
                  <a:srgbClr val="F1F1F1"/>
                </a:solidFill>
              </a:rPr>
              <a:t>i</a:t>
            </a:r>
            <a:r>
              <a:rPr dirty="0" spc="85">
                <a:solidFill>
                  <a:srgbClr val="F1F1F1"/>
                </a:solidFill>
              </a:rPr>
              <a:t>c</a:t>
            </a:r>
            <a:r>
              <a:rPr dirty="0" spc="-300">
                <a:solidFill>
                  <a:srgbClr val="F1F1F1"/>
                </a:solidFill>
              </a:rPr>
              <a:t>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9097" y="245571"/>
            <a:ext cx="9876122" cy="9822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113" y="3937980"/>
            <a:ext cx="5015230" cy="2411095"/>
          </a:xfrm>
          <a:custGeom>
            <a:avLst/>
            <a:gdLst/>
            <a:ahLst/>
            <a:cxnLst/>
            <a:rect l="l" t="t" r="r" b="b"/>
            <a:pathLst>
              <a:path w="5015230" h="2411095">
                <a:moveTo>
                  <a:pt x="5014912" y="1178160"/>
                </a:moveTo>
                <a:lnTo>
                  <a:pt x="5014912" y="1232854"/>
                </a:lnTo>
                <a:lnTo>
                  <a:pt x="4590774" y="2411015"/>
                </a:lnTo>
                <a:lnTo>
                  <a:pt x="0" y="2411015"/>
                </a:lnTo>
                <a:lnTo>
                  <a:pt x="0" y="0"/>
                </a:lnTo>
                <a:lnTo>
                  <a:pt x="4590774" y="0"/>
                </a:lnTo>
                <a:lnTo>
                  <a:pt x="5014912" y="1178160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9142" y="143081"/>
            <a:ext cx="11710770" cy="96722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3026" y="4474204"/>
            <a:ext cx="2313305" cy="122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20040">
              <a:lnSpc>
                <a:spcPct val="115799"/>
              </a:lnSpc>
              <a:spcBef>
                <a:spcPts val="100"/>
              </a:spcBef>
            </a:pPr>
            <a:r>
              <a:rPr dirty="0" spc="-120" b="0">
                <a:solidFill>
                  <a:srgbClr val="F1F1F1"/>
                </a:solidFill>
                <a:latin typeface="Verdana"/>
                <a:cs typeface="Verdana"/>
              </a:rPr>
              <a:t>T</a:t>
            </a:r>
            <a:r>
              <a:rPr dirty="0" spc="-20" b="0">
                <a:solidFill>
                  <a:srgbClr val="F1F1F1"/>
                </a:solidFill>
                <a:latin typeface="Verdana"/>
                <a:cs typeface="Verdana"/>
              </a:rPr>
              <a:t>O</a:t>
            </a:r>
            <a:r>
              <a:rPr dirty="0" spc="160" b="0">
                <a:solidFill>
                  <a:srgbClr val="F1F1F1"/>
                </a:solidFill>
                <a:latin typeface="Verdana"/>
                <a:cs typeface="Verdana"/>
              </a:rPr>
              <a:t>P</a:t>
            </a:r>
            <a:r>
              <a:rPr dirty="0" spc="-365" b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pc="-110" b="0">
                <a:solidFill>
                  <a:srgbClr val="F1F1F1"/>
                </a:solidFill>
                <a:latin typeface="Verdana"/>
                <a:cs typeface="Verdana"/>
              </a:rPr>
              <a:t>4</a:t>
            </a:r>
            <a:r>
              <a:rPr dirty="0" spc="155" b="0">
                <a:solidFill>
                  <a:srgbClr val="F1F1F1"/>
                </a:solidFill>
                <a:latin typeface="Verdana"/>
                <a:cs typeface="Verdana"/>
              </a:rPr>
              <a:t>0  </a:t>
            </a:r>
            <a:r>
              <a:rPr dirty="0" spc="-35" b="0">
                <a:solidFill>
                  <a:srgbClr val="F1F1F1"/>
                </a:solidFill>
                <a:latin typeface="Verdana"/>
                <a:cs typeface="Verdana"/>
              </a:rPr>
              <a:t>F</a:t>
            </a:r>
            <a:r>
              <a:rPr dirty="0" spc="-105" b="0">
                <a:solidFill>
                  <a:srgbClr val="F1F1F1"/>
                </a:solidFill>
                <a:latin typeface="Verdana"/>
                <a:cs typeface="Verdana"/>
              </a:rPr>
              <a:t>E</a:t>
            </a:r>
            <a:r>
              <a:rPr dirty="0" spc="-50" b="0">
                <a:solidFill>
                  <a:srgbClr val="F1F1F1"/>
                </a:solidFill>
                <a:latin typeface="Verdana"/>
                <a:cs typeface="Verdana"/>
              </a:rPr>
              <a:t>A</a:t>
            </a:r>
            <a:r>
              <a:rPr dirty="0" spc="-120" b="0">
                <a:solidFill>
                  <a:srgbClr val="F1F1F1"/>
                </a:solidFill>
                <a:latin typeface="Verdana"/>
                <a:cs typeface="Verdana"/>
              </a:rPr>
              <a:t>T</a:t>
            </a:r>
            <a:r>
              <a:rPr dirty="0" spc="5" b="0">
                <a:solidFill>
                  <a:srgbClr val="F1F1F1"/>
                </a:solidFill>
                <a:latin typeface="Verdana"/>
                <a:cs typeface="Verdana"/>
              </a:rPr>
              <a:t>U</a:t>
            </a:r>
            <a:r>
              <a:rPr dirty="0" spc="-125" b="0">
                <a:solidFill>
                  <a:srgbClr val="F1F1F1"/>
                </a:solidFill>
                <a:latin typeface="Verdana"/>
                <a:cs typeface="Verdana"/>
              </a:rPr>
              <a:t>R</a:t>
            </a:r>
            <a:r>
              <a:rPr dirty="0" spc="-105" b="0">
                <a:solidFill>
                  <a:srgbClr val="F1F1F1"/>
                </a:solidFill>
                <a:latin typeface="Verdana"/>
                <a:cs typeface="Verdana"/>
              </a:rPr>
              <a:t>E</a:t>
            </a:r>
            <a:r>
              <a:rPr dirty="0" spc="-250" b="0">
                <a:solidFill>
                  <a:srgbClr val="F1F1F1"/>
                </a:solidFill>
                <a:latin typeface="Verdana"/>
                <a:cs typeface="Verdana"/>
              </a:rPr>
              <a:t>S</a:t>
            </a:r>
            <a:r>
              <a:rPr dirty="0" spc="-650" b="0">
                <a:solidFill>
                  <a:srgbClr val="F1F1F1"/>
                </a:solidFill>
                <a:latin typeface="Verdana"/>
                <a:cs typeface="Verdana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676" y="47436"/>
            <a:ext cx="10993997" cy="101905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138" y="4204598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138" y="5404748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138" y="6604898"/>
            <a:ext cx="152400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3963" y="2097027"/>
            <a:ext cx="6619875" cy="542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77900">
              <a:lnSpc>
                <a:spcPct val="115799"/>
              </a:lnSpc>
              <a:spcBef>
                <a:spcPts val="100"/>
              </a:spcBef>
            </a:pPr>
            <a:r>
              <a:rPr dirty="0" sz="3400" spc="-75" b="1">
                <a:latin typeface="Tahoma"/>
                <a:cs typeface="Tahoma"/>
              </a:rPr>
              <a:t>T</a:t>
            </a:r>
            <a:r>
              <a:rPr dirty="0" sz="3400" spc="-40" b="1">
                <a:latin typeface="Tahoma"/>
                <a:cs typeface="Tahoma"/>
              </a:rPr>
              <a:t>h</a:t>
            </a:r>
            <a:r>
              <a:rPr dirty="0" sz="3400" spc="-35" b="1">
                <a:latin typeface="Tahoma"/>
                <a:cs typeface="Tahoma"/>
              </a:rPr>
              <a:t>e</a:t>
            </a:r>
            <a:r>
              <a:rPr dirty="0" sz="3400" spc="-45" b="1">
                <a:latin typeface="Tahoma"/>
                <a:cs typeface="Tahoma"/>
              </a:rPr>
              <a:t>r</a:t>
            </a:r>
            <a:r>
              <a:rPr dirty="0" sz="3400" spc="-30" b="1">
                <a:latin typeface="Tahoma"/>
                <a:cs typeface="Tahoma"/>
              </a:rPr>
              <a:t>e</a:t>
            </a:r>
            <a:r>
              <a:rPr dirty="0" sz="3400" spc="-195" b="1">
                <a:latin typeface="Tahoma"/>
                <a:cs typeface="Tahoma"/>
              </a:rPr>
              <a:t> </a:t>
            </a:r>
            <a:r>
              <a:rPr dirty="0" sz="3400" spc="-110" b="1">
                <a:latin typeface="Tahoma"/>
                <a:cs typeface="Tahoma"/>
              </a:rPr>
              <a:t>a</a:t>
            </a:r>
            <a:r>
              <a:rPr dirty="0" sz="3400" spc="-45" b="1">
                <a:latin typeface="Tahoma"/>
                <a:cs typeface="Tahoma"/>
              </a:rPr>
              <a:t>r</a:t>
            </a:r>
            <a:r>
              <a:rPr dirty="0" sz="3400" spc="-30" b="1">
                <a:latin typeface="Tahoma"/>
                <a:cs typeface="Tahoma"/>
              </a:rPr>
              <a:t>e</a:t>
            </a:r>
            <a:r>
              <a:rPr dirty="0" sz="3400" spc="-195" b="1">
                <a:latin typeface="Tahoma"/>
                <a:cs typeface="Tahoma"/>
              </a:rPr>
              <a:t> </a:t>
            </a:r>
            <a:r>
              <a:rPr dirty="0" sz="3400" spc="-80" b="1">
                <a:latin typeface="Tahoma"/>
                <a:cs typeface="Tahoma"/>
              </a:rPr>
              <a:t>m</a:t>
            </a:r>
            <a:r>
              <a:rPr dirty="0" sz="3400" spc="-65" b="1">
                <a:latin typeface="Tahoma"/>
                <a:cs typeface="Tahoma"/>
              </a:rPr>
              <a:t>u</a:t>
            </a:r>
            <a:r>
              <a:rPr dirty="0" sz="3400" spc="25" b="1">
                <a:latin typeface="Tahoma"/>
                <a:cs typeface="Tahoma"/>
              </a:rPr>
              <a:t>l</a:t>
            </a:r>
            <a:r>
              <a:rPr dirty="0" sz="3400" spc="5" b="1">
                <a:latin typeface="Tahoma"/>
                <a:cs typeface="Tahoma"/>
              </a:rPr>
              <a:t>t</a:t>
            </a:r>
            <a:r>
              <a:rPr dirty="0" sz="3400" spc="-40" b="1">
                <a:latin typeface="Tahoma"/>
                <a:cs typeface="Tahoma"/>
              </a:rPr>
              <a:t>i</a:t>
            </a:r>
            <a:r>
              <a:rPr dirty="0" sz="3400" spc="85" b="1">
                <a:latin typeface="Tahoma"/>
                <a:cs typeface="Tahoma"/>
              </a:rPr>
              <a:t>c</a:t>
            </a:r>
            <a:r>
              <a:rPr dirty="0" sz="3400" spc="20" b="1">
                <a:latin typeface="Tahoma"/>
                <a:cs typeface="Tahoma"/>
              </a:rPr>
              <a:t>o</a:t>
            </a:r>
            <a:r>
              <a:rPr dirty="0" sz="3400" spc="25" b="1">
                <a:latin typeface="Tahoma"/>
                <a:cs typeface="Tahoma"/>
              </a:rPr>
              <a:t>ll</a:t>
            </a:r>
            <a:r>
              <a:rPr dirty="0" sz="3400" spc="-40" b="1">
                <a:latin typeface="Tahoma"/>
                <a:cs typeface="Tahoma"/>
              </a:rPr>
              <a:t>i</a:t>
            </a:r>
            <a:r>
              <a:rPr dirty="0" sz="3400" spc="-40" b="1">
                <a:latin typeface="Tahoma"/>
                <a:cs typeface="Tahoma"/>
              </a:rPr>
              <a:t>n</a:t>
            </a:r>
            <a:r>
              <a:rPr dirty="0" sz="3400" spc="-35" b="1">
                <a:latin typeface="Tahoma"/>
                <a:cs typeface="Tahoma"/>
              </a:rPr>
              <a:t>e</a:t>
            </a:r>
            <a:r>
              <a:rPr dirty="0" sz="3400" spc="-110" b="1">
                <a:latin typeface="Tahoma"/>
                <a:cs typeface="Tahoma"/>
              </a:rPr>
              <a:t>a</a:t>
            </a:r>
            <a:r>
              <a:rPr dirty="0" sz="3400" spc="-45" b="1">
                <a:latin typeface="Tahoma"/>
                <a:cs typeface="Tahoma"/>
              </a:rPr>
              <a:t>r</a:t>
            </a:r>
            <a:r>
              <a:rPr dirty="0" sz="3400" spc="-40" b="1">
                <a:latin typeface="Tahoma"/>
                <a:cs typeface="Tahoma"/>
              </a:rPr>
              <a:t>i</a:t>
            </a:r>
            <a:r>
              <a:rPr dirty="0" sz="3400" spc="5" b="1">
                <a:latin typeface="Tahoma"/>
                <a:cs typeface="Tahoma"/>
              </a:rPr>
              <a:t>t</a:t>
            </a:r>
            <a:r>
              <a:rPr dirty="0" sz="3400" spc="5" b="1">
                <a:latin typeface="Tahoma"/>
                <a:cs typeface="Tahoma"/>
              </a:rPr>
              <a:t>y  </a:t>
            </a:r>
            <a:r>
              <a:rPr dirty="0" sz="3400" spc="-5" b="1">
                <a:latin typeface="Tahoma"/>
                <a:cs typeface="Tahoma"/>
              </a:rPr>
              <a:t>problem </a:t>
            </a:r>
            <a:r>
              <a:rPr dirty="0" sz="3400" spc="-25" b="1">
                <a:latin typeface="Tahoma"/>
                <a:cs typeface="Tahoma"/>
              </a:rPr>
              <a:t>present </a:t>
            </a:r>
            <a:r>
              <a:rPr dirty="0" sz="3400" spc="-40" b="1">
                <a:latin typeface="Tahoma"/>
                <a:cs typeface="Tahoma"/>
              </a:rPr>
              <a:t>in </a:t>
            </a:r>
            <a:r>
              <a:rPr dirty="0" sz="3400" spc="-30" b="1">
                <a:latin typeface="Tahoma"/>
                <a:cs typeface="Tahoma"/>
              </a:rPr>
              <a:t>our </a:t>
            </a:r>
            <a:r>
              <a:rPr dirty="0" sz="3400" spc="-25" b="1">
                <a:latin typeface="Tahoma"/>
                <a:cs typeface="Tahoma"/>
              </a:rPr>
              <a:t> </a:t>
            </a:r>
            <a:r>
              <a:rPr dirty="0" sz="3400" spc="-50" b="1">
                <a:latin typeface="Tahoma"/>
                <a:cs typeface="Tahoma"/>
              </a:rPr>
              <a:t>dataset.</a:t>
            </a:r>
            <a:endParaRPr sz="3400">
              <a:latin typeface="Tahoma"/>
              <a:cs typeface="Tahoma"/>
            </a:endParaRPr>
          </a:p>
          <a:p>
            <a:pPr marL="746125" marR="5080">
              <a:lnSpc>
                <a:spcPct val="115799"/>
              </a:lnSpc>
            </a:pPr>
            <a:r>
              <a:rPr dirty="0" sz="3400" spc="-120">
                <a:latin typeface="Verdana"/>
                <a:cs typeface="Verdana"/>
              </a:rPr>
              <a:t>T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125">
                <a:latin typeface="Verdana"/>
                <a:cs typeface="Verdana"/>
              </a:rPr>
              <a:t>R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50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b</a:t>
            </a:r>
            <a:r>
              <a:rPr dirty="0" sz="3400" spc="-80">
                <a:latin typeface="Verdana"/>
                <a:cs typeface="Verdana"/>
              </a:rPr>
              <a:t>v</a:t>
            </a:r>
            <a:r>
              <a:rPr dirty="0" sz="3400" spc="-120">
                <a:latin typeface="Verdana"/>
                <a:cs typeface="Verdana"/>
              </a:rPr>
              <a:t>G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20">
                <a:latin typeface="Verdana"/>
                <a:cs typeface="Verdana"/>
              </a:rPr>
              <a:t>&amp;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G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25">
                <a:latin typeface="Verdana"/>
                <a:cs typeface="Verdana"/>
              </a:rPr>
              <a:t>L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80">
                <a:latin typeface="Verdana"/>
                <a:cs typeface="Verdana"/>
              </a:rPr>
              <a:t>v</a:t>
            </a:r>
            <a:r>
              <a:rPr dirty="0" sz="3400" spc="-50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,  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rr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8</a:t>
            </a:r>
            <a:r>
              <a:rPr dirty="0" sz="3400" spc="-305">
                <a:latin typeface="Verdana"/>
                <a:cs typeface="Verdana"/>
              </a:rPr>
              <a:t>2</a:t>
            </a:r>
            <a:r>
              <a:rPr dirty="0" sz="3400" spc="-795">
                <a:latin typeface="Verdana"/>
                <a:cs typeface="Verdana"/>
              </a:rPr>
              <a:t>%</a:t>
            </a:r>
            <a:r>
              <a:rPr dirty="0" sz="3400" spc="-34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746125" marR="86360">
              <a:lnSpc>
                <a:spcPct val="115799"/>
              </a:lnSpc>
            </a:pPr>
            <a:r>
              <a:rPr dirty="0" sz="3400" spc="-120">
                <a:latin typeface="Verdana"/>
                <a:cs typeface="Verdana"/>
              </a:rPr>
              <a:t>G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50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50">
                <a:latin typeface="Verdana"/>
                <a:cs typeface="Verdana"/>
              </a:rPr>
              <a:t>a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20">
                <a:latin typeface="Verdana"/>
                <a:cs typeface="Verdana"/>
              </a:rPr>
              <a:t>&amp;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G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>
                <a:latin typeface="Verdana"/>
                <a:cs typeface="Verdana"/>
              </a:rPr>
              <a:t>C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330">
                <a:latin typeface="Verdana"/>
                <a:cs typeface="Verdana"/>
              </a:rPr>
              <a:t>,  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rr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88</a:t>
            </a:r>
            <a:r>
              <a:rPr dirty="0" sz="3400" spc="-795">
                <a:latin typeface="Verdana"/>
                <a:cs typeface="Verdana"/>
              </a:rPr>
              <a:t>%</a:t>
            </a:r>
            <a:r>
              <a:rPr dirty="0" sz="3400" spc="-335">
                <a:latin typeface="Verdana"/>
                <a:cs typeface="Verdana"/>
              </a:rPr>
              <a:t>.  </a:t>
            </a:r>
            <a:r>
              <a:rPr dirty="0" sz="3400" spc="-120">
                <a:latin typeface="Verdana"/>
                <a:cs typeface="Verdana"/>
              </a:rPr>
              <a:t>T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>
                <a:latin typeface="Verdana"/>
                <a:cs typeface="Verdana"/>
              </a:rPr>
              <a:t>B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0">
                <a:latin typeface="Verdana"/>
                <a:cs typeface="Verdana"/>
              </a:rPr>
              <a:t>S</a:t>
            </a:r>
            <a:r>
              <a:rPr dirty="0" sz="3400" spc="-30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20">
                <a:latin typeface="Verdana"/>
                <a:cs typeface="Verdana"/>
              </a:rPr>
              <a:t>&amp;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360">
                <a:latin typeface="Verdana"/>
                <a:cs typeface="Verdana"/>
              </a:rPr>
              <a:t>1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35">
                <a:latin typeface="Verdana"/>
                <a:cs typeface="Verdana"/>
              </a:rPr>
              <a:t>F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250">
                <a:latin typeface="Verdana"/>
                <a:cs typeface="Verdana"/>
              </a:rPr>
              <a:t>S</a:t>
            </a:r>
            <a:r>
              <a:rPr dirty="0" sz="3400" spc="-35">
                <a:latin typeface="Verdana"/>
                <a:cs typeface="Verdana"/>
              </a:rPr>
              <a:t>F</a:t>
            </a:r>
            <a:r>
              <a:rPr dirty="0" sz="3400" spc="-340">
                <a:latin typeface="Verdana"/>
                <a:cs typeface="Verdana"/>
              </a:rPr>
              <a:t>,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65">
                <a:latin typeface="Verdana"/>
                <a:cs typeface="Verdana"/>
              </a:rPr>
              <a:t>s 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rr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8</a:t>
            </a:r>
            <a:r>
              <a:rPr dirty="0" sz="3400" spc="-360">
                <a:latin typeface="Verdana"/>
                <a:cs typeface="Verdana"/>
              </a:rPr>
              <a:t>1</a:t>
            </a:r>
            <a:r>
              <a:rPr dirty="0" sz="3400" spc="-795">
                <a:latin typeface="Verdana"/>
                <a:cs typeface="Verdana"/>
              </a:rPr>
              <a:t>%</a:t>
            </a:r>
            <a:r>
              <a:rPr dirty="0" sz="3400" spc="-34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092" y="715614"/>
            <a:ext cx="12537993" cy="9237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4474200"/>
            <a:ext cx="2698115" cy="122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pc="-25"/>
              <a:t>Normal </a:t>
            </a:r>
            <a:r>
              <a:rPr dirty="0" spc="-20"/>
              <a:t> </a:t>
            </a:r>
            <a:r>
              <a:rPr dirty="0" spc="10"/>
              <a:t>D</a:t>
            </a:r>
            <a:r>
              <a:rPr dirty="0" spc="-40"/>
              <a:t>i</a:t>
            </a:r>
            <a:r>
              <a:rPr dirty="0" spc="-70"/>
              <a:t>s</a:t>
            </a:r>
            <a:r>
              <a:rPr dirty="0" spc="5"/>
              <a:t>t</a:t>
            </a:r>
            <a:r>
              <a:rPr dirty="0" spc="-45"/>
              <a:t>r</a:t>
            </a:r>
            <a:r>
              <a:rPr dirty="0" spc="-40"/>
              <a:t>i</a:t>
            </a:r>
            <a:r>
              <a:rPr dirty="0" spc="35"/>
              <a:t>b</a:t>
            </a:r>
            <a:r>
              <a:rPr dirty="0" spc="-65"/>
              <a:t>u</a:t>
            </a:r>
            <a:r>
              <a:rPr dirty="0" spc="5"/>
              <a:t>t</a:t>
            </a:r>
            <a:r>
              <a:rPr dirty="0" spc="-40"/>
              <a:t>i</a:t>
            </a:r>
            <a:r>
              <a:rPr dirty="0" spc="20"/>
              <a:t>o</a:t>
            </a:r>
            <a:r>
              <a:rPr dirty="0" spc="-40"/>
              <a:t>n</a:t>
            </a:r>
            <a:r>
              <a:rPr dirty="0" spc="-300"/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Vaishnavi Kalambhe</dc:creator>
  <cp:keywords>DAFYUuZuRqQ,BAD-l7aFXwk</cp:keywords>
  <dc:title>HOUSING: PRICE PREDICTION</dc:title>
  <dcterms:created xsi:type="dcterms:W3CDTF">2023-01-22T04:07:12Z</dcterms:created>
  <dcterms:modified xsi:type="dcterms:W3CDTF">2023-01-22T04:07:12Z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2023-01-21T00:00:00Z</vt:filetime>
  </property>
</Properties>
</file>