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0" r:id="rId1"/>
  </p:sldMasterIdLst>
  <p:sldIdLst>
    <p:sldId id="256" r:id="rId2"/>
    <p:sldId id="257" r:id="rId3"/>
    <p:sldId id="270" r:id="rId4"/>
    <p:sldId id="276" r:id="rId5"/>
    <p:sldId id="258" r:id="rId6"/>
    <p:sldId id="260" r:id="rId7"/>
    <p:sldId id="262" r:id="rId8"/>
    <p:sldId id="271" r:id="rId9"/>
    <p:sldId id="273" r:id="rId10"/>
    <p:sldId id="274" r:id="rId11"/>
    <p:sldId id="275" r:id="rId12"/>
    <p:sldId id="277" r:id="rId13"/>
    <p:sldId id="278" r:id="rId14"/>
    <p:sldId id="279" r:id="rId15"/>
    <p:sldId id="280" r:id="rId16"/>
    <p:sldId id="282" r:id="rId17"/>
    <p:sldId id="281" r:id="rId18"/>
    <p:sldId id="283" r:id="rId19"/>
    <p:sldId id="284" r:id="rId20"/>
    <p:sldId id="285" r:id="rId21"/>
    <p:sldId id="286" r:id="rId22"/>
    <p:sldId id="287" r:id="rId23"/>
    <p:sldId id="288"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97" autoAdjust="0"/>
    <p:restoredTop sz="94660"/>
  </p:normalViewPr>
  <p:slideViewPr>
    <p:cSldViewPr snapToGrid="0">
      <p:cViewPr varScale="1">
        <p:scale>
          <a:sx n="86" d="100"/>
          <a:sy n="86" d="100"/>
        </p:scale>
        <p:origin x="42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39734E-2C51-4873-880D-4DFBD353D45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BE3039D-CADA-4D13-9EF5-17F0D95A994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A89AA29-2273-4357-8209-1CCE18481ADB}"/>
              </a:ext>
            </a:extLst>
          </p:cNvPr>
          <p:cNvSpPr>
            <a:spLocks noGrp="1"/>
          </p:cNvSpPr>
          <p:nvPr>
            <p:ph type="dt" sz="half" idx="10"/>
          </p:nvPr>
        </p:nvSpPr>
        <p:spPr/>
        <p:txBody>
          <a:bodyPr/>
          <a:lstStyle/>
          <a:p>
            <a:pPr algn="r"/>
            <a:fld id="{3F9AFA87-1417-4992-ABD9-27C3BC8CC883}" type="datetimeFigureOut">
              <a:rPr lang="en-US" smtClean="0"/>
              <a:pPr algn="r"/>
              <a:t>3/7/2021</a:t>
            </a:fld>
            <a:endParaRPr lang="en-US" dirty="0"/>
          </a:p>
        </p:txBody>
      </p:sp>
      <p:sp>
        <p:nvSpPr>
          <p:cNvPr id="5" name="Footer Placeholder 4">
            <a:extLst>
              <a:ext uri="{FF2B5EF4-FFF2-40B4-BE49-F238E27FC236}">
                <a16:creationId xmlns:a16="http://schemas.microsoft.com/office/drawing/2014/main" id="{376C2F0B-D846-4C76-BFCD-9F53C07A5B6F}"/>
              </a:ext>
            </a:extLst>
          </p:cNvPr>
          <p:cNvSpPr>
            <a:spLocks noGrp="1"/>
          </p:cNvSpPr>
          <p:nvPr>
            <p:ph type="ftr" sz="quarter" idx="11"/>
          </p:nvPr>
        </p:nvSpPr>
        <p:spPr/>
        <p:txBody>
          <a:bodyPr/>
          <a:lstStyle/>
          <a:p>
            <a:endParaRPr lang="en-US" sz="1000" dirty="0"/>
          </a:p>
        </p:txBody>
      </p:sp>
      <p:sp>
        <p:nvSpPr>
          <p:cNvPr id="6" name="Slide Number Placeholder 5">
            <a:extLst>
              <a:ext uri="{FF2B5EF4-FFF2-40B4-BE49-F238E27FC236}">
                <a16:creationId xmlns:a16="http://schemas.microsoft.com/office/drawing/2014/main" id="{52703CAC-D25C-40C3-A6D1-3CC3A94D108E}"/>
              </a:ext>
            </a:extLst>
          </p:cNvPr>
          <p:cNvSpPr>
            <a:spLocks noGrp="1"/>
          </p:cNvSpPr>
          <p:nvPr>
            <p:ph type="sldNum" sz="quarter" idx="12"/>
          </p:nvPr>
        </p:nvSpPr>
        <p:spPr/>
        <p:txBody>
          <a:bodyPr/>
          <a:lstStyle/>
          <a:p>
            <a:fld id="{CB1E4CB7-CB13-4810-BF18-BE31AFC64F93}" type="slidenum">
              <a:rPr lang="en-US" smtClean="0"/>
              <a:pPr/>
              <a:t>‹#›</a:t>
            </a:fld>
            <a:endParaRPr lang="en-US" sz="1000" dirty="0"/>
          </a:p>
        </p:txBody>
      </p:sp>
    </p:spTree>
    <p:extLst>
      <p:ext uri="{BB962C8B-B14F-4D97-AF65-F5344CB8AC3E}">
        <p14:creationId xmlns:p14="http://schemas.microsoft.com/office/powerpoint/2010/main" val="27594642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3FABD-904A-4ECB-B86A-18D6B360F57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AF131CB-3654-4C39-8073-57FFC1A0675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165131-6B35-4B55-9102-E8E5ECF6749F}"/>
              </a:ext>
            </a:extLst>
          </p:cNvPr>
          <p:cNvSpPr>
            <a:spLocks noGrp="1"/>
          </p:cNvSpPr>
          <p:nvPr>
            <p:ph type="dt" sz="half" idx="10"/>
          </p:nvPr>
        </p:nvSpPr>
        <p:spPr/>
        <p:txBody>
          <a:bodyPr/>
          <a:lstStyle/>
          <a:p>
            <a:fld id="{3F9AFA87-1417-4992-ABD9-27C3BC8CC883}" type="datetimeFigureOut">
              <a:rPr lang="en-US" smtClean="0"/>
              <a:t>3/7/2021</a:t>
            </a:fld>
            <a:endParaRPr lang="en-US"/>
          </a:p>
        </p:txBody>
      </p:sp>
      <p:sp>
        <p:nvSpPr>
          <p:cNvPr id="5" name="Footer Placeholder 4">
            <a:extLst>
              <a:ext uri="{FF2B5EF4-FFF2-40B4-BE49-F238E27FC236}">
                <a16:creationId xmlns:a16="http://schemas.microsoft.com/office/drawing/2014/main" id="{FB74F3FA-71B5-4F2D-A8C9-59C3C204B9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9CB7B9B-B77F-4F6D-AC0B-67C4F76F932A}"/>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4593187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AF1414C-66B9-4F00-962E-30D07E71CC7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20B000A-A075-47A7-9F16-F8EEE69C9F2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B9F667C-0609-4F66-8730-0F2752093AAB}"/>
              </a:ext>
            </a:extLst>
          </p:cNvPr>
          <p:cNvSpPr>
            <a:spLocks noGrp="1"/>
          </p:cNvSpPr>
          <p:nvPr>
            <p:ph type="dt" sz="half" idx="10"/>
          </p:nvPr>
        </p:nvSpPr>
        <p:spPr/>
        <p:txBody>
          <a:bodyPr/>
          <a:lstStyle/>
          <a:p>
            <a:fld id="{3F9AFA87-1417-4992-ABD9-27C3BC8CC883}" type="datetimeFigureOut">
              <a:rPr lang="en-US" smtClean="0"/>
              <a:t>3/7/2021</a:t>
            </a:fld>
            <a:endParaRPr lang="en-US"/>
          </a:p>
        </p:txBody>
      </p:sp>
      <p:sp>
        <p:nvSpPr>
          <p:cNvPr id="5" name="Footer Placeholder 4">
            <a:extLst>
              <a:ext uri="{FF2B5EF4-FFF2-40B4-BE49-F238E27FC236}">
                <a16:creationId xmlns:a16="http://schemas.microsoft.com/office/drawing/2014/main" id="{625F4E96-2CA6-4D15-924C-B7A384FC786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FB7A41-D7B8-4CB5-BA15-4D4904A10C56}"/>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28561637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A7C5C4-81C5-4045-91DA-C8D1ECDE4A2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0C8DE71-06CB-4AFA-8E5C-731AF82A099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5833671-886A-448A-8D6F-2FDDE90006B3}"/>
              </a:ext>
            </a:extLst>
          </p:cNvPr>
          <p:cNvSpPr>
            <a:spLocks noGrp="1"/>
          </p:cNvSpPr>
          <p:nvPr>
            <p:ph type="dt" sz="half" idx="10"/>
          </p:nvPr>
        </p:nvSpPr>
        <p:spPr/>
        <p:txBody>
          <a:bodyPr/>
          <a:lstStyle/>
          <a:p>
            <a:fld id="{3F9AFA87-1417-4992-ABD9-27C3BC8CC883}" type="datetimeFigureOut">
              <a:rPr lang="en-US" smtClean="0"/>
              <a:t>3/7/2021</a:t>
            </a:fld>
            <a:endParaRPr lang="en-US"/>
          </a:p>
        </p:txBody>
      </p:sp>
      <p:sp>
        <p:nvSpPr>
          <p:cNvPr id="5" name="Footer Placeholder 4">
            <a:extLst>
              <a:ext uri="{FF2B5EF4-FFF2-40B4-BE49-F238E27FC236}">
                <a16:creationId xmlns:a16="http://schemas.microsoft.com/office/drawing/2014/main" id="{8414BA8C-7C17-4D0B-9CF4-54B66A73D3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C641CE-4232-4DC4-B00B-B4D68763CF32}"/>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32475451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2AA62C-54F6-46E3-A1F3-6C98C28518A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8C35D2A-D1B4-4E88-B398-283B72730A5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1F68744-2EA8-47A9-A723-3717A82ED90F}"/>
              </a:ext>
            </a:extLst>
          </p:cNvPr>
          <p:cNvSpPr>
            <a:spLocks noGrp="1"/>
          </p:cNvSpPr>
          <p:nvPr>
            <p:ph type="dt" sz="half" idx="10"/>
          </p:nvPr>
        </p:nvSpPr>
        <p:spPr/>
        <p:txBody>
          <a:bodyPr/>
          <a:lstStyle/>
          <a:p>
            <a:fld id="{3F9AFA87-1417-4992-ABD9-27C3BC8CC883}" type="datetimeFigureOut">
              <a:rPr lang="en-US" smtClean="0"/>
              <a:t>3/7/2021</a:t>
            </a:fld>
            <a:endParaRPr lang="en-US"/>
          </a:p>
        </p:txBody>
      </p:sp>
      <p:sp>
        <p:nvSpPr>
          <p:cNvPr id="5" name="Footer Placeholder 4">
            <a:extLst>
              <a:ext uri="{FF2B5EF4-FFF2-40B4-BE49-F238E27FC236}">
                <a16:creationId xmlns:a16="http://schemas.microsoft.com/office/drawing/2014/main" id="{D66C0012-EE22-4666-A1C6-444AF726C5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4A08D47-A92E-44CD-82F4-A0F2E69AD51F}"/>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19079091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ACE714-FA94-45A9-999C-EF281819C8C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4DD1294-2A73-493F-9CEF-9AD01D259EB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6346A3F-DE51-4B5A-85E4-F2BF0F82B6E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AED7AE3-976B-4034-BDE9-9EE8C4D9BB7B}"/>
              </a:ext>
            </a:extLst>
          </p:cNvPr>
          <p:cNvSpPr>
            <a:spLocks noGrp="1"/>
          </p:cNvSpPr>
          <p:nvPr>
            <p:ph type="dt" sz="half" idx="10"/>
          </p:nvPr>
        </p:nvSpPr>
        <p:spPr/>
        <p:txBody>
          <a:bodyPr/>
          <a:lstStyle/>
          <a:p>
            <a:fld id="{3F9AFA87-1417-4992-ABD9-27C3BC8CC883}" type="datetimeFigureOut">
              <a:rPr lang="en-US" smtClean="0"/>
              <a:t>3/7/2021</a:t>
            </a:fld>
            <a:endParaRPr lang="en-US" dirty="0"/>
          </a:p>
        </p:txBody>
      </p:sp>
      <p:sp>
        <p:nvSpPr>
          <p:cNvPr id="6" name="Footer Placeholder 5">
            <a:extLst>
              <a:ext uri="{FF2B5EF4-FFF2-40B4-BE49-F238E27FC236}">
                <a16:creationId xmlns:a16="http://schemas.microsoft.com/office/drawing/2014/main" id="{8E477BE4-92A6-4655-842B-E3930723143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FA6AC716-3A73-4078-9857-71C13F52F868}"/>
              </a:ext>
            </a:extLst>
          </p:cNvPr>
          <p:cNvSpPr>
            <a:spLocks noGrp="1"/>
          </p:cNvSpPr>
          <p:nvPr>
            <p:ph type="sldNum" sz="quarter" idx="12"/>
          </p:nvPr>
        </p:nvSpPr>
        <p:spPr/>
        <p:txBody>
          <a:bodyPr/>
          <a:lstStyle/>
          <a:p>
            <a:fld id="{CB1E4CB7-CB13-4810-BF18-BE31AFC64F93}" type="slidenum">
              <a:rPr lang="en-US" smtClean="0"/>
              <a:t>‹#›</a:t>
            </a:fld>
            <a:endParaRPr lang="en-US" dirty="0"/>
          </a:p>
        </p:txBody>
      </p:sp>
    </p:spTree>
    <p:extLst>
      <p:ext uri="{BB962C8B-B14F-4D97-AF65-F5344CB8AC3E}">
        <p14:creationId xmlns:p14="http://schemas.microsoft.com/office/powerpoint/2010/main" val="24431422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32626-098A-45B3-B824-EC3D900152D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90DF118-97F3-4A2C-B9E7-6C15A9828FA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DDB8D7D-E653-49E9-8C71-E6B95B43261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BA39EF6-81ED-4A4C-B8CB-C952567F53C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8C5BD79-AC7E-418A-9D7A-A316F6083E0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D797EBD-B33B-442E-9829-9E234F16B039}"/>
              </a:ext>
            </a:extLst>
          </p:cNvPr>
          <p:cNvSpPr>
            <a:spLocks noGrp="1"/>
          </p:cNvSpPr>
          <p:nvPr>
            <p:ph type="dt" sz="half" idx="10"/>
          </p:nvPr>
        </p:nvSpPr>
        <p:spPr/>
        <p:txBody>
          <a:bodyPr/>
          <a:lstStyle/>
          <a:p>
            <a:fld id="{3F9AFA87-1417-4992-ABD9-27C3BC8CC883}" type="datetimeFigureOut">
              <a:rPr lang="en-US" smtClean="0"/>
              <a:t>3/7/2021</a:t>
            </a:fld>
            <a:endParaRPr lang="en-US"/>
          </a:p>
        </p:txBody>
      </p:sp>
      <p:sp>
        <p:nvSpPr>
          <p:cNvPr id="8" name="Footer Placeholder 7">
            <a:extLst>
              <a:ext uri="{FF2B5EF4-FFF2-40B4-BE49-F238E27FC236}">
                <a16:creationId xmlns:a16="http://schemas.microsoft.com/office/drawing/2014/main" id="{B9EC8830-1B9B-4FF5-BC35-31E22ED8907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431DD4A-78E9-4AD6-87A4-B0FE5D5DD54A}"/>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1091492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AEAF72-B0AA-4A56-98EC-EC39440A4AB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FB912D5-89F2-4CC4-8210-353294EED489}"/>
              </a:ext>
            </a:extLst>
          </p:cNvPr>
          <p:cNvSpPr>
            <a:spLocks noGrp="1"/>
          </p:cNvSpPr>
          <p:nvPr>
            <p:ph type="dt" sz="half" idx="10"/>
          </p:nvPr>
        </p:nvSpPr>
        <p:spPr/>
        <p:txBody>
          <a:bodyPr/>
          <a:lstStyle/>
          <a:p>
            <a:fld id="{3F9AFA87-1417-4992-ABD9-27C3BC8CC883}" type="datetimeFigureOut">
              <a:rPr lang="en-US" smtClean="0"/>
              <a:t>3/7/2021</a:t>
            </a:fld>
            <a:endParaRPr lang="en-US"/>
          </a:p>
        </p:txBody>
      </p:sp>
      <p:sp>
        <p:nvSpPr>
          <p:cNvPr id="4" name="Footer Placeholder 3">
            <a:extLst>
              <a:ext uri="{FF2B5EF4-FFF2-40B4-BE49-F238E27FC236}">
                <a16:creationId xmlns:a16="http://schemas.microsoft.com/office/drawing/2014/main" id="{72DB09AD-F03C-467F-839F-E7949F55B5A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D7685CB-232A-4EA2-8F2F-43E8AC49B40B}"/>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9712180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02D02B6-C7C5-4657-8887-4BA1FBFD13E2}"/>
              </a:ext>
            </a:extLst>
          </p:cNvPr>
          <p:cNvSpPr>
            <a:spLocks noGrp="1"/>
          </p:cNvSpPr>
          <p:nvPr>
            <p:ph type="dt" sz="half" idx="10"/>
          </p:nvPr>
        </p:nvSpPr>
        <p:spPr/>
        <p:txBody>
          <a:bodyPr/>
          <a:lstStyle/>
          <a:p>
            <a:fld id="{3F9AFA87-1417-4992-ABD9-27C3BC8CC883}" type="datetimeFigureOut">
              <a:rPr lang="en-US" smtClean="0"/>
              <a:t>3/7/2021</a:t>
            </a:fld>
            <a:endParaRPr lang="en-US"/>
          </a:p>
        </p:txBody>
      </p:sp>
      <p:sp>
        <p:nvSpPr>
          <p:cNvPr id="3" name="Footer Placeholder 2">
            <a:extLst>
              <a:ext uri="{FF2B5EF4-FFF2-40B4-BE49-F238E27FC236}">
                <a16:creationId xmlns:a16="http://schemas.microsoft.com/office/drawing/2014/main" id="{85998E4B-E521-42F6-9B39-7766C4DA775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4F5DA74-F1FE-4291-BAA8-CB340E5B65AD}"/>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7348825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CD0549-D9FC-4349-ACCE-62C4BFA037B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9EFA815-3B48-41FD-B133-D667E5CFAF3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C93D1A1-4D68-4CA5-A6CB-0E27E55AAA8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6830B4C-ABF7-4B7C-AC57-5497ADCD5ADC}"/>
              </a:ext>
            </a:extLst>
          </p:cNvPr>
          <p:cNvSpPr>
            <a:spLocks noGrp="1"/>
          </p:cNvSpPr>
          <p:nvPr>
            <p:ph type="dt" sz="half" idx="10"/>
          </p:nvPr>
        </p:nvSpPr>
        <p:spPr/>
        <p:txBody>
          <a:bodyPr/>
          <a:lstStyle/>
          <a:p>
            <a:fld id="{3F9AFA87-1417-4992-ABD9-27C3BC8CC883}" type="datetimeFigureOut">
              <a:rPr lang="en-US" smtClean="0"/>
              <a:t>3/7/2021</a:t>
            </a:fld>
            <a:endParaRPr lang="en-US"/>
          </a:p>
        </p:txBody>
      </p:sp>
      <p:sp>
        <p:nvSpPr>
          <p:cNvPr id="6" name="Footer Placeholder 5">
            <a:extLst>
              <a:ext uri="{FF2B5EF4-FFF2-40B4-BE49-F238E27FC236}">
                <a16:creationId xmlns:a16="http://schemas.microsoft.com/office/drawing/2014/main" id="{09E3F340-1D0B-4F7E-87C3-33A699FBDC2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9310DF4-9286-4160-B5F1-6E436E9994AD}"/>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35183628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C8B37A-D842-40D2-80B2-D042290ADC4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E07F2AF-7D67-44CE-A6C6-E9316024832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D93A8D4-EAB7-4CE9-BA8C-D6790E4648F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53885E0-1406-4B8C-A911-E4980CFE4856}"/>
              </a:ext>
            </a:extLst>
          </p:cNvPr>
          <p:cNvSpPr>
            <a:spLocks noGrp="1"/>
          </p:cNvSpPr>
          <p:nvPr>
            <p:ph type="dt" sz="half" idx="10"/>
          </p:nvPr>
        </p:nvSpPr>
        <p:spPr/>
        <p:txBody>
          <a:bodyPr/>
          <a:lstStyle/>
          <a:p>
            <a:fld id="{3F9AFA87-1417-4992-ABD9-27C3BC8CC883}" type="datetimeFigureOut">
              <a:rPr lang="en-US" smtClean="0"/>
              <a:t>3/7/2021</a:t>
            </a:fld>
            <a:endParaRPr lang="en-US"/>
          </a:p>
        </p:txBody>
      </p:sp>
      <p:sp>
        <p:nvSpPr>
          <p:cNvPr id="6" name="Footer Placeholder 5">
            <a:extLst>
              <a:ext uri="{FF2B5EF4-FFF2-40B4-BE49-F238E27FC236}">
                <a16:creationId xmlns:a16="http://schemas.microsoft.com/office/drawing/2014/main" id="{5C4D6651-1151-4D33-BB98-BD6E350C5D5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12C221A-FB1C-427E-8B6E-CB429DAFAAE8}"/>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4677370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84DCB66-4555-41D6-9C21-DC67DF6B48F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B34E385-95BE-473D-9E47-78B8253C293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ECBD211-51C4-44BB-B3E8-471413C0DE9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lgn="r"/>
            <a:fld id="{3F9AFA87-1417-4992-ABD9-27C3BC8CC883}" type="datetimeFigureOut">
              <a:rPr lang="en-US" smtClean="0"/>
              <a:pPr algn="r"/>
              <a:t>3/7/2021</a:t>
            </a:fld>
            <a:endParaRPr lang="en-US" dirty="0"/>
          </a:p>
        </p:txBody>
      </p:sp>
      <p:sp>
        <p:nvSpPr>
          <p:cNvPr id="5" name="Footer Placeholder 4">
            <a:extLst>
              <a:ext uri="{FF2B5EF4-FFF2-40B4-BE49-F238E27FC236}">
                <a16:creationId xmlns:a16="http://schemas.microsoft.com/office/drawing/2014/main" id="{E4CDE270-2CCA-4FDE-AE65-C89ABBDB8FD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sz="1000" dirty="0"/>
          </a:p>
        </p:txBody>
      </p:sp>
      <p:sp>
        <p:nvSpPr>
          <p:cNvPr id="6" name="Slide Number Placeholder 5">
            <a:extLst>
              <a:ext uri="{FF2B5EF4-FFF2-40B4-BE49-F238E27FC236}">
                <a16:creationId xmlns:a16="http://schemas.microsoft.com/office/drawing/2014/main" id="{482DD4B3-CC10-4000-8A83-089F84E702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B1E4CB7-CB13-4810-BF18-BE31AFC64F93}" type="slidenum">
              <a:rPr lang="en-US" smtClean="0"/>
              <a:pPr/>
              <a:t>‹#›</a:t>
            </a:fld>
            <a:endParaRPr lang="en-US" sz="1000" dirty="0"/>
          </a:p>
        </p:txBody>
      </p:sp>
    </p:spTree>
    <p:extLst>
      <p:ext uri="{BB962C8B-B14F-4D97-AF65-F5344CB8AC3E}">
        <p14:creationId xmlns:p14="http://schemas.microsoft.com/office/powerpoint/2010/main" val="403533873"/>
      </p:ext>
    </p:extLst>
  </p:cSld>
  <p:clrMap bg1="lt1" tx1="dk1" bg2="lt2" tx2="dk2" accent1="accent1" accent2="accent2" accent3="accent3" accent4="accent4" accent5="accent5" accent6="accent6" hlink="hlink" folHlink="folHlink"/>
  <p:sldLayoutIdLst>
    <p:sldLayoutId id="2147483791" r:id="rId1"/>
    <p:sldLayoutId id="2147483792" r:id="rId2"/>
    <p:sldLayoutId id="2147483793" r:id="rId3"/>
    <p:sldLayoutId id="2147483794" r:id="rId4"/>
    <p:sldLayoutId id="2147483795" r:id="rId5"/>
    <p:sldLayoutId id="2147483796" r:id="rId6"/>
    <p:sldLayoutId id="2147483797" r:id="rId7"/>
    <p:sldLayoutId id="2147483798" r:id="rId8"/>
    <p:sldLayoutId id="2147483799" r:id="rId9"/>
    <p:sldLayoutId id="2147483800" r:id="rId10"/>
    <p:sldLayoutId id="214748380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8.jpe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7.jpeg"/><Relationship Id="rId5" Type="http://schemas.openxmlformats.org/officeDocument/2006/relationships/image" Target="../media/image16.png"/><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jpe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148" name="Picture 4" descr="RMTNR0 Central Business District or CBD, Downtown Singapore">
            <a:extLst>
              <a:ext uri="{FF2B5EF4-FFF2-40B4-BE49-F238E27FC236}">
                <a16:creationId xmlns:a16="http://schemas.microsoft.com/office/drawing/2014/main" id="{66B48B16-C485-42C5-B4EC-E2004304A7B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a:stretch/>
        </p:blipFill>
        <p:spPr bwMode="auto">
          <a:xfrm>
            <a:off x="-1" y="10"/>
            <a:ext cx="12192000" cy="685799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E56F2946-0A8E-4BCB-899E-8CFF07567056}"/>
              </a:ext>
            </a:extLst>
          </p:cNvPr>
          <p:cNvSpPr>
            <a:spLocks noGrp="1"/>
          </p:cNvSpPr>
          <p:nvPr>
            <p:ph type="ctrTitle"/>
          </p:nvPr>
        </p:nvSpPr>
        <p:spPr>
          <a:xfrm>
            <a:off x="709448" y="1913950"/>
            <a:ext cx="4204137" cy="1342754"/>
          </a:xfrm>
        </p:spPr>
        <p:txBody>
          <a:bodyPr vert="horz" lIns="91440" tIns="45720" rIns="91440" bIns="45720" rtlCol="0" anchor="ctr">
            <a:normAutofit/>
          </a:bodyPr>
          <a:lstStyle/>
          <a:p>
            <a:r>
              <a:rPr lang="en-US" sz="3600" spc="-50" baseline="0" dirty="0">
                <a:solidFill>
                  <a:schemeClr val="bg1"/>
                </a:solidFill>
              </a:rPr>
              <a:t>Singapore – Smart City</a:t>
            </a:r>
          </a:p>
        </p:txBody>
      </p:sp>
      <p:sp>
        <p:nvSpPr>
          <p:cNvPr id="4" name="TextBox 3">
            <a:extLst>
              <a:ext uri="{FF2B5EF4-FFF2-40B4-BE49-F238E27FC236}">
                <a16:creationId xmlns:a16="http://schemas.microsoft.com/office/drawing/2014/main" id="{7124FC2A-9287-4F6F-8159-098B41F49838}"/>
              </a:ext>
            </a:extLst>
          </p:cNvPr>
          <p:cNvSpPr txBox="1"/>
          <p:nvPr/>
        </p:nvSpPr>
        <p:spPr>
          <a:xfrm>
            <a:off x="525516" y="3417573"/>
            <a:ext cx="4593021" cy="2619839"/>
          </a:xfrm>
          <a:prstGeom prst="rect">
            <a:avLst/>
          </a:prstGeom>
        </p:spPr>
        <p:txBody>
          <a:bodyPr vert="horz" lIns="91440" tIns="45720" rIns="91440" bIns="45720" rtlCol="0" anchor="ctr">
            <a:normAutofit/>
          </a:bodyPr>
          <a:lstStyle/>
          <a:p>
            <a:pPr marL="285750" indent="-228600">
              <a:lnSpc>
                <a:spcPct val="90000"/>
              </a:lnSpc>
              <a:spcAft>
                <a:spcPts val="600"/>
              </a:spcAft>
              <a:buFont typeface="Arial" panose="020B0604020202020204" pitchFamily="34" charset="0"/>
              <a:buChar char="•"/>
            </a:pPr>
            <a:r>
              <a:rPr lang="en-US" dirty="0">
                <a:solidFill>
                  <a:schemeClr val="bg1"/>
                </a:solidFill>
              </a:rPr>
              <a:t>Island city-state in Maritime Southeast Asia</a:t>
            </a:r>
          </a:p>
          <a:p>
            <a:pPr marL="285750" indent="-228600">
              <a:lnSpc>
                <a:spcPct val="90000"/>
              </a:lnSpc>
              <a:spcAft>
                <a:spcPts val="600"/>
              </a:spcAft>
              <a:buFont typeface="Arial" panose="020B0604020202020204" pitchFamily="34" charset="0"/>
              <a:buChar char="•"/>
            </a:pPr>
            <a:r>
              <a:rPr lang="en-US" dirty="0">
                <a:solidFill>
                  <a:schemeClr val="bg1"/>
                </a:solidFill>
              </a:rPr>
              <a:t>Metropolis: </a:t>
            </a:r>
            <a:r>
              <a:rPr lang="en-US" b="0" i="0" dirty="0">
                <a:solidFill>
                  <a:schemeClr val="bg1"/>
                </a:solidFill>
                <a:effectLst/>
              </a:rPr>
              <a:t>5,896,686 people</a:t>
            </a:r>
          </a:p>
          <a:p>
            <a:pPr marL="285750" indent="-228600">
              <a:lnSpc>
                <a:spcPct val="90000"/>
              </a:lnSpc>
              <a:spcAft>
                <a:spcPts val="600"/>
              </a:spcAft>
              <a:buFont typeface="Arial" panose="020B0604020202020204" pitchFamily="34" charset="0"/>
              <a:buChar char="•"/>
            </a:pPr>
            <a:r>
              <a:rPr lang="en-US" dirty="0">
                <a:solidFill>
                  <a:schemeClr val="bg1"/>
                </a:solidFill>
              </a:rPr>
              <a:t>Singapore smart city vision:</a:t>
            </a:r>
          </a:p>
          <a:p>
            <a:pPr marL="57150" indent="-228600">
              <a:lnSpc>
                <a:spcPct val="90000"/>
              </a:lnSpc>
              <a:spcAft>
                <a:spcPts val="600"/>
              </a:spcAft>
              <a:buFont typeface="Arial" panose="020B0604020202020204" pitchFamily="34" charset="0"/>
              <a:buChar char="•"/>
            </a:pPr>
            <a:r>
              <a:rPr lang="en-US" b="0" i="0" dirty="0">
                <a:solidFill>
                  <a:schemeClr val="bg1"/>
                </a:solidFill>
                <a:effectLst/>
              </a:rPr>
              <a:t>In 2015, the government announced the ‘Smart Nation Initiative’ with an aim to see Singapore become the world’s first smart nation by 2025, and also further enhance networked computerization capabilities in order to remain globally competitive.</a:t>
            </a:r>
            <a:endParaRPr lang="en-US" dirty="0">
              <a:solidFill>
                <a:schemeClr val="bg1"/>
              </a:solidFill>
            </a:endParaRPr>
          </a:p>
        </p:txBody>
      </p:sp>
    </p:spTree>
    <p:extLst>
      <p:ext uri="{BB962C8B-B14F-4D97-AF65-F5344CB8AC3E}">
        <p14:creationId xmlns:p14="http://schemas.microsoft.com/office/powerpoint/2010/main" val="23451411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8A9BA1-B387-47E3-90AC-148982582008}"/>
              </a:ext>
            </a:extLst>
          </p:cNvPr>
          <p:cNvSpPr>
            <a:spLocks noGrp="1"/>
          </p:cNvSpPr>
          <p:nvPr>
            <p:ph type="title"/>
          </p:nvPr>
        </p:nvSpPr>
        <p:spPr>
          <a:xfrm>
            <a:off x="381000" y="219181"/>
            <a:ext cx="10515600" cy="1325563"/>
          </a:xfrm>
        </p:spPr>
        <p:txBody>
          <a:bodyPr/>
          <a:lstStyle/>
          <a:p>
            <a:r>
              <a:rPr lang="en-US" dirty="0"/>
              <a:t>Singapore – Smart Mobility</a:t>
            </a:r>
          </a:p>
        </p:txBody>
      </p:sp>
      <p:sp>
        <p:nvSpPr>
          <p:cNvPr id="3" name="Content Placeholder 2">
            <a:extLst>
              <a:ext uri="{FF2B5EF4-FFF2-40B4-BE49-F238E27FC236}">
                <a16:creationId xmlns:a16="http://schemas.microsoft.com/office/drawing/2014/main" id="{263B372F-B5C7-4952-8F72-077737D29C80}"/>
              </a:ext>
            </a:extLst>
          </p:cNvPr>
          <p:cNvSpPr>
            <a:spLocks noGrp="1"/>
          </p:cNvSpPr>
          <p:nvPr>
            <p:ph idx="1"/>
          </p:nvPr>
        </p:nvSpPr>
        <p:spPr>
          <a:xfrm>
            <a:off x="500743" y="1847949"/>
            <a:ext cx="10515600" cy="4351338"/>
          </a:xfrm>
        </p:spPr>
        <p:txBody>
          <a:bodyPr/>
          <a:lstStyle/>
          <a:p>
            <a:pPr marL="0" indent="0">
              <a:buNone/>
            </a:pPr>
            <a:r>
              <a:rPr lang="en-US" b="1" dirty="0"/>
              <a:t>Leading stakeholders</a:t>
            </a:r>
          </a:p>
          <a:p>
            <a:r>
              <a:rPr lang="en-US" dirty="0"/>
              <a:t>Singapore residents</a:t>
            </a:r>
          </a:p>
          <a:p>
            <a:r>
              <a:rPr lang="en-US" dirty="0"/>
              <a:t>Singapore Government</a:t>
            </a:r>
          </a:p>
          <a:p>
            <a:r>
              <a:rPr lang="en-US" dirty="0"/>
              <a:t>Project Partners</a:t>
            </a:r>
          </a:p>
        </p:txBody>
      </p:sp>
      <p:pic>
        <p:nvPicPr>
          <p:cNvPr id="7172" name="Picture 4" descr="SMRT Corporation - Wikipedia">
            <a:extLst>
              <a:ext uri="{FF2B5EF4-FFF2-40B4-BE49-F238E27FC236}">
                <a16:creationId xmlns:a16="http://schemas.microsoft.com/office/drawing/2014/main" id="{F38FBBEB-54F5-4DBD-9395-F39D754D729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41043" y="1340758"/>
            <a:ext cx="2095500" cy="1123950"/>
          </a:xfrm>
          <a:prstGeom prst="rect">
            <a:avLst/>
          </a:prstGeom>
          <a:noFill/>
          <a:extLst>
            <a:ext uri="{909E8E84-426E-40DD-AFC4-6F175D3DCCD1}">
              <a14:hiddenFill xmlns:a14="http://schemas.microsoft.com/office/drawing/2010/main">
                <a:solidFill>
                  <a:srgbClr val="FFFFFF"/>
                </a:solidFill>
              </a14:hiddenFill>
            </a:ext>
          </a:extLst>
        </p:spPr>
      </p:pic>
      <p:pic>
        <p:nvPicPr>
          <p:cNvPr id="7174" name="Picture 6" descr="Human rights in Singapore - Wikipedia">
            <a:extLst>
              <a:ext uri="{FF2B5EF4-FFF2-40B4-BE49-F238E27FC236}">
                <a16:creationId xmlns:a16="http://schemas.microsoft.com/office/drawing/2014/main" id="{D545C3A7-9A53-43F5-94A1-F10198833C3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4076" y="4732272"/>
            <a:ext cx="1900858" cy="1569939"/>
          </a:xfrm>
          <a:prstGeom prst="rect">
            <a:avLst/>
          </a:prstGeom>
          <a:noFill/>
          <a:extLst>
            <a:ext uri="{909E8E84-426E-40DD-AFC4-6F175D3DCCD1}">
              <a14:hiddenFill xmlns:a14="http://schemas.microsoft.com/office/drawing/2010/main">
                <a:solidFill>
                  <a:srgbClr val="FFFFFF"/>
                </a:solidFill>
              </a14:hiddenFill>
            </a:ext>
          </a:extLst>
        </p:spPr>
      </p:pic>
      <p:pic>
        <p:nvPicPr>
          <p:cNvPr id="7176" name="Picture 8">
            <a:extLst>
              <a:ext uri="{FF2B5EF4-FFF2-40B4-BE49-F238E27FC236}">
                <a16:creationId xmlns:a16="http://schemas.microsoft.com/office/drawing/2014/main" id="{7FD5DBF8-C7D7-4489-B0B0-3531F0BC8C1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15289" y="1340758"/>
            <a:ext cx="2316429" cy="1285195"/>
          </a:xfrm>
          <a:prstGeom prst="rect">
            <a:avLst/>
          </a:prstGeom>
          <a:noFill/>
          <a:extLst>
            <a:ext uri="{909E8E84-426E-40DD-AFC4-6F175D3DCCD1}">
              <a14:hiddenFill xmlns:a14="http://schemas.microsoft.com/office/drawing/2010/main">
                <a:solidFill>
                  <a:srgbClr val="FFFFFF"/>
                </a:solidFill>
              </a14:hiddenFill>
            </a:ext>
          </a:extLst>
        </p:spPr>
      </p:pic>
      <p:pic>
        <p:nvPicPr>
          <p:cNvPr id="7178" name="Picture 10" descr="Land Transport Authority (LTA) Singapore | LinkedIn">
            <a:extLst>
              <a:ext uri="{FF2B5EF4-FFF2-40B4-BE49-F238E27FC236}">
                <a16:creationId xmlns:a16="http://schemas.microsoft.com/office/drawing/2014/main" id="{F46BEB01-81AB-433B-B6EC-6B01E64239C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31901" y="4313578"/>
            <a:ext cx="2544422" cy="2544422"/>
          </a:xfrm>
          <a:prstGeom prst="rect">
            <a:avLst/>
          </a:prstGeom>
          <a:noFill/>
          <a:extLst>
            <a:ext uri="{909E8E84-426E-40DD-AFC4-6F175D3DCCD1}">
              <a14:hiddenFill xmlns:a14="http://schemas.microsoft.com/office/drawing/2010/main">
                <a:solidFill>
                  <a:srgbClr val="FFFFFF"/>
                </a:solidFill>
              </a14:hiddenFill>
            </a:ext>
          </a:extLst>
        </p:spPr>
      </p:pic>
      <p:pic>
        <p:nvPicPr>
          <p:cNvPr id="7180" name="Picture 12" descr="Download | SG Bike">
            <a:extLst>
              <a:ext uri="{FF2B5EF4-FFF2-40B4-BE49-F238E27FC236}">
                <a16:creationId xmlns:a16="http://schemas.microsoft.com/office/drawing/2014/main" id="{EF38591A-CC5C-4320-AE4D-B4F04524707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610806" y="2727539"/>
            <a:ext cx="1832089" cy="1832089"/>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ComfortDelGro - Crunchbase Company Profile &amp; Funding">
            <a:extLst>
              <a:ext uri="{FF2B5EF4-FFF2-40B4-BE49-F238E27FC236}">
                <a16:creationId xmlns:a16="http://schemas.microsoft.com/office/drawing/2014/main" id="{20862047-C1E6-4953-B61B-E2DCBEA255C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388593" y="2888508"/>
            <a:ext cx="2143125" cy="16642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544033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DE7FFD28-545C-4C88-A2E7-152FB234C9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91135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E94768A-7477-4360-93A6-4BC40CEB2E53}"/>
              </a:ext>
            </a:extLst>
          </p:cNvPr>
          <p:cNvSpPr>
            <a:spLocks noGrp="1"/>
          </p:cNvSpPr>
          <p:nvPr>
            <p:ph type="title"/>
          </p:nvPr>
        </p:nvSpPr>
        <p:spPr>
          <a:xfrm>
            <a:off x="838200" y="365125"/>
            <a:ext cx="10515600" cy="1325563"/>
          </a:xfrm>
        </p:spPr>
        <p:txBody>
          <a:bodyPr>
            <a:normAutofit/>
          </a:bodyPr>
          <a:lstStyle/>
          <a:p>
            <a:r>
              <a:rPr lang="en-US" sz="4600">
                <a:solidFill>
                  <a:srgbClr val="FFFFFF"/>
                </a:solidFill>
              </a:rPr>
              <a:t>Singapore – Smart Mobility</a:t>
            </a:r>
          </a:p>
        </p:txBody>
      </p:sp>
      <p:sp>
        <p:nvSpPr>
          <p:cNvPr id="3" name="Content Placeholder 2">
            <a:extLst>
              <a:ext uri="{FF2B5EF4-FFF2-40B4-BE49-F238E27FC236}">
                <a16:creationId xmlns:a16="http://schemas.microsoft.com/office/drawing/2014/main" id="{CFE37227-965B-4F2C-AC57-CA89F30DA069}"/>
              </a:ext>
            </a:extLst>
          </p:cNvPr>
          <p:cNvSpPr>
            <a:spLocks noGrp="1"/>
          </p:cNvSpPr>
          <p:nvPr>
            <p:ph idx="1"/>
          </p:nvPr>
        </p:nvSpPr>
        <p:spPr>
          <a:xfrm>
            <a:off x="838200" y="2438400"/>
            <a:ext cx="10515600" cy="3738562"/>
          </a:xfrm>
        </p:spPr>
        <p:txBody>
          <a:bodyPr>
            <a:normAutofit lnSpcReduction="10000"/>
          </a:bodyPr>
          <a:lstStyle/>
          <a:p>
            <a:pPr marL="0" indent="0">
              <a:buNone/>
            </a:pPr>
            <a:r>
              <a:rPr lang="en-US" sz="2400" b="1" dirty="0"/>
              <a:t>Relationship among stakeholders</a:t>
            </a:r>
          </a:p>
          <a:p>
            <a:r>
              <a:rPr lang="en-US" sz="2400" dirty="0"/>
              <a:t>Taxi </a:t>
            </a:r>
            <a:r>
              <a:rPr lang="en-US" sz="2400" dirty="0" err="1"/>
              <a:t>gps</a:t>
            </a:r>
            <a:r>
              <a:rPr lang="en-US" sz="2400" dirty="0"/>
              <a:t> systems used to collect travel information and predict future congestion (</a:t>
            </a:r>
            <a:r>
              <a:rPr lang="en-US" sz="2400" dirty="0" err="1"/>
              <a:t>TrafficScan</a:t>
            </a:r>
            <a:r>
              <a:rPr lang="en-US" sz="2400" dirty="0"/>
              <a:t>)</a:t>
            </a:r>
          </a:p>
          <a:p>
            <a:r>
              <a:rPr lang="en-US" sz="2400" dirty="0" err="1"/>
              <a:t>TrafficScan</a:t>
            </a:r>
            <a:r>
              <a:rPr lang="en-US" sz="2400" dirty="0"/>
              <a:t> information provided to EMAS, GLIDE, and </a:t>
            </a:r>
            <a:r>
              <a:rPr lang="en-US" sz="2400" dirty="0" err="1"/>
              <a:t>OneMotoring</a:t>
            </a:r>
            <a:endParaRPr lang="en-US" sz="2400" dirty="0"/>
          </a:p>
          <a:p>
            <a:r>
              <a:rPr lang="en-US" sz="2400" dirty="0"/>
              <a:t>Buses cooperate with Land Transport Authority to provide bus availability information</a:t>
            </a:r>
          </a:p>
          <a:p>
            <a:r>
              <a:rPr lang="en-US" sz="2400" dirty="0"/>
              <a:t>Surveillance cameras provide visual information on traffic conditions</a:t>
            </a:r>
          </a:p>
          <a:p>
            <a:r>
              <a:rPr lang="en-US" sz="2400" dirty="0"/>
              <a:t>ITS center decimates accident information provided by cameras via </a:t>
            </a:r>
            <a:r>
              <a:rPr lang="en-US" sz="2400" dirty="0" err="1"/>
              <a:t>OneMotoring</a:t>
            </a:r>
            <a:endParaRPr lang="en-US" sz="2400" dirty="0"/>
          </a:p>
          <a:p>
            <a:r>
              <a:rPr lang="en-US" sz="2400" dirty="0"/>
              <a:t>Residents use data provided to navigate efficiently</a:t>
            </a:r>
          </a:p>
          <a:p>
            <a:pPr marL="0" indent="0">
              <a:buNone/>
            </a:pPr>
            <a:endParaRPr lang="en-US" sz="2400" dirty="0"/>
          </a:p>
        </p:txBody>
      </p:sp>
    </p:spTree>
    <p:extLst>
      <p:ext uri="{BB962C8B-B14F-4D97-AF65-F5344CB8AC3E}">
        <p14:creationId xmlns:p14="http://schemas.microsoft.com/office/powerpoint/2010/main" val="32206237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E7B702-CCED-463E-BDD3-FA5C0A7F2CEC}"/>
              </a:ext>
            </a:extLst>
          </p:cNvPr>
          <p:cNvSpPr>
            <a:spLocks noGrp="1"/>
          </p:cNvSpPr>
          <p:nvPr>
            <p:ph type="title"/>
          </p:nvPr>
        </p:nvSpPr>
        <p:spPr/>
        <p:txBody>
          <a:bodyPr/>
          <a:lstStyle/>
          <a:p>
            <a:r>
              <a:rPr lang="en-US"/>
              <a:t>Singapore – Smart Mobility</a:t>
            </a:r>
            <a:endParaRPr lang="en-US" dirty="0"/>
          </a:p>
        </p:txBody>
      </p:sp>
      <p:sp>
        <p:nvSpPr>
          <p:cNvPr id="3" name="Content Placeholder 2">
            <a:extLst>
              <a:ext uri="{FF2B5EF4-FFF2-40B4-BE49-F238E27FC236}">
                <a16:creationId xmlns:a16="http://schemas.microsoft.com/office/drawing/2014/main" id="{49B881AB-5B6F-4ED3-BB31-1E2ABD6C374B}"/>
              </a:ext>
            </a:extLst>
          </p:cNvPr>
          <p:cNvSpPr>
            <a:spLocks noGrp="1"/>
          </p:cNvSpPr>
          <p:nvPr>
            <p:ph idx="1"/>
          </p:nvPr>
        </p:nvSpPr>
        <p:spPr>
          <a:xfrm>
            <a:off x="838199" y="1825625"/>
            <a:ext cx="10787743" cy="4351338"/>
          </a:xfrm>
        </p:spPr>
        <p:txBody>
          <a:bodyPr>
            <a:normAutofit fontScale="85000" lnSpcReduction="20000"/>
          </a:bodyPr>
          <a:lstStyle/>
          <a:p>
            <a:pPr marL="0" indent="0">
              <a:buNone/>
            </a:pPr>
            <a:r>
              <a:rPr lang="en-US" b="1" dirty="0"/>
              <a:t>Apparent technology level</a:t>
            </a:r>
          </a:p>
          <a:p>
            <a:r>
              <a:rPr lang="en-US" dirty="0"/>
              <a:t>Partnership with private companies</a:t>
            </a:r>
          </a:p>
          <a:p>
            <a:r>
              <a:rPr lang="en-US" dirty="0"/>
              <a:t>Bike sharing	</a:t>
            </a:r>
          </a:p>
          <a:p>
            <a:pPr lvl="1"/>
            <a:r>
              <a:rPr lang="en-US" dirty="0"/>
              <a:t>Smartphone app to unlock bikes</a:t>
            </a:r>
          </a:p>
          <a:p>
            <a:r>
              <a:rPr lang="en-US" dirty="0"/>
              <a:t>Smart parking</a:t>
            </a:r>
          </a:p>
          <a:p>
            <a:pPr lvl="1"/>
            <a:r>
              <a:rPr lang="en-US" dirty="0"/>
              <a:t>Electronic sign boards</a:t>
            </a:r>
          </a:p>
          <a:p>
            <a:pPr lvl="1"/>
            <a:r>
              <a:rPr lang="en-US" dirty="0"/>
              <a:t>Smartphone app for parking payment</a:t>
            </a:r>
          </a:p>
          <a:p>
            <a:r>
              <a:rPr lang="en-US" dirty="0"/>
              <a:t>GLIDE</a:t>
            </a:r>
          </a:p>
          <a:p>
            <a:pPr lvl="1"/>
            <a:r>
              <a:rPr lang="en-US" dirty="0"/>
              <a:t>Metal wire detector loops below road surface</a:t>
            </a:r>
          </a:p>
          <a:p>
            <a:r>
              <a:rPr lang="en-US" dirty="0"/>
              <a:t>EMAS</a:t>
            </a:r>
          </a:p>
          <a:p>
            <a:pPr lvl="1"/>
            <a:r>
              <a:rPr lang="en-US" dirty="0"/>
              <a:t>Cameras installed on poles and street lamps</a:t>
            </a:r>
          </a:p>
          <a:p>
            <a:r>
              <a:rPr lang="en-US" dirty="0"/>
              <a:t>Green Man+</a:t>
            </a:r>
          </a:p>
          <a:p>
            <a:pPr lvl="1"/>
            <a:r>
              <a:rPr lang="en-US" dirty="0"/>
              <a:t>Card readers on street crossing poles</a:t>
            </a:r>
          </a:p>
        </p:txBody>
      </p:sp>
    </p:spTree>
    <p:extLst>
      <p:ext uri="{BB962C8B-B14F-4D97-AF65-F5344CB8AC3E}">
        <p14:creationId xmlns:p14="http://schemas.microsoft.com/office/powerpoint/2010/main" val="40727181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6B844-6325-4352-B17E-7508F180110F}"/>
              </a:ext>
            </a:extLst>
          </p:cNvPr>
          <p:cNvSpPr>
            <a:spLocks noGrp="1"/>
          </p:cNvSpPr>
          <p:nvPr>
            <p:ph type="title"/>
          </p:nvPr>
        </p:nvSpPr>
        <p:spPr/>
        <p:txBody>
          <a:bodyPr/>
          <a:lstStyle/>
          <a:p>
            <a:r>
              <a:rPr lang="en-US" dirty="0"/>
              <a:t>Singapore - Smart Mobility </a:t>
            </a:r>
          </a:p>
        </p:txBody>
      </p:sp>
      <p:sp>
        <p:nvSpPr>
          <p:cNvPr id="3" name="Content Placeholder 2">
            <a:extLst>
              <a:ext uri="{FF2B5EF4-FFF2-40B4-BE49-F238E27FC236}">
                <a16:creationId xmlns:a16="http://schemas.microsoft.com/office/drawing/2014/main" id="{0A7A11FC-C124-48A8-89E2-60610EAB3731}"/>
              </a:ext>
            </a:extLst>
          </p:cNvPr>
          <p:cNvSpPr>
            <a:spLocks noGrp="1"/>
          </p:cNvSpPr>
          <p:nvPr>
            <p:ph idx="1"/>
          </p:nvPr>
        </p:nvSpPr>
        <p:spPr/>
        <p:txBody>
          <a:bodyPr/>
          <a:lstStyle/>
          <a:p>
            <a:pPr marL="0" indent="0">
              <a:buNone/>
            </a:pPr>
            <a:r>
              <a:rPr lang="en-US" b="1" dirty="0"/>
              <a:t>Hard Constraints</a:t>
            </a:r>
          </a:p>
          <a:p>
            <a:r>
              <a:rPr lang="en-US" sz="1800" dirty="0"/>
              <a:t>Growing populations and lack of space make traffic management difficult in Singapore</a:t>
            </a:r>
          </a:p>
          <a:p>
            <a:r>
              <a:rPr lang="en-US" sz="1800" dirty="0"/>
              <a:t>2/3rds of young in Singapore aspire for car ownership</a:t>
            </a:r>
          </a:p>
          <a:p>
            <a:r>
              <a:rPr lang="en-US" sz="1800" dirty="0"/>
              <a:t>Lack of bicycle parking spaces and showering facilities to facilitate increased bike riding</a:t>
            </a:r>
          </a:p>
          <a:p>
            <a:endParaRPr lang="en-US" sz="1500" b="1" dirty="0"/>
          </a:p>
        </p:txBody>
      </p:sp>
    </p:spTree>
    <p:extLst>
      <p:ext uri="{BB962C8B-B14F-4D97-AF65-F5344CB8AC3E}">
        <p14:creationId xmlns:p14="http://schemas.microsoft.com/office/powerpoint/2010/main" val="25346577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A55FED-00AF-4F01-B018-7C95E667DC18}"/>
              </a:ext>
            </a:extLst>
          </p:cNvPr>
          <p:cNvSpPr>
            <a:spLocks noGrp="1"/>
          </p:cNvSpPr>
          <p:nvPr>
            <p:ph type="title"/>
          </p:nvPr>
        </p:nvSpPr>
        <p:spPr/>
        <p:txBody>
          <a:bodyPr/>
          <a:lstStyle/>
          <a:p>
            <a:r>
              <a:rPr lang="en-US" dirty="0"/>
              <a:t>Singapore – Smart Mobility</a:t>
            </a:r>
          </a:p>
        </p:txBody>
      </p:sp>
      <p:sp>
        <p:nvSpPr>
          <p:cNvPr id="3" name="Content Placeholder 2">
            <a:extLst>
              <a:ext uri="{FF2B5EF4-FFF2-40B4-BE49-F238E27FC236}">
                <a16:creationId xmlns:a16="http://schemas.microsoft.com/office/drawing/2014/main" id="{E89CE58B-C252-4426-9631-ECD16354E638}"/>
              </a:ext>
            </a:extLst>
          </p:cNvPr>
          <p:cNvSpPr>
            <a:spLocks noGrp="1"/>
          </p:cNvSpPr>
          <p:nvPr>
            <p:ph idx="1"/>
          </p:nvPr>
        </p:nvSpPr>
        <p:spPr/>
        <p:txBody>
          <a:bodyPr/>
          <a:lstStyle/>
          <a:p>
            <a:pPr marL="0" indent="0">
              <a:buNone/>
            </a:pPr>
            <a:r>
              <a:rPr lang="en-US" sz="2000" b="1" dirty="0"/>
              <a:t>System considerations</a:t>
            </a:r>
          </a:p>
          <a:p>
            <a:pPr marL="0" indent="0">
              <a:buNone/>
            </a:pPr>
            <a:endParaRPr lang="en-US" sz="2000" b="1" dirty="0"/>
          </a:p>
          <a:p>
            <a:pPr marL="0" indent="0">
              <a:buNone/>
            </a:pPr>
            <a:r>
              <a:rPr lang="en-US" sz="2000" b="1" dirty="0"/>
              <a:t>Economical</a:t>
            </a:r>
            <a:r>
              <a:rPr lang="en-US" sz="2000" dirty="0"/>
              <a:t> – Increased transportation efficiency to reduce cost to departments and residents</a:t>
            </a:r>
            <a:endParaRPr lang="en-US" sz="2000" b="1" dirty="0"/>
          </a:p>
          <a:p>
            <a:pPr marL="0" indent="0">
              <a:buNone/>
            </a:pPr>
            <a:r>
              <a:rPr lang="en-US" sz="2000" b="1" dirty="0"/>
              <a:t>Ecological – </a:t>
            </a:r>
            <a:r>
              <a:rPr lang="en-US" sz="2000" dirty="0"/>
              <a:t>Singapore aims for 9 in 10 peak period  journeys to be made via Walk-Cycle-Ride modes and have greener bus and taxis by 2040</a:t>
            </a:r>
            <a:endParaRPr lang="en-US" sz="2000" b="1" dirty="0"/>
          </a:p>
          <a:p>
            <a:pPr marL="0" indent="0">
              <a:buNone/>
            </a:pPr>
            <a:r>
              <a:rPr lang="en-US" sz="2000" b="1" dirty="0"/>
              <a:t>Scientific and Technological – </a:t>
            </a:r>
            <a:r>
              <a:rPr lang="en-US" sz="2000" dirty="0"/>
              <a:t>Investment in electric and autonomous public transportation to be made</a:t>
            </a:r>
            <a:endParaRPr lang="en-US" sz="2000" b="1" dirty="0"/>
          </a:p>
          <a:p>
            <a:pPr marL="0" indent="0">
              <a:buNone/>
            </a:pPr>
            <a:r>
              <a:rPr lang="en-US" sz="2000" b="1" dirty="0"/>
              <a:t>Social – </a:t>
            </a:r>
            <a:r>
              <a:rPr lang="en-US" sz="2000" dirty="0"/>
              <a:t>Facilitate car-lite culture</a:t>
            </a:r>
            <a:endParaRPr lang="en-US" sz="2000" b="1" dirty="0"/>
          </a:p>
          <a:p>
            <a:pPr marL="0" indent="0">
              <a:buNone/>
            </a:pPr>
            <a:r>
              <a:rPr lang="en-US" sz="2000" b="1" dirty="0"/>
              <a:t>Political – </a:t>
            </a:r>
            <a:r>
              <a:rPr lang="en-US" sz="2000" dirty="0"/>
              <a:t>Completely government funded with no outside funding</a:t>
            </a:r>
            <a:endParaRPr lang="en-US" sz="2000" b="1" dirty="0"/>
          </a:p>
          <a:p>
            <a:pPr marL="0" indent="0">
              <a:buNone/>
            </a:pPr>
            <a:endParaRPr lang="en-US" sz="2000" b="1" dirty="0"/>
          </a:p>
          <a:p>
            <a:endParaRPr lang="en-US" b="1" dirty="0"/>
          </a:p>
        </p:txBody>
      </p:sp>
    </p:spTree>
    <p:extLst>
      <p:ext uri="{BB962C8B-B14F-4D97-AF65-F5344CB8AC3E}">
        <p14:creationId xmlns:p14="http://schemas.microsoft.com/office/powerpoint/2010/main" val="15479847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56FE75-F8E3-4463-9C65-52E1FC005017}"/>
              </a:ext>
            </a:extLst>
          </p:cNvPr>
          <p:cNvSpPr>
            <a:spLocks noGrp="1"/>
          </p:cNvSpPr>
          <p:nvPr>
            <p:ph type="title"/>
          </p:nvPr>
        </p:nvSpPr>
        <p:spPr/>
        <p:txBody>
          <a:bodyPr/>
          <a:lstStyle/>
          <a:p>
            <a:r>
              <a:rPr lang="en-US" dirty="0"/>
              <a:t>Singapore – Smart Mobility</a:t>
            </a:r>
          </a:p>
        </p:txBody>
      </p:sp>
      <p:sp>
        <p:nvSpPr>
          <p:cNvPr id="3" name="Content Placeholder 2">
            <a:extLst>
              <a:ext uri="{FF2B5EF4-FFF2-40B4-BE49-F238E27FC236}">
                <a16:creationId xmlns:a16="http://schemas.microsoft.com/office/drawing/2014/main" id="{FCFD3E7B-A4F8-492E-A79A-DBB094D9A2A8}"/>
              </a:ext>
            </a:extLst>
          </p:cNvPr>
          <p:cNvSpPr>
            <a:spLocks noGrp="1"/>
          </p:cNvSpPr>
          <p:nvPr>
            <p:ph idx="1"/>
          </p:nvPr>
        </p:nvSpPr>
        <p:spPr/>
        <p:txBody>
          <a:bodyPr/>
          <a:lstStyle/>
          <a:p>
            <a:pPr marL="0" indent="0">
              <a:buNone/>
            </a:pPr>
            <a:r>
              <a:rPr lang="en-US" b="1" dirty="0"/>
              <a:t>What is the System-of-Interest For?</a:t>
            </a:r>
          </a:p>
          <a:p>
            <a:r>
              <a:rPr lang="en-US" dirty="0"/>
              <a:t>Seeks to manage traffic flow, provide reliable public transport, and support mobility options for a car-lite city.</a:t>
            </a:r>
          </a:p>
          <a:p>
            <a:r>
              <a:rPr lang="en-US" dirty="0"/>
              <a:t>Convenient, well connected, and fast transport system</a:t>
            </a:r>
          </a:p>
          <a:p>
            <a:r>
              <a:rPr lang="en-US" dirty="0"/>
              <a:t>Integrate a greener more inclusive public transport system that promotes healthier lives</a:t>
            </a:r>
          </a:p>
        </p:txBody>
      </p:sp>
    </p:spTree>
    <p:extLst>
      <p:ext uri="{BB962C8B-B14F-4D97-AF65-F5344CB8AC3E}">
        <p14:creationId xmlns:p14="http://schemas.microsoft.com/office/powerpoint/2010/main" val="6134861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56FE75-F8E3-4463-9C65-52E1FC005017}"/>
              </a:ext>
            </a:extLst>
          </p:cNvPr>
          <p:cNvSpPr>
            <a:spLocks noGrp="1"/>
          </p:cNvSpPr>
          <p:nvPr>
            <p:ph type="title"/>
          </p:nvPr>
        </p:nvSpPr>
        <p:spPr/>
        <p:txBody>
          <a:bodyPr/>
          <a:lstStyle/>
          <a:p>
            <a:r>
              <a:rPr lang="en-US" dirty="0"/>
              <a:t>Singapore – Smart Mobility</a:t>
            </a:r>
          </a:p>
        </p:txBody>
      </p:sp>
      <p:sp>
        <p:nvSpPr>
          <p:cNvPr id="3" name="Content Placeholder 2">
            <a:extLst>
              <a:ext uri="{FF2B5EF4-FFF2-40B4-BE49-F238E27FC236}">
                <a16:creationId xmlns:a16="http://schemas.microsoft.com/office/drawing/2014/main" id="{FCFD3E7B-A4F8-492E-A79A-DBB094D9A2A8}"/>
              </a:ext>
            </a:extLst>
          </p:cNvPr>
          <p:cNvSpPr>
            <a:spLocks noGrp="1"/>
          </p:cNvSpPr>
          <p:nvPr>
            <p:ph idx="1"/>
          </p:nvPr>
        </p:nvSpPr>
        <p:spPr/>
        <p:txBody>
          <a:bodyPr/>
          <a:lstStyle/>
          <a:p>
            <a:pPr marL="0" indent="0">
              <a:buNone/>
            </a:pPr>
            <a:r>
              <a:rPr lang="en-US" b="1" dirty="0"/>
              <a:t>Why does the sponsor want the system?</a:t>
            </a:r>
          </a:p>
          <a:p>
            <a:r>
              <a:rPr lang="en-US" dirty="0"/>
              <a:t>Provide motorists with real time information to increase traffic flow</a:t>
            </a:r>
          </a:p>
          <a:p>
            <a:r>
              <a:rPr lang="en-US" dirty="0"/>
              <a:t>Enhance reliability of public transport to support car-lite nation</a:t>
            </a:r>
          </a:p>
          <a:p>
            <a:r>
              <a:rPr lang="en-US" dirty="0"/>
              <a:t>Create efficient, well connected, and fast transportation network to meet demands of growing population</a:t>
            </a:r>
          </a:p>
          <a:p>
            <a:endParaRPr lang="en-US" dirty="0"/>
          </a:p>
          <a:p>
            <a:endParaRPr lang="en-US" dirty="0"/>
          </a:p>
        </p:txBody>
      </p:sp>
    </p:spTree>
    <p:extLst>
      <p:ext uri="{BB962C8B-B14F-4D97-AF65-F5344CB8AC3E}">
        <p14:creationId xmlns:p14="http://schemas.microsoft.com/office/powerpoint/2010/main" val="5787804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515D953-000E-498B-B04B-90CC29E771A1}"/>
              </a:ext>
            </a:extLst>
          </p:cNvPr>
          <p:cNvSpPr>
            <a:spLocks noGrp="1"/>
          </p:cNvSpPr>
          <p:nvPr>
            <p:ph idx="1"/>
          </p:nvPr>
        </p:nvSpPr>
        <p:spPr/>
        <p:txBody>
          <a:bodyPr/>
          <a:lstStyle/>
          <a:p>
            <a:pPr marL="0" indent="0">
              <a:buNone/>
            </a:pPr>
            <a:r>
              <a:rPr lang="en-US" dirty="0"/>
              <a:t>Tangible benefits of Smart Mobility – Private car ownership decrease</a:t>
            </a:r>
          </a:p>
          <a:p>
            <a:r>
              <a:rPr lang="en-US" dirty="0"/>
              <a:t>Decrease </a:t>
            </a:r>
          </a:p>
        </p:txBody>
      </p:sp>
      <p:sp>
        <p:nvSpPr>
          <p:cNvPr id="4" name="Title 3">
            <a:extLst>
              <a:ext uri="{FF2B5EF4-FFF2-40B4-BE49-F238E27FC236}">
                <a16:creationId xmlns:a16="http://schemas.microsoft.com/office/drawing/2014/main" id="{3CF93133-A82A-4572-9FCC-122710FBDEE0}"/>
              </a:ext>
            </a:extLst>
          </p:cNvPr>
          <p:cNvSpPr>
            <a:spLocks noGrp="1"/>
          </p:cNvSpPr>
          <p:nvPr>
            <p:ph type="title"/>
          </p:nvPr>
        </p:nvSpPr>
        <p:spPr/>
        <p:txBody>
          <a:bodyPr/>
          <a:lstStyle/>
          <a:p>
            <a:r>
              <a:rPr lang="en-US" dirty="0"/>
              <a:t>Singapore – Smart Mobility</a:t>
            </a:r>
          </a:p>
        </p:txBody>
      </p:sp>
      <p:pic>
        <p:nvPicPr>
          <p:cNvPr id="11268" name="Picture 4" descr="Car Ownership Singapore 2021">
            <a:extLst>
              <a:ext uri="{FF2B5EF4-FFF2-40B4-BE49-F238E27FC236}">
                <a16:creationId xmlns:a16="http://schemas.microsoft.com/office/drawing/2014/main" id="{C7A3AE2C-E23F-402B-AE44-536C2332234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0" y="2701925"/>
            <a:ext cx="7620000" cy="3609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88746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D74138-CF8F-408B-AC7D-239295653F02}"/>
              </a:ext>
            </a:extLst>
          </p:cNvPr>
          <p:cNvSpPr>
            <a:spLocks noGrp="1"/>
          </p:cNvSpPr>
          <p:nvPr>
            <p:ph type="title"/>
          </p:nvPr>
        </p:nvSpPr>
        <p:spPr/>
        <p:txBody>
          <a:bodyPr/>
          <a:lstStyle/>
          <a:p>
            <a:r>
              <a:rPr lang="en-US" dirty="0"/>
              <a:t>Singapore – Smart Mobility</a:t>
            </a:r>
          </a:p>
        </p:txBody>
      </p:sp>
      <p:sp>
        <p:nvSpPr>
          <p:cNvPr id="3" name="Content Placeholder 2">
            <a:extLst>
              <a:ext uri="{FF2B5EF4-FFF2-40B4-BE49-F238E27FC236}">
                <a16:creationId xmlns:a16="http://schemas.microsoft.com/office/drawing/2014/main" id="{C1A203EB-E44A-42D2-B710-16006A3C6091}"/>
              </a:ext>
            </a:extLst>
          </p:cNvPr>
          <p:cNvSpPr>
            <a:spLocks noGrp="1"/>
          </p:cNvSpPr>
          <p:nvPr>
            <p:ph idx="1"/>
          </p:nvPr>
        </p:nvSpPr>
        <p:spPr/>
        <p:txBody>
          <a:bodyPr/>
          <a:lstStyle/>
          <a:p>
            <a:pPr marL="0" indent="0">
              <a:buNone/>
            </a:pPr>
            <a:r>
              <a:rPr lang="en-US" dirty="0"/>
              <a:t>Value of system – Intangible Annual benefits for smart mobility</a:t>
            </a:r>
          </a:p>
          <a:p>
            <a:r>
              <a:rPr lang="en-US" dirty="0"/>
              <a:t>Increase used of public transport facilitate car-lite nation</a:t>
            </a:r>
          </a:p>
          <a:p>
            <a:r>
              <a:rPr lang="en-US" dirty="0"/>
              <a:t>Increase health benefits from physical mobility </a:t>
            </a:r>
          </a:p>
          <a:p>
            <a:r>
              <a:rPr lang="en-US" dirty="0"/>
              <a:t>Faster travel time</a:t>
            </a:r>
          </a:p>
          <a:p>
            <a:r>
              <a:rPr lang="en-US" dirty="0"/>
              <a:t>Increased access to transportation city services</a:t>
            </a:r>
          </a:p>
          <a:p>
            <a:r>
              <a:rPr lang="en-US" dirty="0"/>
              <a:t>Reduction in air pollution</a:t>
            </a:r>
          </a:p>
        </p:txBody>
      </p:sp>
    </p:spTree>
    <p:extLst>
      <p:ext uri="{BB962C8B-B14F-4D97-AF65-F5344CB8AC3E}">
        <p14:creationId xmlns:p14="http://schemas.microsoft.com/office/powerpoint/2010/main" val="22892860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677AF0-0B7F-4302-98DE-9E91AEA4DD11}"/>
              </a:ext>
            </a:extLst>
          </p:cNvPr>
          <p:cNvSpPr>
            <a:spLocks noGrp="1"/>
          </p:cNvSpPr>
          <p:nvPr>
            <p:ph type="title"/>
          </p:nvPr>
        </p:nvSpPr>
        <p:spPr>
          <a:xfrm>
            <a:off x="656948" y="389676"/>
            <a:ext cx="11070454" cy="2016173"/>
          </a:xfrm>
        </p:spPr>
        <p:txBody>
          <a:bodyPr>
            <a:normAutofit fontScale="90000"/>
          </a:bodyPr>
          <a:lstStyle/>
          <a:p>
            <a:pPr algn="ctr"/>
            <a:r>
              <a:rPr lang="en-US" dirty="0"/>
              <a:t>Singapore – Smart Mobility</a:t>
            </a:r>
            <a:br>
              <a:rPr lang="en-US" dirty="0"/>
            </a:br>
            <a:br>
              <a:rPr lang="en-US" dirty="0"/>
            </a:br>
            <a:r>
              <a:rPr lang="en-US" sz="2800" dirty="0"/>
              <a:t>Use Cases and Descriptions– Bicycle Share (</a:t>
            </a:r>
            <a:r>
              <a:rPr lang="en-US" sz="2800" dirty="0" err="1"/>
              <a:t>Bicing</a:t>
            </a:r>
            <a:r>
              <a:rPr lang="en-US" sz="2800" dirty="0"/>
              <a:t>) for Smart Mobility:</a:t>
            </a:r>
            <a:br>
              <a:rPr lang="en-US" dirty="0"/>
            </a:br>
            <a:br>
              <a:rPr lang="en-US" dirty="0"/>
            </a:br>
            <a:endParaRPr lang="en-US" dirty="0"/>
          </a:p>
        </p:txBody>
      </p:sp>
      <p:graphicFrame>
        <p:nvGraphicFramePr>
          <p:cNvPr id="9" name="Content Placeholder 8">
            <a:extLst>
              <a:ext uri="{FF2B5EF4-FFF2-40B4-BE49-F238E27FC236}">
                <a16:creationId xmlns:a16="http://schemas.microsoft.com/office/drawing/2014/main" id="{17E36F28-4DBC-4B22-BCC7-A2CFA5DD688F}"/>
              </a:ext>
            </a:extLst>
          </p:cNvPr>
          <p:cNvGraphicFramePr>
            <a:graphicFrameLocks noGrp="1"/>
          </p:cNvGraphicFramePr>
          <p:nvPr>
            <p:ph idx="1"/>
          </p:nvPr>
        </p:nvGraphicFramePr>
        <p:xfrm>
          <a:off x="838200" y="1825625"/>
          <a:ext cx="10515597" cy="2560320"/>
        </p:xfrm>
        <a:graphic>
          <a:graphicData uri="http://schemas.openxmlformats.org/drawingml/2006/table">
            <a:tbl>
              <a:tblPr firstRow="1" bandRow="1">
                <a:tableStyleId>{5C22544A-7EE6-4342-B048-85BDC9FD1C3A}</a:tableStyleId>
              </a:tblPr>
              <a:tblGrid>
                <a:gridCol w="2553069">
                  <a:extLst>
                    <a:ext uri="{9D8B030D-6E8A-4147-A177-3AD203B41FA5}">
                      <a16:colId xmlns:a16="http://schemas.microsoft.com/office/drawing/2014/main" val="2009661054"/>
                    </a:ext>
                  </a:extLst>
                </a:gridCol>
                <a:gridCol w="2583402">
                  <a:extLst>
                    <a:ext uri="{9D8B030D-6E8A-4147-A177-3AD203B41FA5}">
                      <a16:colId xmlns:a16="http://schemas.microsoft.com/office/drawing/2014/main" val="573645192"/>
                    </a:ext>
                  </a:extLst>
                </a:gridCol>
                <a:gridCol w="5379126">
                  <a:extLst>
                    <a:ext uri="{9D8B030D-6E8A-4147-A177-3AD203B41FA5}">
                      <a16:colId xmlns:a16="http://schemas.microsoft.com/office/drawing/2014/main" val="3233274290"/>
                    </a:ext>
                  </a:extLst>
                </a:gridCol>
              </a:tblGrid>
              <a:tr h="0">
                <a:tc>
                  <a:txBody>
                    <a:bodyPr/>
                    <a:lstStyle/>
                    <a:p>
                      <a:pPr algn="ctr"/>
                      <a:r>
                        <a:rPr lang="en-US" dirty="0"/>
                        <a:t>Domain Case</a:t>
                      </a:r>
                    </a:p>
                  </a:txBody>
                  <a:tcPr/>
                </a:tc>
                <a:tc>
                  <a:txBody>
                    <a:bodyPr/>
                    <a:lstStyle/>
                    <a:p>
                      <a:pPr algn="ctr"/>
                      <a:r>
                        <a:rPr lang="en-US" dirty="0"/>
                        <a:t>Use Case</a:t>
                      </a:r>
                    </a:p>
                  </a:txBody>
                  <a:tcPr/>
                </a:tc>
                <a:tc>
                  <a:txBody>
                    <a:bodyPr/>
                    <a:lstStyle/>
                    <a:p>
                      <a:pPr algn="ctr"/>
                      <a:r>
                        <a:rPr lang="en-US" dirty="0"/>
                        <a:t>Brief Use Case Description</a:t>
                      </a:r>
                    </a:p>
                  </a:txBody>
                  <a:tcPr/>
                </a:tc>
                <a:extLst>
                  <a:ext uri="{0D108BD9-81ED-4DB2-BD59-A6C34878D82A}">
                    <a16:rowId xmlns:a16="http://schemas.microsoft.com/office/drawing/2014/main" val="816554588"/>
                  </a:ext>
                </a:extLst>
              </a:tr>
              <a:tr h="370840">
                <a:tc>
                  <a:txBody>
                    <a:bodyPr/>
                    <a:lstStyle/>
                    <a:p>
                      <a:pPr algn="ctr"/>
                      <a:r>
                        <a:rPr lang="en-US" dirty="0"/>
                        <a:t>Bike Sharing</a:t>
                      </a:r>
                    </a:p>
                  </a:txBody>
                  <a:tcPr/>
                </a:tc>
                <a:tc>
                  <a:txBody>
                    <a:bodyPr/>
                    <a:lstStyle/>
                    <a:p>
                      <a:pPr algn="ctr"/>
                      <a:r>
                        <a:rPr lang="en-US" dirty="0"/>
                        <a:t>Setting up</a:t>
                      </a:r>
                    </a:p>
                  </a:txBody>
                  <a:tcPr/>
                </a:tc>
                <a:tc>
                  <a:txBody>
                    <a:bodyPr/>
                    <a:lstStyle/>
                    <a:p>
                      <a:pPr algn="ctr"/>
                      <a:r>
                        <a:rPr lang="en-US" dirty="0"/>
                        <a:t>Customer installs bike sharing application, creates an account, and links a payment method</a:t>
                      </a:r>
                    </a:p>
                  </a:txBody>
                  <a:tcPr/>
                </a:tc>
                <a:extLst>
                  <a:ext uri="{0D108BD9-81ED-4DB2-BD59-A6C34878D82A}">
                    <a16:rowId xmlns:a16="http://schemas.microsoft.com/office/drawing/2014/main" val="4149367320"/>
                  </a:ext>
                </a:extLst>
              </a:tr>
              <a:tr h="370840">
                <a:tc>
                  <a:txBody>
                    <a:bodyPr/>
                    <a:lstStyle/>
                    <a:p>
                      <a:pPr algn="ctr"/>
                      <a:endParaRPr lang="en-US" dirty="0"/>
                    </a:p>
                  </a:txBody>
                  <a:tcPr/>
                </a:tc>
                <a:tc>
                  <a:txBody>
                    <a:bodyPr/>
                    <a:lstStyle/>
                    <a:p>
                      <a:pPr algn="ctr"/>
                      <a:r>
                        <a:rPr lang="en-US" dirty="0"/>
                        <a:t>Unlocking</a:t>
                      </a:r>
                    </a:p>
                  </a:txBody>
                  <a:tcPr/>
                </a:tc>
                <a:tc>
                  <a:txBody>
                    <a:bodyPr/>
                    <a:lstStyle/>
                    <a:p>
                      <a:pPr algn="ctr"/>
                      <a:r>
                        <a:rPr lang="en-US" dirty="0"/>
                        <a:t>Customer scans QR code using application or enters bike number to unlock bike</a:t>
                      </a:r>
                    </a:p>
                  </a:txBody>
                  <a:tcPr/>
                </a:tc>
                <a:extLst>
                  <a:ext uri="{0D108BD9-81ED-4DB2-BD59-A6C34878D82A}">
                    <a16:rowId xmlns:a16="http://schemas.microsoft.com/office/drawing/2014/main" val="220966245"/>
                  </a:ext>
                </a:extLst>
              </a:tr>
              <a:tr h="370840">
                <a:tc>
                  <a:txBody>
                    <a:bodyPr/>
                    <a:lstStyle/>
                    <a:p>
                      <a:pPr algn="ctr"/>
                      <a:endParaRPr lang="en-US" dirty="0"/>
                    </a:p>
                  </a:txBody>
                  <a:tcPr/>
                </a:tc>
                <a:tc>
                  <a:txBody>
                    <a:bodyPr/>
                    <a:lstStyle/>
                    <a:p>
                      <a:pPr algn="ctr"/>
                      <a:r>
                        <a:rPr lang="en-US" dirty="0"/>
                        <a:t>Ending trip</a:t>
                      </a:r>
                    </a:p>
                  </a:txBody>
                  <a:tcPr/>
                </a:tc>
                <a:tc>
                  <a:txBody>
                    <a:bodyPr/>
                    <a:lstStyle/>
                    <a:p>
                      <a:pPr algn="ctr"/>
                      <a:r>
                        <a:rPr lang="en-US" dirty="0"/>
                        <a:t>Customer returns bike to designated parking areas (marked as P’s on application), and pushes red lever to lock bike and raise bike stand</a:t>
                      </a:r>
                    </a:p>
                  </a:txBody>
                  <a:tcPr/>
                </a:tc>
                <a:extLst>
                  <a:ext uri="{0D108BD9-81ED-4DB2-BD59-A6C34878D82A}">
                    <a16:rowId xmlns:a16="http://schemas.microsoft.com/office/drawing/2014/main" val="3591492370"/>
                  </a:ext>
                </a:extLst>
              </a:tr>
            </a:tbl>
          </a:graphicData>
        </a:graphic>
      </p:graphicFrame>
    </p:spTree>
    <p:extLst>
      <p:ext uri="{BB962C8B-B14F-4D97-AF65-F5344CB8AC3E}">
        <p14:creationId xmlns:p14="http://schemas.microsoft.com/office/powerpoint/2010/main" val="3236845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66CE1C-3360-4F53-A7BB-EBB666E8C67B}"/>
              </a:ext>
            </a:extLst>
          </p:cNvPr>
          <p:cNvSpPr>
            <a:spLocks noGrp="1"/>
          </p:cNvSpPr>
          <p:nvPr>
            <p:ph type="title"/>
          </p:nvPr>
        </p:nvSpPr>
        <p:spPr>
          <a:xfrm>
            <a:off x="2805248" y="0"/>
            <a:ext cx="10515600" cy="1325563"/>
          </a:xfrm>
        </p:spPr>
        <p:txBody>
          <a:bodyPr/>
          <a:lstStyle/>
          <a:p>
            <a:r>
              <a:rPr lang="en-US" dirty="0"/>
              <a:t>Singapore - Smart Mobility</a:t>
            </a:r>
          </a:p>
        </p:txBody>
      </p:sp>
      <p:sp>
        <p:nvSpPr>
          <p:cNvPr id="6" name="Rectangle 5">
            <a:extLst>
              <a:ext uri="{FF2B5EF4-FFF2-40B4-BE49-F238E27FC236}">
                <a16:creationId xmlns:a16="http://schemas.microsoft.com/office/drawing/2014/main" id="{A9E4D8D4-2FCE-40EE-A127-046B8518D13A}"/>
              </a:ext>
            </a:extLst>
          </p:cNvPr>
          <p:cNvSpPr/>
          <p:nvPr/>
        </p:nvSpPr>
        <p:spPr>
          <a:xfrm>
            <a:off x="4785033" y="1442140"/>
            <a:ext cx="1566606" cy="9176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Singapore Smart City</a:t>
            </a:r>
          </a:p>
        </p:txBody>
      </p:sp>
      <p:sp>
        <p:nvSpPr>
          <p:cNvPr id="9" name="Rectangle 8">
            <a:extLst>
              <a:ext uri="{FF2B5EF4-FFF2-40B4-BE49-F238E27FC236}">
                <a16:creationId xmlns:a16="http://schemas.microsoft.com/office/drawing/2014/main" id="{48C1474D-DE9D-4DBE-A753-4C8D48748E11}"/>
              </a:ext>
            </a:extLst>
          </p:cNvPr>
          <p:cNvSpPr/>
          <p:nvPr/>
        </p:nvSpPr>
        <p:spPr>
          <a:xfrm>
            <a:off x="1602659" y="3075039"/>
            <a:ext cx="1258322" cy="707922"/>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Citizen Interaction</a:t>
            </a:r>
          </a:p>
        </p:txBody>
      </p:sp>
      <p:sp>
        <p:nvSpPr>
          <p:cNvPr id="10" name="Rectangle 9">
            <a:extLst>
              <a:ext uri="{FF2B5EF4-FFF2-40B4-BE49-F238E27FC236}">
                <a16:creationId xmlns:a16="http://schemas.microsoft.com/office/drawing/2014/main" id="{0C502B0E-2862-4E7A-AFD3-EBB7CE94C63B}"/>
              </a:ext>
            </a:extLst>
          </p:cNvPr>
          <p:cNvSpPr/>
          <p:nvPr/>
        </p:nvSpPr>
        <p:spPr>
          <a:xfrm>
            <a:off x="3708399" y="3075039"/>
            <a:ext cx="1248695" cy="70792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Energy</a:t>
            </a:r>
          </a:p>
        </p:txBody>
      </p:sp>
      <p:sp>
        <p:nvSpPr>
          <p:cNvPr id="11" name="Rectangle 10">
            <a:extLst>
              <a:ext uri="{FF2B5EF4-FFF2-40B4-BE49-F238E27FC236}">
                <a16:creationId xmlns:a16="http://schemas.microsoft.com/office/drawing/2014/main" id="{EC05C3CE-1132-4F7A-914D-D48A805C9120}"/>
              </a:ext>
            </a:extLst>
          </p:cNvPr>
          <p:cNvSpPr/>
          <p:nvPr/>
        </p:nvSpPr>
        <p:spPr>
          <a:xfrm>
            <a:off x="5804513" y="3075039"/>
            <a:ext cx="1248696" cy="707922"/>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Mobility</a:t>
            </a:r>
          </a:p>
        </p:txBody>
      </p:sp>
      <p:sp>
        <p:nvSpPr>
          <p:cNvPr id="12" name="Rectangle 11">
            <a:extLst>
              <a:ext uri="{FF2B5EF4-FFF2-40B4-BE49-F238E27FC236}">
                <a16:creationId xmlns:a16="http://schemas.microsoft.com/office/drawing/2014/main" id="{45D32797-985B-484D-89B5-4399397F0176}"/>
              </a:ext>
            </a:extLst>
          </p:cNvPr>
          <p:cNvSpPr/>
          <p:nvPr/>
        </p:nvSpPr>
        <p:spPr>
          <a:xfrm>
            <a:off x="7900630" y="3075039"/>
            <a:ext cx="1248696" cy="707922"/>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700" dirty="0"/>
              <a:t>Security</a:t>
            </a:r>
          </a:p>
        </p:txBody>
      </p:sp>
      <p:sp>
        <p:nvSpPr>
          <p:cNvPr id="13" name="Rectangle 12">
            <a:extLst>
              <a:ext uri="{FF2B5EF4-FFF2-40B4-BE49-F238E27FC236}">
                <a16:creationId xmlns:a16="http://schemas.microsoft.com/office/drawing/2014/main" id="{8FC04B1F-134F-414D-9495-38679F7467FE}"/>
              </a:ext>
            </a:extLst>
          </p:cNvPr>
          <p:cNvSpPr/>
          <p:nvPr/>
        </p:nvSpPr>
        <p:spPr>
          <a:xfrm>
            <a:off x="9883673" y="3075039"/>
            <a:ext cx="1248696" cy="707922"/>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Environment</a:t>
            </a:r>
          </a:p>
        </p:txBody>
      </p:sp>
      <p:cxnSp>
        <p:nvCxnSpPr>
          <p:cNvPr id="15" name="Straight Connector 14">
            <a:extLst>
              <a:ext uri="{FF2B5EF4-FFF2-40B4-BE49-F238E27FC236}">
                <a16:creationId xmlns:a16="http://schemas.microsoft.com/office/drawing/2014/main" id="{398AB43B-3802-4ADB-BEAE-BBD10AE9CA00}"/>
              </a:ext>
            </a:extLst>
          </p:cNvPr>
          <p:cNvCxnSpPr>
            <a:stCxn id="6" idx="2"/>
          </p:cNvCxnSpPr>
          <p:nvPr/>
        </p:nvCxnSpPr>
        <p:spPr>
          <a:xfrm>
            <a:off x="5568336" y="2359742"/>
            <a:ext cx="0" cy="452284"/>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10DA1516-47C7-4EA6-9CC4-CB71701C0597}"/>
              </a:ext>
            </a:extLst>
          </p:cNvPr>
          <p:cNvCxnSpPr>
            <a:cxnSpLocks/>
          </p:cNvCxnSpPr>
          <p:nvPr/>
        </p:nvCxnSpPr>
        <p:spPr>
          <a:xfrm>
            <a:off x="5568336" y="2812026"/>
            <a:ext cx="493968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6766366C-64ED-4627-816F-6A859FEA395E}"/>
              </a:ext>
            </a:extLst>
          </p:cNvPr>
          <p:cNvCxnSpPr>
            <a:cxnSpLocks/>
          </p:cNvCxnSpPr>
          <p:nvPr/>
        </p:nvCxnSpPr>
        <p:spPr>
          <a:xfrm>
            <a:off x="10508022" y="2812026"/>
            <a:ext cx="0" cy="263013"/>
          </a:xfrm>
          <a:prstGeom prst="line">
            <a:avLst/>
          </a:prstGeom>
        </p:spPr>
        <p:style>
          <a:lnRef idx="1">
            <a:schemeClr val="dk1"/>
          </a:lnRef>
          <a:fillRef idx="0">
            <a:schemeClr val="dk1"/>
          </a:fillRef>
          <a:effectRef idx="0">
            <a:schemeClr val="dk1"/>
          </a:effectRef>
          <a:fontRef idx="minor">
            <a:schemeClr val="tx1"/>
          </a:fontRef>
        </p:style>
      </p:cxnSp>
      <p:cxnSp>
        <p:nvCxnSpPr>
          <p:cNvPr id="21" name="Straight Connector 20">
            <a:extLst>
              <a:ext uri="{FF2B5EF4-FFF2-40B4-BE49-F238E27FC236}">
                <a16:creationId xmlns:a16="http://schemas.microsoft.com/office/drawing/2014/main" id="{98C9CF65-3A1A-4865-A7A3-801C823BCD46}"/>
              </a:ext>
            </a:extLst>
          </p:cNvPr>
          <p:cNvCxnSpPr>
            <a:cxnSpLocks/>
            <a:stCxn id="11" idx="0"/>
          </p:cNvCxnSpPr>
          <p:nvPr/>
        </p:nvCxnSpPr>
        <p:spPr>
          <a:xfrm flipV="1">
            <a:off x="6428861" y="2812027"/>
            <a:ext cx="0" cy="263012"/>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6D832035-1246-42B2-A4A5-3415EF7A3D5C}"/>
              </a:ext>
            </a:extLst>
          </p:cNvPr>
          <p:cNvCxnSpPr>
            <a:cxnSpLocks/>
            <a:stCxn id="12" idx="0"/>
          </p:cNvCxnSpPr>
          <p:nvPr/>
        </p:nvCxnSpPr>
        <p:spPr>
          <a:xfrm flipV="1">
            <a:off x="8524978" y="2812027"/>
            <a:ext cx="0" cy="263012"/>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113BDE28-87E0-468F-B054-83DA38905CBB}"/>
              </a:ext>
            </a:extLst>
          </p:cNvPr>
          <p:cNvCxnSpPr/>
          <p:nvPr/>
        </p:nvCxnSpPr>
        <p:spPr>
          <a:xfrm flipH="1">
            <a:off x="2236632" y="2812026"/>
            <a:ext cx="333170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128E4242-F97D-4DB5-9F61-2B4CF114E337}"/>
              </a:ext>
            </a:extLst>
          </p:cNvPr>
          <p:cNvCxnSpPr>
            <a:cxnSpLocks/>
            <a:endCxn id="9" idx="0"/>
          </p:cNvCxnSpPr>
          <p:nvPr/>
        </p:nvCxnSpPr>
        <p:spPr>
          <a:xfrm flipH="1">
            <a:off x="2231820" y="2812026"/>
            <a:ext cx="4812" cy="263013"/>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1D520C4C-E5FF-4050-8B1E-32460959DE88}"/>
              </a:ext>
            </a:extLst>
          </p:cNvPr>
          <p:cNvCxnSpPr>
            <a:cxnSpLocks/>
            <a:stCxn id="10" idx="0"/>
          </p:cNvCxnSpPr>
          <p:nvPr/>
        </p:nvCxnSpPr>
        <p:spPr>
          <a:xfrm flipV="1">
            <a:off x="4332747" y="2812027"/>
            <a:ext cx="1" cy="263012"/>
          </a:xfrm>
          <a:prstGeom prst="line">
            <a:avLst/>
          </a:prstGeom>
        </p:spPr>
        <p:style>
          <a:lnRef idx="1">
            <a:schemeClr val="accent1"/>
          </a:lnRef>
          <a:fillRef idx="0">
            <a:schemeClr val="accent1"/>
          </a:fillRef>
          <a:effectRef idx="0">
            <a:schemeClr val="accent1"/>
          </a:effectRef>
          <a:fontRef idx="minor">
            <a:schemeClr val="tx1"/>
          </a:fontRef>
        </p:style>
      </p:cxnSp>
      <p:sp>
        <p:nvSpPr>
          <p:cNvPr id="46" name="Rectangle 45">
            <a:extLst>
              <a:ext uri="{FF2B5EF4-FFF2-40B4-BE49-F238E27FC236}">
                <a16:creationId xmlns:a16="http://schemas.microsoft.com/office/drawing/2014/main" id="{320B9099-2228-4DFA-9951-FECB3276B283}"/>
              </a:ext>
            </a:extLst>
          </p:cNvPr>
          <p:cNvSpPr/>
          <p:nvPr/>
        </p:nvSpPr>
        <p:spPr>
          <a:xfrm>
            <a:off x="2478797" y="4609705"/>
            <a:ext cx="1248696" cy="707922"/>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City Service Applications</a:t>
            </a:r>
          </a:p>
        </p:txBody>
      </p:sp>
      <p:sp>
        <p:nvSpPr>
          <p:cNvPr id="47" name="Rectangle 46">
            <a:extLst>
              <a:ext uri="{FF2B5EF4-FFF2-40B4-BE49-F238E27FC236}">
                <a16:creationId xmlns:a16="http://schemas.microsoft.com/office/drawing/2014/main" id="{2B5EED2B-1B4B-4346-A81D-A08B52B65A2E}"/>
              </a:ext>
            </a:extLst>
          </p:cNvPr>
          <p:cNvSpPr/>
          <p:nvPr/>
        </p:nvSpPr>
        <p:spPr>
          <a:xfrm>
            <a:off x="3988350" y="4609705"/>
            <a:ext cx="1248696" cy="707922"/>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Express Monitoring and Advisory System </a:t>
            </a:r>
          </a:p>
        </p:txBody>
      </p:sp>
      <p:sp>
        <p:nvSpPr>
          <p:cNvPr id="48" name="Rectangle 47">
            <a:extLst>
              <a:ext uri="{FF2B5EF4-FFF2-40B4-BE49-F238E27FC236}">
                <a16:creationId xmlns:a16="http://schemas.microsoft.com/office/drawing/2014/main" id="{03AED01E-3FB1-48BC-A0B9-08A5D9130F5D}"/>
              </a:ext>
            </a:extLst>
          </p:cNvPr>
          <p:cNvSpPr/>
          <p:nvPr/>
        </p:nvSpPr>
        <p:spPr>
          <a:xfrm>
            <a:off x="5420166" y="4609705"/>
            <a:ext cx="1248696" cy="707922"/>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Bike Sharing</a:t>
            </a:r>
          </a:p>
        </p:txBody>
      </p:sp>
      <p:sp>
        <p:nvSpPr>
          <p:cNvPr id="49" name="Rectangle 48">
            <a:extLst>
              <a:ext uri="{FF2B5EF4-FFF2-40B4-BE49-F238E27FC236}">
                <a16:creationId xmlns:a16="http://schemas.microsoft.com/office/drawing/2014/main" id="{26EFAF2F-8D16-4355-B6F6-011A59CD5B37}"/>
              </a:ext>
            </a:extLst>
          </p:cNvPr>
          <p:cNvSpPr/>
          <p:nvPr/>
        </p:nvSpPr>
        <p:spPr>
          <a:xfrm>
            <a:off x="6880664" y="4609705"/>
            <a:ext cx="1248696" cy="707922"/>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700" dirty="0"/>
              <a:t>Smart Parking</a:t>
            </a:r>
          </a:p>
        </p:txBody>
      </p:sp>
      <p:sp>
        <p:nvSpPr>
          <p:cNvPr id="50" name="Rectangle 49">
            <a:extLst>
              <a:ext uri="{FF2B5EF4-FFF2-40B4-BE49-F238E27FC236}">
                <a16:creationId xmlns:a16="http://schemas.microsoft.com/office/drawing/2014/main" id="{B6248300-B325-4DB0-B29B-8872DC6979CE}"/>
              </a:ext>
            </a:extLst>
          </p:cNvPr>
          <p:cNvSpPr/>
          <p:nvPr/>
        </p:nvSpPr>
        <p:spPr>
          <a:xfrm>
            <a:off x="8392169" y="4609705"/>
            <a:ext cx="1248696" cy="707922"/>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a:t>Smart Traffic Lights </a:t>
            </a:r>
          </a:p>
        </p:txBody>
      </p:sp>
      <p:cxnSp>
        <p:nvCxnSpPr>
          <p:cNvPr id="58" name="Straight Connector 57">
            <a:extLst>
              <a:ext uri="{FF2B5EF4-FFF2-40B4-BE49-F238E27FC236}">
                <a16:creationId xmlns:a16="http://schemas.microsoft.com/office/drawing/2014/main" id="{7357AD2D-273E-4411-8443-7B6C56C47C85}"/>
              </a:ext>
            </a:extLst>
          </p:cNvPr>
          <p:cNvCxnSpPr>
            <a:stCxn id="46" idx="0"/>
            <a:endCxn id="46" idx="0"/>
          </p:cNvCxnSpPr>
          <p:nvPr/>
        </p:nvCxnSpPr>
        <p:spPr>
          <a:xfrm>
            <a:off x="3103145" y="4609705"/>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70E866C4-BF58-46CE-9633-C71461AE6EE1}"/>
              </a:ext>
            </a:extLst>
          </p:cNvPr>
          <p:cNvCxnSpPr>
            <a:cxnSpLocks/>
            <a:stCxn id="46" idx="0"/>
          </p:cNvCxnSpPr>
          <p:nvPr/>
        </p:nvCxnSpPr>
        <p:spPr>
          <a:xfrm flipV="1">
            <a:off x="3103145" y="4344977"/>
            <a:ext cx="0" cy="264728"/>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FBC82033-11C9-4481-BF05-88638ADBB868}"/>
              </a:ext>
            </a:extLst>
          </p:cNvPr>
          <p:cNvCxnSpPr>
            <a:stCxn id="47" idx="0"/>
          </p:cNvCxnSpPr>
          <p:nvPr/>
        </p:nvCxnSpPr>
        <p:spPr>
          <a:xfrm flipV="1">
            <a:off x="4612698" y="4308963"/>
            <a:ext cx="0" cy="300742"/>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7848EAAD-9BF9-476E-95CD-73672E6930EA}"/>
              </a:ext>
            </a:extLst>
          </p:cNvPr>
          <p:cNvCxnSpPr>
            <a:cxnSpLocks/>
            <a:stCxn id="50" idx="0"/>
          </p:cNvCxnSpPr>
          <p:nvPr/>
        </p:nvCxnSpPr>
        <p:spPr>
          <a:xfrm flipV="1">
            <a:off x="9016517" y="4308963"/>
            <a:ext cx="0" cy="300742"/>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22CD60D8-02BB-4844-9EF3-0CF355BEB19B}"/>
              </a:ext>
            </a:extLst>
          </p:cNvPr>
          <p:cNvCxnSpPr>
            <a:stCxn id="49" idx="0"/>
          </p:cNvCxnSpPr>
          <p:nvPr/>
        </p:nvCxnSpPr>
        <p:spPr>
          <a:xfrm flipV="1">
            <a:off x="7505012" y="4308963"/>
            <a:ext cx="0" cy="300742"/>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1FFEA19F-F663-497A-A2CD-1E7D1AD1EE0E}"/>
              </a:ext>
            </a:extLst>
          </p:cNvPr>
          <p:cNvCxnSpPr>
            <a:stCxn id="48" idx="0"/>
          </p:cNvCxnSpPr>
          <p:nvPr/>
        </p:nvCxnSpPr>
        <p:spPr>
          <a:xfrm flipV="1">
            <a:off x="6044514" y="4308963"/>
            <a:ext cx="0" cy="300742"/>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08C4D2E-0B14-4FBF-B3B6-E60E25CB772C}"/>
              </a:ext>
            </a:extLst>
          </p:cNvPr>
          <p:cNvCxnSpPr>
            <a:stCxn id="11" idx="2"/>
          </p:cNvCxnSpPr>
          <p:nvPr/>
        </p:nvCxnSpPr>
        <p:spPr>
          <a:xfrm>
            <a:off x="6428861" y="3782961"/>
            <a:ext cx="0" cy="265256"/>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3FBDC64F-0837-4304-99B1-849DE55488E8}"/>
              </a:ext>
            </a:extLst>
          </p:cNvPr>
          <p:cNvCxnSpPr>
            <a:cxnSpLocks/>
          </p:cNvCxnSpPr>
          <p:nvPr/>
        </p:nvCxnSpPr>
        <p:spPr>
          <a:xfrm>
            <a:off x="3071674" y="4298489"/>
            <a:ext cx="5944843" cy="10474"/>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74221CF5-6FED-4B74-8859-897FD2D8A9D6}"/>
              </a:ext>
            </a:extLst>
          </p:cNvPr>
          <p:cNvCxnSpPr/>
          <p:nvPr/>
        </p:nvCxnSpPr>
        <p:spPr>
          <a:xfrm>
            <a:off x="6428861" y="4048217"/>
            <a:ext cx="0" cy="260746"/>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87620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677AF0-0B7F-4302-98DE-9E91AEA4DD11}"/>
              </a:ext>
            </a:extLst>
          </p:cNvPr>
          <p:cNvSpPr>
            <a:spLocks noGrp="1"/>
          </p:cNvSpPr>
          <p:nvPr>
            <p:ph type="title"/>
          </p:nvPr>
        </p:nvSpPr>
        <p:spPr>
          <a:xfrm>
            <a:off x="656948" y="389676"/>
            <a:ext cx="11070454" cy="2016173"/>
          </a:xfrm>
        </p:spPr>
        <p:txBody>
          <a:bodyPr>
            <a:normAutofit fontScale="90000"/>
          </a:bodyPr>
          <a:lstStyle/>
          <a:p>
            <a:pPr algn="ctr"/>
            <a:r>
              <a:rPr lang="en-US" dirty="0"/>
              <a:t>Singapore – Smart Mobility</a:t>
            </a:r>
            <a:br>
              <a:rPr lang="en-US" dirty="0"/>
            </a:br>
            <a:br>
              <a:rPr lang="en-US" dirty="0"/>
            </a:br>
            <a:r>
              <a:rPr lang="en-US" sz="2800" dirty="0"/>
              <a:t>Use Cases and Descriptions– Smart Parking for Smart Mobility:</a:t>
            </a:r>
            <a:br>
              <a:rPr lang="en-US" dirty="0"/>
            </a:br>
            <a:br>
              <a:rPr lang="en-US" dirty="0"/>
            </a:br>
            <a:endParaRPr lang="en-US" dirty="0"/>
          </a:p>
        </p:txBody>
      </p:sp>
      <p:graphicFrame>
        <p:nvGraphicFramePr>
          <p:cNvPr id="5" name="Table 5">
            <a:extLst>
              <a:ext uri="{FF2B5EF4-FFF2-40B4-BE49-F238E27FC236}">
                <a16:creationId xmlns:a16="http://schemas.microsoft.com/office/drawing/2014/main" id="{3CED8BA8-72CC-4879-9777-C3CAB5F2DA23}"/>
              </a:ext>
            </a:extLst>
          </p:cNvPr>
          <p:cNvGraphicFramePr>
            <a:graphicFrameLocks noGrp="1"/>
          </p:cNvGraphicFramePr>
          <p:nvPr>
            <p:ph idx="1"/>
            <p:extLst>
              <p:ext uri="{D42A27DB-BD31-4B8C-83A1-F6EECF244321}">
                <p14:modId xmlns:p14="http://schemas.microsoft.com/office/powerpoint/2010/main" val="3735373125"/>
              </p:ext>
            </p:extLst>
          </p:nvPr>
        </p:nvGraphicFramePr>
        <p:xfrm>
          <a:off x="838201" y="2133600"/>
          <a:ext cx="10515597" cy="3749040"/>
        </p:xfrm>
        <a:graphic>
          <a:graphicData uri="http://schemas.openxmlformats.org/drawingml/2006/table">
            <a:tbl>
              <a:tblPr firstRow="1" bandRow="1">
                <a:tableStyleId>{5C22544A-7EE6-4342-B048-85BDC9FD1C3A}</a:tableStyleId>
              </a:tblPr>
              <a:tblGrid>
                <a:gridCol w="2553069">
                  <a:extLst>
                    <a:ext uri="{9D8B030D-6E8A-4147-A177-3AD203B41FA5}">
                      <a16:colId xmlns:a16="http://schemas.microsoft.com/office/drawing/2014/main" val="1181279181"/>
                    </a:ext>
                  </a:extLst>
                </a:gridCol>
                <a:gridCol w="2583402">
                  <a:extLst>
                    <a:ext uri="{9D8B030D-6E8A-4147-A177-3AD203B41FA5}">
                      <a16:colId xmlns:a16="http://schemas.microsoft.com/office/drawing/2014/main" val="2822062473"/>
                    </a:ext>
                  </a:extLst>
                </a:gridCol>
                <a:gridCol w="5379126">
                  <a:extLst>
                    <a:ext uri="{9D8B030D-6E8A-4147-A177-3AD203B41FA5}">
                      <a16:colId xmlns:a16="http://schemas.microsoft.com/office/drawing/2014/main" val="3966355993"/>
                    </a:ext>
                  </a:extLst>
                </a:gridCol>
              </a:tblGrid>
              <a:tr h="0">
                <a:tc>
                  <a:txBody>
                    <a:bodyPr/>
                    <a:lstStyle/>
                    <a:p>
                      <a:pPr algn="ctr"/>
                      <a:r>
                        <a:rPr lang="en-US" dirty="0"/>
                        <a:t>Domain Case</a:t>
                      </a:r>
                    </a:p>
                  </a:txBody>
                  <a:tcPr/>
                </a:tc>
                <a:tc>
                  <a:txBody>
                    <a:bodyPr/>
                    <a:lstStyle/>
                    <a:p>
                      <a:pPr algn="ctr"/>
                      <a:r>
                        <a:rPr lang="en-US" dirty="0"/>
                        <a:t>Use Case</a:t>
                      </a:r>
                    </a:p>
                  </a:txBody>
                  <a:tcPr/>
                </a:tc>
                <a:tc>
                  <a:txBody>
                    <a:bodyPr/>
                    <a:lstStyle/>
                    <a:p>
                      <a:pPr algn="ctr"/>
                      <a:r>
                        <a:rPr lang="en-US" dirty="0"/>
                        <a:t>Brief Use Case Description</a:t>
                      </a:r>
                    </a:p>
                  </a:txBody>
                  <a:tcPr/>
                </a:tc>
                <a:extLst>
                  <a:ext uri="{0D108BD9-81ED-4DB2-BD59-A6C34878D82A}">
                    <a16:rowId xmlns:a16="http://schemas.microsoft.com/office/drawing/2014/main" val="3592495400"/>
                  </a:ext>
                </a:extLst>
              </a:tr>
              <a:tr h="370840">
                <a:tc>
                  <a:txBody>
                    <a:bodyPr/>
                    <a:lstStyle/>
                    <a:p>
                      <a:pPr algn="ctr"/>
                      <a:r>
                        <a:rPr lang="en-US" dirty="0"/>
                        <a:t>Smart Parking</a:t>
                      </a:r>
                    </a:p>
                  </a:txBody>
                  <a:tcPr/>
                </a:tc>
                <a:tc>
                  <a:txBody>
                    <a:bodyPr/>
                    <a:lstStyle/>
                    <a:p>
                      <a:pPr algn="ctr"/>
                      <a:r>
                        <a:rPr lang="en-US" dirty="0"/>
                        <a:t>Determine Available Parking</a:t>
                      </a:r>
                    </a:p>
                  </a:txBody>
                  <a:tcPr/>
                </a:tc>
                <a:tc>
                  <a:txBody>
                    <a:bodyPr/>
                    <a:lstStyle/>
                    <a:p>
                      <a:pPr algn="ctr"/>
                      <a:r>
                        <a:rPr lang="en-US" dirty="0"/>
                        <a:t>Sensors under parking spots detect absence and presence of cars. Information is transmitted to roadside electronic panels and mobile application via </a:t>
                      </a:r>
                      <a:r>
                        <a:rPr lang="en-US" dirty="0" err="1"/>
                        <a:t>wifi</a:t>
                      </a:r>
                      <a:r>
                        <a:rPr lang="en-US" dirty="0"/>
                        <a:t>.</a:t>
                      </a:r>
                    </a:p>
                  </a:txBody>
                  <a:tcPr/>
                </a:tc>
                <a:extLst>
                  <a:ext uri="{0D108BD9-81ED-4DB2-BD59-A6C34878D82A}">
                    <a16:rowId xmlns:a16="http://schemas.microsoft.com/office/drawing/2014/main" val="2377246890"/>
                  </a:ext>
                </a:extLst>
              </a:tr>
              <a:tr h="370840">
                <a:tc>
                  <a:txBody>
                    <a:bodyPr/>
                    <a:lstStyle/>
                    <a:p>
                      <a:pPr algn="ctr"/>
                      <a:endParaRPr lang="en-US" dirty="0"/>
                    </a:p>
                  </a:txBody>
                  <a:tcPr/>
                </a:tc>
                <a:tc>
                  <a:txBody>
                    <a:bodyPr/>
                    <a:lstStyle/>
                    <a:p>
                      <a:pPr algn="ctr"/>
                      <a:r>
                        <a:rPr lang="en-US" dirty="0"/>
                        <a:t>Download and register Parking.SG app</a:t>
                      </a:r>
                    </a:p>
                  </a:txBody>
                  <a:tcPr/>
                </a:tc>
                <a:tc>
                  <a:txBody>
                    <a:bodyPr/>
                    <a:lstStyle/>
                    <a:p>
                      <a:pPr algn="ctr"/>
                      <a:r>
                        <a:rPr lang="en-US" dirty="0"/>
                        <a:t>User downloads Parking.SG app on Android or iPhone.</a:t>
                      </a:r>
                    </a:p>
                  </a:txBody>
                  <a:tcPr/>
                </a:tc>
                <a:extLst>
                  <a:ext uri="{0D108BD9-81ED-4DB2-BD59-A6C34878D82A}">
                    <a16:rowId xmlns:a16="http://schemas.microsoft.com/office/drawing/2014/main" val="4064035181"/>
                  </a:ext>
                </a:extLst>
              </a:tr>
              <a:tr h="370840">
                <a:tc>
                  <a:txBody>
                    <a:bodyPr/>
                    <a:lstStyle/>
                    <a:p>
                      <a:pPr algn="ctr"/>
                      <a:endParaRPr lang="en-US" dirty="0"/>
                    </a:p>
                  </a:txBody>
                  <a:tcPr/>
                </a:tc>
                <a:tc>
                  <a:txBody>
                    <a:bodyPr/>
                    <a:lstStyle/>
                    <a:p>
                      <a:pPr algn="ctr"/>
                      <a:r>
                        <a:rPr lang="en-US" dirty="0"/>
                        <a:t>Use Parking.SG app</a:t>
                      </a:r>
                    </a:p>
                  </a:txBody>
                  <a:tcPr/>
                </a:tc>
                <a:tc>
                  <a:txBody>
                    <a:bodyPr/>
                    <a:lstStyle/>
                    <a:p>
                      <a:pPr algn="ctr"/>
                      <a:r>
                        <a:rPr lang="en-US" dirty="0"/>
                        <a:t>User selects car park location and vehicle details to view costs and parking end time. User then adds their card information, enters parking duration, and pays for parking</a:t>
                      </a:r>
                    </a:p>
                  </a:txBody>
                  <a:tcPr/>
                </a:tc>
                <a:extLst>
                  <a:ext uri="{0D108BD9-81ED-4DB2-BD59-A6C34878D82A}">
                    <a16:rowId xmlns:a16="http://schemas.microsoft.com/office/drawing/2014/main" val="2254313056"/>
                  </a:ext>
                </a:extLst>
              </a:tr>
              <a:tr h="370840">
                <a:tc>
                  <a:txBody>
                    <a:bodyPr/>
                    <a:lstStyle/>
                    <a:p>
                      <a:pPr algn="ctr"/>
                      <a:endParaRPr lang="en-US"/>
                    </a:p>
                  </a:txBody>
                  <a:tcPr/>
                </a:tc>
                <a:tc>
                  <a:txBody>
                    <a:bodyPr/>
                    <a:lstStyle/>
                    <a:p>
                      <a:pPr algn="ctr"/>
                      <a:r>
                        <a:rPr lang="en-US" dirty="0"/>
                        <a:t>End parking session</a:t>
                      </a:r>
                    </a:p>
                  </a:txBody>
                  <a:tcPr/>
                </a:tc>
                <a:tc>
                  <a:txBody>
                    <a:bodyPr/>
                    <a:lstStyle/>
                    <a:p>
                      <a:pPr algn="ctr"/>
                      <a:r>
                        <a:rPr lang="en-US" dirty="0"/>
                        <a:t>User ends parking manually or session is ended automatically based on chosen duration</a:t>
                      </a:r>
                    </a:p>
                  </a:txBody>
                  <a:tcPr/>
                </a:tc>
                <a:extLst>
                  <a:ext uri="{0D108BD9-81ED-4DB2-BD59-A6C34878D82A}">
                    <a16:rowId xmlns:a16="http://schemas.microsoft.com/office/drawing/2014/main" val="1204233956"/>
                  </a:ext>
                </a:extLst>
              </a:tr>
            </a:tbl>
          </a:graphicData>
        </a:graphic>
      </p:graphicFrame>
    </p:spTree>
    <p:extLst>
      <p:ext uri="{BB962C8B-B14F-4D97-AF65-F5344CB8AC3E}">
        <p14:creationId xmlns:p14="http://schemas.microsoft.com/office/powerpoint/2010/main" val="5370803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677AF0-0B7F-4302-98DE-9E91AEA4DD11}"/>
              </a:ext>
            </a:extLst>
          </p:cNvPr>
          <p:cNvSpPr>
            <a:spLocks noGrp="1"/>
          </p:cNvSpPr>
          <p:nvPr>
            <p:ph type="title"/>
          </p:nvPr>
        </p:nvSpPr>
        <p:spPr>
          <a:xfrm>
            <a:off x="656948" y="389676"/>
            <a:ext cx="11070454" cy="2016173"/>
          </a:xfrm>
        </p:spPr>
        <p:txBody>
          <a:bodyPr>
            <a:normAutofit fontScale="90000"/>
          </a:bodyPr>
          <a:lstStyle/>
          <a:p>
            <a:pPr algn="ctr"/>
            <a:r>
              <a:rPr lang="en-US" dirty="0"/>
              <a:t>Singapore – Smart Mobility</a:t>
            </a:r>
            <a:br>
              <a:rPr lang="en-US" dirty="0"/>
            </a:br>
            <a:br>
              <a:rPr lang="en-US" dirty="0"/>
            </a:br>
            <a:r>
              <a:rPr lang="en-US" sz="2800" dirty="0"/>
              <a:t>Use Cases and Descriptions– Smart Traffic Lights for Smart Mobility:</a:t>
            </a:r>
            <a:br>
              <a:rPr lang="en-US" dirty="0"/>
            </a:br>
            <a:br>
              <a:rPr lang="en-US" dirty="0"/>
            </a:br>
            <a:endParaRPr lang="en-US" dirty="0"/>
          </a:p>
        </p:txBody>
      </p:sp>
      <p:graphicFrame>
        <p:nvGraphicFramePr>
          <p:cNvPr id="5" name="Table 5">
            <a:extLst>
              <a:ext uri="{FF2B5EF4-FFF2-40B4-BE49-F238E27FC236}">
                <a16:creationId xmlns:a16="http://schemas.microsoft.com/office/drawing/2014/main" id="{3CED8BA8-72CC-4879-9777-C3CAB5F2DA23}"/>
              </a:ext>
            </a:extLst>
          </p:cNvPr>
          <p:cNvGraphicFramePr>
            <a:graphicFrameLocks noGrp="1"/>
          </p:cNvGraphicFramePr>
          <p:nvPr>
            <p:ph idx="1"/>
            <p:extLst>
              <p:ext uri="{D42A27DB-BD31-4B8C-83A1-F6EECF244321}">
                <p14:modId xmlns:p14="http://schemas.microsoft.com/office/powerpoint/2010/main" val="3465175002"/>
              </p:ext>
            </p:extLst>
          </p:nvPr>
        </p:nvGraphicFramePr>
        <p:xfrm>
          <a:off x="838201" y="2133600"/>
          <a:ext cx="10515597" cy="3108960"/>
        </p:xfrm>
        <a:graphic>
          <a:graphicData uri="http://schemas.openxmlformats.org/drawingml/2006/table">
            <a:tbl>
              <a:tblPr firstRow="1" bandRow="1">
                <a:tableStyleId>{5C22544A-7EE6-4342-B048-85BDC9FD1C3A}</a:tableStyleId>
              </a:tblPr>
              <a:tblGrid>
                <a:gridCol w="2553069">
                  <a:extLst>
                    <a:ext uri="{9D8B030D-6E8A-4147-A177-3AD203B41FA5}">
                      <a16:colId xmlns:a16="http://schemas.microsoft.com/office/drawing/2014/main" val="1181279181"/>
                    </a:ext>
                  </a:extLst>
                </a:gridCol>
                <a:gridCol w="2583402">
                  <a:extLst>
                    <a:ext uri="{9D8B030D-6E8A-4147-A177-3AD203B41FA5}">
                      <a16:colId xmlns:a16="http://schemas.microsoft.com/office/drawing/2014/main" val="2822062473"/>
                    </a:ext>
                  </a:extLst>
                </a:gridCol>
                <a:gridCol w="5379126">
                  <a:extLst>
                    <a:ext uri="{9D8B030D-6E8A-4147-A177-3AD203B41FA5}">
                      <a16:colId xmlns:a16="http://schemas.microsoft.com/office/drawing/2014/main" val="3966355993"/>
                    </a:ext>
                  </a:extLst>
                </a:gridCol>
              </a:tblGrid>
              <a:tr h="0">
                <a:tc>
                  <a:txBody>
                    <a:bodyPr/>
                    <a:lstStyle/>
                    <a:p>
                      <a:pPr algn="ctr"/>
                      <a:r>
                        <a:rPr lang="en-US" dirty="0"/>
                        <a:t>Domain Case</a:t>
                      </a:r>
                    </a:p>
                  </a:txBody>
                  <a:tcPr/>
                </a:tc>
                <a:tc>
                  <a:txBody>
                    <a:bodyPr/>
                    <a:lstStyle/>
                    <a:p>
                      <a:pPr algn="ctr"/>
                      <a:r>
                        <a:rPr lang="en-US" dirty="0"/>
                        <a:t>Use Case</a:t>
                      </a:r>
                    </a:p>
                  </a:txBody>
                  <a:tcPr/>
                </a:tc>
                <a:tc>
                  <a:txBody>
                    <a:bodyPr/>
                    <a:lstStyle/>
                    <a:p>
                      <a:pPr algn="ctr"/>
                      <a:r>
                        <a:rPr lang="en-US" dirty="0"/>
                        <a:t>Brief Use Case Description</a:t>
                      </a:r>
                    </a:p>
                  </a:txBody>
                  <a:tcPr/>
                </a:tc>
                <a:extLst>
                  <a:ext uri="{0D108BD9-81ED-4DB2-BD59-A6C34878D82A}">
                    <a16:rowId xmlns:a16="http://schemas.microsoft.com/office/drawing/2014/main" val="3592495400"/>
                  </a:ext>
                </a:extLst>
              </a:tr>
              <a:tr h="370840">
                <a:tc>
                  <a:txBody>
                    <a:bodyPr/>
                    <a:lstStyle/>
                    <a:p>
                      <a:pPr algn="ctr"/>
                      <a:r>
                        <a:rPr lang="en-US" dirty="0"/>
                        <a:t>Smart Traffic Lights</a:t>
                      </a:r>
                    </a:p>
                  </a:txBody>
                  <a:tcPr/>
                </a:tc>
                <a:tc>
                  <a:txBody>
                    <a:bodyPr/>
                    <a:lstStyle/>
                    <a:p>
                      <a:pPr algn="ctr"/>
                      <a:r>
                        <a:rPr lang="en-US" dirty="0"/>
                        <a:t>Detect traffic flow</a:t>
                      </a:r>
                    </a:p>
                  </a:txBody>
                  <a:tcPr/>
                </a:tc>
                <a:tc>
                  <a:txBody>
                    <a:bodyPr/>
                    <a:lstStyle/>
                    <a:p>
                      <a:pPr algn="ctr"/>
                      <a:r>
                        <a:rPr lang="en-US" dirty="0"/>
                        <a:t>Thin metal wire detector loops below road surface detect vehicles and activation of pedestrian buttons detect pedestrians</a:t>
                      </a:r>
                    </a:p>
                  </a:txBody>
                  <a:tcPr/>
                </a:tc>
                <a:extLst>
                  <a:ext uri="{0D108BD9-81ED-4DB2-BD59-A6C34878D82A}">
                    <a16:rowId xmlns:a16="http://schemas.microsoft.com/office/drawing/2014/main" val="2377246890"/>
                  </a:ext>
                </a:extLst>
              </a:tr>
              <a:tr h="370840">
                <a:tc>
                  <a:txBody>
                    <a:bodyPr/>
                    <a:lstStyle/>
                    <a:p>
                      <a:pPr algn="ctr"/>
                      <a:endParaRPr lang="en-US" dirty="0"/>
                    </a:p>
                  </a:txBody>
                  <a:tcPr/>
                </a:tc>
                <a:tc>
                  <a:txBody>
                    <a:bodyPr/>
                    <a:lstStyle/>
                    <a:p>
                      <a:pPr algn="ctr"/>
                      <a:r>
                        <a:rPr lang="en-US" dirty="0"/>
                        <a:t>Provide efficient green light time</a:t>
                      </a:r>
                    </a:p>
                  </a:txBody>
                  <a:tcPr/>
                </a:tc>
                <a:tc>
                  <a:txBody>
                    <a:bodyPr/>
                    <a:lstStyle/>
                    <a:p>
                      <a:pPr algn="ctr"/>
                      <a:r>
                        <a:rPr lang="en-US" dirty="0"/>
                        <a:t>Computer provides optimal green light time based on real time traffic demands and links traffic signals at adjacent junctions to coordinate their start times.</a:t>
                      </a:r>
                    </a:p>
                  </a:txBody>
                  <a:tcPr/>
                </a:tc>
                <a:extLst>
                  <a:ext uri="{0D108BD9-81ED-4DB2-BD59-A6C34878D82A}">
                    <a16:rowId xmlns:a16="http://schemas.microsoft.com/office/drawing/2014/main" val="4064035181"/>
                  </a:ext>
                </a:extLst>
              </a:tr>
              <a:tr h="370840">
                <a:tc>
                  <a:txBody>
                    <a:bodyPr/>
                    <a:lstStyle/>
                    <a:p>
                      <a:pPr algn="ctr"/>
                      <a:endParaRPr lang="en-US" dirty="0"/>
                    </a:p>
                  </a:txBody>
                  <a:tcPr/>
                </a:tc>
                <a:tc>
                  <a:txBody>
                    <a:bodyPr/>
                    <a:lstStyle/>
                    <a:p>
                      <a:pPr algn="ctr"/>
                      <a:r>
                        <a:rPr lang="en-US" dirty="0"/>
                        <a:t>Use </a:t>
                      </a:r>
                      <a:r>
                        <a:rPr lang="en-US" dirty="0" err="1"/>
                        <a:t>GreenMan</a:t>
                      </a:r>
                      <a:r>
                        <a:rPr lang="en-US" dirty="0"/>
                        <a:t>+</a:t>
                      </a:r>
                    </a:p>
                  </a:txBody>
                  <a:tcPr/>
                </a:tc>
                <a:tc>
                  <a:txBody>
                    <a:bodyPr/>
                    <a:lstStyle/>
                    <a:p>
                      <a:pPr algn="ctr"/>
                      <a:r>
                        <a:rPr lang="en-US" dirty="0"/>
                        <a:t>Pedestrians use senior citizen or person with disabilities concession card on card reader to increase green man time.</a:t>
                      </a:r>
                    </a:p>
                  </a:txBody>
                  <a:tcPr/>
                </a:tc>
                <a:extLst>
                  <a:ext uri="{0D108BD9-81ED-4DB2-BD59-A6C34878D82A}">
                    <a16:rowId xmlns:a16="http://schemas.microsoft.com/office/drawing/2014/main" val="2254313056"/>
                  </a:ext>
                </a:extLst>
              </a:tr>
            </a:tbl>
          </a:graphicData>
        </a:graphic>
      </p:graphicFrame>
    </p:spTree>
    <p:extLst>
      <p:ext uri="{BB962C8B-B14F-4D97-AF65-F5344CB8AC3E}">
        <p14:creationId xmlns:p14="http://schemas.microsoft.com/office/powerpoint/2010/main" val="21897285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677AF0-0B7F-4302-98DE-9E91AEA4DD11}"/>
              </a:ext>
            </a:extLst>
          </p:cNvPr>
          <p:cNvSpPr>
            <a:spLocks noGrp="1"/>
          </p:cNvSpPr>
          <p:nvPr>
            <p:ph type="title"/>
          </p:nvPr>
        </p:nvSpPr>
        <p:spPr>
          <a:xfrm>
            <a:off x="656948" y="389676"/>
            <a:ext cx="11070454" cy="2016173"/>
          </a:xfrm>
        </p:spPr>
        <p:txBody>
          <a:bodyPr>
            <a:normAutofit fontScale="90000"/>
          </a:bodyPr>
          <a:lstStyle/>
          <a:p>
            <a:pPr algn="ctr"/>
            <a:r>
              <a:rPr lang="en-US" dirty="0"/>
              <a:t>Singapore – Smart Mobility</a:t>
            </a:r>
            <a:br>
              <a:rPr lang="en-US" dirty="0"/>
            </a:br>
            <a:br>
              <a:rPr lang="en-US" dirty="0"/>
            </a:br>
            <a:r>
              <a:rPr lang="en-US" sz="2800" dirty="0"/>
              <a:t>Use Cases and Descriptions– Express Monitoring and Advisory System for Smart Mobility:</a:t>
            </a:r>
            <a:br>
              <a:rPr lang="en-US" dirty="0"/>
            </a:br>
            <a:br>
              <a:rPr lang="en-US" dirty="0"/>
            </a:br>
            <a:endParaRPr lang="en-US" dirty="0"/>
          </a:p>
        </p:txBody>
      </p:sp>
      <p:graphicFrame>
        <p:nvGraphicFramePr>
          <p:cNvPr id="5" name="Table 5">
            <a:extLst>
              <a:ext uri="{FF2B5EF4-FFF2-40B4-BE49-F238E27FC236}">
                <a16:creationId xmlns:a16="http://schemas.microsoft.com/office/drawing/2014/main" id="{3CED8BA8-72CC-4879-9777-C3CAB5F2DA23}"/>
              </a:ext>
            </a:extLst>
          </p:cNvPr>
          <p:cNvGraphicFramePr>
            <a:graphicFrameLocks noGrp="1"/>
          </p:cNvGraphicFramePr>
          <p:nvPr>
            <p:ph idx="1"/>
            <p:extLst>
              <p:ext uri="{D42A27DB-BD31-4B8C-83A1-F6EECF244321}">
                <p14:modId xmlns:p14="http://schemas.microsoft.com/office/powerpoint/2010/main" val="3251057103"/>
              </p:ext>
            </p:extLst>
          </p:nvPr>
        </p:nvGraphicFramePr>
        <p:xfrm>
          <a:off x="838201" y="2133600"/>
          <a:ext cx="10515597" cy="2286000"/>
        </p:xfrm>
        <a:graphic>
          <a:graphicData uri="http://schemas.openxmlformats.org/drawingml/2006/table">
            <a:tbl>
              <a:tblPr firstRow="1" bandRow="1">
                <a:tableStyleId>{5C22544A-7EE6-4342-B048-85BDC9FD1C3A}</a:tableStyleId>
              </a:tblPr>
              <a:tblGrid>
                <a:gridCol w="2553069">
                  <a:extLst>
                    <a:ext uri="{9D8B030D-6E8A-4147-A177-3AD203B41FA5}">
                      <a16:colId xmlns:a16="http://schemas.microsoft.com/office/drawing/2014/main" val="1181279181"/>
                    </a:ext>
                  </a:extLst>
                </a:gridCol>
                <a:gridCol w="2583402">
                  <a:extLst>
                    <a:ext uri="{9D8B030D-6E8A-4147-A177-3AD203B41FA5}">
                      <a16:colId xmlns:a16="http://schemas.microsoft.com/office/drawing/2014/main" val="2822062473"/>
                    </a:ext>
                  </a:extLst>
                </a:gridCol>
                <a:gridCol w="5379126">
                  <a:extLst>
                    <a:ext uri="{9D8B030D-6E8A-4147-A177-3AD203B41FA5}">
                      <a16:colId xmlns:a16="http://schemas.microsoft.com/office/drawing/2014/main" val="3966355993"/>
                    </a:ext>
                  </a:extLst>
                </a:gridCol>
              </a:tblGrid>
              <a:tr h="0">
                <a:tc>
                  <a:txBody>
                    <a:bodyPr/>
                    <a:lstStyle/>
                    <a:p>
                      <a:pPr algn="ctr"/>
                      <a:r>
                        <a:rPr lang="en-US" dirty="0"/>
                        <a:t>Domain Case</a:t>
                      </a:r>
                    </a:p>
                  </a:txBody>
                  <a:tcPr/>
                </a:tc>
                <a:tc>
                  <a:txBody>
                    <a:bodyPr/>
                    <a:lstStyle/>
                    <a:p>
                      <a:pPr algn="ctr"/>
                      <a:r>
                        <a:rPr lang="en-US" dirty="0"/>
                        <a:t>Use Case</a:t>
                      </a:r>
                    </a:p>
                  </a:txBody>
                  <a:tcPr/>
                </a:tc>
                <a:tc>
                  <a:txBody>
                    <a:bodyPr/>
                    <a:lstStyle/>
                    <a:p>
                      <a:pPr algn="ctr"/>
                      <a:r>
                        <a:rPr lang="en-US" dirty="0"/>
                        <a:t>Brief Use Case Description</a:t>
                      </a:r>
                    </a:p>
                  </a:txBody>
                  <a:tcPr/>
                </a:tc>
                <a:extLst>
                  <a:ext uri="{0D108BD9-81ED-4DB2-BD59-A6C34878D82A}">
                    <a16:rowId xmlns:a16="http://schemas.microsoft.com/office/drawing/2014/main" val="3592495400"/>
                  </a:ext>
                </a:extLst>
              </a:tr>
              <a:tr h="370840">
                <a:tc>
                  <a:txBody>
                    <a:bodyPr/>
                    <a:lstStyle/>
                    <a:p>
                      <a:pPr algn="ctr"/>
                      <a:r>
                        <a:rPr lang="en-US" dirty="0"/>
                        <a:t>Express Monitoring and Advisory System</a:t>
                      </a:r>
                    </a:p>
                  </a:txBody>
                  <a:tcPr/>
                </a:tc>
                <a:tc>
                  <a:txBody>
                    <a:bodyPr/>
                    <a:lstStyle/>
                    <a:p>
                      <a:pPr algn="ctr"/>
                      <a:r>
                        <a:rPr lang="en-US" dirty="0"/>
                        <a:t>Detect incident</a:t>
                      </a:r>
                    </a:p>
                  </a:txBody>
                  <a:tcPr/>
                </a:tc>
                <a:tc>
                  <a:txBody>
                    <a:bodyPr/>
                    <a:lstStyle/>
                    <a:p>
                      <a:pPr algn="ctr"/>
                      <a:r>
                        <a:rPr lang="en-US" dirty="0"/>
                        <a:t>Cameras and public feedback are used for detection of incidents</a:t>
                      </a:r>
                    </a:p>
                  </a:txBody>
                  <a:tcPr/>
                </a:tc>
                <a:extLst>
                  <a:ext uri="{0D108BD9-81ED-4DB2-BD59-A6C34878D82A}">
                    <a16:rowId xmlns:a16="http://schemas.microsoft.com/office/drawing/2014/main" val="2377246890"/>
                  </a:ext>
                </a:extLst>
              </a:tr>
              <a:tr h="370840">
                <a:tc>
                  <a:txBody>
                    <a:bodyPr/>
                    <a:lstStyle/>
                    <a:p>
                      <a:pPr algn="ctr"/>
                      <a:endParaRPr lang="en-US" dirty="0"/>
                    </a:p>
                  </a:txBody>
                  <a:tcPr/>
                </a:tc>
                <a:tc>
                  <a:txBody>
                    <a:bodyPr/>
                    <a:lstStyle/>
                    <a:p>
                      <a:pPr algn="ctr"/>
                      <a:r>
                        <a:rPr lang="en-US" dirty="0"/>
                        <a:t>Respond to incident</a:t>
                      </a:r>
                    </a:p>
                  </a:txBody>
                  <a:tcPr/>
                </a:tc>
                <a:tc>
                  <a:txBody>
                    <a:bodyPr/>
                    <a:lstStyle/>
                    <a:p>
                      <a:pPr algn="ctr"/>
                      <a:r>
                        <a:rPr lang="en-US" dirty="0"/>
                        <a:t>Intelligent Transport Systems Centre staff propose  action based on incident such as vehicle recovery</a:t>
                      </a:r>
                    </a:p>
                  </a:txBody>
                  <a:tcPr/>
                </a:tc>
                <a:extLst>
                  <a:ext uri="{0D108BD9-81ED-4DB2-BD59-A6C34878D82A}">
                    <a16:rowId xmlns:a16="http://schemas.microsoft.com/office/drawing/2014/main" val="4064035181"/>
                  </a:ext>
                </a:extLst>
              </a:tr>
              <a:tr h="370840">
                <a:tc>
                  <a:txBody>
                    <a:bodyPr/>
                    <a:lstStyle/>
                    <a:p>
                      <a:pPr algn="ctr"/>
                      <a:endParaRPr lang="en-US" dirty="0"/>
                    </a:p>
                  </a:txBody>
                  <a:tcPr/>
                </a:tc>
                <a:tc>
                  <a:txBody>
                    <a:bodyPr/>
                    <a:lstStyle/>
                    <a:p>
                      <a:pPr algn="ctr"/>
                      <a:r>
                        <a:rPr lang="en-US" dirty="0"/>
                        <a:t>Disseminate information</a:t>
                      </a:r>
                    </a:p>
                  </a:txBody>
                  <a:tcPr/>
                </a:tc>
                <a:tc>
                  <a:txBody>
                    <a:bodyPr/>
                    <a:lstStyle/>
                    <a:p>
                      <a:pPr algn="ctr"/>
                      <a:r>
                        <a:rPr lang="en-US" dirty="0"/>
                        <a:t>Incident information displayed on electronic road signs or via the ONE.MOTORING website</a:t>
                      </a:r>
                    </a:p>
                  </a:txBody>
                  <a:tcPr/>
                </a:tc>
                <a:extLst>
                  <a:ext uri="{0D108BD9-81ED-4DB2-BD59-A6C34878D82A}">
                    <a16:rowId xmlns:a16="http://schemas.microsoft.com/office/drawing/2014/main" val="2254313056"/>
                  </a:ext>
                </a:extLst>
              </a:tr>
            </a:tbl>
          </a:graphicData>
        </a:graphic>
      </p:graphicFrame>
    </p:spTree>
    <p:extLst>
      <p:ext uri="{BB962C8B-B14F-4D97-AF65-F5344CB8AC3E}">
        <p14:creationId xmlns:p14="http://schemas.microsoft.com/office/powerpoint/2010/main" val="9082210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677AF0-0B7F-4302-98DE-9E91AEA4DD11}"/>
              </a:ext>
            </a:extLst>
          </p:cNvPr>
          <p:cNvSpPr>
            <a:spLocks noGrp="1"/>
          </p:cNvSpPr>
          <p:nvPr>
            <p:ph type="title"/>
          </p:nvPr>
        </p:nvSpPr>
        <p:spPr>
          <a:xfrm>
            <a:off x="656948" y="389676"/>
            <a:ext cx="11070454" cy="2016173"/>
          </a:xfrm>
        </p:spPr>
        <p:txBody>
          <a:bodyPr>
            <a:normAutofit fontScale="90000"/>
          </a:bodyPr>
          <a:lstStyle/>
          <a:p>
            <a:pPr algn="ctr"/>
            <a:r>
              <a:rPr lang="en-US" dirty="0"/>
              <a:t>Singapore – Smart Mobility</a:t>
            </a:r>
            <a:br>
              <a:rPr lang="en-US" dirty="0"/>
            </a:br>
            <a:br>
              <a:rPr lang="en-US" dirty="0"/>
            </a:br>
            <a:r>
              <a:rPr lang="en-US" sz="2800" dirty="0"/>
              <a:t>Use Cases and Descriptions– City Service Applications for Smart Mobility:</a:t>
            </a:r>
            <a:br>
              <a:rPr lang="en-US" dirty="0"/>
            </a:br>
            <a:br>
              <a:rPr lang="en-US" dirty="0"/>
            </a:br>
            <a:endParaRPr lang="en-US" dirty="0"/>
          </a:p>
        </p:txBody>
      </p:sp>
      <p:graphicFrame>
        <p:nvGraphicFramePr>
          <p:cNvPr id="5" name="Table 5">
            <a:extLst>
              <a:ext uri="{FF2B5EF4-FFF2-40B4-BE49-F238E27FC236}">
                <a16:creationId xmlns:a16="http://schemas.microsoft.com/office/drawing/2014/main" id="{3CED8BA8-72CC-4879-9777-C3CAB5F2DA23}"/>
              </a:ext>
            </a:extLst>
          </p:cNvPr>
          <p:cNvGraphicFramePr>
            <a:graphicFrameLocks noGrp="1"/>
          </p:cNvGraphicFramePr>
          <p:nvPr>
            <p:ph idx="1"/>
            <p:extLst>
              <p:ext uri="{D42A27DB-BD31-4B8C-83A1-F6EECF244321}">
                <p14:modId xmlns:p14="http://schemas.microsoft.com/office/powerpoint/2010/main" val="2027720082"/>
              </p:ext>
            </p:extLst>
          </p:nvPr>
        </p:nvGraphicFramePr>
        <p:xfrm>
          <a:off x="838201" y="2133600"/>
          <a:ext cx="10515597" cy="2468880"/>
        </p:xfrm>
        <a:graphic>
          <a:graphicData uri="http://schemas.openxmlformats.org/drawingml/2006/table">
            <a:tbl>
              <a:tblPr firstRow="1" bandRow="1">
                <a:tableStyleId>{5C22544A-7EE6-4342-B048-85BDC9FD1C3A}</a:tableStyleId>
              </a:tblPr>
              <a:tblGrid>
                <a:gridCol w="2553069">
                  <a:extLst>
                    <a:ext uri="{9D8B030D-6E8A-4147-A177-3AD203B41FA5}">
                      <a16:colId xmlns:a16="http://schemas.microsoft.com/office/drawing/2014/main" val="1181279181"/>
                    </a:ext>
                  </a:extLst>
                </a:gridCol>
                <a:gridCol w="2583402">
                  <a:extLst>
                    <a:ext uri="{9D8B030D-6E8A-4147-A177-3AD203B41FA5}">
                      <a16:colId xmlns:a16="http://schemas.microsoft.com/office/drawing/2014/main" val="2822062473"/>
                    </a:ext>
                  </a:extLst>
                </a:gridCol>
                <a:gridCol w="5379126">
                  <a:extLst>
                    <a:ext uri="{9D8B030D-6E8A-4147-A177-3AD203B41FA5}">
                      <a16:colId xmlns:a16="http://schemas.microsoft.com/office/drawing/2014/main" val="3966355993"/>
                    </a:ext>
                  </a:extLst>
                </a:gridCol>
              </a:tblGrid>
              <a:tr h="0">
                <a:tc>
                  <a:txBody>
                    <a:bodyPr/>
                    <a:lstStyle/>
                    <a:p>
                      <a:pPr algn="ctr"/>
                      <a:r>
                        <a:rPr lang="en-US" dirty="0"/>
                        <a:t>Domain Case</a:t>
                      </a:r>
                    </a:p>
                  </a:txBody>
                  <a:tcPr/>
                </a:tc>
                <a:tc>
                  <a:txBody>
                    <a:bodyPr/>
                    <a:lstStyle/>
                    <a:p>
                      <a:pPr algn="ctr"/>
                      <a:r>
                        <a:rPr lang="en-US" dirty="0"/>
                        <a:t>Use Case</a:t>
                      </a:r>
                    </a:p>
                  </a:txBody>
                  <a:tcPr/>
                </a:tc>
                <a:tc>
                  <a:txBody>
                    <a:bodyPr/>
                    <a:lstStyle/>
                    <a:p>
                      <a:pPr algn="ctr"/>
                      <a:r>
                        <a:rPr lang="en-US" dirty="0"/>
                        <a:t>Brief Use Case Description</a:t>
                      </a:r>
                    </a:p>
                  </a:txBody>
                  <a:tcPr/>
                </a:tc>
                <a:extLst>
                  <a:ext uri="{0D108BD9-81ED-4DB2-BD59-A6C34878D82A}">
                    <a16:rowId xmlns:a16="http://schemas.microsoft.com/office/drawing/2014/main" val="3592495400"/>
                  </a:ext>
                </a:extLst>
              </a:tr>
              <a:tr h="370840">
                <a:tc>
                  <a:txBody>
                    <a:bodyPr/>
                    <a:lstStyle/>
                    <a:p>
                      <a:pPr algn="ctr"/>
                      <a:r>
                        <a:rPr lang="en-US" dirty="0"/>
                        <a:t>Citi Service Applications</a:t>
                      </a:r>
                    </a:p>
                  </a:txBody>
                  <a:tcPr/>
                </a:tc>
                <a:tc>
                  <a:txBody>
                    <a:bodyPr/>
                    <a:lstStyle/>
                    <a:p>
                      <a:pPr algn="ctr"/>
                      <a:r>
                        <a:rPr lang="en-US" dirty="0"/>
                        <a:t>Use ONE.MOTORING </a:t>
                      </a:r>
                      <a:r>
                        <a:rPr lang="en-US" dirty="0" err="1"/>
                        <a:t>wesbite</a:t>
                      </a:r>
                      <a:endParaRPr lang="en-US" dirty="0"/>
                    </a:p>
                  </a:txBody>
                  <a:tcPr/>
                </a:tc>
                <a:tc>
                  <a:txBody>
                    <a:bodyPr/>
                    <a:lstStyle/>
                    <a:p>
                      <a:pPr algn="ctr"/>
                      <a:r>
                        <a:rPr lang="en-US" dirty="0"/>
                        <a:t>Users can access ONE.MOTORING with a pc. The website provides semi-live traffic feeds and incident information. Users can also perform a variety of other transport related tasks such transfer vehicle ownership or purchase licenses </a:t>
                      </a:r>
                    </a:p>
                  </a:txBody>
                  <a:tcPr/>
                </a:tc>
                <a:extLst>
                  <a:ext uri="{0D108BD9-81ED-4DB2-BD59-A6C34878D82A}">
                    <a16:rowId xmlns:a16="http://schemas.microsoft.com/office/drawing/2014/main" val="2377246890"/>
                  </a:ext>
                </a:extLst>
              </a:tr>
              <a:tr h="370840">
                <a:tc>
                  <a:txBody>
                    <a:bodyPr/>
                    <a:lstStyle/>
                    <a:p>
                      <a:pPr algn="ctr"/>
                      <a:endParaRPr lang="en-US" dirty="0"/>
                    </a:p>
                  </a:txBody>
                  <a:tcPr/>
                </a:tc>
                <a:tc>
                  <a:txBody>
                    <a:bodyPr/>
                    <a:lstStyle/>
                    <a:p>
                      <a:pPr algn="ctr"/>
                      <a:r>
                        <a:rPr lang="en-US" dirty="0"/>
                        <a:t>Provide access to Singapore mobile apps</a:t>
                      </a:r>
                    </a:p>
                  </a:txBody>
                  <a:tcPr/>
                </a:tc>
                <a:tc>
                  <a:txBody>
                    <a:bodyPr/>
                    <a:lstStyle/>
                    <a:p>
                      <a:pPr algn="ctr"/>
                      <a:r>
                        <a:rPr lang="en-US" dirty="0"/>
                        <a:t>Links to the various smart apps are included in Useful Apps section of the Smart Nation Singapore Website</a:t>
                      </a:r>
                    </a:p>
                  </a:txBody>
                  <a:tcPr/>
                </a:tc>
                <a:extLst>
                  <a:ext uri="{0D108BD9-81ED-4DB2-BD59-A6C34878D82A}">
                    <a16:rowId xmlns:a16="http://schemas.microsoft.com/office/drawing/2014/main" val="4064035181"/>
                  </a:ext>
                </a:extLst>
              </a:tr>
            </a:tbl>
          </a:graphicData>
        </a:graphic>
      </p:graphicFrame>
    </p:spTree>
    <p:extLst>
      <p:ext uri="{BB962C8B-B14F-4D97-AF65-F5344CB8AC3E}">
        <p14:creationId xmlns:p14="http://schemas.microsoft.com/office/powerpoint/2010/main" val="1451930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3" name="Rectangle 82">
            <a:extLst>
              <a:ext uri="{FF2B5EF4-FFF2-40B4-BE49-F238E27FC236}">
                <a16:creationId xmlns:a16="http://schemas.microsoft.com/office/drawing/2014/main" id="{EBF87945-A001-489F-9D9B-7D9435F0B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8639" y="347471"/>
            <a:ext cx="11100816" cy="18013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a:extLst>
              <a:ext uri="{FF2B5EF4-FFF2-40B4-BE49-F238E27FC236}">
                <a16:creationId xmlns:a16="http://schemas.microsoft.com/office/drawing/2014/main" id="{C00771F0-DCD3-4385-9B3B-54B8D3772DDF}"/>
              </a:ext>
            </a:extLst>
          </p:cNvPr>
          <p:cNvSpPr>
            <a:spLocks noGrp="1"/>
          </p:cNvSpPr>
          <p:nvPr>
            <p:ph type="title"/>
          </p:nvPr>
        </p:nvSpPr>
        <p:spPr>
          <a:xfrm>
            <a:off x="838200" y="585216"/>
            <a:ext cx="10515600" cy="1325563"/>
          </a:xfrm>
        </p:spPr>
        <p:txBody>
          <a:bodyPr>
            <a:normAutofit/>
          </a:bodyPr>
          <a:lstStyle/>
          <a:p>
            <a:r>
              <a:rPr lang="en-US">
                <a:solidFill>
                  <a:srgbClr val="FFFFFF"/>
                </a:solidFill>
              </a:rPr>
              <a:t>Singapore - Smart Mobility</a:t>
            </a:r>
          </a:p>
        </p:txBody>
      </p:sp>
      <p:pic>
        <p:nvPicPr>
          <p:cNvPr id="14" name="Picture 2" descr="Smart Mobility 2030 – ITS Strategic Plan for Singapore">
            <a:extLst>
              <a:ext uri="{FF2B5EF4-FFF2-40B4-BE49-F238E27FC236}">
                <a16:creationId xmlns:a16="http://schemas.microsoft.com/office/drawing/2014/main" id="{6FEE32D8-1678-495C-A123-6D32F25DDB5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22044"/>
          <a:stretch/>
        </p:blipFill>
        <p:spPr bwMode="auto">
          <a:xfrm>
            <a:off x="841248" y="2516777"/>
            <a:ext cx="6236208" cy="3660185"/>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0A179586-BB90-4780-BFAC-A01D560C7D72}"/>
              </a:ext>
            </a:extLst>
          </p:cNvPr>
          <p:cNvSpPr>
            <a:spLocks noGrp="1"/>
          </p:cNvSpPr>
          <p:nvPr>
            <p:ph idx="1"/>
          </p:nvPr>
        </p:nvSpPr>
        <p:spPr>
          <a:xfrm>
            <a:off x="7731905" y="3429000"/>
            <a:ext cx="3803904" cy="3660185"/>
          </a:xfrm>
        </p:spPr>
        <p:txBody>
          <a:bodyPr anchor="ctr">
            <a:normAutofit/>
          </a:bodyPr>
          <a:lstStyle/>
          <a:p>
            <a:pPr marL="0" indent="0">
              <a:buNone/>
            </a:pPr>
            <a:r>
              <a:rPr lang="en-US" sz="2200" b="1"/>
              <a:t>Goal:</a:t>
            </a:r>
          </a:p>
          <a:p>
            <a:pPr marL="0" indent="0">
              <a:buNone/>
            </a:pPr>
            <a:r>
              <a:rPr lang="en-US" sz="2200"/>
              <a:t>Enhance traffic flow and maintain safe road traffic. Coordinate with public transportation, a vehicle quota system and congestion charge to enhance the cities transport system. </a:t>
            </a:r>
          </a:p>
          <a:p>
            <a:pPr marL="0" indent="0">
              <a:buNone/>
            </a:pPr>
            <a:endParaRPr lang="en-US" sz="2200"/>
          </a:p>
          <a:p>
            <a:endParaRPr lang="en-US" sz="2200"/>
          </a:p>
          <a:p>
            <a:pPr marL="0" indent="0">
              <a:buNone/>
            </a:pPr>
            <a:endParaRPr lang="en-US" sz="2200"/>
          </a:p>
          <a:p>
            <a:pPr lvl="1"/>
            <a:endParaRPr lang="en-US" sz="2200"/>
          </a:p>
          <a:p>
            <a:endParaRPr lang="en-US" sz="2200"/>
          </a:p>
          <a:p>
            <a:endParaRPr lang="en-US" sz="2200"/>
          </a:p>
        </p:txBody>
      </p:sp>
    </p:spTree>
    <p:extLst>
      <p:ext uri="{BB962C8B-B14F-4D97-AF65-F5344CB8AC3E}">
        <p14:creationId xmlns:p14="http://schemas.microsoft.com/office/powerpoint/2010/main" val="27654988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0B9A0-C2BA-441A-8953-138761F57FE9}"/>
              </a:ext>
            </a:extLst>
          </p:cNvPr>
          <p:cNvSpPr>
            <a:spLocks noGrp="1"/>
          </p:cNvSpPr>
          <p:nvPr>
            <p:ph type="title"/>
          </p:nvPr>
        </p:nvSpPr>
        <p:spPr>
          <a:xfrm>
            <a:off x="566057" y="267153"/>
            <a:ext cx="10515600" cy="1325563"/>
          </a:xfrm>
        </p:spPr>
        <p:txBody>
          <a:bodyPr/>
          <a:lstStyle/>
          <a:p>
            <a:r>
              <a:rPr lang="en-US"/>
              <a:t>Singapore - Smart Mobility</a:t>
            </a:r>
            <a:endParaRPr lang="en-US" dirty="0"/>
          </a:p>
        </p:txBody>
      </p:sp>
      <p:sp>
        <p:nvSpPr>
          <p:cNvPr id="3" name="Content Placeholder 2">
            <a:extLst>
              <a:ext uri="{FF2B5EF4-FFF2-40B4-BE49-F238E27FC236}">
                <a16:creationId xmlns:a16="http://schemas.microsoft.com/office/drawing/2014/main" id="{6BFF67D0-9F1E-42A6-A661-C56C51787E32}"/>
              </a:ext>
            </a:extLst>
          </p:cNvPr>
          <p:cNvSpPr>
            <a:spLocks noGrp="1"/>
          </p:cNvSpPr>
          <p:nvPr>
            <p:ph idx="1"/>
          </p:nvPr>
        </p:nvSpPr>
        <p:spPr>
          <a:xfrm>
            <a:off x="566057" y="1727655"/>
            <a:ext cx="5617029" cy="4351338"/>
          </a:xfrm>
        </p:spPr>
        <p:txBody>
          <a:bodyPr/>
          <a:lstStyle/>
          <a:p>
            <a:pPr marL="0" indent="0">
              <a:buNone/>
            </a:pPr>
            <a:r>
              <a:rPr lang="en-US" sz="2200" b="1"/>
              <a:t>Bike sharing</a:t>
            </a:r>
          </a:p>
          <a:p>
            <a:r>
              <a:rPr lang="en-US" sz="1600"/>
              <a:t>App based bike renting service</a:t>
            </a:r>
          </a:p>
          <a:p>
            <a:r>
              <a:rPr lang="en-US" sz="1600"/>
              <a:t>Flat fee for first thirty minutes and subsequent charge per minute</a:t>
            </a:r>
          </a:p>
          <a:p>
            <a:pPr marL="0" indent="0">
              <a:buNone/>
            </a:pPr>
            <a:endParaRPr lang="en-US" sz="1600"/>
          </a:p>
          <a:p>
            <a:pPr marL="0" indent="0">
              <a:buNone/>
            </a:pPr>
            <a:endParaRPr lang="en-US" sz="1600"/>
          </a:p>
          <a:p>
            <a:pPr marL="0" indent="0">
              <a:buNone/>
            </a:pPr>
            <a:endParaRPr lang="en-US" sz="1600"/>
          </a:p>
          <a:p>
            <a:pPr marL="0" indent="0">
              <a:buNone/>
            </a:pPr>
            <a:endParaRPr lang="en-US" sz="1600" dirty="0"/>
          </a:p>
        </p:txBody>
      </p:sp>
      <p:sp>
        <p:nvSpPr>
          <p:cNvPr id="4" name="Content Placeholder 2">
            <a:extLst>
              <a:ext uri="{FF2B5EF4-FFF2-40B4-BE49-F238E27FC236}">
                <a16:creationId xmlns:a16="http://schemas.microsoft.com/office/drawing/2014/main" id="{9A3D5365-C73E-4A79-B1CA-D5FF6F0DB92C}"/>
              </a:ext>
            </a:extLst>
          </p:cNvPr>
          <p:cNvSpPr txBox="1">
            <a:spLocks/>
          </p:cNvSpPr>
          <p:nvPr/>
        </p:nvSpPr>
        <p:spPr>
          <a:xfrm>
            <a:off x="566057" y="3341914"/>
            <a:ext cx="4231496" cy="3009220"/>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200" b="1" dirty="0"/>
              <a:t>Smart Parking</a:t>
            </a:r>
          </a:p>
          <a:p>
            <a:r>
              <a:rPr lang="en-US" sz="1700" dirty="0"/>
              <a:t>Parking information displayed on electronic sign boards or online via One Motoring and other applications</a:t>
            </a:r>
          </a:p>
          <a:p>
            <a:r>
              <a:rPr lang="en-US" sz="1700" dirty="0"/>
              <a:t>Pay for parking via app</a:t>
            </a:r>
          </a:p>
          <a:p>
            <a:r>
              <a:rPr lang="en-US" sz="1700" dirty="0"/>
              <a:t>Promotes more efficient use of existing parking facilities</a:t>
            </a:r>
          </a:p>
        </p:txBody>
      </p:sp>
      <p:pic>
        <p:nvPicPr>
          <p:cNvPr id="9218" name="Picture 2">
            <a:extLst>
              <a:ext uri="{FF2B5EF4-FFF2-40B4-BE49-F238E27FC236}">
                <a16:creationId xmlns:a16="http://schemas.microsoft.com/office/drawing/2014/main" id="{4CB33048-2725-405E-94D7-D321CE1CC8D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73759" y="1345067"/>
            <a:ext cx="3537857" cy="2358571"/>
          </a:xfrm>
          <a:prstGeom prst="rect">
            <a:avLst/>
          </a:prstGeom>
          <a:noFill/>
          <a:extLst>
            <a:ext uri="{909E8E84-426E-40DD-AFC4-6F175D3DCCD1}">
              <a14:hiddenFill xmlns:a14="http://schemas.microsoft.com/office/drawing/2010/main">
                <a:solidFill>
                  <a:srgbClr val="FFFFFF"/>
                </a:solidFill>
              </a14:hiddenFill>
            </a:ext>
          </a:extLst>
        </p:spPr>
      </p:pic>
      <p:pic>
        <p:nvPicPr>
          <p:cNvPr id="9220" name="Picture 4" descr="Parking guidance system available in the CBD and major shopping belts">
            <a:extLst>
              <a:ext uri="{FF2B5EF4-FFF2-40B4-BE49-F238E27FC236}">
                <a16:creationId xmlns:a16="http://schemas.microsoft.com/office/drawing/2014/main" id="{8C9A1A78-F554-4DC6-89F7-F2E1FBF4754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32714" y="4309178"/>
            <a:ext cx="6351887" cy="22231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92052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974539-E9A8-4DF9-90E0-6248AC95AFF3}"/>
              </a:ext>
            </a:extLst>
          </p:cNvPr>
          <p:cNvSpPr>
            <a:spLocks noGrp="1"/>
          </p:cNvSpPr>
          <p:nvPr>
            <p:ph type="title"/>
          </p:nvPr>
        </p:nvSpPr>
        <p:spPr>
          <a:xfrm>
            <a:off x="332707" y="64777"/>
            <a:ext cx="7195457" cy="1690798"/>
          </a:xfrm>
        </p:spPr>
        <p:txBody>
          <a:bodyPr>
            <a:normAutofit/>
          </a:bodyPr>
          <a:lstStyle/>
          <a:p>
            <a:r>
              <a:rPr lang="en-US" sz="4000" dirty="0"/>
              <a:t>Singapore – Smart Mobility</a:t>
            </a:r>
          </a:p>
        </p:txBody>
      </p:sp>
      <p:sp>
        <p:nvSpPr>
          <p:cNvPr id="9" name="Content Placeholder 2">
            <a:extLst>
              <a:ext uri="{FF2B5EF4-FFF2-40B4-BE49-F238E27FC236}">
                <a16:creationId xmlns:a16="http://schemas.microsoft.com/office/drawing/2014/main" id="{9087CCC9-1857-4398-AAAD-B4CDB79E5E14}"/>
              </a:ext>
            </a:extLst>
          </p:cNvPr>
          <p:cNvSpPr>
            <a:spLocks noGrp="1"/>
          </p:cNvSpPr>
          <p:nvPr>
            <p:ph idx="1"/>
          </p:nvPr>
        </p:nvSpPr>
        <p:spPr>
          <a:xfrm>
            <a:off x="332707" y="1616954"/>
            <a:ext cx="5807109" cy="5040085"/>
          </a:xfrm>
        </p:spPr>
        <p:txBody>
          <a:bodyPr>
            <a:normAutofit fontScale="47500" lnSpcReduction="20000"/>
          </a:bodyPr>
          <a:lstStyle/>
          <a:p>
            <a:pPr marL="0" indent="0">
              <a:buNone/>
            </a:pPr>
            <a:r>
              <a:rPr lang="en-US" sz="4200" b="1" dirty="0"/>
              <a:t>City Service Applications</a:t>
            </a:r>
          </a:p>
          <a:p>
            <a:pPr marL="0" indent="0">
              <a:buNone/>
            </a:pPr>
            <a:endParaRPr lang="en-US" sz="2900" b="1" dirty="0"/>
          </a:p>
          <a:p>
            <a:pPr marL="0" indent="0">
              <a:buNone/>
            </a:pPr>
            <a:r>
              <a:rPr lang="en-US" sz="2900" b="1" dirty="0"/>
              <a:t>One Motoring</a:t>
            </a:r>
          </a:p>
          <a:p>
            <a:r>
              <a:rPr lang="en-US" sz="2900" dirty="0"/>
              <a:t>A comprehensive portal provides traffic information from surveillance cameras and taxis with GPS.</a:t>
            </a:r>
          </a:p>
          <a:p>
            <a:r>
              <a:rPr lang="en-US" sz="2900" dirty="0"/>
              <a:t>Snapshots of roadways taken every 5 minutes</a:t>
            </a:r>
          </a:p>
          <a:p>
            <a:r>
              <a:rPr lang="en-US" sz="2900" dirty="0"/>
              <a:t>Provides ERP rates, traffic news, road work information, traffic images, travel time calculator, road maps and directions, and parking information</a:t>
            </a:r>
          </a:p>
          <a:p>
            <a:endParaRPr lang="en-US" sz="2900" dirty="0"/>
          </a:p>
          <a:p>
            <a:pPr marL="0" indent="0">
              <a:buNone/>
            </a:pPr>
            <a:r>
              <a:rPr lang="en-US" sz="2900" b="1" dirty="0" err="1"/>
              <a:t>MyTransportSG</a:t>
            </a:r>
            <a:endParaRPr lang="en-US" sz="2900" b="1" dirty="0"/>
          </a:p>
          <a:p>
            <a:r>
              <a:rPr lang="en-US" sz="2900" dirty="0"/>
              <a:t>Provides bus loading information for more than 4700 public buses</a:t>
            </a:r>
          </a:p>
          <a:p>
            <a:r>
              <a:rPr lang="en-US" sz="2900" dirty="0"/>
              <a:t>Color coded bus space availability </a:t>
            </a:r>
          </a:p>
          <a:p>
            <a:r>
              <a:rPr lang="en-US" sz="2900" dirty="0"/>
              <a:t>Track traffic in real time</a:t>
            </a:r>
          </a:p>
          <a:p>
            <a:endParaRPr lang="en-US" sz="2900" dirty="0"/>
          </a:p>
          <a:p>
            <a:pPr marL="0" indent="0">
              <a:buNone/>
            </a:pPr>
            <a:r>
              <a:rPr lang="en-US" sz="2900" b="1" dirty="0"/>
              <a:t>PARKING.SG</a:t>
            </a:r>
          </a:p>
          <a:p>
            <a:r>
              <a:rPr lang="en-US" sz="2900" dirty="0"/>
              <a:t>Pay for parking through mobile app</a:t>
            </a:r>
          </a:p>
          <a:p>
            <a:endParaRPr lang="en-US" sz="2900" dirty="0"/>
          </a:p>
          <a:p>
            <a:pPr marL="0" indent="0">
              <a:buNone/>
            </a:pPr>
            <a:r>
              <a:rPr lang="en-US" sz="2900" b="1" dirty="0"/>
              <a:t>SG Bike</a:t>
            </a:r>
          </a:p>
          <a:p>
            <a:r>
              <a:rPr lang="en-US" sz="2900" dirty="0"/>
              <a:t>Largest bike sharing service in Singapore</a:t>
            </a:r>
          </a:p>
          <a:p>
            <a:pPr marL="0" indent="0">
              <a:buNone/>
            </a:pPr>
            <a:endParaRPr lang="en-US" sz="800" b="1" dirty="0"/>
          </a:p>
          <a:p>
            <a:endParaRPr lang="en-US" sz="800" b="1" dirty="0"/>
          </a:p>
          <a:p>
            <a:endParaRPr lang="en-US" sz="800" dirty="0"/>
          </a:p>
          <a:p>
            <a:endParaRPr lang="en-US" sz="800" dirty="0"/>
          </a:p>
          <a:p>
            <a:pPr marL="0" indent="0">
              <a:buNone/>
            </a:pPr>
            <a:endParaRPr lang="en-US" sz="800" dirty="0"/>
          </a:p>
          <a:p>
            <a:pPr lvl="1"/>
            <a:endParaRPr lang="en-US" sz="800" dirty="0"/>
          </a:p>
          <a:p>
            <a:endParaRPr lang="en-US" sz="800" dirty="0"/>
          </a:p>
          <a:p>
            <a:endParaRPr lang="en-US" sz="800" dirty="0"/>
          </a:p>
        </p:txBody>
      </p:sp>
      <p:pic>
        <p:nvPicPr>
          <p:cNvPr id="14" name="Picture 13">
            <a:extLst>
              <a:ext uri="{FF2B5EF4-FFF2-40B4-BE49-F238E27FC236}">
                <a16:creationId xmlns:a16="http://schemas.microsoft.com/office/drawing/2014/main" id="{9F68119F-9BFC-48A0-8FA6-E17A6B0B4A9C}"/>
              </a:ext>
            </a:extLst>
          </p:cNvPr>
          <p:cNvPicPr>
            <a:picLocks noChangeAspect="1"/>
          </p:cNvPicPr>
          <p:nvPr/>
        </p:nvPicPr>
        <p:blipFill>
          <a:blip r:embed="rId2"/>
          <a:stretch>
            <a:fillRect/>
          </a:stretch>
        </p:blipFill>
        <p:spPr>
          <a:xfrm>
            <a:off x="6355465" y="766353"/>
            <a:ext cx="5206854" cy="3098076"/>
          </a:xfrm>
          <a:prstGeom prst="rect">
            <a:avLst/>
          </a:prstGeom>
        </p:spPr>
      </p:pic>
      <p:pic>
        <p:nvPicPr>
          <p:cNvPr id="3078" name="Picture 6" descr="Parking.sg">
            <a:extLst>
              <a:ext uri="{FF2B5EF4-FFF2-40B4-BE49-F238E27FC236}">
                <a16:creationId xmlns:a16="http://schemas.microsoft.com/office/drawing/2014/main" id="{F8079094-9E41-499A-BC80-1D1287260EB6}"/>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865033" y="4555900"/>
            <a:ext cx="2152419" cy="2152419"/>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SG Bike - Apps on Google Play">
            <a:extLst>
              <a:ext uri="{FF2B5EF4-FFF2-40B4-BE49-F238E27FC236}">
                <a16:creationId xmlns:a16="http://schemas.microsoft.com/office/drawing/2014/main" id="{331EBE4C-FEBF-4342-8AFA-B30FA22F1DE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7528164" y="4136997"/>
            <a:ext cx="2152419" cy="2152419"/>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descr="Sponsored] MyTransport.SG - A One-Stop Source For Commuting Info In  Singapore - Young Upstarts">
            <a:extLst>
              <a:ext uri="{FF2B5EF4-FFF2-40B4-BE49-F238E27FC236}">
                <a16:creationId xmlns:a16="http://schemas.microsoft.com/office/drawing/2014/main" id="{CC663D28-DBA0-4BF8-8C39-F1E612970A44}"/>
              </a:ext>
            </a:extLst>
          </p:cNvPr>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9845167" y="4188407"/>
            <a:ext cx="2152419" cy="2098876"/>
          </a:xfrm>
          <a:prstGeom prst="rect">
            <a:avLst/>
          </a:prstGeom>
          <a:noFill/>
          <a:extLst>
            <a:ext uri="{909E8E84-426E-40DD-AFC4-6F175D3DCCD1}">
              <a14:hiddenFill xmlns:a14="http://schemas.microsoft.com/office/drawing/2010/main">
                <a:solidFill>
                  <a:srgbClr val="FFFFFF"/>
                </a:solidFill>
              </a14:hiddenFill>
            </a:ext>
          </a:extLst>
        </p:spPr>
      </p:pic>
      <p:sp>
        <p:nvSpPr>
          <p:cNvPr id="82" name="Title 1">
            <a:extLst>
              <a:ext uri="{FF2B5EF4-FFF2-40B4-BE49-F238E27FC236}">
                <a16:creationId xmlns:a16="http://schemas.microsoft.com/office/drawing/2014/main" id="{D0F48616-E376-4EA9-9CE6-4294DE893E95}"/>
              </a:ext>
            </a:extLst>
          </p:cNvPr>
          <p:cNvSpPr txBox="1">
            <a:spLocks/>
          </p:cNvSpPr>
          <p:nvPr/>
        </p:nvSpPr>
        <p:spPr>
          <a:xfrm>
            <a:off x="332707" y="74882"/>
            <a:ext cx="7195457" cy="169079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a:t>Singapore – Smart Mobility</a:t>
            </a:r>
            <a:endParaRPr lang="en-US" sz="4000" dirty="0"/>
          </a:p>
        </p:txBody>
      </p:sp>
    </p:spTree>
    <p:extLst>
      <p:ext uri="{BB962C8B-B14F-4D97-AF65-F5344CB8AC3E}">
        <p14:creationId xmlns:p14="http://schemas.microsoft.com/office/powerpoint/2010/main" val="14249282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EBF87945-A001-489F-9D9B-7D9435F0B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8639" y="347471"/>
            <a:ext cx="11100816" cy="18013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D9885C6-FE66-4816-B512-1A3054E1F93B}"/>
              </a:ext>
            </a:extLst>
          </p:cNvPr>
          <p:cNvSpPr>
            <a:spLocks noGrp="1"/>
          </p:cNvSpPr>
          <p:nvPr>
            <p:ph type="title"/>
          </p:nvPr>
        </p:nvSpPr>
        <p:spPr>
          <a:xfrm>
            <a:off x="838200" y="585216"/>
            <a:ext cx="10515600" cy="1325563"/>
          </a:xfrm>
        </p:spPr>
        <p:txBody>
          <a:bodyPr vert="horz" lIns="91440" tIns="45720" rIns="91440" bIns="45720" rtlCol="0" anchor="ctr">
            <a:normAutofit/>
          </a:bodyPr>
          <a:lstStyle/>
          <a:p>
            <a:r>
              <a:rPr lang="en-US">
                <a:solidFill>
                  <a:srgbClr val="FFFFFF"/>
                </a:solidFill>
              </a:rPr>
              <a:t>Singapore – Smart Mobility</a:t>
            </a:r>
          </a:p>
        </p:txBody>
      </p:sp>
      <p:pic>
        <p:nvPicPr>
          <p:cNvPr id="11" name="Picture 10">
            <a:extLst>
              <a:ext uri="{FF2B5EF4-FFF2-40B4-BE49-F238E27FC236}">
                <a16:creationId xmlns:a16="http://schemas.microsoft.com/office/drawing/2014/main" id="{CC57B106-4213-4D53-8DD7-8759BC0E1F2C}"/>
              </a:ext>
            </a:extLst>
          </p:cNvPr>
          <p:cNvPicPr>
            <a:picLocks noChangeAspect="1"/>
          </p:cNvPicPr>
          <p:nvPr/>
        </p:nvPicPr>
        <p:blipFill rotWithShape="1">
          <a:blip r:embed="rId2"/>
          <a:srcRect r="329" b="1"/>
          <a:stretch/>
        </p:blipFill>
        <p:spPr>
          <a:xfrm>
            <a:off x="841248" y="2516777"/>
            <a:ext cx="6236208" cy="3660185"/>
          </a:xfrm>
          <a:prstGeom prst="rect">
            <a:avLst/>
          </a:prstGeom>
        </p:spPr>
      </p:pic>
      <p:sp>
        <p:nvSpPr>
          <p:cNvPr id="5" name="Content Placeholder 2">
            <a:extLst>
              <a:ext uri="{FF2B5EF4-FFF2-40B4-BE49-F238E27FC236}">
                <a16:creationId xmlns:a16="http://schemas.microsoft.com/office/drawing/2014/main" id="{2DF295E5-3A4F-4D32-BAEA-6D58A5AC0601}"/>
              </a:ext>
            </a:extLst>
          </p:cNvPr>
          <p:cNvSpPr txBox="1">
            <a:spLocks/>
          </p:cNvSpPr>
          <p:nvPr/>
        </p:nvSpPr>
        <p:spPr>
          <a:xfrm>
            <a:off x="7546848" y="2516777"/>
            <a:ext cx="3803904" cy="3660185"/>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a:r>
              <a:rPr lang="en-US" sz="1700" b="1" dirty="0"/>
              <a:t>Express Monitoring Advisory System (EMAS)</a:t>
            </a:r>
          </a:p>
          <a:p>
            <a:r>
              <a:rPr lang="en-US" sz="1700" dirty="0"/>
              <a:t>Surveillance cameras look out for road accidents</a:t>
            </a:r>
          </a:p>
          <a:p>
            <a:r>
              <a:rPr lang="en-US" sz="1700" dirty="0"/>
              <a:t>When accident is detected, a vehicle recovery crew arrives withing 15 minutes to the nearest car park</a:t>
            </a:r>
          </a:p>
          <a:p>
            <a:r>
              <a:rPr lang="en-US" sz="1700" dirty="0"/>
              <a:t>Travel time information provided on signboards</a:t>
            </a:r>
          </a:p>
          <a:p>
            <a:r>
              <a:rPr lang="en-US" sz="1700" dirty="0"/>
              <a:t>Graphics and color coded information provided on traffic situation ahead</a:t>
            </a:r>
          </a:p>
          <a:p>
            <a:pPr marL="0"/>
            <a:endParaRPr lang="en-US" sz="1700" dirty="0"/>
          </a:p>
        </p:txBody>
      </p:sp>
    </p:spTree>
    <p:extLst>
      <p:ext uri="{BB962C8B-B14F-4D97-AF65-F5344CB8AC3E}">
        <p14:creationId xmlns:p14="http://schemas.microsoft.com/office/powerpoint/2010/main" val="36231015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795D00-2EB3-4853-B0C5-E6D60CF46837}"/>
              </a:ext>
            </a:extLst>
          </p:cNvPr>
          <p:cNvSpPr>
            <a:spLocks noGrp="1"/>
          </p:cNvSpPr>
          <p:nvPr>
            <p:ph type="title"/>
          </p:nvPr>
        </p:nvSpPr>
        <p:spPr/>
        <p:txBody>
          <a:bodyPr>
            <a:normAutofit/>
          </a:bodyPr>
          <a:lstStyle/>
          <a:p>
            <a:r>
              <a:rPr lang="en-US">
                <a:solidFill>
                  <a:schemeClr val="bg1"/>
                </a:solidFill>
              </a:rPr>
              <a:t>Singapore – Smart Mobility</a:t>
            </a:r>
            <a:endParaRPr lang="en-US" dirty="0">
              <a:solidFill>
                <a:schemeClr val="bg1"/>
              </a:solidFill>
            </a:endParaRPr>
          </a:p>
        </p:txBody>
      </p:sp>
      <p:sp>
        <p:nvSpPr>
          <p:cNvPr id="3" name="Content Placeholder 2">
            <a:extLst>
              <a:ext uri="{FF2B5EF4-FFF2-40B4-BE49-F238E27FC236}">
                <a16:creationId xmlns:a16="http://schemas.microsoft.com/office/drawing/2014/main" id="{A073752A-4B8A-4527-B76E-303361AFCFEE}"/>
              </a:ext>
            </a:extLst>
          </p:cNvPr>
          <p:cNvSpPr>
            <a:spLocks noGrp="1"/>
          </p:cNvSpPr>
          <p:nvPr>
            <p:ph idx="1"/>
          </p:nvPr>
        </p:nvSpPr>
        <p:spPr>
          <a:xfrm>
            <a:off x="449363" y="1690688"/>
            <a:ext cx="5015484" cy="3900106"/>
          </a:xfrm>
        </p:spPr>
        <p:txBody>
          <a:bodyPr anchor="ctr">
            <a:normAutofit/>
          </a:bodyPr>
          <a:lstStyle/>
          <a:p>
            <a:pPr marL="0" indent="0">
              <a:buNone/>
            </a:pPr>
            <a:r>
              <a:rPr lang="en-US" sz="1700" b="1" dirty="0"/>
              <a:t>Smart Traffic Lights - Green Link Determining System (GLIDE)</a:t>
            </a:r>
          </a:p>
          <a:p>
            <a:pPr marL="0" indent="0">
              <a:buNone/>
            </a:pPr>
            <a:endParaRPr lang="en-US" sz="1700" dirty="0"/>
          </a:p>
          <a:p>
            <a:r>
              <a:rPr lang="en-US" sz="1700" dirty="0"/>
              <a:t>All traffic signals controlled by this system</a:t>
            </a:r>
          </a:p>
          <a:p>
            <a:r>
              <a:rPr lang="en-US" sz="1700" dirty="0"/>
              <a:t>Green light allocated based on real time traffic demands</a:t>
            </a:r>
          </a:p>
          <a:p>
            <a:r>
              <a:rPr lang="en-US" sz="1700" dirty="0"/>
              <a:t>Minimize driver stops</a:t>
            </a:r>
          </a:p>
          <a:p>
            <a:r>
              <a:rPr lang="en-US" sz="1700" dirty="0"/>
              <a:t>Automatically detect traffic flow, traffic light faults, and pedestrians through the use of thin metal wire detector loops below road surface and before signal junctions</a:t>
            </a:r>
          </a:p>
          <a:p>
            <a:r>
              <a:rPr lang="en-US" sz="1700" dirty="0"/>
              <a:t>Links traffic signals at adjacent junctions and coordinates their green start times</a:t>
            </a:r>
          </a:p>
        </p:txBody>
      </p:sp>
      <p:pic>
        <p:nvPicPr>
          <p:cNvPr id="5" name="Picture 4">
            <a:extLst>
              <a:ext uri="{FF2B5EF4-FFF2-40B4-BE49-F238E27FC236}">
                <a16:creationId xmlns:a16="http://schemas.microsoft.com/office/drawing/2014/main" id="{84630998-5B05-44D5-9F9E-86D7B671989B}"/>
              </a:ext>
            </a:extLst>
          </p:cNvPr>
          <p:cNvPicPr>
            <a:picLocks noChangeAspect="1"/>
          </p:cNvPicPr>
          <p:nvPr/>
        </p:nvPicPr>
        <p:blipFill rotWithShape="1">
          <a:blip r:embed="rId2"/>
          <a:srcRect r="1301" b="1"/>
          <a:stretch/>
        </p:blipFill>
        <p:spPr>
          <a:xfrm>
            <a:off x="6096000" y="3478576"/>
            <a:ext cx="5464629" cy="3122956"/>
          </a:xfrm>
          <a:prstGeom prst="rect">
            <a:avLst/>
          </a:prstGeom>
        </p:spPr>
      </p:pic>
      <p:sp>
        <p:nvSpPr>
          <p:cNvPr id="19" name="Title 1">
            <a:extLst>
              <a:ext uri="{FF2B5EF4-FFF2-40B4-BE49-F238E27FC236}">
                <a16:creationId xmlns:a16="http://schemas.microsoft.com/office/drawing/2014/main" id="{FA04C247-692A-4221-8C50-98BE3C9F6580}"/>
              </a:ext>
            </a:extLst>
          </p:cNvPr>
          <p:cNvSpPr txBox="1">
            <a:spLocks/>
          </p:cNvSpPr>
          <p:nvPr/>
        </p:nvSpPr>
        <p:spPr>
          <a:xfrm>
            <a:off x="332707" y="74882"/>
            <a:ext cx="7195457" cy="169079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a:t>Singapore – Smart Mobility</a:t>
            </a:r>
            <a:endParaRPr lang="en-US" sz="4000" dirty="0"/>
          </a:p>
        </p:txBody>
      </p:sp>
      <p:pic>
        <p:nvPicPr>
          <p:cNvPr id="21" name="Picture 20">
            <a:extLst>
              <a:ext uri="{FF2B5EF4-FFF2-40B4-BE49-F238E27FC236}">
                <a16:creationId xmlns:a16="http://schemas.microsoft.com/office/drawing/2014/main" id="{1475404B-FE3A-4CAB-B2BD-168B4A429A6F}"/>
              </a:ext>
            </a:extLst>
          </p:cNvPr>
          <p:cNvPicPr>
            <a:picLocks noChangeAspect="1"/>
          </p:cNvPicPr>
          <p:nvPr/>
        </p:nvPicPr>
        <p:blipFill>
          <a:blip r:embed="rId3"/>
          <a:stretch>
            <a:fillRect/>
          </a:stretch>
        </p:blipFill>
        <p:spPr>
          <a:xfrm>
            <a:off x="6335270" y="256469"/>
            <a:ext cx="5524024" cy="2931864"/>
          </a:xfrm>
          <a:prstGeom prst="rect">
            <a:avLst/>
          </a:prstGeom>
        </p:spPr>
      </p:pic>
    </p:spTree>
    <p:extLst>
      <p:ext uri="{BB962C8B-B14F-4D97-AF65-F5344CB8AC3E}">
        <p14:creationId xmlns:p14="http://schemas.microsoft.com/office/powerpoint/2010/main" val="14168792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2" name="Rectangle 191">
            <a:extLst>
              <a:ext uri="{FF2B5EF4-FFF2-40B4-BE49-F238E27FC236}">
                <a16:creationId xmlns:a16="http://schemas.microsoft.com/office/drawing/2014/main" id="{EBF87945-A001-489F-9D9B-7D9435F0B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8639" y="347471"/>
            <a:ext cx="11100816" cy="18013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F260BC8-05A3-4A85-90E6-A1816697D8C3}"/>
              </a:ext>
            </a:extLst>
          </p:cNvPr>
          <p:cNvSpPr>
            <a:spLocks noGrp="1"/>
          </p:cNvSpPr>
          <p:nvPr>
            <p:ph type="title"/>
          </p:nvPr>
        </p:nvSpPr>
        <p:spPr>
          <a:xfrm>
            <a:off x="838200" y="585216"/>
            <a:ext cx="10515600" cy="1325563"/>
          </a:xfrm>
        </p:spPr>
        <p:txBody>
          <a:bodyPr>
            <a:normAutofit/>
          </a:bodyPr>
          <a:lstStyle/>
          <a:p>
            <a:r>
              <a:rPr lang="en-US">
                <a:solidFill>
                  <a:srgbClr val="FFFFFF"/>
                </a:solidFill>
              </a:rPr>
              <a:t>Singapore – Smart Mobility  </a:t>
            </a:r>
          </a:p>
        </p:txBody>
      </p:sp>
      <p:pic>
        <p:nvPicPr>
          <p:cNvPr id="2050" name="Picture 2" descr="An elderly using the Green Man + at a traffic junction">
            <a:extLst>
              <a:ext uri="{FF2B5EF4-FFF2-40B4-BE49-F238E27FC236}">
                <a16:creationId xmlns:a16="http://schemas.microsoft.com/office/drawing/2014/main" id="{D4ECD949-0A2B-4707-A912-E88A31DF21A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1487" r="18879" b="-1"/>
          <a:stretch/>
        </p:blipFill>
        <p:spPr bwMode="auto">
          <a:xfrm>
            <a:off x="841248" y="2516777"/>
            <a:ext cx="6236208" cy="3660185"/>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27067983-5509-4BBA-AEBD-2DC4F525B765}"/>
              </a:ext>
            </a:extLst>
          </p:cNvPr>
          <p:cNvSpPr>
            <a:spLocks noGrp="1"/>
          </p:cNvSpPr>
          <p:nvPr>
            <p:ph idx="1"/>
          </p:nvPr>
        </p:nvSpPr>
        <p:spPr>
          <a:xfrm>
            <a:off x="7546848" y="2516777"/>
            <a:ext cx="3803904" cy="3660185"/>
          </a:xfrm>
        </p:spPr>
        <p:txBody>
          <a:bodyPr anchor="ctr">
            <a:normAutofit/>
          </a:bodyPr>
          <a:lstStyle/>
          <a:p>
            <a:pPr marL="0" indent="0">
              <a:buNone/>
            </a:pPr>
            <a:r>
              <a:rPr lang="en-US" sz="2000" b="1" dirty="0"/>
              <a:t>Smart Traffic Lights - Green Man+</a:t>
            </a:r>
          </a:p>
          <a:p>
            <a:r>
              <a:rPr lang="en-US" sz="2000" dirty="0"/>
              <a:t>Allocates longer green man time for elderly and people with disabilities</a:t>
            </a:r>
          </a:p>
          <a:p>
            <a:r>
              <a:rPr lang="en-US" sz="2000" dirty="0"/>
              <a:t>Provides 3-13 seconds more green time</a:t>
            </a:r>
          </a:p>
          <a:p>
            <a:r>
              <a:rPr lang="en-US" sz="2000" dirty="0"/>
              <a:t>Simply tap senior citizen or person with disabilities concession card on card reader above push button</a:t>
            </a:r>
          </a:p>
          <a:p>
            <a:endParaRPr lang="en-US" sz="2000" dirty="0"/>
          </a:p>
        </p:txBody>
      </p:sp>
    </p:spTree>
    <p:extLst>
      <p:ext uri="{BB962C8B-B14F-4D97-AF65-F5344CB8AC3E}">
        <p14:creationId xmlns:p14="http://schemas.microsoft.com/office/powerpoint/2010/main" val="14195529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DE7FFD28-545C-4C88-A2E7-152FB234C9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91135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3D9339D-47E0-47EE-9B62-DAE641F4D836}"/>
              </a:ext>
            </a:extLst>
          </p:cNvPr>
          <p:cNvSpPr>
            <a:spLocks noGrp="1"/>
          </p:cNvSpPr>
          <p:nvPr>
            <p:ph type="title"/>
          </p:nvPr>
        </p:nvSpPr>
        <p:spPr>
          <a:xfrm>
            <a:off x="838200" y="365125"/>
            <a:ext cx="10515600" cy="1325563"/>
          </a:xfrm>
        </p:spPr>
        <p:txBody>
          <a:bodyPr>
            <a:normAutofit/>
          </a:bodyPr>
          <a:lstStyle/>
          <a:p>
            <a:r>
              <a:rPr lang="en-US" sz="4600">
                <a:solidFill>
                  <a:srgbClr val="FFFFFF"/>
                </a:solidFill>
              </a:rPr>
              <a:t>Singapore – Smart Mobility </a:t>
            </a:r>
          </a:p>
        </p:txBody>
      </p:sp>
      <p:sp>
        <p:nvSpPr>
          <p:cNvPr id="3" name="Content Placeholder 2">
            <a:extLst>
              <a:ext uri="{FF2B5EF4-FFF2-40B4-BE49-F238E27FC236}">
                <a16:creationId xmlns:a16="http://schemas.microsoft.com/office/drawing/2014/main" id="{121D9A22-2338-4632-9B2B-2B5447411311}"/>
              </a:ext>
            </a:extLst>
          </p:cNvPr>
          <p:cNvSpPr>
            <a:spLocks noGrp="1"/>
          </p:cNvSpPr>
          <p:nvPr>
            <p:ph idx="1"/>
          </p:nvPr>
        </p:nvSpPr>
        <p:spPr>
          <a:xfrm>
            <a:off x="838200" y="2438400"/>
            <a:ext cx="10515600" cy="3738562"/>
          </a:xfrm>
        </p:spPr>
        <p:txBody>
          <a:bodyPr>
            <a:normAutofit/>
          </a:bodyPr>
          <a:lstStyle/>
          <a:p>
            <a:pPr marL="0" indent="0">
              <a:buNone/>
            </a:pPr>
            <a:r>
              <a:rPr lang="en-US" sz="2200" b="1"/>
              <a:t>Driving characteristics of smart mobility</a:t>
            </a:r>
          </a:p>
          <a:p>
            <a:pPr marL="0" indent="0">
              <a:buNone/>
            </a:pPr>
            <a:endParaRPr lang="en-US" sz="2200"/>
          </a:p>
          <a:p>
            <a:r>
              <a:rPr lang="en-US" sz="2200"/>
              <a:t>Use of city applications to inform motorists of driving conditions and public transport availability</a:t>
            </a:r>
          </a:p>
          <a:p>
            <a:r>
              <a:rPr lang="en-US" sz="2200"/>
              <a:t>System to provide real time information on parking availability</a:t>
            </a:r>
          </a:p>
          <a:p>
            <a:r>
              <a:rPr lang="en-US" sz="2200"/>
              <a:t>Enhanced green light systems to ease flow of traffic and create safe pedestrian mobility</a:t>
            </a:r>
          </a:p>
          <a:p>
            <a:r>
              <a:rPr lang="en-US" sz="2200"/>
              <a:t>Smooth, safe, and swift accident response to restore flow of traffic</a:t>
            </a:r>
          </a:p>
          <a:p>
            <a:r>
              <a:rPr lang="en-US" sz="2200"/>
              <a:t>Use of taxi gps system to collect travel information</a:t>
            </a:r>
          </a:p>
          <a:p>
            <a:endParaRPr lang="en-US" sz="2200"/>
          </a:p>
        </p:txBody>
      </p:sp>
    </p:spTree>
    <p:extLst>
      <p:ext uri="{BB962C8B-B14F-4D97-AF65-F5344CB8AC3E}">
        <p14:creationId xmlns:p14="http://schemas.microsoft.com/office/powerpoint/2010/main" val="426706328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7712</TotalTime>
  <Words>1409</Words>
  <Application>Microsoft Office PowerPoint</Application>
  <PresentationFormat>Widescreen</PresentationFormat>
  <Paragraphs>202</Paragraphs>
  <Slides>23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Calibri</vt:lpstr>
      <vt:lpstr>Calibri Light</vt:lpstr>
      <vt:lpstr>Office Theme</vt:lpstr>
      <vt:lpstr>Singapore – Smart City</vt:lpstr>
      <vt:lpstr>Singapore - Smart Mobility</vt:lpstr>
      <vt:lpstr>Singapore - Smart Mobility</vt:lpstr>
      <vt:lpstr>Singapore - Smart Mobility</vt:lpstr>
      <vt:lpstr>Singapore – Smart Mobility</vt:lpstr>
      <vt:lpstr>Singapore – Smart Mobility</vt:lpstr>
      <vt:lpstr>Singapore – Smart Mobility</vt:lpstr>
      <vt:lpstr>Singapore – Smart Mobility  </vt:lpstr>
      <vt:lpstr>Singapore – Smart Mobility </vt:lpstr>
      <vt:lpstr>Singapore – Smart Mobility</vt:lpstr>
      <vt:lpstr>Singapore – Smart Mobility</vt:lpstr>
      <vt:lpstr>Singapore – Smart Mobility</vt:lpstr>
      <vt:lpstr>Singapore - Smart Mobility </vt:lpstr>
      <vt:lpstr>Singapore – Smart Mobility</vt:lpstr>
      <vt:lpstr>Singapore – Smart Mobility</vt:lpstr>
      <vt:lpstr>Singapore – Smart Mobility</vt:lpstr>
      <vt:lpstr>Singapore – Smart Mobility</vt:lpstr>
      <vt:lpstr>Singapore – Smart Mobility</vt:lpstr>
      <vt:lpstr>Singapore – Smart Mobility  Use Cases and Descriptions– Bicycle Share (Bicing) for Smart Mobility:  </vt:lpstr>
      <vt:lpstr>Singapore – Smart Mobility  Use Cases and Descriptions– Smart Parking for Smart Mobility:  </vt:lpstr>
      <vt:lpstr>Singapore – Smart Mobility  Use Cases and Descriptions– Smart Traffic Lights for Smart Mobility:  </vt:lpstr>
      <vt:lpstr>Singapore – Smart Mobility  Use Cases and Descriptions– Express Monitoring and Advisory System for Smart Mobility:  </vt:lpstr>
      <vt:lpstr>Singapore – Smart Mobility  Use Cases and Descriptions– City Service Applications for Smart Mobility: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Helsinki, Finland – Smart City</dc:title>
  <dc:creator>Kevin Valencia</dc:creator>
  <cp:lastModifiedBy>Kevin Valencia</cp:lastModifiedBy>
  <cp:revision>97</cp:revision>
  <dcterms:created xsi:type="dcterms:W3CDTF">2021-02-20T18:58:35Z</dcterms:created>
  <dcterms:modified xsi:type="dcterms:W3CDTF">2021-03-11T00:34:26Z</dcterms:modified>
</cp:coreProperties>
</file>