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84" r:id="rId2"/>
    <p:sldId id="285" r:id="rId3"/>
    <p:sldId id="286" r:id="rId4"/>
    <p:sldId id="287" r:id="rId5"/>
    <p:sldId id="2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734E-2C51-4873-880D-4DFBD353D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3039D-CADA-4D13-9EF5-17F0D95A9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9AA29-2273-4357-8209-1CCE1848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C2F0B-D846-4C76-BFCD-9F53C07A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03CAC-D25C-40C3-A6D1-3CC3A94D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946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FABD-904A-4ECB-B86A-18D6B360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131CB-3654-4C39-8073-57FFC1A06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65131-6B35-4B55-9102-E8E5ECF6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4F3FA-71B5-4F2D-A8C9-59C3C204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B7B9B-B77F-4F6D-AC0B-67C4F76F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1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1414C-66B9-4F00-962E-30D07E71C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B000A-A075-47A7-9F16-F8EEE69C9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667C-0609-4F66-8730-0F275209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4E96-2CA6-4D15-924C-B7A384FC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7A41-D7B8-4CB5-BA15-4D4904A1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6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C5C4-81C5-4045-91DA-C8D1ECDE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8DE71-06CB-4AFA-8E5C-731AF82A0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33671-886A-448A-8D6F-2FDDE900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BA8C-7C17-4D0B-9CF4-54B66A73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641CE-4232-4DC4-B00B-B4D68763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4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A62C-54F6-46E3-A1F3-6C98C285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35D2A-D1B4-4E88-B398-283B72730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68744-2EA8-47A9-A723-3717A82E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C0012-EE22-4666-A1C6-444AF726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08D47-A92E-44CD-82F4-A0F2E69A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E714-FA94-45A9-999C-EF281819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1294-2A73-493F-9CEF-9AD01D259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46A3F-DE51-4B5A-85E4-F2BF0F82B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D7AE3-976B-4034-BDE9-9EE8C4D9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77BE4-92A6-4655-842B-E3930723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AC716-3A73-4078-9857-71C13F52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4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2626-098A-45B3-B824-EC3D9001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DF118-97F3-4A2C-B9E7-6C15A9828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B8D7D-E653-49E9-8C71-E6B95B432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39EF6-81ED-4A4C-B8CB-C952567F5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5BD79-AC7E-418A-9D7A-A316F6083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97EBD-B33B-442E-9829-9E234F16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C8830-1B9B-4FF5-BC35-31E22ED8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1DD4A-78E9-4AD6-87A4-B0FE5D5D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AF72-B0AA-4A56-98EC-EC39440A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912D5-89F2-4CC4-8210-353294EE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B09AD-F03C-467F-839F-E7949F55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685CB-232A-4EA2-8F2F-43E8AC49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1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D02B6-C7C5-4657-8887-4BA1FBFD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98E4B-E521-42F6-9B39-7766C4DA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5DA74-F1FE-4291-BAA8-CB340E5B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0549-D9FC-4349-ACCE-62C4BFA0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A815-3B48-41FD-B133-D667E5CF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3D1A1-4D68-4CA5-A6CB-0E27E55AA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30B4C-ABF7-4B7C-AC57-5497ADCD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3F340-1D0B-4F7E-87C3-33A699FB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10DF4-9286-4160-B5F1-6E436E99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6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B37A-D842-40D2-80B2-D042290A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7F2AF-7D67-44CE-A6C6-E93160248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3A8D4-EAB7-4CE9-BA8C-D6790E464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885E0-1406-4B8C-A911-E4980CF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D6651-1151-4D33-BB98-BD6E350C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C221A-FB1C-427E-8B6E-CB429DAF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3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DCB66-4555-41D6-9C21-DC67DF6B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4E385-95BE-473D-9E47-78B8253C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BD211-51C4-44BB-B3E8-471413C0D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DE270-2CCA-4FDE-AE65-C89ABBDB8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DD4B3-CC10-4000-8A83-089F84E70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53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7AF0-0B7F-4302-98DE-9E91AEA4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8" y="389676"/>
            <a:ext cx="11070454" cy="20161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Singapore – Smart Mobility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Use Cases and Descriptions– Bicycle Share (</a:t>
            </a:r>
            <a:r>
              <a:rPr lang="en-US" sz="2800" dirty="0" err="1"/>
              <a:t>Bicing</a:t>
            </a:r>
            <a:r>
              <a:rPr lang="en-US" sz="2800" dirty="0"/>
              <a:t>) for Smart Mobility: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7E36F28-4DBC-4B22-BCC7-A2CFA5DD6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069">
                  <a:extLst>
                    <a:ext uri="{9D8B030D-6E8A-4147-A177-3AD203B41FA5}">
                      <a16:colId xmlns:a16="http://schemas.microsoft.com/office/drawing/2014/main" val="2009661054"/>
                    </a:ext>
                  </a:extLst>
                </a:gridCol>
                <a:gridCol w="2583402">
                  <a:extLst>
                    <a:ext uri="{9D8B030D-6E8A-4147-A177-3AD203B41FA5}">
                      <a16:colId xmlns:a16="http://schemas.microsoft.com/office/drawing/2014/main" val="573645192"/>
                    </a:ext>
                  </a:extLst>
                </a:gridCol>
                <a:gridCol w="5379126">
                  <a:extLst>
                    <a:ext uri="{9D8B030D-6E8A-4147-A177-3AD203B41FA5}">
                      <a16:colId xmlns:a16="http://schemas.microsoft.com/office/drawing/2014/main" val="3233274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Domain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Brief Use Case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55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Bike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Setting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installs bike sharing application, creates an account, and links a payment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36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scans QR code using application or enters bike number to unlock bike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Ending 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returns bike to designated parking areas (marked as P’s on application), and pushes red lever to lock bike and raise bike stand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9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8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7AF0-0B7F-4302-98DE-9E91AEA4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8" y="389676"/>
            <a:ext cx="11070454" cy="20161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Singapore – Smart Mobility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Use Cases and Descriptions– Smart Parking for Smart Mobility: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ED8BA8-72CC-4879-9777-C3CAB5F2D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373125"/>
              </p:ext>
            </p:extLst>
          </p:nvPr>
        </p:nvGraphicFramePr>
        <p:xfrm>
          <a:off x="838201" y="2133600"/>
          <a:ext cx="1051559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069">
                  <a:extLst>
                    <a:ext uri="{9D8B030D-6E8A-4147-A177-3AD203B41FA5}">
                      <a16:colId xmlns:a16="http://schemas.microsoft.com/office/drawing/2014/main" val="1181279181"/>
                    </a:ext>
                  </a:extLst>
                </a:gridCol>
                <a:gridCol w="2583402">
                  <a:extLst>
                    <a:ext uri="{9D8B030D-6E8A-4147-A177-3AD203B41FA5}">
                      <a16:colId xmlns:a16="http://schemas.microsoft.com/office/drawing/2014/main" val="2822062473"/>
                    </a:ext>
                  </a:extLst>
                </a:gridCol>
                <a:gridCol w="5379126">
                  <a:extLst>
                    <a:ext uri="{9D8B030D-6E8A-4147-A177-3AD203B41FA5}">
                      <a16:colId xmlns:a16="http://schemas.microsoft.com/office/drawing/2014/main" val="3966355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Domain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Brief Use Case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9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 Parking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Determine Available Parking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Sensors under parking spots detect absence and presence of cars. Information is transmitted to roadside electronic panels and mobile application via 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46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Download and register Parking.SG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downloads Parking.SG app on Android or iPhone.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3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Parking.SG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selects car park location and vehicle details to view costs and parking end time. User then adds their card information, enters parking duration, and pays for parking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31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 parking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ends parking manually or session is ended automatically based on chosen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233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08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7AF0-0B7F-4302-98DE-9E91AEA4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8" y="389676"/>
            <a:ext cx="11070454" cy="20161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Singapore – Smart Mobility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Use Cases and Descriptions– Smart Traffic Lights for Smart Mobility: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ED8BA8-72CC-4879-9777-C3CAB5F2D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175002"/>
              </p:ext>
            </p:extLst>
          </p:nvPr>
        </p:nvGraphicFramePr>
        <p:xfrm>
          <a:off x="838201" y="2133600"/>
          <a:ext cx="10515597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069">
                  <a:extLst>
                    <a:ext uri="{9D8B030D-6E8A-4147-A177-3AD203B41FA5}">
                      <a16:colId xmlns:a16="http://schemas.microsoft.com/office/drawing/2014/main" val="1181279181"/>
                    </a:ext>
                  </a:extLst>
                </a:gridCol>
                <a:gridCol w="2583402">
                  <a:extLst>
                    <a:ext uri="{9D8B030D-6E8A-4147-A177-3AD203B41FA5}">
                      <a16:colId xmlns:a16="http://schemas.microsoft.com/office/drawing/2014/main" val="2822062473"/>
                    </a:ext>
                  </a:extLst>
                </a:gridCol>
                <a:gridCol w="5379126">
                  <a:extLst>
                    <a:ext uri="{9D8B030D-6E8A-4147-A177-3AD203B41FA5}">
                      <a16:colId xmlns:a16="http://schemas.microsoft.com/office/drawing/2014/main" val="3966355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Domain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Brief Use Case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9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 Traffic 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Detect traffic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Thin metal wire detector loops below road surface detect vehicles and activation of pedestrian buttons detect pedestrians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46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Provide efficient green light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 provides optimal green light time based on real time traffic demands and links traffic signals at adjacent junctions to coordinate their start times.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3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</a:t>
                      </a:r>
                      <a:r>
                        <a:rPr lang="en-US" dirty="0" err="1"/>
                        <a:t>GreenMan</a:t>
                      </a:r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Pedestrians use senior citizen or person with disabilities concession card on card reader to increase green man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31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72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7AF0-0B7F-4302-98DE-9E91AEA4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8" y="389676"/>
            <a:ext cx="11070454" cy="20161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Singapore – Smart Mobility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Use Cases and Descriptions– Express Monitoring and Advisory System for Smart Mobility: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ED8BA8-72CC-4879-9777-C3CAB5F2D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057103"/>
              </p:ext>
            </p:extLst>
          </p:nvPr>
        </p:nvGraphicFramePr>
        <p:xfrm>
          <a:off x="838201" y="2133600"/>
          <a:ext cx="1051559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069">
                  <a:extLst>
                    <a:ext uri="{9D8B030D-6E8A-4147-A177-3AD203B41FA5}">
                      <a16:colId xmlns:a16="http://schemas.microsoft.com/office/drawing/2014/main" val="1181279181"/>
                    </a:ext>
                  </a:extLst>
                </a:gridCol>
                <a:gridCol w="2583402">
                  <a:extLst>
                    <a:ext uri="{9D8B030D-6E8A-4147-A177-3AD203B41FA5}">
                      <a16:colId xmlns:a16="http://schemas.microsoft.com/office/drawing/2014/main" val="2822062473"/>
                    </a:ext>
                  </a:extLst>
                </a:gridCol>
                <a:gridCol w="5379126">
                  <a:extLst>
                    <a:ext uri="{9D8B030D-6E8A-4147-A177-3AD203B41FA5}">
                      <a16:colId xmlns:a16="http://schemas.microsoft.com/office/drawing/2014/main" val="3966355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Domain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Brief Use Case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9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Monitoring and Advisory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Detect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Cameras and public feedback are used for detection of incidents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46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Respond to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Intelligent Transport Systems Centre staff propose  action based on incident such as vehicle recovery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3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Disseminate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Incident information displayed on electronic road signs or via the ONE.MOTORING 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31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22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7AF0-0B7F-4302-98DE-9E91AEA4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8" y="389676"/>
            <a:ext cx="11070454" cy="20161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Singapore – Smart Mobility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Use Cases and Descriptions– City Service Applications for Smart Mobility: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ED8BA8-72CC-4879-9777-C3CAB5F2D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720082"/>
              </p:ext>
            </p:extLst>
          </p:nvPr>
        </p:nvGraphicFramePr>
        <p:xfrm>
          <a:off x="838201" y="2133600"/>
          <a:ext cx="1051559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069">
                  <a:extLst>
                    <a:ext uri="{9D8B030D-6E8A-4147-A177-3AD203B41FA5}">
                      <a16:colId xmlns:a16="http://schemas.microsoft.com/office/drawing/2014/main" val="1181279181"/>
                    </a:ext>
                  </a:extLst>
                </a:gridCol>
                <a:gridCol w="2583402">
                  <a:extLst>
                    <a:ext uri="{9D8B030D-6E8A-4147-A177-3AD203B41FA5}">
                      <a16:colId xmlns:a16="http://schemas.microsoft.com/office/drawing/2014/main" val="2822062473"/>
                    </a:ext>
                  </a:extLst>
                </a:gridCol>
                <a:gridCol w="5379126">
                  <a:extLst>
                    <a:ext uri="{9D8B030D-6E8A-4147-A177-3AD203B41FA5}">
                      <a16:colId xmlns:a16="http://schemas.microsoft.com/office/drawing/2014/main" val="3966355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Domain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Brief Use Case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9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Citi Service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ONE.MOTORING </a:t>
                      </a:r>
                      <a:r>
                        <a:rPr lang="en-US" dirty="0" err="1"/>
                        <a:t>wesbite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 can access ONE.MOTORING with a pc. The website provides semi-live traffic feeds and incident information. Users can also perform a variety of other transport related tasks such transfer vehicle ownership or purchase licenses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46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Provide access to Singapore mobile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Links to the various smart apps are included in Useful Apps section of the Smart Nation Singapore 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35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9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7713</TotalTime>
  <Words>497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Singapore – Smart Mobility  Use Cases and Descriptions– Bicycle Share (Bicing) for Smart Mobility:  </vt:lpstr>
      <vt:lpstr>Singapore – Smart Mobility  Use Cases and Descriptions– Smart Parking for Smart Mobility:  </vt:lpstr>
      <vt:lpstr>Singapore – Smart Mobility  Use Cases and Descriptions– Smart Traffic Lights for Smart Mobility:  </vt:lpstr>
      <vt:lpstr>Singapore – Smart Mobility  Use Cases and Descriptions– Express Monitoring and Advisory System for Smart Mobility:  </vt:lpstr>
      <vt:lpstr>Singapore – Smart Mobility  Use Cases and Descriptions– City Service Applications for Smart Mobility: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Helsinki, Finland – Smart City</dc:title>
  <dc:creator>Kevin Valencia</dc:creator>
  <cp:lastModifiedBy>Kevin Valencia</cp:lastModifiedBy>
  <cp:revision>98</cp:revision>
  <dcterms:created xsi:type="dcterms:W3CDTF">2021-02-20T18:58:35Z</dcterms:created>
  <dcterms:modified xsi:type="dcterms:W3CDTF">2021-03-11T06:44:28Z</dcterms:modified>
</cp:coreProperties>
</file>