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3" r:id="rId5"/>
    <p:sldId id="296" r:id="rId6"/>
    <p:sldId id="297" r:id="rId7"/>
    <p:sldId id="298" r:id="rId8"/>
    <p:sldId id="299" r:id="rId9"/>
    <p:sldId id="305" r:id="rId10"/>
    <p:sldId id="300" r:id="rId11"/>
    <p:sldId id="301" r:id="rId12"/>
    <p:sldId id="302" r:id="rId13"/>
    <p:sldId id="295" r:id="rId14"/>
    <p:sldId id="303" r:id="rId15"/>
    <p:sldId id="30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6" autoAdjust="0"/>
    <p:restoredTop sz="94619" autoAdjust="0"/>
  </p:normalViewPr>
  <p:slideViewPr>
    <p:cSldViewPr snapToGrid="0">
      <p:cViewPr varScale="1">
        <p:scale>
          <a:sx n="128" d="100"/>
          <a:sy n="128" d="100"/>
        </p:scale>
        <p:origin x="490" y="7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1D57D-4904-4E35-9ECD-7F44CC41ADED}"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IN"/>
        </a:p>
      </dgm:t>
    </dgm:pt>
    <dgm:pt modelId="{F2160EFD-7723-4795-BAD2-A26C08E16973}">
      <dgm:prSet phldrT="[Text]"/>
      <dgm:spPr/>
      <dgm:t>
        <a:bodyPr/>
        <a:lstStyle/>
        <a:p>
          <a:r>
            <a:rPr lang="en-IN" dirty="0"/>
            <a:t>Data Collection</a:t>
          </a:r>
        </a:p>
      </dgm:t>
    </dgm:pt>
    <dgm:pt modelId="{B015E227-0CC2-4CAE-BAD6-866A6E238A8C}" type="parTrans" cxnId="{B64D1154-90CC-4395-8ED7-11223D69EB8C}">
      <dgm:prSet/>
      <dgm:spPr/>
      <dgm:t>
        <a:bodyPr/>
        <a:lstStyle/>
        <a:p>
          <a:endParaRPr lang="en-IN"/>
        </a:p>
      </dgm:t>
    </dgm:pt>
    <dgm:pt modelId="{2BC916BA-BB7B-4EE2-9C96-B0D0E62DDD1E}" type="sibTrans" cxnId="{B64D1154-90CC-4395-8ED7-11223D69EB8C}">
      <dgm:prSet/>
      <dgm:spPr/>
      <dgm:t>
        <a:bodyPr/>
        <a:lstStyle/>
        <a:p>
          <a:endParaRPr lang="en-IN"/>
        </a:p>
      </dgm:t>
    </dgm:pt>
    <dgm:pt modelId="{59722AB1-663E-4AA5-9BA7-72F4DBDE0AD2}">
      <dgm:prSet phldrT="[Text]"/>
      <dgm:spPr/>
      <dgm:t>
        <a:bodyPr/>
        <a:lstStyle/>
        <a:p>
          <a:r>
            <a:rPr lang="en-IN" dirty="0"/>
            <a:t>Data cleaning</a:t>
          </a:r>
        </a:p>
      </dgm:t>
    </dgm:pt>
    <dgm:pt modelId="{C1A2867B-681E-4CE0-BF83-D727D3702297}" type="parTrans" cxnId="{7AFEA378-39CC-459C-B7F0-72A5ADE6C9E6}">
      <dgm:prSet/>
      <dgm:spPr/>
      <dgm:t>
        <a:bodyPr/>
        <a:lstStyle/>
        <a:p>
          <a:endParaRPr lang="en-IN"/>
        </a:p>
      </dgm:t>
    </dgm:pt>
    <dgm:pt modelId="{0AEF0231-4B47-4276-87B7-688BD0C07A66}" type="sibTrans" cxnId="{7AFEA378-39CC-459C-B7F0-72A5ADE6C9E6}">
      <dgm:prSet/>
      <dgm:spPr/>
      <dgm:t>
        <a:bodyPr/>
        <a:lstStyle/>
        <a:p>
          <a:endParaRPr lang="en-IN"/>
        </a:p>
      </dgm:t>
    </dgm:pt>
    <dgm:pt modelId="{EFA052CB-9B4A-4686-A1EF-1994A96D079E}">
      <dgm:prSet phldrT="[Text]"/>
      <dgm:spPr/>
      <dgm:t>
        <a:bodyPr/>
        <a:lstStyle/>
        <a:p>
          <a:r>
            <a:rPr lang="en-IN" dirty="0"/>
            <a:t>Feature Engineering</a:t>
          </a:r>
        </a:p>
      </dgm:t>
    </dgm:pt>
    <dgm:pt modelId="{2C5C0F5C-52A0-4084-9A55-B9B7EA2A83B1}" type="parTrans" cxnId="{05AE1FFB-9D53-49ED-9555-5010DF881058}">
      <dgm:prSet/>
      <dgm:spPr/>
      <dgm:t>
        <a:bodyPr/>
        <a:lstStyle/>
        <a:p>
          <a:endParaRPr lang="en-IN"/>
        </a:p>
      </dgm:t>
    </dgm:pt>
    <dgm:pt modelId="{1D12B67E-E562-4F8B-8471-0DF9022E442E}" type="sibTrans" cxnId="{05AE1FFB-9D53-49ED-9555-5010DF881058}">
      <dgm:prSet/>
      <dgm:spPr/>
      <dgm:t>
        <a:bodyPr/>
        <a:lstStyle/>
        <a:p>
          <a:endParaRPr lang="en-IN"/>
        </a:p>
      </dgm:t>
    </dgm:pt>
    <dgm:pt modelId="{70547A7E-8EE1-46F2-A8EF-8F7F47FEDF15}">
      <dgm:prSet/>
      <dgm:spPr/>
      <dgm:t>
        <a:bodyPr/>
        <a:lstStyle/>
        <a:p>
          <a:r>
            <a:rPr lang="en-IN" dirty="0"/>
            <a:t>Model Training</a:t>
          </a:r>
        </a:p>
      </dgm:t>
    </dgm:pt>
    <dgm:pt modelId="{C2CF1BAE-8A84-4AD9-B14E-17154EB9CCF6}" type="parTrans" cxnId="{FFDF7CCF-D9E6-48FE-BD2A-11441A8000CC}">
      <dgm:prSet/>
      <dgm:spPr/>
      <dgm:t>
        <a:bodyPr/>
        <a:lstStyle/>
        <a:p>
          <a:endParaRPr lang="en-IN"/>
        </a:p>
      </dgm:t>
    </dgm:pt>
    <dgm:pt modelId="{30130CC6-C064-4C10-B6B8-F231FA944A8A}" type="sibTrans" cxnId="{FFDF7CCF-D9E6-48FE-BD2A-11441A8000CC}">
      <dgm:prSet/>
      <dgm:spPr/>
      <dgm:t>
        <a:bodyPr/>
        <a:lstStyle/>
        <a:p>
          <a:endParaRPr lang="en-IN"/>
        </a:p>
      </dgm:t>
    </dgm:pt>
    <dgm:pt modelId="{9F79771E-B3EA-4E1D-B28B-769837B21842}">
      <dgm:prSet/>
      <dgm:spPr/>
      <dgm:t>
        <a:bodyPr/>
        <a:lstStyle/>
        <a:p>
          <a:r>
            <a:rPr lang="en-IN" dirty="0"/>
            <a:t>Evaluation</a:t>
          </a:r>
        </a:p>
      </dgm:t>
    </dgm:pt>
    <dgm:pt modelId="{5E079D23-A358-408A-AB6F-95DF585678D0}" type="parTrans" cxnId="{0ED4EBA3-E9AF-4447-BCFD-1B007B5A7162}">
      <dgm:prSet/>
      <dgm:spPr/>
      <dgm:t>
        <a:bodyPr/>
        <a:lstStyle/>
        <a:p>
          <a:endParaRPr lang="en-IN"/>
        </a:p>
      </dgm:t>
    </dgm:pt>
    <dgm:pt modelId="{EF04BDCE-CF41-43C1-876F-B563AFE43F5F}" type="sibTrans" cxnId="{0ED4EBA3-E9AF-4447-BCFD-1B007B5A7162}">
      <dgm:prSet/>
      <dgm:spPr/>
      <dgm:t>
        <a:bodyPr/>
        <a:lstStyle/>
        <a:p>
          <a:endParaRPr lang="en-IN"/>
        </a:p>
      </dgm:t>
    </dgm:pt>
    <dgm:pt modelId="{0135D06A-6088-4D36-868A-227F63A8AF31}">
      <dgm:prSet/>
      <dgm:spPr/>
      <dgm:t>
        <a:bodyPr/>
        <a:lstStyle/>
        <a:p>
          <a:r>
            <a:rPr lang="en-IN" dirty="0"/>
            <a:t>Feedback</a:t>
          </a:r>
        </a:p>
      </dgm:t>
    </dgm:pt>
    <dgm:pt modelId="{B348D5DE-1A33-468E-A69C-414AA70DBCB3}" type="parTrans" cxnId="{CFD8B4BC-BEB3-40AF-914C-94AD2452EC7F}">
      <dgm:prSet/>
      <dgm:spPr/>
      <dgm:t>
        <a:bodyPr/>
        <a:lstStyle/>
        <a:p>
          <a:endParaRPr lang="en-IN"/>
        </a:p>
      </dgm:t>
    </dgm:pt>
    <dgm:pt modelId="{2B98C509-FC3C-47B1-A0C5-069EB6E3A43F}" type="sibTrans" cxnId="{CFD8B4BC-BEB3-40AF-914C-94AD2452EC7F}">
      <dgm:prSet/>
      <dgm:spPr/>
      <dgm:t>
        <a:bodyPr/>
        <a:lstStyle/>
        <a:p>
          <a:endParaRPr lang="en-IN"/>
        </a:p>
      </dgm:t>
    </dgm:pt>
    <dgm:pt modelId="{F70C31D9-FD4B-4BA2-AE7A-8364970DD065}" type="pres">
      <dgm:prSet presAssocID="{7E51D57D-4904-4E35-9ECD-7F44CC41ADED}" presName="Name0" presStyleCnt="0">
        <dgm:presLayoutVars>
          <dgm:dir/>
          <dgm:resizeHandles val="exact"/>
        </dgm:presLayoutVars>
      </dgm:prSet>
      <dgm:spPr/>
    </dgm:pt>
    <dgm:pt modelId="{298876A4-EA99-4A72-B38B-5DB9EF678FE5}" type="pres">
      <dgm:prSet presAssocID="{F2160EFD-7723-4795-BAD2-A26C08E16973}" presName="node" presStyleLbl="node1" presStyleIdx="0" presStyleCnt="6">
        <dgm:presLayoutVars>
          <dgm:bulletEnabled val="1"/>
        </dgm:presLayoutVars>
      </dgm:prSet>
      <dgm:spPr/>
    </dgm:pt>
    <dgm:pt modelId="{92455EB9-5FBA-4A22-B48A-626A09AD7CA9}" type="pres">
      <dgm:prSet presAssocID="{2BC916BA-BB7B-4EE2-9C96-B0D0E62DDD1E}" presName="sibTrans" presStyleLbl="sibTrans2D1" presStyleIdx="0" presStyleCnt="5"/>
      <dgm:spPr/>
    </dgm:pt>
    <dgm:pt modelId="{FDE9269F-166E-4375-AC83-86221D8012B3}" type="pres">
      <dgm:prSet presAssocID="{2BC916BA-BB7B-4EE2-9C96-B0D0E62DDD1E}" presName="connectorText" presStyleLbl="sibTrans2D1" presStyleIdx="0" presStyleCnt="5"/>
      <dgm:spPr/>
    </dgm:pt>
    <dgm:pt modelId="{8C04A328-CFCE-4A64-B44E-F445E9A6F0B4}" type="pres">
      <dgm:prSet presAssocID="{59722AB1-663E-4AA5-9BA7-72F4DBDE0AD2}" presName="node" presStyleLbl="node1" presStyleIdx="1" presStyleCnt="6">
        <dgm:presLayoutVars>
          <dgm:bulletEnabled val="1"/>
        </dgm:presLayoutVars>
      </dgm:prSet>
      <dgm:spPr/>
    </dgm:pt>
    <dgm:pt modelId="{2D36D352-7C99-4A8D-ACEA-06FE5BB3F917}" type="pres">
      <dgm:prSet presAssocID="{0AEF0231-4B47-4276-87B7-688BD0C07A66}" presName="sibTrans" presStyleLbl="sibTrans2D1" presStyleIdx="1" presStyleCnt="5"/>
      <dgm:spPr/>
    </dgm:pt>
    <dgm:pt modelId="{CBF9D0B9-6E7B-4AEA-A356-136C569AE61E}" type="pres">
      <dgm:prSet presAssocID="{0AEF0231-4B47-4276-87B7-688BD0C07A66}" presName="connectorText" presStyleLbl="sibTrans2D1" presStyleIdx="1" presStyleCnt="5"/>
      <dgm:spPr/>
    </dgm:pt>
    <dgm:pt modelId="{72CCFA76-DA72-461F-AF49-3A3E5922BB52}" type="pres">
      <dgm:prSet presAssocID="{EFA052CB-9B4A-4686-A1EF-1994A96D079E}" presName="node" presStyleLbl="node1" presStyleIdx="2" presStyleCnt="6" custScaleX="105165">
        <dgm:presLayoutVars>
          <dgm:bulletEnabled val="1"/>
        </dgm:presLayoutVars>
      </dgm:prSet>
      <dgm:spPr/>
    </dgm:pt>
    <dgm:pt modelId="{1BCD2369-A356-41AD-AF87-AAC30D47A864}" type="pres">
      <dgm:prSet presAssocID="{1D12B67E-E562-4F8B-8471-0DF9022E442E}" presName="sibTrans" presStyleLbl="sibTrans2D1" presStyleIdx="2" presStyleCnt="5"/>
      <dgm:spPr/>
    </dgm:pt>
    <dgm:pt modelId="{A233B675-4DCB-42C1-AD38-F661E9057002}" type="pres">
      <dgm:prSet presAssocID="{1D12B67E-E562-4F8B-8471-0DF9022E442E}" presName="connectorText" presStyleLbl="sibTrans2D1" presStyleIdx="2" presStyleCnt="5"/>
      <dgm:spPr/>
    </dgm:pt>
    <dgm:pt modelId="{8B5E5DF7-24BF-413C-BA2B-DB518CA689FA}" type="pres">
      <dgm:prSet presAssocID="{70547A7E-8EE1-46F2-A8EF-8F7F47FEDF15}" presName="node" presStyleLbl="node1" presStyleIdx="3" presStyleCnt="6">
        <dgm:presLayoutVars>
          <dgm:bulletEnabled val="1"/>
        </dgm:presLayoutVars>
      </dgm:prSet>
      <dgm:spPr/>
    </dgm:pt>
    <dgm:pt modelId="{E58399D6-1187-420C-B1FA-89C80DF9BC10}" type="pres">
      <dgm:prSet presAssocID="{30130CC6-C064-4C10-B6B8-F231FA944A8A}" presName="sibTrans" presStyleLbl="sibTrans2D1" presStyleIdx="3" presStyleCnt="5"/>
      <dgm:spPr/>
    </dgm:pt>
    <dgm:pt modelId="{FDECD28C-725D-4474-9BC9-F1BC37EF3C45}" type="pres">
      <dgm:prSet presAssocID="{30130CC6-C064-4C10-B6B8-F231FA944A8A}" presName="connectorText" presStyleLbl="sibTrans2D1" presStyleIdx="3" presStyleCnt="5"/>
      <dgm:spPr/>
    </dgm:pt>
    <dgm:pt modelId="{29D923AD-9761-43FF-A868-C26C1AC6E2C4}" type="pres">
      <dgm:prSet presAssocID="{9F79771E-B3EA-4E1D-B28B-769837B21842}" presName="node" presStyleLbl="node1" presStyleIdx="4" presStyleCnt="6">
        <dgm:presLayoutVars>
          <dgm:bulletEnabled val="1"/>
        </dgm:presLayoutVars>
      </dgm:prSet>
      <dgm:spPr/>
    </dgm:pt>
    <dgm:pt modelId="{B3555AAA-A77F-43A9-9FE4-6CE341DAD257}" type="pres">
      <dgm:prSet presAssocID="{EF04BDCE-CF41-43C1-876F-B563AFE43F5F}" presName="sibTrans" presStyleLbl="sibTrans2D1" presStyleIdx="4" presStyleCnt="5"/>
      <dgm:spPr/>
    </dgm:pt>
    <dgm:pt modelId="{E484CE2D-335F-43A3-A381-80E48D227415}" type="pres">
      <dgm:prSet presAssocID="{EF04BDCE-CF41-43C1-876F-B563AFE43F5F}" presName="connectorText" presStyleLbl="sibTrans2D1" presStyleIdx="4" presStyleCnt="5"/>
      <dgm:spPr/>
    </dgm:pt>
    <dgm:pt modelId="{F927DC1B-9DF1-46FD-ACA4-FA79ECB5B1EA}" type="pres">
      <dgm:prSet presAssocID="{0135D06A-6088-4D36-868A-227F63A8AF31}" presName="node" presStyleLbl="node1" presStyleIdx="5" presStyleCnt="6">
        <dgm:presLayoutVars>
          <dgm:bulletEnabled val="1"/>
        </dgm:presLayoutVars>
      </dgm:prSet>
      <dgm:spPr/>
    </dgm:pt>
  </dgm:ptLst>
  <dgm:cxnLst>
    <dgm:cxn modelId="{0AB1D504-92F1-466E-B8B5-77AB142518E9}" type="presOf" srcId="{EF04BDCE-CF41-43C1-876F-B563AFE43F5F}" destId="{E484CE2D-335F-43A3-A381-80E48D227415}" srcOrd="1" destOrd="0" presId="urn:microsoft.com/office/officeart/2005/8/layout/process1"/>
    <dgm:cxn modelId="{59B3A212-E65D-42CC-9985-292F7E5F70F0}" type="presOf" srcId="{EFA052CB-9B4A-4686-A1EF-1994A96D079E}" destId="{72CCFA76-DA72-461F-AF49-3A3E5922BB52}" srcOrd="0" destOrd="0" presId="urn:microsoft.com/office/officeart/2005/8/layout/process1"/>
    <dgm:cxn modelId="{84188C34-4B31-4E12-8BA3-1FCA1BF7AC54}" type="presOf" srcId="{2BC916BA-BB7B-4EE2-9C96-B0D0E62DDD1E}" destId="{92455EB9-5FBA-4A22-B48A-626A09AD7CA9}" srcOrd="0" destOrd="0" presId="urn:microsoft.com/office/officeart/2005/8/layout/process1"/>
    <dgm:cxn modelId="{0C089339-8E4D-4F6F-A688-34507110DA39}" type="presOf" srcId="{1D12B67E-E562-4F8B-8471-0DF9022E442E}" destId="{A233B675-4DCB-42C1-AD38-F661E9057002}" srcOrd="1" destOrd="0" presId="urn:microsoft.com/office/officeart/2005/8/layout/process1"/>
    <dgm:cxn modelId="{72C2A640-B644-4811-8636-89E5B4B30EF5}" type="presOf" srcId="{0135D06A-6088-4D36-868A-227F63A8AF31}" destId="{F927DC1B-9DF1-46FD-ACA4-FA79ECB5B1EA}" srcOrd="0" destOrd="0" presId="urn:microsoft.com/office/officeart/2005/8/layout/process1"/>
    <dgm:cxn modelId="{DB52A862-C4C0-430B-83CF-3B6DDCA223CB}" type="presOf" srcId="{30130CC6-C064-4C10-B6B8-F231FA944A8A}" destId="{E58399D6-1187-420C-B1FA-89C80DF9BC10}" srcOrd="0" destOrd="0" presId="urn:microsoft.com/office/officeart/2005/8/layout/process1"/>
    <dgm:cxn modelId="{BBB4936B-438E-4904-B607-5D917B60F979}" type="presOf" srcId="{9F79771E-B3EA-4E1D-B28B-769837B21842}" destId="{29D923AD-9761-43FF-A868-C26C1AC6E2C4}" srcOrd="0" destOrd="0" presId="urn:microsoft.com/office/officeart/2005/8/layout/process1"/>
    <dgm:cxn modelId="{B64D1154-90CC-4395-8ED7-11223D69EB8C}" srcId="{7E51D57D-4904-4E35-9ECD-7F44CC41ADED}" destId="{F2160EFD-7723-4795-BAD2-A26C08E16973}" srcOrd="0" destOrd="0" parTransId="{B015E227-0CC2-4CAE-BAD6-866A6E238A8C}" sibTransId="{2BC916BA-BB7B-4EE2-9C96-B0D0E62DDD1E}"/>
    <dgm:cxn modelId="{7AFEA378-39CC-459C-B7F0-72A5ADE6C9E6}" srcId="{7E51D57D-4904-4E35-9ECD-7F44CC41ADED}" destId="{59722AB1-663E-4AA5-9BA7-72F4DBDE0AD2}" srcOrd="1" destOrd="0" parTransId="{C1A2867B-681E-4CE0-BF83-D727D3702297}" sibTransId="{0AEF0231-4B47-4276-87B7-688BD0C07A66}"/>
    <dgm:cxn modelId="{988B8E8C-A5ED-49E9-9A2A-28CB487D49CF}" type="presOf" srcId="{7E51D57D-4904-4E35-9ECD-7F44CC41ADED}" destId="{F70C31D9-FD4B-4BA2-AE7A-8364970DD065}" srcOrd="0" destOrd="0" presId="urn:microsoft.com/office/officeart/2005/8/layout/process1"/>
    <dgm:cxn modelId="{92BC699D-3A7F-4899-89FF-013EA565EF02}" type="presOf" srcId="{2BC916BA-BB7B-4EE2-9C96-B0D0E62DDD1E}" destId="{FDE9269F-166E-4375-AC83-86221D8012B3}" srcOrd="1" destOrd="0" presId="urn:microsoft.com/office/officeart/2005/8/layout/process1"/>
    <dgm:cxn modelId="{0ED4EBA3-E9AF-4447-BCFD-1B007B5A7162}" srcId="{7E51D57D-4904-4E35-9ECD-7F44CC41ADED}" destId="{9F79771E-B3EA-4E1D-B28B-769837B21842}" srcOrd="4" destOrd="0" parTransId="{5E079D23-A358-408A-AB6F-95DF585678D0}" sibTransId="{EF04BDCE-CF41-43C1-876F-B563AFE43F5F}"/>
    <dgm:cxn modelId="{C497E0AE-3C89-404D-AD75-B81DFF9CE82C}" type="presOf" srcId="{0AEF0231-4B47-4276-87B7-688BD0C07A66}" destId="{2D36D352-7C99-4A8D-ACEA-06FE5BB3F917}" srcOrd="0" destOrd="0" presId="urn:microsoft.com/office/officeart/2005/8/layout/process1"/>
    <dgm:cxn modelId="{CFD8B4BC-BEB3-40AF-914C-94AD2452EC7F}" srcId="{7E51D57D-4904-4E35-9ECD-7F44CC41ADED}" destId="{0135D06A-6088-4D36-868A-227F63A8AF31}" srcOrd="5" destOrd="0" parTransId="{B348D5DE-1A33-468E-A69C-414AA70DBCB3}" sibTransId="{2B98C509-FC3C-47B1-A0C5-069EB6E3A43F}"/>
    <dgm:cxn modelId="{E3F987CA-7B35-4675-B614-6A4EB4F8E429}" type="presOf" srcId="{EF04BDCE-CF41-43C1-876F-B563AFE43F5F}" destId="{B3555AAA-A77F-43A9-9FE4-6CE341DAD257}" srcOrd="0" destOrd="0" presId="urn:microsoft.com/office/officeart/2005/8/layout/process1"/>
    <dgm:cxn modelId="{2FADC0CC-706B-4330-B429-C43509111502}" type="presOf" srcId="{0AEF0231-4B47-4276-87B7-688BD0C07A66}" destId="{CBF9D0B9-6E7B-4AEA-A356-136C569AE61E}" srcOrd="1" destOrd="0" presId="urn:microsoft.com/office/officeart/2005/8/layout/process1"/>
    <dgm:cxn modelId="{17A1C2CC-27D5-4C96-BBEB-39504C898C5D}" type="presOf" srcId="{70547A7E-8EE1-46F2-A8EF-8F7F47FEDF15}" destId="{8B5E5DF7-24BF-413C-BA2B-DB518CA689FA}" srcOrd="0" destOrd="0" presId="urn:microsoft.com/office/officeart/2005/8/layout/process1"/>
    <dgm:cxn modelId="{FFDF7CCF-D9E6-48FE-BD2A-11441A8000CC}" srcId="{7E51D57D-4904-4E35-9ECD-7F44CC41ADED}" destId="{70547A7E-8EE1-46F2-A8EF-8F7F47FEDF15}" srcOrd="3" destOrd="0" parTransId="{C2CF1BAE-8A84-4AD9-B14E-17154EB9CCF6}" sibTransId="{30130CC6-C064-4C10-B6B8-F231FA944A8A}"/>
    <dgm:cxn modelId="{45AD8EE0-22B3-49F1-AD4A-B4D0C5738FE7}" type="presOf" srcId="{F2160EFD-7723-4795-BAD2-A26C08E16973}" destId="{298876A4-EA99-4A72-B38B-5DB9EF678FE5}" srcOrd="0" destOrd="0" presId="urn:microsoft.com/office/officeart/2005/8/layout/process1"/>
    <dgm:cxn modelId="{835935EF-999A-4F45-9593-B951E1DAC3EE}" type="presOf" srcId="{59722AB1-663E-4AA5-9BA7-72F4DBDE0AD2}" destId="{8C04A328-CFCE-4A64-B44E-F445E9A6F0B4}" srcOrd="0" destOrd="0" presId="urn:microsoft.com/office/officeart/2005/8/layout/process1"/>
    <dgm:cxn modelId="{05AE1FFB-9D53-49ED-9555-5010DF881058}" srcId="{7E51D57D-4904-4E35-9ECD-7F44CC41ADED}" destId="{EFA052CB-9B4A-4686-A1EF-1994A96D079E}" srcOrd="2" destOrd="0" parTransId="{2C5C0F5C-52A0-4084-9A55-B9B7EA2A83B1}" sibTransId="{1D12B67E-E562-4F8B-8471-0DF9022E442E}"/>
    <dgm:cxn modelId="{60549BFD-9774-4882-BE83-FAFAA68C5260}" type="presOf" srcId="{1D12B67E-E562-4F8B-8471-0DF9022E442E}" destId="{1BCD2369-A356-41AD-AF87-AAC30D47A864}" srcOrd="0" destOrd="0" presId="urn:microsoft.com/office/officeart/2005/8/layout/process1"/>
    <dgm:cxn modelId="{F0EC81FF-FA3B-405E-90F4-E022DBB9365B}" type="presOf" srcId="{30130CC6-C064-4C10-B6B8-F231FA944A8A}" destId="{FDECD28C-725D-4474-9BC9-F1BC37EF3C45}" srcOrd="1" destOrd="0" presId="urn:microsoft.com/office/officeart/2005/8/layout/process1"/>
    <dgm:cxn modelId="{D9FE18F7-C966-4063-B58A-B0CFF2384E28}" type="presParOf" srcId="{F70C31D9-FD4B-4BA2-AE7A-8364970DD065}" destId="{298876A4-EA99-4A72-B38B-5DB9EF678FE5}" srcOrd="0" destOrd="0" presId="urn:microsoft.com/office/officeart/2005/8/layout/process1"/>
    <dgm:cxn modelId="{DCCDFCC9-8AA9-4C45-B397-920FE772CB4F}" type="presParOf" srcId="{F70C31D9-FD4B-4BA2-AE7A-8364970DD065}" destId="{92455EB9-5FBA-4A22-B48A-626A09AD7CA9}" srcOrd="1" destOrd="0" presId="urn:microsoft.com/office/officeart/2005/8/layout/process1"/>
    <dgm:cxn modelId="{AFCA4481-CD64-4075-9A46-D465C93CE2E6}" type="presParOf" srcId="{92455EB9-5FBA-4A22-B48A-626A09AD7CA9}" destId="{FDE9269F-166E-4375-AC83-86221D8012B3}" srcOrd="0" destOrd="0" presId="urn:microsoft.com/office/officeart/2005/8/layout/process1"/>
    <dgm:cxn modelId="{A3B80737-B2A6-434C-8D76-187CD8CBC89C}" type="presParOf" srcId="{F70C31D9-FD4B-4BA2-AE7A-8364970DD065}" destId="{8C04A328-CFCE-4A64-B44E-F445E9A6F0B4}" srcOrd="2" destOrd="0" presId="urn:microsoft.com/office/officeart/2005/8/layout/process1"/>
    <dgm:cxn modelId="{51324E37-3BAE-4174-88C5-6E09B0963B13}" type="presParOf" srcId="{F70C31D9-FD4B-4BA2-AE7A-8364970DD065}" destId="{2D36D352-7C99-4A8D-ACEA-06FE5BB3F917}" srcOrd="3" destOrd="0" presId="urn:microsoft.com/office/officeart/2005/8/layout/process1"/>
    <dgm:cxn modelId="{8F524D4E-1E9E-4167-8E93-5969414A3743}" type="presParOf" srcId="{2D36D352-7C99-4A8D-ACEA-06FE5BB3F917}" destId="{CBF9D0B9-6E7B-4AEA-A356-136C569AE61E}" srcOrd="0" destOrd="0" presId="urn:microsoft.com/office/officeart/2005/8/layout/process1"/>
    <dgm:cxn modelId="{A9A303E7-C068-4C29-BAD7-8BBEAE2DC1E8}" type="presParOf" srcId="{F70C31D9-FD4B-4BA2-AE7A-8364970DD065}" destId="{72CCFA76-DA72-461F-AF49-3A3E5922BB52}" srcOrd="4" destOrd="0" presId="urn:microsoft.com/office/officeart/2005/8/layout/process1"/>
    <dgm:cxn modelId="{26114FD9-0B85-4734-9E33-C1F3680C195C}" type="presParOf" srcId="{F70C31D9-FD4B-4BA2-AE7A-8364970DD065}" destId="{1BCD2369-A356-41AD-AF87-AAC30D47A864}" srcOrd="5" destOrd="0" presId="urn:microsoft.com/office/officeart/2005/8/layout/process1"/>
    <dgm:cxn modelId="{E0CCC7A9-B991-4EBD-985D-519A1015013C}" type="presParOf" srcId="{1BCD2369-A356-41AD-AF87-AAC30D47A864}" destId="{A233B675-4DCB-42C1-AD38-F661E9057002}" srcOrd="0" destOrd="0" presId="urn:microsoft.com/office/officeart/2005/8/layout/process1"/>
    <dgm:cxn modelId="{C0F6B2C1-C11E-4BAD-B7A0-D21FCE60BD77}" type="presParOf" srcId="{F70C31D9-FD4B-4BA2-AE7A-8364970DD065}" destId="{8B5E5DF7-24BF-413C-BA2B-DB518CA689FA}" srcOrd="6" destOrd="0" presId="urn:microsoft.com/office/officeart/2005/8/layout/process1"/>
    <dgm:cxn modelId="{2E58FF11-8939-43C3-9FB8-DB2BBBEB16EF}" type="presParOf" srcId="{F70C31D9-FD4B-4BA2-AE7A-8364970DD065}" destId="{E58399D6-1187-420C-B1FA-89C80DF9BC10}" srcOrd="7" destOrd="0" presId="urn:microsoft.com/office/officeart/2005/8/layout/process1"/>
    <dgm:cxn modelId="{5D06E940-57E3-49D5-93BB-A18940DF25E9}" type="presParOf" srcId="{E58399D6-1187-420C-B1FA-89C80DF9BC10}" destId="{FDECD28C-725D-4474-9BC9-F1BC37EF3C45}" srcOrd="0" destOrd="0" presId="urn:microsoft.com/office/officeart/2005/8/layout/process1"/>
    <dgm:cxn modelId="{405D8D42-D878-487D-BC32-036C82E5A732}" type="presParOf" srcId="{F70C31D9-FD4B-4BA2-AE7A-8364970DD065}" destId="{29D923AD-9761-43FF-A868-C26C1AC6E2C4}" srcOrd="8" destOrd="0" presId="urn:microsoft.com/office/officeart/2005/8/layout/process1"/>
    <dgm:cxn modelId="{990988BF-2862-41FD-BCD0-FC5A2B1C0E98}" type="presParOf" srcId="{F70C31D9-FD4B-4BA2-AE7A-8364970DD065}" destId="{B3555AAA-A77F-43A9-9FE4-6CE341DAD257}" srcOrd="9" destOrd="0" presId="urn:microsoft.com/office/officeart/2005/8/layout/process1"/>
    <dgm:cxn modelId="{BF8606C5-C317-47C2-A282-A4245839784E}" type="presParOf" srcId="{B3555AAA-A77F-43A9-9FE4-6CE341DAD257}" destId="{E484CE2D-335F-43A3-A381-80E48D227415}" srcOrd="0" destOrd="0" presId="urn:microsoft.com/office/officeart/2005/8/layout/process1"/>
    <dgm:cxn modelId="{A981E243-04C5-4AB8-8606-660CB839D666}" type="presParOf" srcId="{F70C31D9-FD4B-4BA2-AE7A-8364970DD065}" destId="{F927DC1B-9DF1-46FD-ACA4-FA79ECB5B1EA}" srcOrd="1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8876A4-EA99-4A72-B38B-5DB9EF678FE5}">
      <dsp:nvSpPr>
        <dsp:cNvPr id="0" name=""/>
        <dsp:cNvSpPr/>
      </dsp:nvSpPr>
      <dsp:spPr>
        <a:xfrm>
          <a:off x="1722" y="2406617"/>
          <a:ext cx="1009054" cy="6054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Data Collection</a:t>
          </a:r>
        </a:p>
      </dsp:txBody>
      <dsp:txXfrm>
        <a:off x="19454" y="2424349"/>
        <a:ext cx="973590" cy="569968"/>
      </dsp:txXfrm>
    </dsp:sp>
    <dsp:sp modelId="{92455EB9-5FBA-4A22-B48A-626A09AD7CA9}">
      <dsp:nvSpPr>
        <dsp:cNvPr id="0" name=""/>
        <dsp:cNvSpPr/>
      </dsp:nvSpPr>
      <dsp:spPr>
        <a:xfrm>
          <a:off x="1111682" y="2584210"/>
          <a:ext cx="213919" cy="2502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1111682" y="2634259"/>
        <a:ext cx="149743" cy="150147"/>
      </dsp:txXfrm>
    </dsp:sp>
    <dsp:sp modelId="{8C04A328-CFCE-4A64-B44E-F445E9A6F0B4}">
      <dsp:nvSpPr>
        <dsp:cNvPr id="0" name=""/>
        <dsp:cNvSpPr/>
      </dsp:nvSpPr>
      <dsp:spPr>
        <a:xfrm>
          <a:off x="1414398" y="2406617"/>
          <a:ext cx="1009054" cy="6054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Data cleaning</a:t>
          </a:r>
        </a:p>
      </dsp:txBody>
      <dsp:txXfrm>
        <a:off x="1432130" y="2424349"/>
        <a:ext cx="973590" cy="569968"/>
      </dsp:txXfrm>
    </dsp:sp>
    <dsp:sp modelId="{2D36D352-7C99-4A8D-ACEA-06FE5BB3F917}">
      <dsp:nvSpPr>
        <dsp:cNvPr id="0" name=""/>
        <dsp:cNvSpPr/>
      </dsp:nvSpPr>
      <dsp:spPr>
        <a:xfrm>
          <a:off x="2524359" y="2584210"/>
          <a:ext cx="213919" cy="2502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2524359" y="2634259"/>
        <a:ext cx="149743" cy="150147"/>
      </dsp:txXfrm>
    </dsp:sp>
    <dsp:sp modelId="{72CCFA76-DA72-461F-AF49-3A3E5922BB52}">
      <dsp:nvSpPr>
        <dsp:cNvPr id="0" name=""/>
        <dsp:cNvSpPr/>
      </dsp:nvSpPr>
      <dsp:spPr>
        <a:xfrm>
          <a:off x="2827075" y="2406617"/>
          <a:ext cx="1061172" cy="6054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Feature Engineering</a:t>
          </a:r>
        </a:p>
      </dsp:txBody>
      <dsp:txXfrm>
        <a:off x="2844807" y="2424349"/>
        <a:ext cx="1025708" cy="569968"/>
      </dsp:txXfrm>
    </dsp:sp>
    <dsp:sp modelId="{1BCD2369-A356-41AD-AF87-AAC30D47A864}">
      <dsp:nvSpPr>
        <dsp:cNvPr id="0" name=""/>
        <dsp:cNvSpPr/>
      </dsp:nvSpPr>
      <dsp:spPr>
        <a:xfrm>
          <a:off x="3989153" y="2584210"/>
          <a:ext cx="213919" cy="2502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3989153" y="2634259"/>
        <a:ext cx="149743" cy="150147"/>
      </dsp:txXfrm>
    </dsp:sp>
    <dsp:sp modelId="{8B5E5DF7-24BF-413C-BA2B-DB518CA689FA}">
      <dsp:nvSpPr>
        <dsp:cNvPr id="0" name=""/>
        <dsp:cNvSpPr/>
      </dsp:nvSpPr>
      <dsp:spPr>
        <a:xfrm>
          <a:off x="4291869" y="2406617"/>
          <a:ext cx="1009054" cy="6054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Model Training</a:t>
          </a:r>
        </a:p>
      </dsp:txBody>
      <dsp:txXfrm>
        <a:off x="4309601" y="2424349"/>
        <a:ext cx="973590" cy="569968"/>
      </dsp:txXfrm>
    </dsp:sp>
    <dsp:sp modelId="{E58399D6-1187-420C-B1FA-89C80DF9BC10}">
      <dsp:nvSpPr>
        <dsp:cNvPr id="0" name=""/>
        <dsp:cNvSpPr/>
      </dsp:nvSpPr>
      <dsp:spPr>
        <a:xfrm>
          <a:off x="5401829" y="2584210"/>
          <a:ext cx="213919" cy="2502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5401829" y="2634259"/>
        <a:ext cx="149743" cy="150147"/>
      </dsp:txXfrm>
    </dsp:sp>
    <dsp:sp modelId="{29D923AD-9761-43FF-A868-C26C1AC6E2C4}">
      <dsp:nvSpPr>
        <dsp:cNvPr id="0" name=""/>
        <dsp:cNvSpPr/>
      </dsp:nvSpPr>
      <dsp:spPr>
        <a:xfrm>
          <a:off x="5704546" y="2406617"/>
          <a:ext cx="1009054" cy="6054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Evaluation</a:t>
          </a:r>
        </a:p>
      </dsp:txBody>
      <dsp:txXfrm>
        <a:off x="5722278" y="2424349"/>
        <a:ext cx="973590" cy="569968"/>
      </dsp:txXfrm>
    </dsp:sp>
    <dsp:sp modelId="{B3555AAA-A77F-43A9-9FE4-6CE341DAD257}">
      <dsp:nvSpPr>
        <dsp:cNvPr id="0" name=""/>
        <dsp:cNvSpPr/>
      </dsp:nvSpPr>
      <dsp:spPr>
        <a:xfrm>
          <a:off x="6814506" y="2584210"/>
          <a:ext cx="213919" cy="2502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6814506" y="2634259"/>
        <a:ext cx="149743" cy="150147"/>
      </dsp:txXfrm>
    </dsp:sp>
    <dsp:sp modelId="{F927DC1B-9DF1-46FD-ACA4-FA79ECB5B1EA}">
      <dsp:nvSpPr>
        <dsp:cNvPr id="0" name=""/>
        <dsp:cNvSpPr/>
      </dsp:nvSpPr>
      <dsp:spPr>
        <a:xfrm>
          <a:off x="7117222" y="2406617"/>
          <a:ext cx="1009054" cy="6054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Feedback</a:t>
          </a:r>
        </a:p>
      </dsp:txBody>
      <dsp:txXfrm>
        <a:off x="7134954" y="2424349"/>
        <a:ext cx="973590" cy="56996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4/22/2024</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71344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03008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99999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80400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4/22/2024</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5796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19987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4/22/2024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37686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196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97824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4/22/2024</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268863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4/22/2024</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91304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4/22/2024</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13215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web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9F73848-91FE-4D29-B0DC-BFC408416682}"/>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025" y="12138"/>
            <a:ext cx="12191980" cy="6858000"/>
          </a:xfrm>
          <a:prstGeom prst="rect">
            <a:avLst/>
          </a:prstGeom>
        </p:spPr>
      </p:pic>
      <p:sp>
        <p:nvSpPr>
          <p:cNvPr id="89" name="Rectangle 8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91" name="Rectangle 9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5611828" y="2176759"/>
            <a:ext cx="5611826" cy="2540898"/>
          </a:xfrm>
        </p:spPr>
        <p:txBody>
          <a:bodyPr>
            <a:noAutofit/>
          </a:bodyPr>
          <a:lstStyle/>
          <a:p>
            <a:r>
              <a:rPr lang="en-US" sz="3600" dirty="0">
                <a:solidFill>
                  <a:schemeClr val="tx1"/>
                </a:solidFill>
              </a:rPr>
              <a:t>Deep Semantic Analysis on Restaurant Feedback Using Deep NLP Method</a:t>
            </a:r>
          </a:p>
        </p:txBody>
      </p:sp>
    </p:spTree>
    <p:extLst>
      <p:ext uri="{BB962C8B-B14F-4D97-AF65-F5344CB8AC3E}">
        <p14:creationId xmlns:p14="http://schemas.microsoft.com/office/powerpoint/2010/main" val="42696815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1066800" y="642594"/>
            <a:ext cx="10058400" cy="1371600"/>
          </a:xfrm>
        </p:spPr>
        <p:txBody>
          <a:bodyPr>
            <a:normAutofit/>
          </a:bodyPr>
          <a:lstStyle/>
          <a:p>
            <a:r>
              <a:rPr lang="en-US" dirty="0"/>
              <a:t>Architecture</a:t>
            </a:r>
          </a:p>
        </p:txBody>
      </p:sp>
      <p:graphicFrame>
        <p:nvGraphicFramePr>
          <p:cNvPr id="3" name="Diagram 2">
            <a:extLst>
              <a:ext uri="{FF2B5EF4-FFF2-40B4-BE49-F238E27FC236}">
                <a16:creationId xmlns:a16="http://schemas.microsoft.com/office/drawing/2014/main" id="{6A8481FC-FE44-8DA2-71CD-37E1F435E96D}"/>
              </a:ext>
            </a:extLst>
          </p:cNvPr>
          <p:cNvGraphicFramePr/>
          <p:nvPr>
            <p:extLst>
              <p:ext uri="{D42A27DB-BD31-4B8C-83A1-F6EECF244321}">
                <p14:modId xmlns:p14="http://schemas.microsoft.com/office/powerpoint/2010/main" val="4042984999"/>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Arrow: Curved Left 5">
            <a:extLst>
              <a:ext uri="{FF2B5EF4-FFF2-40B4-BE49-F238E27FC236}">
                <a16:creationId xmlns:a16="http://schemas.microsoft.com/office/drawing/2014/main" id="{5FBE7106-B669-F584-6D24-3FE0F2993733}"/>
              </a:ext>
            </a:extLst>
          </p:cNvPr>
          <p:cNvSpPr/>
          <p:nvPr/>
        </p:nvSpPr>
        <p:spPr>
          <a:xfrm rot="5400000">
            <a:off x="6783977" y="3583577"/>
            <a:ext cx="1371600" cy="1667692"/>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Arrow: Curved Left 6">
            <a:extLst>
              <a:ext uri="{FF2B5EF4-FFF2-40B4-BE49-F238E27FC236}">
                <a16:creationId xmlns:a16="http://schemas.microsoft.com/office/drawing/2014/main" id="{678FCFAC-34CA-0CE6-18EA-6C87538E22C7}"/>
              </a:ext>
            </a:extLst>
          </p:cNvPr>
          <p:cNvSpPr/>
          <p:nvPr/>
        </p:nvSpPr>
        <p:spPr>
          <a:xfrm rot="16200000" flipV="1">
            <a:off x="8172994" y="1570591"/>
            <a:ext cx="1371600" cy="1746068"/>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Thought Bubble: Cloud 7">
            <a:extLst>
              <a:ext uri="{FF2B5EF4-FFF2-40B4-BE49-F238E27FC236}">
                <a16:creationId xmlns:a16="http://schemas.microsoft.com/office/drawing/2014/main" id="{070779E5-1454-004E-DC0D-778D9816A4A0}"/>
              </a:ext>
            </a:extLst>
          </p:cNvPr>
          <p:cNvSpPr/>
          <p:nvPr/>
        </p:nvSpPr>
        <p:spPr>
          <a:xfrm>
            <a:off x="619761" y="2014194"/>
            <a:ext cx="1214846" cy="1100425"/>
          </a:xfrm>
          <a:prstGeom prst="cloud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800" dirty="0"/>
              <a:t>cloud</a:t>
            </a:r>
          </a:p>
        </p:txBody>
      </p:sp>
      <p:sp>
        <p:nvSpPr>
          <p:cNvPr id="9" name="Flowchart: Predefined Process 8">
            <a:extLst>
              <a:ext uri="{FF2B5EF4-FFF2-40B4-BE49-F238E27FC236}">
                <a16:creationId xmlns:a16="http://schemas.microsoft.com/office/drawing/2014/main" id="{BD8BFA7F-0075-3414-FD4C-770D8B119F50}"/>
              </a:ext>
            </a:extLst>
          </p:cNvPr>
          <p:cNvSpPr/>
          <p:nvPr/>
        </p:nvSpPr>
        <p:spPr>
          <a:xfrm>
            <a:off x="652418" y="4267200"/>
            <a:ext cx="1149531" cy="1554480"/>
          </a:xfrm>
          <a:prstGeom prst="flowChartPredefined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800" dirty="0"/>
              <a:t>spreadsheets</a:t>
            </a:r>
          </a:p>
        </p:txBody>
      </p:sp>
      <p:cxnSp>
        <p:nvCxnSpPr>
          <p:cNvPr id="11" name="Straight Arrow Connector 10">
            <a:extLst>
              <a:ext uri="{FF2B5EF4-FFF2-40B4-BE49-F238E27FC236}">
                <a16:creationId xmlns:a16="http://schemas.microsoft.com/office/drawing/2014/main" id="{70D70CA5-9B13-6DE0-56D9-0291C2CF8C9D}"/>
              </a:ext>
            </a:extLst>
          </p:cNvPr>
          <p:cNvCxnSpPr/>
          <p:nvPr/>
        </p:nvCxnSpPr>
        <p:spPr>
          <a:xfrm>
            <a:off x="1733006" y="2773680"/>
            <a:ext cx="548640" cy="2960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35EF7E4-FD36-36AC-B5F4-45C5AFD07BB5}"/>
              </a:ext>
            </a:extLst>
          </p:cNvPr>
          <p:cNvCxnSpPr/>
          <p:nvPr/>
        </p:nvCxnSpPr>
        <p:spPr>
          <a:xfrm flipV="1">
            <a:off x="1702526" y="3783874"/>
            <a:ext cx="496388" cy="4833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9548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C618C-D588-3F8D-FB4C-76DC21DC1F5F}"/>
              </a:ext>
            </a:extLst>
          </p:cNvPr>
          <p:cNvSpPr>
            <a:spLocks noGrp="1"/>
          </p:cNvSpPr>
          <p:nvPr>
            <p:ph type="title"/>
          </p:nvPr>
        </p:nvSpPr>
        <p:spPr/>
        <p:txBody>
          <a:bodyPr/>
          <a:lstStyle/>
          <a:p>
            <a:r>
              <a:rPr lang="en-IN" dirty="0"/>
              <a:t>Results</a:t>
            </a:r>
          </a:p>
        </p:txBody>
      </p:sp>
      <p:pic>
        <p:nvPicPr>
          <p:cNvPr id="5" name="Content Placeholder 4">
            <a:extLst>
              <a:ext uri="{FF2B5EF4-FFF2-40B4-BE49-F238E27FC236}">
                <a16:creationId xmlns:a16="http://schemas.microsoft.com/office/drawing/2014/main" id="{E971349C-A01A-035C-6209-1D708B07F979}"/>
              </a:ext>
            </a:extLst>
          </p:cNvPr>
          <p:cNvPicPr>
            <a:picLocks noGrp="1" noChangeAspect="1"/>
          </p:cNvPicPr>
          <p:nvPr>
            <p:ph idx="1"/>
          </p:nvPr>
        </p:nvPicPr>
        <p:blipFill>
          <a:blip r:embed="rId2"/>
          <a:stretch>
            <a:fillRect/>
          </a:stretch>
        </p:blipFill>
        <p:spPr>
          <a:xfrm>
            <a:off x="1171303" y="2606227"/>
            <a:ext cx="10164850" cy="6271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2673AA6F-BCD2-60D9-0936-AD274C5F46E3}"/>
              </a:ext>
            </a:extLst>
          </p:cNvPr>
          <p:cNvPicPr>
            <a:picLocks noChangeAspect="1"/>
          </p:cNvPicPr>
          <p:nvPr/>
        </p:nvPicPr>
        <p:blipFill>
          <a:blip r:embed="rId3"/>
          <a:stretch>
            <a:fillRect/>
          </a:stretch>
        </p:blipFill>
        <p:spPr>
          <a:xfrm>
            <a:off x="1171303" y="1861794"/>
            <a:ext cx="10125455" cy="62885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C62A7B15-3E42-ACBA-677C-21A7953F7962}"/>
              </a:ext>
            </a:extLst>
          </p:cNvPr>
          <p:cNvPicPr>
            <a:picLocks noChangeAspect="1"/>
          </p:cNvPicPr>
          <p:nvPr/>
        </p:nvPicPr>
        <p:blipFill>
          <a:blip r:embed="rId4"/>
          <a:stretch>
            <a:fillRect/>
          </a:stretch>
        </p:blipFill>
        <p:spPr>
          <a:xfrm>
            <a:off x="1167209" y="3387299"/>
            <a:ext cx="10168944" cy="57074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a:extLst>
              <a:ext uri="{FF2B5EF4-FFF2-40B4-BE49-F238E27FC236}">
                <a16:creationId xmlns:a16="http://schemas.microsoft.com/office/drawing/2014/main" id="{6A8107B5-7F31-5ADF-61D0-C5425D708854}"/>
              </a:ext>
            </a:extLst>
          </p:cNvPr>
          <p:cNvPicPr>
            <a:picLocks noChangeAspect="1"/>
          </p:cNvPicPr>
          <p:nvPr/>
        </p:nvPicPr>
        <p:blipFill>
          <a:blip r:embed="rId5"/>
          <a:stretch>
            <a:fillRect/>
          </a:stretch>
        </p:blipFill>
        <p:spPr>
          <a:xfrm>
            <a:off x="1171303" y="4189721"/>
            <a:ext cx="10210800" cy="54779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5" name="Picture 14">
            <a:extLst>
              <a:ext uri="{FF2B5EF4-FFF2-40B4-BE49-F238E27FC236}">
                <a16:creationId xmlns:a16="http://schemas.microsoft.com/office/drawing/2014/main" id="{D49C88C1-E514-C3F7-049F-07BACF09EF3D}"/>
              </a:ext>
            </a:extLst>
          </p:cNvPr>
          <p:cNvPicPr>
            <a:picLocks noChangeAspect="1"/>
          </p:cNvPicPr>
          <p:nvPr/>
        </p:nvPicPr>
        <p:blipFill>
          <a:blip r:embed="rId6"/>
          <a:stretch>
            <a:fillRect/>
          </a:stretch>
        </p:blipFill>
        <p:spPr>
          <a:xfrm>
            <a:off x="1171303" y="5014923"/>
            <a:ext cx="10210800" cy="54779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5152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E06E1-EF9B-30D7-D02A-63A475898334}"/>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0F086F13-E880-4249-5FC4-80B35CB33A30}"/>
              </a:ext>
            </a:extLst>
          </p:cNvPr>
          <p:cNvSpPr>
            <a:spLocks noGrp="1"/>
          </p:cNvSpPr>
          <p:nvPr>
            <p:ph idx="1"/>
          </p:nvPr>
        </p:nvSpPr>
        <p:spPr/>
        <p:txBody>
          <a:bodyPr>
            <a:normAutofit/>
          </a:bodyPr>
          <a:lstStyle/>
          <a:p>
            <a:pPr algn="l">
              <a:buFont typeface="+mj-lt"/>
              <a:buAutoNum type="arabicPeriod"/>
            </a:pPr>
            <a:r>
              <a:rPr lang="en-US" sz="1050" dirty="0"/>
              <a:t>Goldberg, Y. (2016). A Primer on Neural Network Models for Natural Language Processing. Journal of Artificial Intelligence Research, 57, 345-420.</a:t>
            </a:r>
          </a:p>
          <a:p>
            <a:pPr lvl="1" indent="0" algn="l">
              <a:buNone/>
            </a:pPr>
            <a:r>
              <a:rPr lang="en-US" sz="1050" dirty="0"/>
              <a:t>Relevance: Provides a comprehensive overview of neural network applications in NLP, foundational for understanding modern NLP techniques.</a:t>
            </a:r>
          </a:p>
          <a:p>
            <a:pPr algn="l">
              <a:buFont typeface="+mj-lt"/>
              <a:buAutoNum type="arabicPeriod"/>
            </a:pPr>
            <a:r>
              <a:rPr lang="en-US" sz="1050" dirty="0"/>
              <a:t>Maas, A. L., et al. (2011). Learning Word Vectors for Sentiment Analysis. Proceedings of the 49th Annual Meeting of the Association for Computational Linguistics: Human Language Technologies, 142–150.</a:t>
            </a:r>
          </a:p>
          <a:p>
            <a:pPr lvl="1" indent="0" algn="l">
              <a:buNone/>
            </a:pPr>
            <a:r>
              <a:rPr lang="en-US" sz="1050" dirty="0"/>
              <a:t>Relevance: Discusses the development of word vectors for sentiment analysis, directly applicable to analyzing restaurant reviews.</a:t>
            </a:r>
          </a:p>
          <a:p>
            <a:pPr algn="l">
              <a:buFont typeface="+mj-lt"/>
              <a:buAutoNum type="arabicPeriod"/>
            </a:pPr>
            <a:r>
              <a:rPr lang="en-US" sz="1050" dirty="0"/>
              <a:t>Pennington, J., </a:t>
            </a:r>
            <a:r>
              <a:rPr lang="en-US" sz="1050" dirty="0" err="1"/>
              <a:t>Socher</a:t>
            </a:r>
            <a:r>
              <a:rPr lang="en-US" sz="1050" dirty="0"/>
              <a:t>, R., &amp; Manning, C. D. (2014). </a:t>
            </a:r>
            <a:r>
              <a:rPr lang="en-US" sz="1050" dirty="0" err="1"/>
              <a:t>GloVe</a:t>
            </a:r>
            <a:r>
              <a:rPr lang="en-US" sz="1050" dirty="0"/>
              <a:t>: Global Vectors for Word Representation. Proceedings of the 2014 Conference on Empirical Methods in Natural Language Processing (EMNLP), 1532–1543.</a:t>
            </a:r>
          </a:p>
          <a:p>
            <a:pPr lvl="1" indent="0" algn="l">
              <a:buNone/>
            </a:pPr>
            <a:r>
              <a:rPr lang="en-US" sz="1050" dirty="0"/>
              <a:t>Relevance: Explores </a:t>
            </a:r>
            <a:r>
              <a:rPr lang="en-US" sz="1050" dirty="0" err="1"/>
              <a:t>GloVe</a:t>
            </a:r>
            <a:r>
              <a:rPr lang="en-US" sz="1050" dirty="0"/>
              <a:t>, a method for efficiently learning word vectors, which is crucial for the feature engineering phase of sentiment analysis.</a:t>
            </a:r>
          </a:p>
          <a:p>
            <a:pPr marL="0" indent="0">
              <a:buNone/>
            </a:pPr>
            <a:r>
              <a:rPr lang="en-IN" sz="1050" dirty="0"/>
              <a:t>4. https://www.geeksforgeeks.org/natural-language-processing-nlp-pipeline/</a:t>
            </a:r>
          </a:p>
          <a:p>
            <a:pPr marL="0" indent="0">
              <a:buNone/>
            </a:pPr>
            <a:r>
              <a:rPr lang="en-IN" sz="1050" dirty="0"/>
              <a:t>5. https://www.analyticsvidhya.com/blog/2021/10/a-comprehensive-guide-on-deep-learning-optimizers/</a:t>
            </a:r>
          </a:p>
          <a:p>
            <a:pPr marL="0" indent="0">
              <a:buNone/>
            </a:pPr>
            <a:r>
              <a:rPr lang="en-IN" sz="1050" dirty="0"/>
              <a:t>6. https://medium.com/@dtuk81/confusion-matrix-visualization-fc31e3f30fea</a:t>
            </a:r>
          </a:p>
          <a:p>
            <a:pPr marL="0" indent="0">
              <a:buNone/>
            </a:pPr>
            <a:r>
              <a:rPr lang="en-IN" sz="1050" dirty="0"/>
              <a:t>7. https://machinelearningmastery.com/predict-sentiment-movie-reviews-using-deep-learning/</a:t>
            </a:r>
          </a:p>
          <a:p>
            <a:pPr marL="0" indent="0">
              <a:buNone/>
            </a:pPr>
            <a:r>
              <a:rPr lang="en-IN" sz="1050" dirty="0"/>
              <a:t>8. https://www.analyticsvidhya.com/blog/2022/01/sentiment-analysis-with-lstm/</a:t>
            </a:r>
          </a:p>
          <a:p>
            <a:pPr marL="0" indent="0">
              <a:buNone/>
            </a:pPr>
            <a:r>
              <a:rPr lang="en-IN" sz="1050" dirty="0"/>
              <a:t>9. https://colah.github.io/posts/2015-08-Understanding-LSTMs/</a:t>
            </a:r>
          </a:p>
        </p:txBody>
      </p:sp>
    </p:spTree>
    <p:extLst>
      <p:ext uri="{BB962C8B-B14F-4D97-AF65-F5344CB8AC3E}">
        <p14:creationId xmlns:p14="http://schemas.microsoft.com/office/powerpoint/2010/main" val="1756212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AFAB-D407-6F17-DFF4-8623E41B9A6F}"/>
              </a:ext>
            </a:extLst>
          </p:cNvPr>
          <p:cNvSpPr>
            <a:spLocks noGrp="1"/>
          </p:cNvSpPr>
          <p:nvPr>
            <p:ph type="title"/>
          </p:nvPr>
        </p:nvSpPr>
        <p:spPr>
          <a:xfrm>
            <a:off x="467123" y="625582"/>
            <a:ext cx="10058400" cy="1371600"/>
          </a:xfrm>
        </p:spPr>
        <p:txBody>
          <a:bodyPr/>
          <a:lstStyle/>
          <a:p>
            <a:r>
              <a:rPr lang="en-US" dirty="0"/>
              <a:t>				Group members</a:t>
            </a:r>
            <a:endParaRPr lang="en-IN" dirty="0"/>
          </a:p>
        </p:txBody>
      </p:sp>
      <p:graphicFrame>
        <p:nvGraphicFramePr>
          <p:cNvPr id="4" name="Table 3">
            <a:extLst>
              <a:ext uri="{FF2B5EF4-FFF2-40B4-BE49-F238E27FC236}">
                <a16:creationId xmlns:a16="http://schemas.microsoft.com/office/drawing/2014/main" id="{77FDD803-6CF1-596D-B7D6-CC48772C2F94}"/>
              </a:ext>
            </a:extLst>
          </p:cNvPr>
          <p:cNvGraphicFramePr>
            <a:graphicFrameLocks noGrp="1"/>
          </p:cNvGraphicFramePr>
          <p:nvPr>
            <p:extLst>
              <p:ext uri="{D42A27DB-BD31-4B8C-83A1-F6EECF244321}">
                <p14:modId xmlns:p14="http://schemas.microsoft.com/office/powerpoint/2010/main" val="3127700764"/>
              </p:ext>
            </p:extLst>
          </p:nvPr>
        </p:nvGraphicFramePr>
        <p:xfrm>
          <a:off x="1599137" y="2099255"/>
          <a:ext cx="9203541" cy="3548760"/>
        </p:xfrm>
        <a:graphic>
          <a:graphicData uri="http://schemas.openxmlformats.org/drawingml/2006/table">
            <a:tbl>
              <a:tblPr firstRow="1" bandRow="1">
                <a:tableStyleId>{5C22544A-7EE6-4342-B048-85BDC9FD1C3A}</a:tableStyleId>
              </a:tblPr>
              <a:tblGrid>
                <a:gridCol w="653418">
                  <a:extLst>
                    <a:ext uri="{9D8B030D-6E8A-4147-A177-3AD203B41FA5}">
                      <a16:colId xmlns:a16="http://schemas.microsoft.com/office/drawing/2014/main" val="3709176253"/>
                    </a:ext>
                  </a:extLst>
                </a:gridCol>
                <a:gridCol w="3879326">
                  <a:extLst>
                    <a:ext uri="{9D8B030D-6E8A-4147-A177-3AD203B41FA5}">
                      <a16:colId xmlns:a16="http://schemas.microsoft.com/office/drawing/2014/main" val="2421906402"/>
                    </a:ext>
                  </a:extLst>
                </a:gridCol>
                <a:gridCol w="4670797">
                  <a:extLst>
                    <a:ext uri="{9D8B030D-6E8A-4147-A177-3AD203B41FA5}">
                      <a16:colId xmlns:a16="http://schemas.microsoft.com/office/drawing/2014/main" val="678512495"/>
                    </a:ext>
                  </a:extLst>
                </a:gridCol>
              </a:tblGrid>
              <a:tr h="709752">
                <a:tc>
                  <a:txBody>
                    <a:bodyPr/>
                    <a:lstStyle/>
                    <a:p>
                      <a:endParaRPr lang="en-IN" dirty="0"/>
                    </a:p>
                  </a:txBody>
                  <a:tcPr/>
                </a:tc>
                <a:tc>
                  <a:txBody>
                    <a:bodyPr/>
                    <a:lstStyle/>
                    <a:p>
                      <a:pPr algn="ctr"/>
                      <a:r>
                        <a:rPr lang="en-IN" dirty="0"/>
                        <a:t>Name</a:t>
                      </a:r>
                    </a:p>
                  </a:txBody>
                  <a:tcPr/>
                </a:tc>
                <a:tc>
                  <a:txBody>
                    <a:bodyPr/>
                    <a:lstStyle/>
                    <a:p>
                      <a:pPr algn="ctr"/>
                      <a:r>
                        <a:rPr lang="en-IN" dirty="0"/>
                        <a:t>Student Id</a:t>
                      </a:r>
                    </a:p>
                  </a:txBody>
                  <a:tcPr/>
                </a:tc>
                <a:extLst>
                  <a:ext uri="{0D108BD9-81ED-4DB2-BD59-A6C34878D82A}">
                    <a16:rowId xmlns:a16="http://schemas.microsoft.com/office/drawing/2014/main" val="1690513090"/>
                  </a:ext>
                </a:extLst>
              </a:tr>
              <a:tr h="709752">
                <a:tc>
                  <a:txBody>
                    <a:bodyPr/>
                    <a:lstStyle/>
                    <a:p>
                      <a:r>
                        <a:rPr lang="en-IN" dirty="0"/>
                        <a:t>1.</a:t>
                      </a:r>
                    </a:p>
                  </a:txBody>
                  <a:tcPr/>
                </a:tc>
                <a:tc>
                  <a:txBody>
                    <a:bodyPr/>
                    <a:lstStyle/>
                    <a:p>
                      <a:r>
                        <a:rPr lang="en-IN" dirty="0"/>
                        <a:t>Vamsi Krishna Katam</a:t>
                      </a:r>
                    </a:p>
                  </a:txBody>
                  <a:tcPr/>
                </a:tc>
                <a:tc>
                  <a:txBody>
                    <a:bodyPr/>
                    <a:lstStyle/>
                    <a:p>
                      <a:r>
                        <a:rPr lang="en-IN" dirty="0"/>
                        <a:t>700756973</a:t>
                      </a:r>
                    </a:p>
                  </a:txBody>
                  <a:tcPr/>
                </a:tc>
                <a:extLst>
                  <a:ext uri="{0D108BD9-81ED-4DB2-BD59-A6C34878D82A}">
                    <a16:rowId xmlns:a16="http://schemas.microsoft.com/office/drawing/2014/main" val="3306875633"/>
                  </a:ext>
                </a:extLst>
              </a:tr>
              <a:tr h="709752">
                <a:tc>
                  <a:txBody>
                    <a:bodyPr/>
                    <a:lstStyle/>
                    <a:p>
                      <a:r>
                        <a:rPr lang="en-IN"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Varun </a:t>
                      </a:r>
                      <a:r>
                        <a:rPr lang="en-IN" dirty="0" err="1"/>
                        <a:t>Kannamgari</a:t>
                      </a:r>
                      <a:endParaRPr lang="en-IN" dirty="0"/>
                    </a:p>
                  </a:txBody>
                  <a:tcPr/>
                </a:tc>
                <a:tc>
                  <a:txBody>
                    <a:bodyPr/>
                    <a:lstStyle/>
                    <a:p>
                      <a:r>
                        <a:rPr lang="en-IN" dirty="0"/>
                        <a:t>700741155</a:t>
                      </a:r>
                    </a:p>
                  </a:txBody>
                  <a:tcPr/>
                </a:tc>
                <a:extLst>
                  <a:ext uri="{0D108BD9-81ED-4DB2-BD59-A6C34878D82A}">
                    <a16:rowId xmlns:a16="http://schemas.microsoft.com/office/drawing/2014/main" val="4220028310"/>
                  </a:ext>
                </a:extLst>
              </a:tr>
              <a:tr h="709752">
                <a:tc>
                  <a:txBody>
                    <a:bodyPr/>
                    <a:lstStyle/>
                    <a:p>
                      <a:r>
                        <a:rPr lang="en-IN"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Charan Kumar </a:t>
                      </a:r>
                      <a:r>
                        <a:rPr lang="en-IN" dirty="0" err="1"/>
                        <a:t>Kamasani</a:t>
                      </a:r>
                      <a:endParaRPr lang="en-IN" dirty="0"/>
                    </a:p>
                  </a:txBody>
                  <a:tcPr/>
                </a:tc>
                <a:tc>
                  <a:txBody>
                    <a:bodyPr/>
                    <a:lstStyle/>
                    <a:p>
                      <a:r>
                        <a:rPr lang="en-IN" dirty="0"/>
                        <a:t>700754801</a:t>
                      </a:r>
                    </a:p>
                  </a:txBody>
                  <a:tcPr/>
                </a:tc>
                <a:extLst>
                  <a:ext uri="{0D108BD9-81ED-4DB2-BD59-A6C34878D82A}">
                    <a16:rowId xmlns:a16="http://schemas.microsoft.com/office/drawing/2014/main" val="4051608820"/>
                  </a:ext>
                </a:extLst>
              </a:tr>
              <a:tr h="709752">
                <a:tc>
                  <a:txBody>
                    <a:bodyPr/>
                    <a:lstStyle/>
                    <a:p>
                      <a:r>
                        <a:rPr lang="en-IN"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Sucharitha</a:t>
                      </a:r>
                      <a:r>
                        <a:rPr lang="en-IN" dirty="0"/>
                        <a:t> </a:t>
                      </a:r>
                      <a:r>
                        <a:rPr lang="en-IN" dirty="0" err="1"/>
                        <a:t>Aeluri</a:t>
                      </a:r>
                      <a:endParaRPr lang="en-IN" dirty="0"/>
                    </a:p>
                  </a:txBody>
                  <a:tcPr/>
                </a:tc>
                <a:tc>
                  <a:txBody>
                    <a:bodyPr/>
                    <a:lstStyle/>
                    <a:p>
                      <a:r>
                        <a:rPr lang="en-IN" dirty="0"/>
                        <a:t>700744961</a:t>
                      </a:r>
                    </a:p>
                  </a:txBody>
                  <a:tcPr/>
                </a:tc>
                <a:extLst>
                  <a:ext uri="{0D108BD9-81ED-4DB2-BD59-A6C34878D82A}">
                    <a16:rowId xmlns:a16="http://schemas.microsoft.com/office/drawing/2014/main" val="1955733916"/>
                  </a:ext>
                </a:extLst>
              </a:tr>
            </a:tbl>
          </a:graphicData>
        </a:graphic>
      </p:graphicFrame>
    </p:spTree>
    <p:extLst>
      <p:ext uri="{BB962C8B-B14F-4D97-AF65-F5344CB8AC3E}">
        <p14:creationId xmlns:p14="http://schemas.microsoft.com/office/powerpoint/2010/main" val="2780531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8079B-682C-36ED-ABAD-06AD63F75057}"/>
              </a:ext>
            </a:extLst>
          </p:cNvPr>
          <p:cNvSpPr>
            <a:spLocks noGrp="1"/>
          </p:cNvSpPr>
          <p:nvPr>
            <p:ph type="title"/>
          </p:nvPr>
        </p:nvSpPr>
        <p:spPr>
          <a:xfrm>
            <a:off x="1066800" y="421049"/>
            <a:ext cx="10058400" cy="725528"/>
          </a:xfrm>
        </p:spPr>
        <p:txBody>
          <a:bodyPr/>
          <a:lstStyle/>
          <a:p>
            <a:r>
              <a:rPr lang="en-IN" dirty="0"/>
              <a:t>Role/Responsibilities and Contribution</a:t>
            </a:r>
          </a:p>
        </p:txBody>
      </p:sp>
      <p:graphicFrame>
        <p:nvGraphicFramePr>
          <p:cNvPr id="4" name="Content Placeholder 3">
            <a:extLst>
              <a:ext uri="{FF2B5EF4-FFF2-40B4-BE49-F238E27FC236}">
                <a16:creationId xmlns:a16="http://schemas.microsoft.com/office/drawing/2014/main" id="{D9891659-9BFF-0055-17EB-AACC427125ED}"/>
              </a:ext>
            </a:extLst>
          </p:cNvPr>
          <p:cNvGraphicFramePr>
            <a:graphicFrameLocks noGrp="1"/>
          </p:cNvGraphicFramePr>
          <p:nvPr>
            <p:ph idx="1"/>
            <p:extLst>
              <p:ext uri="{D42A27DB-BD31-4B8C-83A1-F6EECF244321}">
                <p14:modId xmlns:p14="http://schemas.microsoft.com/office/powerpoint/2010/main" val="3253053935"/>
              </p:ext>
            </p:extLst>
          </p:nvPr>
        </p:nvGraphicFramePr>
        <p:xfrm>
          <a:off x="478970" y="1146579"/>
          <a:ext cx="11290662" cy="5212080"/>
        </p:xfrm>
        <a:graphic>
          <a:graphicData uri="http://schemas.openxmlformats.org/drawingml/2006/table">
            <a:tbl>
              <a:tblPr firstRow="1" bandRow="1">
                <a:tableStyleId>{5C22544A-7EE6-4342-B048-85BDC9FD1C3A}</a:tableStyleId>
              </a:tblPr>
              <a:tblGrid>
                <a:gridCol w="630971">
                  <a:extLst>
                    <a:ext uri="{9D8B030D-6E8A-4147-A177-3AD203B41FA5}">
                      <a16:colId xmlns:a16="http://schemas.microsoft.com/office/drawing/2014/main" val="3764162901"/>
                    </a:ext>
                  </a:extLst>
                </a:gridCol>
                <a:gridCol w="2936050">
                  <a:extLst>
                    <a:ext uri="{9D8B030D-6E8A-4147-A177-3AD203B41FA5}">
                      <a16:colId xmlns:a16="http://schemas.microsoft.com/office/drawing/2014/main" val="3885926024"/>
                    </a:ext>
                  </a:extLst>
                </a:gridCol>
                <a:gridCol w="7723641">
                  <a:extLst>
                    <a:ext uri="{9D8B030D-6E8A-4147-A177-3AD203B41FA5}">
                      <a16:colId xmlns:a16="http://schemas.microsoft.com/office/drawing/2014/main" val="2138263680"/>
                    </a:ext>
                  </a:extLst>
                </a:gridCol>
              </a:tblGrid>
              <a:tr h="346996">
                <a:tc>
                  <a:txBody>
                    <a:bodyPr/>
                    <a:lstStyle/>
                    <a:p>
                      <a:endParaRPr lang="en-IN"/>
                    </a:p>
                  </a:txBody>
                  <a:tcPr/>
                </a:tc>
                <a:tc>
                  <a:txBody>
                    <a:bodyPr/>
                    <a:lstStyle/>
                    <a:p>
                      <a:r>
                        <a:rPr lang="en-IN" dirty="0"/>
                        <a:t>Name</a:t>
                      </a:r>
                    </a:p>
                  </a:txBody>
                  <a:tcPr/>
                </a:tc>
                <a:tc>
                  <a:txBody>
                    <a:bodyPr/>
                    <a:lstStyle/>
                    <a:p>
                      <a:r>
                        <a:rPr lang="en-IN" dirty="0"/>
                        <a:t>Role and Contribution</a:t>
                      </a:r>
                    </a:p>
                  </a:txBody>
                  <a:tcPr/>
                </a:tc>
                <a:extLst>
                  <a:ext uri="{0D108BD9-81ED-4DB2-BD59-A6C34878D82A}">
                    <a16:rowId xmlns:a16="http://schemas.microsoft.com/office/drawing/2014/main" val="1285524861"/>
                  </a:ext>
                </a:extLst>
              </a:tr>
              <a:tr h="939124">
                <a:tc>
                  <a:txBody>
                    <a:bodyPr/>
                    <a:lstStyle/>
                    <a:p>
                      <a:r>
                        <a:rPr lang="en-IN"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Charan Kumar </a:t>
                      </a:r>
                      <a:r>
                        <a:rPr lang="en-IN" sz="1400" dirty="0" err="1"/>
                        <a:t>Kamasani</a:t>
                      </a:r>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Role: Research Analyst</a:t>
                      </a:r>
                      <a:endParaRPr lang="en-IN" sz="1400" b="1" i="0" kern="1200" dirty="0">
                        <a:solidFill>
                          <a:schemeClr val="dk1"/>
                        </a:solidFill>
                        <a:effectLst/>
                        <a:latin typeface="+mn-lt"/>
                        <a:ea typeface="+mn-ea"/>
                        <a:cs typeface="+mn-cs"/>
                      </a:endParaRPr>
                    </a:p>
                    <a:p>
                      <a:r>
                        <a:rPr lang="en-IN" sz="1400" dirty="0"/>
                        <a:t>Contribution: </a:t>
                      </a:r>
                    </a:p>
                    <a:p>
                      <a:pPr marL="285750" indent="-285750">
                        <a:buFont typeface="Wingdings" panose="05000000000000000000" pitchFamily="2" charset="2"/>
                        <a:buChar char="§"/>
                      </a:pPr>
                      <a:r>
                        <a:rPr lang="en-IN" sz="1400" dirty="0"/>
                        <a:t>Research about various data sources and gathered the relevant data for the project.</a:t>
                      </a:r>
                    </a:p>
                    <a:p>
                      <a:pPr marL="285750" indent="-285750">
                        <a:buFont typeface="Wingdings" panose="05000000000000000000" pitchFamily="2" charset="2"/>
                        <a:buChar char="§"/>
                      </a:pPr>
                      <a:r>
                        <a:rPr lang="en-IN" sz="1400" dirty="0"/>
                        <a:t>Contributed in the improving code quality, project architecture and presentation </a:t>
                      </a:r>
                    </a:p>
                  </a:txBody>
                  <a:tcPr/>
                </a:tc>
                <a:extLst>
                  <a:ext uri="{0D108BD9-81ED-4DB2-BD59-A6C34878D82A}">
                    <a16:rowId xmlns:a16="http://schemas.microsoft.com/office/drawing/2014/main" val="59499784"/>
                  </a:ext>
                </a:extLst>
              </a:tr>
              <a:tr h="995730">
                <a:tc>
                  <a:txBody>
                    <a:bodyPr/>
                    <a:lstStyle/>
                    <a:p>
                      <a:r>
                        <a:rPr lang="en-IN"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Varun </a:t>
                      </a:r>
                      <a:r>
                        <a:rPr lang="en-IN" dirty="0" err="1"/>
                        <a:t>Kannamgari</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kern="1200" dirty="0">
                          <a:solidFill>
                            <a:schemeClr val="dk1"/>
                          </a:solidFill>
                          <a:latin typeface="+mn-lt"/>
                          <a:ea typeface="+mn-ea"/>
                          <a:cs typeface="+mn-cs"/>
                        </a:rPr>
                        <a:t>Role: Data Engineer (Developer 1)</a:t>
                      </a:r>
                    </a:p>
                    <a:p>
                      <a:r>
                        <a:rPr lang="en-IN" sz="1400" kern="1200" dirty="0">
                          <a:solidFill>
                            <a:schemeClr val="dk1"/>
                          </a:solidFill>
                          <a:latin typeface="+mn-lt"/>
                          <a:ea typeface="+mn-ea"/>
                          <a:cs typeface="+mn-cs"/>
                        </a:rPr>
                        <a:t>Contribution: </a:t>
                      </a:r>
                    </a:p>
                    <a:p>
                      <a:pPr marL="285750" indent="-285750">
                        <a:buFont typeface="Wingdings" panose="05000000000000000000" pitchFamily="2" charset="2"/>
                        <a:buChar char="§"/>
                      </a:pPr>
                      <a:r>
                        <a:rPr lang="en-IN" sz="1400" kern="1200" dirty="0">
                          <a:solidFill>
                            <a:schemeClr val="dk1"/>
                          </a:solidFill>
                          <a:latin typeface="+mn-lt"/>
                          <a:ea typeface="+mn-ea"/>
                          <a:cs typeface="+mn-cs"/>
                        </a:rPr>
                        <a:t>Collect and preprocess the dataset, including cleaning and structuring the data.</a:t>
                      </a:r>
                    </a:p>
                    <a:p>
                      <a:pPr marL="285750" indent="-285750">
                        <a:buFont typeface="Wingdings" panose="05000000000000000000" pitchFamily="2" charset="2"/>
                        <a:buChar char="§"/>
                      </a:pPr>
                      <a:r>
                        <a:rPr lang="en-IN" sz="1400" kern="1200" dirty="0">
                          <a:solidFill>
                            <a:schemeClr val="dk1"/>
                          </a:solidFill>
                          <a:latin typeface="+mn-lt"/>
                          <a:ea typeface="+mn-ea"/>
                          <a:cs typeface="+mn-cs"/>
                        </a:rPr>
                        <a:t>Apply NLP techniques to prepare the data for analysis and modelling</a:t>
                      </a:r>
                    </a:p>
                    <a:p>
                      <a:pPr marL="285750" indent="-285750">
                        <a:buFont typeface="Wingdings" panose="05000000000000000000" pitchFamily="2" charset="2"/>
                        <a:buChar char="§"/>
                      </a:pPr>
                      <a:r>
                        <a:rPr lang="en-IN" sz="1400" kern="1200" dirty="0">
                          <a:solidFill>
                            <a:schemeClr val="dk1"/>
                          </a:solidFill>
                          <a:latin typeface="+mn-lt"/>
                          <a:ea typeface="+mn-ea"/>
                          <a:cs typeface="+mn-cs"/>
                        </a:rPr>
                        <a:t>Research about various NLP techniques for the problem to tackle for better accuracy of the model.</a:t>
                      </a:r>
                    </a:p>
                  </a:txBody>
                  <a:tcPr/>
                </a:tc>
                <a:extLst>
                  <a:ext uri="{0D108BD9-81ED-4DB2-BD59-A6C34878D82A}">
                    <a16:rowId xmlns:a16="http://schemas.microsoft.com/office/drawing/2014/main" val="2680731382"/>
                  </a:ext>
                </a:extLst>
              </a:tr>
              <a:tr h="1341119">
                <a:tc>
                  <a:txBody>
                    <a:bodyPr/>
                    <a:lstStyle/>
                    <a:p>
                      <a:r>
                        <a:rPr lang="en-IN" dirty="0"/>
                        <a:t>3.</a:t>
                      </a:r>
                    </a:p>
                  </a:txBody>
                  <a:tcPr/>
                </a:tc>
                <a:tc>
                  <a:txBody>
                    <a:bodyPr/>
                    <a:lstStyle/>
                    <a:p>
                      <a:r>
                        <a:rPr lang="en-IN" dirty="0"/>
                        <a:t>Vamsi Krishna Katam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kern="1200" dirty="0">
                          <a:solidFill>
                            <a:schemeClr val="dk1"/>
                          </a:solidFill>
                          <a:latin typeface="+mn-lt"/>
                          <a:ea typeface="+mn-ea"/>
                          <a:cs typeface="+mn-cs"/>
                        </a:rPr>
                        <a:t>Role: Machine Learning Engineer and Project Coordinator (Developer 2)</a:t>
                      </a:r>
                    </a:p>
                    <a:p>
                      <a:r>
                        <a:rPr lang="en-IN" sz="1400" kern="1200" dirty="0">
                          <a:solidFill>
                            <a:schemeClr val="dk1"/>
                          </a:solidFill>
                          <a:latin typeface="+mn-lt"/>
                          <a:ea typeface="+mn-ea"/>
                          <a:cs typeface="+mn-cs"/>
                        </a:rPr>
                        <a:t>Contribution: </a:t>
                      </a:r>
                    </a:p>
                    <a:p>
                      <a:pPr marL="285750" indent="-285750">
                        <a:buFont typeface="Wingdings" panose="05000000000000000000" pitchFamily="2" charset="2"/>
                        <a:buChar char="§"/>
                      </a:pPr>
                      <a:r>
                        <a:rPr lang="en-IN" sz="1400" kern="1200" dirty="0">
                          <a:solidFill>
                            <a:schemeClr val="dk1"/>
                          </a:solidFill>
                          <a:latin typeface="+mn-lt"/>
                          <a:ea typeface="+mn-ea"/>
                          <a:cs typeface="+mn-cs"/>
                        </a:rPr>
                        <a:t>Design and try out the various architectures and Implement the sentiment analysis model using Machine Learning and Deep Learning Techniques.</a:t>
                      </a:r>
                    </a:p>
                    <a:p>
                      <a:pPr marL="285750" indent="-285750">
                        <a:buFont typeface="Wingdings" panose="05000000000000000000" pitchFamily="2" charset="2"/>
                        <a:buChar char="§"/>
                      </a:pPr>
                      <a:r>
                        <a:rPr lang="en-IN" sz="1400" kern="1200" dirty="0">
                          <a:solidFill>
                            <a:schemeClr val="dk1"/>
                          </a:solidFill>
                          <a:latin typeface="+mn-lt"/>
                          <a:ea typeface="+mn-ea"/>
                          <a:cs typeface="+mn-cs"/>
                        </a:rPr>
                        <a:t>Train the test the model, adjusting the parameters to improve accuracy.</a:t>
                      </a:r>
                    </a:p>
                    <a:p>
                      <a:pPr marL="285750" indent="-285750">
                        <a:buFont typeface="Wingdings" panose="05000000000000000000" pitchFamily="2" charset="2"/>
                        <a:buChar char="§"/>
                      </a:pPr>
                      <a:r>
                        <a:rPr lang="en-IN" sz="1400" kern="1200" dirty="0">
                          <a:solidFill>
                            <a:schemeClr val="dk1"/>
                          </a:solidFill>
                          <a:latin typeface="+mn-lt"/>
                          <a:ea typeface="+mn-ea"/>
                          <a:cs typeface="+mn-cs"/>
                        </a:rPr>
                        <a:t>Evaluate the model’s performance using standard metrics </a:t>
                      </a:r>
                    </a:p>
                  </a:txBody>
                  <a:tcPr/>
                </a:tc>
                <a:extLst>
                  <a:ext uri="{0D108BD9-81ED-4DB2-BD59-A6C34878D82A}">
                    <a16:rowId xmlns:a16="http://schemas.microsoft.com/office/drawing/2014/main" val="4005429798"/>
                  </a:ext>
                </a:extLst>
              </a:tr>
              <a:tr h="634843">
                <a:tc>
                  <a:txBody>
                    <a:bodyPr/>
                    <a:lstStyle/>
                    <a:p>
                      <a:r>
                        <a:rPr lang="en-IN"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Sucharitha</a:t>
                      </a:r>
                      <a:r>
                        <a:rPr lang="en-IN" dirty="0"/>
                        <a:t> </a:t>
                      </a:r>
                      <a:r>
                        <a:rPr lang="en-IN" dirty="0" err="1"/>
                        <a:t>Aeluri</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kern="1200" dirty="0">
                          <a:solidFill>
                            <a:schemeClr val="dk1"/>
                          </a:solidFill>
                          <a:latin typeface="+mn-lt"/>
                          <a:ea typeface="+mn-ea"/>
                          <a:cs typeface="+mn-cs"/>
                        </a:rPr>
                        <a:t>Role: Documentation and Reporting</a:t>
                      </a:r>
                    </a:p>
                    <a:p>
                      <a:r>
                        <a:rPr lang="en-IN" sz="1400" kern="1200" dirty="0">
                          <a:solidFill>
                            <a:schemeClr val="dk1"/>
                          </a:solidFill>
                          <a:latin typeface="+mn-lt"/>
                          <a:ea typeface="+mn-ea"/>
                          <a:cs typeface="+mn-cs"/>
                        </a:rPr>
                        <a:t>Contribution: </a:t>
                      </a:r>
                    </a:p>
                    <a:p>
                      <a:pPr marL="285750" indent="-285750">
                        <a:buFont typeface="Wingdings" panose="05000000000000000000" pitchFamily="2" charset="2"/>
                        <a:buChar char="§"/>
                      </a:pPr>
                      <a:r>
                        <a:rPr lang="en-IN" sz="1400" kern="1200" dirty="0">
                          <a:solidFill>
                            <a:schemeClr val="dk1"/>
                          </a:solidFill>
                          <a:latin typeface="+mn-lt"/>
                          <a:ea typeface="+mn-ea"/>
                          <a:cs typeface="+mn-cs"/>
                        </a:rPr>
                        <a:t>Document the project methodology, including data preparation, model building and evaluation process.</a:t>
                      </a:r>
                    </a:p>
                    <a:p>
                      <a:pPr marL="285750" indent="-285750">
                        <a:buFont typeface="Wingdings" panose="05000000000000000000" pitchFamily="2" charset="2"/>
                        <a:buChar char="§"/>
                      </a:pPr>
                      <a:r>
                        <a:rPr lang="en-IN" sz="1400" kern="1200" dirty="0">
                          <a:solidFill>
                            <a:schemeClr val="dk1"/>
                          </a:solidFill>
                          <a:latin typeface="+mn-lt"/>
                          <a:ea typeface="+mn-ea"/>
                          <a:cs typeface="+mn-cs"/>
                        </a:rPr>
                        <a:t>Prepare the final project report and presentation and summarizes findings and insights.</a:t>
                      </a:r>
                    </a:p>
                  </a:txBody>
                  <a:tcPr/>
                </a:tc>
                <a:extLst>
                  <a:ext uri="{0D108BD9-81ED-4DB2-BD59-A6C34878D82A}">
                    <a16:rowId xmlns:a16="http://schemas.microsoft.com/office/drawing/2014/main" val="440275903"/>
                  </a:ext>
                </a:extLst>
              </a:tr>
            </a:tbl>
          </a:graphicData>
        </a:graphic>
      </p:graphicFrame>
    </p:spTree>
    <p:extLst>
      <p:ext uri="{BB962C8B-B14F-4D97-AF65-F5344CB8AC3E}">
        <p14:creationId xmlns:p14="http://schemas.microsoft.com/office/powerpoint/2010/main" val="1751261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E0B5A-FF73-0D93-749A-F22A874FA0C6}"/>
              </a:ext>
            </a:extLst>
          </p:cNvPr>
          <p:cNvSpPr>
            <a:spLocks noGrp="1"/>
          </p:cNvSpPr>
          <p:nvPr>
            <p:ph type="title"/>
          </p:nvPr>
        </p:nvSpPr>
        <p:spPr>
          <a:xfrm>
            <a:off x="1066800" y="642594"/>
            <a:ext cx="10058400" cy="528709"/>
          </a:xfrm>
        </p:spPr>
        <p:txBody>
          <a:bodyPr>
            <a:normAutofit fontScale="90000"/>
          </a:bodyPr>
          <a:lstStyle/>
          <a:p>
            <a:r>
              <a:rPr lang="en-IN" dirty="0"/>
              <a:t>Motivation</a:t>
            </a:r>
          </a:p>
        </p:txBody>
      </p:sp>
      <p:sp>
        <p:nvSpPr>
          <p:cNvPr id="3" name="Content Placeholder 2">
            <a:extLst>
              <a:ext uri="{FF2B5EF4-FFF2-40B4-BE49-F238E27FC236}">
                <a16:creationId xmlns:a16="http://schemas.microsoft.com/office/drawing/2014/main" id="{47DC074A-9DAF-2F19-EA1B-A62CFD07A796}"/>
              </a:ext>
            </a:extLst>
          </p:cNvPr>
          <p:cNvSpPr>
            <a:spLocks noGrp="1"/>
          </p:cNvSpPr>
          <p:nvPr>
            <p:ph idx="1"/>
          </p:nvPr>
        </p:nvSpPr>
        <p:spPr>
          <a:xfrm>
            <a:off x="1162594" y="1171303"/>
            <a:ext cx="10058400" cy="3849624"/>
          </a:xfrm>
        </p:spPr>
        <p:txBody>
          <a:bodyPr>
            <a:normAutofit/>
          </a:bodyPr>
          <a:lstStyle/>
          <a:p>
            <a:pPr marL="0" indent="0">
              <a:buNone/>
            </a:pPr>
            <a:r>
              <a:rPr lang="en-IN" sz="2000" u="sng" dirty="0"/>
              <a:t>The Critical Role of Customer Feedback in the Restaurant Industry</a:t>
            </a:r>
          </a:p>
          <a:p>
            <a:pPr marL="0" indent="0">
              <a:buNone/>
            </a:pPr>
            <a:r>
              <a:rPr lang="en-IN" sz="1600" dirty="0"/>
              <a:t>Enhancing Customer Experiences Through Feedback:</a:t>
            </a:r>
          </a:p>
          <a:p>
            <a:pPr algn="l">
              <a:buFont typeface="Arial" panose="020B0604020202020204" pitchFamily="34" charset="0"/>
              <a:buChar char="•"/>
            </a:pPr>
            <a:r>
              <a:rPr lang="en-US" b="1" dirty="0"/>
              <a:t>Importance of Feedback</a:t>
            </a:r>
            <a:r>
              <a:rPr lang="en-US" dirty="0"/>
              <a:t>: Direct reflection of customer experiences and expectations; drives improvements and customer satisfaction.</a:t>
            </a:r>
          </a:p>
          <a:p>
            <a:pPr algn="l">
              <a:buFont typeface="Arial" panose="020B0604020202020204" pitchFamily="34" charset="0"/>
              <a:buChar char="•"/>
            </a:pPr>
            <a:r>
              <a:rPr lang="en-US" b="1" dirty="0"/>
              <a:t>Challenges with Current Methods</a:t>
            </a:r>
            <a:r>
              <a:rPr lang="en-US" dirty="0"/>
              <a:t>:</a:t>
            </a:r>
          </a:p>
          <a:p>
            <a:pPr marL="742950" lvl="1" indent="-285750" algn="l">
              <a:buFont typeface="Arial" panose="020B0604020202020204" pitchFamily="34" charset="0"/>
              <a:buChar char="•"/>
            </a:pPr>
            <a:r>
              <a:rPr lang="en-US" dirty="0"/>
              <a:t>Manual reviews and basic analytics fail to capture the depth and breadth of feedback.</a:t>
            </a:r>
          </a:p>
          <a:p>
            <a:pPr marL="742950" lvl="1" indent="-285750" algn="l">
              <a:buFont typeface="Arial" panose="020B0604020202020204" pitchFamily="34" charset="0"/>
              <a:buChar char="•"/>
            </a:pPr>
            <a:r>
              <a:rPr lang="en-US" dirty="0"/>
              <a:t>Difficulty in processing high volumes and diverse data from multiple online platforms.</a:t>
            </a:r>
          </a:p>
          <a:p>
            <a:pPr marL="0" indent="0">
              <a:buNone/>
            </a:pPr>
            <a:endParaRPr lang="en-IN" sz="2000" dirty="0"/>
          </a:p>
          <a:p>
            <a:pPr marL="0" indent="0">
              <a:buNone/>
            </a:pPr>
            <a:endParaRPr lang="en-IN" sz="2000" dirty="0"/>
          </a:p>
        </p:txBody>
      </p:sp>
      <p:pic>
        <p:nvPicPr>
          <p:cNvPr id="12" name="Picture 11">
            <a:extLst>
              <a:ext uri="{FF2B5EF4-FFF2-40B4-BE49-F238E27FC236}">
                <a16:creationId xmlns:a16="http://schemas.microsoft.com/office/drawing/2014/main" id="{74D4F058-CE4D-A140-4763-F9AE8426DD56}"/>
              </a:ext>
            </a:extLst>
          </p:cNvPr>
          <p:cNvPicPr>
            <a:picLocks noChangeAspect="1"/>
          </p:cNvPicPr>
          <p:nvPr/>
        </p:nvPicPr>
        <p:blipFill>
          <a:blip r:embed="rId2"/>
          <a:stretch>
            <a:fillRect/>
          </a:stretch>
        </p:blipFill>
        <p:spPr>
          <a:xfrm>
            <a:off x="8442960" y="3152505"/>
            <a:ext cx="3324498" cy="3324498"/>
          </a:xfrm>
          <a:prstGeom prst="rect">
            <a:avLst/>
          </a:prstGeom>
          <a:effectLst>
            <a:softEdge rad="101600"/>
          </a:effectLst>
        </p:spPr>
      </p:pic>
    </p:spTree>
    <p:extLst>
      <p:ext uri="{BB962C8B-B14F-4D97-AF65-F5344CB8AC3E}">
        <p14:creationId xmlns:p14="http://schemas.microsoft.com/office/powerpoint/2010/main" val="3003957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3B5B14-BD95-F554-AB0D-9F5A84449383}"/>
              </a:ext>
            </a:extLst>
          </p:cNvPr>
          <p:cNvSpPr>
            <a:spLocks noGrp="1"/>
          </p:cNvSpPr>
          <p:nvPr>
            <p:ph idx="1"/>
          </p:nvPr>
        </p:nvSpPr>
        <p:spPr>
          <a:xfrm>
            <a:off x="870857" y="483326"/>
            <a:ext cx="10058400" cy="3849624"/>
          </a:xfrm>
        </p:spPr>
        <p:txBody>
          <a:bodyPr>
            <a:normAutofit fontScale="92500" lnSpcReduction="20000"/>
          </a:bodyPr>
          <a:lstStyle/>
          <a:p>
            <a:pPr marL="0" indent="0">
              <a:buNone/>
            </a:pPr>
            <a:r>
              <a:rPr lang="en-US" sz="2000" u="sng" dirty="0"/>
              <a:t>Transforming Feedback Analysis with Advanced NLP Techniques:</a:t>
            </a:r>
          </a:p>
          <a:p>
            <a:pPr marL="0" indent="0">
              <a:buNone/>
            </a:pPr>
            <a:r>
              <a:rPr lang="en-US" dirty="0"/>
              <a:t>Leveraging Deep Learning for Deeper Insights</a:t>
            </a:r>
          </a:p>
          <a:p>
            <a:pPr algn="l">
              <a:buFont typeface="Arial" panose="020B0604020202020204" pitchFamily="34" charset="0"/>
              <a:buChar char="•"/>
            </a:pPr>
            <a:r>
              <a:rPr lang="en-US" b="1" dirty="0"/>
              <a:t>Advanced NLP Techniques</a:t>
            </a:r>
            <a:r>
              <a:rPr lang="en-US" dirty="0"/>
              <a:t>: </a:t>
            </a:r>
          </a:p>
          <a:p>
            <a:pPr algn="l">
              <a:buFont typeface="Arial" panose="020B0604020202020204" pitchFamily="34" charset="0"/>
              <a:buChar char="•"/>
            </a:pPr>
            <a:r>
              <a:rPr lang="en-IN" sz="1300" dirty="0"/>
              <a:t>Data Cleaning with NLTK:</a:t>
            </a:r>
          </a:p>
          <a:p>
            <a:pPr marL="742950" lvl="1" indent="-285750" algn="l">
              <a:buFont typeface="Arial" panose="020B0604020202020204" pitchFamily="34" charset="0"/>
              <a:buChar char="•"/>
            </a:pPr>
            <a:r>
              <a:rPr lang="en-IN" dirty="0"/>
              <a:t>Tokenization and stop words Removal: Streamline text using NLTK for better analysis.</a:t>
            </a:r>
          </a:p>
          <a:p>
            <a:pPr marL="742950" lvl="1" indent="-285750" algn="l">
              <a:buFont typeface="Arial" panose="020B0604020202020204" pitchFamily="34" charset="0"/>
              <a:buChar char="•"/>
            </a:pPr>
            <a:r>
              <a:rPr lang="en-IN" dirty="0"/>
              <a:t>Normalization: Apply stemming and lemmatization to unify word variations.</a:t>
            </a:r>
          </a:p>
          <a:p>
            <a:pPr algn="l">
              <a:buFont typeface="Arial" panose="020B0604020202020204" pitchFamily="34" charset="0"/>
              <a:buChar char="•"/>
            </a:pPr>
            <a:r>
              <a:rPr lang="en-IN" sz="1300" dirty="0"/>
              <a:t>Feature Extraction</a:t>
            </a:r>
            <a:r>
              <a:rPr lang="en-IN" dirty="0"/>
              <a:t>:</a:t>
            </a:r>
          </a:p>
          <a:p>
            <a:pPr marL="742950" lvl="1" indent="-285750" algn="l">
              <a:buFont typeface="Arial" panose="020B0604020202020204" pitchFamily="34" charset="0"/>
              <a:buChar char="•"/>
            </a:pPr>
            <a:r>
              <a:rPr lang="en-IN" dirty="0"/>
              <a:t>Word Embeddings: Utilize Word2Vec or GloVe to convert text into contextual vectors that serve as input for models.</a:t>
            </a:r>
          </a:p>
          <a:p>
            <a:pPr algn="l">
              <a:buFont typeface="Arial" panose="020B0604020202020204" pitchFamily="34" charset="0"/>
              <a:buChar char="•"/>
            </a:pPr>
            <a:r>
              <a:rPr lang="en-IN" sz="1300" dirty="0"/>
              <a:t>Machine Learning Techniques</a:t>
            </a:r>
            <a:r>
              <a:rPr lang="en-IN" dirty="0"/>
              <a:t>:</a:t>
            </a:r>
          </a:p>
          <a:p>
            <a:pPr marL="742950" lvl="1" indent="-285750" algn="l">
              <a:buFont typeface="Arial" panose="020B0604020202020204" pitchFamily="34" charset="0"/>
              <a:buChar char="•"/>
            </a:pPr>
            <a:r>
              <a:rPr lang="en-IN" dirty="0"/>
              <a:t>Traditional Algorithms: Brief trials with Naive Bayes, Logistic Regression, and SVM highlighted initial insights.</a:t>
            </a:r>
          </a:p>
          <a:p>
            <a:pPr marL="742950" lvl="1" indent="-285750" algn="l">
              <a:buFont typeface="Arial" panose="020B0604020202020204" pitchFamily="34" charset="0"/>
              <a:buChar char="•"/>
            </a:pPr>
            <a:r>
              <a:rPr lang="en-IN" dirty="0"/>
              <a:t>Deep Learning Progress: Transition to LSTM for capturing temporal dynamics and FFNN for pattern recognition in text.</a:t>
            </a:r>
            <a:endParaRPr lang="en-US" dirty="0"/>
          </a:p>
          <a:p>
            <a:pPr algn="l">
              <a:buFont typeface="Arial" panose="020B0604020202020204" pitchFamily="34" charset="0"/>
              <a:buChar char="•"/>
            </a:pPr>
            <a:r>
              <a:rPr lang="en-US" b="1" dirty="0"/>
              <a:t>Benefits</a:t>
            </a:r>
            <a:r>
              <a:rPr lang="en-US" dirty="0"/>
              <a:t>:</a:t>
            </a:r>
          </a:p>
          <a:p>
            <a:pPr marL="742950" lvl="1" indent="-285750" algn="l">
              <a:buFont typeface="Arial" panose="020B0604020202020204" pitchFamily="34" charset="0"/>
              <a:buChar char="•"/>
            </a:pPr>
            <a:r>
              <a:rPr lang="en-US" dirty="0"/>
              <a:t>Uncover hidden patterns, identify trends, and better predict customer behavior.</a:t>
            </a:r>
          </a:p>
          <a:p>
            <a:pPr marL="742950" lvl="1" indent="-285750" algn="l">
              <a:buFont typeface="Arial" panose="020B0604020202020204" pitchFamily="34" charset="0"/>
              <a:buChar char="•"/>
            </a:pPr>
            <a:r>
              <a:rPr lang="en-US" dirty="0"/>
              <a:t>Enable restaurants to tailor services proactively and innovate offerings, leading to sustained business growth.</a:t>
            </a:r>
          </a:p>
          <a:p>
            <a:endParaRPr lang="en-IN" b="1" dirty="0"/>
          </a:p>
        </p:txBody>
      </p:sp>
      <p:pic>
        <p:nvPicPr>
          <p:cNvPr id="13" name="Picture 12">
            <a:extLst>
              <a:ext uri="{FF2B5EF4-FFF2-40B4-BE49-F238E27FC236}">
                <a16:creationId xmlns:a16="http://schemas.microsoft.com/office/drawing/2014/main" id="{E373A615-A17F-E1D3-4003-E0847EEEE0DC}"/>
              </a:ext>
            </a:extLst>
          </p:cNvPr>
          <p:cNvPicPr>
            <a:picLocks noChangeAspect="1"/>
          </p:cNvPicPr>
          <p:nvPr/>
        </p:nvPicPr>
        <p:blipFill>
          <a:blip r:embed="rId2"/>
          <a:stretch>
            <a:fillRect/>
          </a:stretch>
        </p:blipFill>
        <p:spPr>
          <a:xfrm>
            <a:off x="4908041" y="4101737"/>
            <a:ext cx="6852885" cy="2329543"/>
          </a:xfrm>
          <a:prstGeom prst="rect">
            <a:avLst/>
          </a:prstGeom>
          <a:effectLst>
            <a:softEdge rad="152400"/>
          </a:effectLst>
        </p:spPr>
      </p:pic>
    </p:spTree>
    <p:extLst>
      <p:ext uri="{BB962C8B-B14F-4D97-AF65-F5344CB8AC3E}">
        <p14:creationId xmlns:p14="http://schemas.microsoft.com/office/powerpoint/2010/main" val="3256823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B264F-CBD0-230C-F3D5-AA16C17D26BD}"/>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B6111F5E-5483-8057-E0E8-2A1E142B4D19}"/>
              </a:ext>
            </a:extLst>
          </p:cNvPr>
          <p:cNvSpPr>
            <a:spLocks noGrp="1"/>
          </p:cNvSpPr>
          <p:nvPr>
            <p:ph idx="1"/>
          </p:nvPr>
        </p:nvSpPr>
        <p:spPr>
          <a:xfrm>
            <a:off x="883920" y="1737360"/>
            <a:ext cx="10241280" cy="4215384"/>
          </a:xfrm>
        </p:spPr>
        <p:txBody>
          <a:bodyPr>
            <a:normAutofit/>
          </a:bodyPr>
          <a:lstStyle/>
          <a:p>
            <a:pPr marL="0" indent="0" algn="l">
              <a:buNone/>
            </a:pPr>
            <a:r>
              <a:rPr lang="en-US" sz="1800" u="sng" dirty="0"/>
              <a:t>Leveraging Advanced NLP for Enhanced Restaurant Feedback Analysis</a:t>
            </a:r>
          </a:p>
          <a:p>
            <a:pPr marL="0" indent="0" algn="l">
              <a:buNone/>
            </a:pPr>
            <a:r>
              <a:rPr lang="en-US" sz="1400" dirty="0"/>
              <a:t>Goal: Utilize cutting-edge NLP techniques, including Deep Learning Algorithms such as LSTM models, to conduct a deep semantic analysis of restaurant feedback.</a:t>
            </a:r>
          </a:p>
          <a:p>
            <a:pPr marL="0" indent="0" algn="l">
              <a:buNone/>
            </a:pPr>
            <a:r>
              <a:rPr lang="en-US" sz="1400" dirty="0"/>
              <a:t>Purpose: Extract actionable insights to boost customer satisfaction and competitive edge for restaurants.</a:t>
            </a:r>
          </a:p>
          <a:p>
            <a:pPr marL="0" indent="0" algn="l">
              <a:buNone/>
            </a:pPr>
            <a:r>
              <a:rPr lang="en-US" sz="1400" dirty="0"/>
              <a:t>Workflow:</a:t>
            </a:r>
          </a:p>
          <a:p>
            <a:pPr marL="868680" lvl="1" indent="-228600">
              <a:buFont typeface="Arial" panose="020B0604020202020204" pitchFamily="34" charset="0"/>
              <a:buChar char="•"/>
            </a:pPr>
            <a:r>
              <a:rPr lang="en-US" sz="1400" b="1" dirty="0"/>
              <a:t>Data Collection</a:t>
            </a:r>
            <a:r>
              <a:rPr lang="en-US" sz="1400" dirty="0"/>
              <a:t>: Gather diverse feedback from multiple online platforms to ensure a comprehensive dataset.</a:t>
            </a:r>
          </a:p>
          <a:p>
            <a:pPr marL="868680" lvl="1" indent="-228600">
              <a:buFont typeface="Arial" panose="020B0604020202020204" pitchFamily="34" charset="0"/>
              <a:buChar char="•"/>
            </a:pPr>
            <a:r>
              <a:rPr lang="en-US" sz="1400" b="1" dirty="0"/>
              <a:t>Preprocessing</a:t>
            </a:r>
            <a:r>
              <a:rPr lang="en-US" sz="1400" dirty="0"/>
              <a:t>: Implement rigorous data cleaning for consistency and noise reduction.</a:t>
            </a:r>
          </a:p>
          <a:p>
            <a:pPr marL="868680" lvl="1" indent="-228600">
              <a:buFont typeface="Arial" panose="020B0604020202020204" pitchFamily="34" charset="0"/>
              <a:buChar char="•"/>
            </a:pPr>
            <a:r>
              <a:rPr lang="en-US" sz="1400" b="1" dirty="0"/>
              <a:t>Model Development and Evaluation</a:t>
            </a:r>
            <a:r>
              <a:rPr lang="en-US" sz="1400" dirty="0"/>
              <a:t>: Develop sentiment analysis and topic modeling tools, evaluated via accuracy and F1 scores.</a:t>
            </a:r>
          </a:p>
          <a:p>
            <a:pPr marL="868680" lvl="1" indent="-228600">
              <a:buFont typeface="Arial" panose="020B0604020202020204" pitchFamily="34" charset="0"/>
              <a:buChar char="•"/>
            </a:pPr>
            <a:r>
              <a:rPr lang="en-US" sz="1400" b="1" dirty="0"/>
              <a:t>Visualization</a:t>
            </a:r>
            <a:r>
              <a:rPr lang="en-US" sz="1400" dirty="0"/>
              <a:t>: Create intuitive visualizations to clearly communicate findings to stakeholders.</a:t>
            </a:r>
          </a:p>
          <a:p>
            <a:pPr marL="0" indent="0" algn="l">
              <a:buNone/>
            </a:pPr>
            <a:r>
              <a:rPr lang="en-US" sz="1400" dirty="0"/>
              <a:t>Impact: Enhance the decision-making process in the restaurant industry and advance the application of NLP in business analytics.</a:t>
            </a:r>
          </a:p>
        </p:txBody>
      </p:sp>
    </p:spTree>
    <p:extLst>
      <p:ext uri="{BB962C8B-B14F-4D97-AF65-F5344CB8AC3E}">
        <p14:creationId xmlns:p14="http://schemas.microsoft.com/office/powerpoint/2010/main" val="1172951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85239-27AD-1B10-4D14-9642F634D171}"/>
              </a:ext>
            </a:extLst>
          </p:cNvPr>
          <p:cNvSpPr>
            <a:spLocks noGrp="1"/>
          </p:cNvSpPr>
          <p:nvPr>
            <p:ph type="title"/>
          </p:nvPr>
        </p:nvSpPr>
        <p:spPr/>
        <p:txBody>
          <a:bodyPr/>
          <a:lstStyle/>
          <a:p>
            <a:r>
              <a:rPr lang="en-IN" dirty="0"/>
              <a:t>Related Work</a:t>
            </a:r>
          </a:p>
        </p:txBody>
      </p:sp>
      <p:sp>
        <p:nvSpPr>
          <p:cNvPr id="3" name="Content Placeholder 2">
            <a:extLst>
              <a:ext uri="{FF2B5EF4-FFF2-40B4-BE49-F238E27FC236}">
                <a16:creationId xmlns:a16="http://schemas.microsoft.com/office/drawing/2014/main" id="{D99C99EA-059F-B249-3089-9B0F5CFFFCCD}"/>
              </a:ext>
            </a:extLst>
          </p:cNvPr>
          <p:cNvSpPr>
            <a:spLocks noGrp="1"/>
          </p:cNvSpPr>
          <p:nvPr>
            <p:ph idx="1"/>
          </p:nvPr>
        </p:nvSpPr>
        <p:spPr>
          <a:xfrm>
            <a:off x="840377" y="1946365"/>
            <a:ext cx="10058400" cy="3849624"/>
          </a:xfrm>
        </p:spPr>
        <p:txBody>
          <a:bodyPr/>
          <a:lstStyle/>
          <a:p>
            <a:pPr marL="0" indent="0" algn="l">
              <a:buNone/>
            </a:pPr>
            <a:r>
              <a:rPr lang="en-US" dirty="0"/>
              <a:t>Advancements in NLP and Sentiment Analysis</a:t>
            </a:r>
          </a:p>
          <a:p>
            <a:pPr algn="l">
              <a:buFont typeface="Arial" panose="020B0604020202020204" pitchFamily="34" charset="0"/>
              <a:buChar char="•"/>
            </a:pPr>
            <a:r>
              <a:rPr lang="en-US" dirty="0"/>
              <a:t>Sentiment Analysis Evolution:</a:t>
            </a:r>
          </a:p>
          <a:p>
            <a:pPr marL="868680" lvl="1" indent="-228600">
              <a:buFont typeface="Arial" panose="020B0604020202020204" pitchFamily="34" charset="0"/>
              <a:buChar char="•"/>
            </a:pPr>
            <a:r>
              <a:rPr lang="en-US" dirty="0"/>
              <a:t>Transition from lexicon-based approaches with limited context sensitivity to machine learning methods that enhance accuracy and contextual understanding.</a:t>
            </a:r>
          </a:p>
          <a:p>
            <a:pPr marL="868680" lvl="1" indent="-228600">
              <a:buFont typeface="Arial" panose="020B0604020202020204" pitchFamily="34" charset="0"/>
              <a:buChar char="•"/>
            </a:pPr>
            <a:r>
              <a:rPr lang="en-US" dirty="0"/>
              <a:t>Adoption of SVM and Naive Bayes for pattern learning in sentiment classification.</a:t>
            </a:r>
          </a:p>
          <a:p>
            <a:pPr>
              <a:buFont typeface="Arial" panose="020B0604020202020204" pitchFamily="34" charset="0"/>
              <a:buChar char="•"/>
            </a:pPr>
            <a:r>
              <a:rPr lang="en-US" dirty="0"/>
              <a:t>Deep Learning Breakthroughs:</a:t>
            </a:r>
          </a:p>
          <a:p>
            <a:pPr marL="868680" lvl="1" indent="-228600">
              <a:buFont typeface="Arial" panose="020B0604020202020204" pitchFamily="34" charset="0"/>
              <a:buChar char="•"/>
            </a:pPr>
            <a:r>
              <a:rPr lang="en-US" dirty="0"/>
              <a:t>Integration of CNNs for capturing text features and RNNs for sequential data processing.</a:t>
            </a:r>
          </a:p>
          <a:p>
            <a:pPr marL="868680" lvl="1" indent="-228600">
              <a:buFont typeface="Arial" panose="020B0604020202020204" pitchFamily="34" charset="0"/>
              <a:buChar char="•"/>
            </a:pPr>
            <a:r>
              <a:rPr lang="en-US" dirty="0"/>
              <a:t>Implementation of attention mechanisms and Transformers, significantly boosting performance in complex NLP tasks.</a:t>
            </a:r>
          </a:p>
          <a:p>
            <a:pPr>
              <a:buFont typeface="Arial" panose="020B0604020202020204" pitchFamily="34" charset="0"/>
              <a:buChar char="•"/>
            </a:pPr>
            <a:r>
              <a:rPr lang="en-US" dirty="0"/>
              <a:t>Comprehensive NLP Techniques:</a:t>
            </a:r>
          </a:p>
          <a:p>
            <a:pPr marL="868680" lvl="1" indent="-228600">
              <a:buFont typeface="Arial" panose="020B0604020202020204" pitchFamily="34" charset="0"/>
              <a:buChar char="•"/>
            </a:pPr>
            <a:r>
              <a:rPr lang="en-US" dirty="0"/>
              <a:t>Broad spectrum of text analysis tools from Named Entity Recognition (NER) and Part-of-Speech (POS) tagging to advanced semantic analysis and topic modeling.</a:t>
            </a:r>
          </a:p>
          <a:p>
            <a:pPr marL="868680" lvl="1" indent="-228600">
              <a:buFont typeface="Arial" panose="020B0604020202020204" pitchFamily="34" charset="0"/>
              <a:buChar char="•"/>
            </a:pPr>
            <a:r>
              <a:rPr lang="en-US" dirty="0"/>
              <a:t>Techniques like LDA and LSA for uncovering underlying themes in text, enhancing clustering and summarization efforts.</a:t>
            </a:r>
          </a:p>
          <a:p>
            <a:endParaRPr lang="en-IN" dirty="0"/>
          </a:p>
        </p:txBody>
      </p:sp>
    </p:spTree>
    <p:extLst>
      <p:ext uri="{BB962C8B-B14F-4D97-AF65-F5344CB8AC3E}">
        <p14:creationId xmlns:p14="http://schemas.microsoft.com/office/powerpoint/2010/main" val="2728322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EE097-200D-C99C-E2BA-015D73F0D24E}"/>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554AFC08-7B3D-66DB-0FE9-C43FB6DE8ADC}"/>
              </a:ext>
            </a:extLst>
          </p:cNvPr>
          <p:cNvSpPr>
            <a:spLocks noGrp="1"/>
          </p:cNvSpPr>
          <p:nvPr>
            <p:ph idx="1"/>
          </p:nvPr>
        </p:nvSpPr>
        <p:spPr/>
        <p:txBody>
          <a:bodyPr/>
          <a:lstStyle/>
          <a:p>
            <a:pPr marL="0" indent="0" algn="l">
              <a:buNone/>
            </a:pPr>
            <a:r>
              <a:rPr lang="en-US" dirty="0"/>
              <a:t>Addressing the Challenges in Restaurant Feedback Analysis</a:t>
            </a:r>
          </a:p>
          <a:p>
            <a:pPr marL="468630" indent="-285750">
              <a:buFont typeface="Arial" panose="020B0604020202020204" pitchFamily="34" charset="0"/>
              <a:buChar char="•"/>
            </a:pPr>
            <a:r>
              <a:rPr lang="en-US" dirty="0"/>
              <a:t>Inadequate Analysis Methods:</a:t>
            </a:r>
          </a:p>
          <a:p>
            <a:pPr marL="868680" lvl="1" indent="-228600">
              <a:buFont typeface="Arial" panose="020B0604020202020204" pitchFamily="34" charset="0"/>
              <a:buChar char="•"/>
            </a:pPr>
            <a:r>
              <a:rPr lang="en-US" dirty="0"/>
              <a:t>Traditional feedback analysis methods like manual reviews and basic analytics often fail to capture the full spectrum of customer sentiment, missing nuances and context.</a:t>
            </a:r>
          </a:p>
          <a:p>
            <a:pPr marL="468630" indent="-285750">
              <a:buFont typeface="Arial" panose="020B0604020202020204" pitchFamily="34" charset="0"/>
              <a:buChar char="•"/>
            </a:pPr>
            <a:r>
              <a:rPr lang="en-US" dirty="0"/>
              <a:t>Volume and Variety:</a:t>
            </a:r>
          </a:p>
          <a:p>
            <a:pPr marL="868680" lvl="1" indent="-228600">
              <a:buFont typeface="Arial" panose="020B0604020202020204" pitchFamily="34" charset="0"/>
              <a:buChar char="•"/>
            </a:pPr>
            <a:r>
              <a:rPr lang="en-US" dirty="0"/>
              <a:t>The increasing volume and variety of feedback across multiple online platforms present significant challenges in data handling and analysis, making it difficult to process and synthesize large amounts of unstructured text effectively.</a:t>
            </a:r>
          </a:p>
          <a:p>
            <a:pPr marL="468630" indent="-285750">
              <a:buFont typeface="Arial" panose="020B0604020202020204" pitchFamily="34" charset="0"/>
              <a:buChar char="•"/>
            </a:pPr>
            <a:r>
              <a:rPr lang="en-US" dirty="0"/>
              <a:t>Need for Advanced Solutions:</a:t>
            </a:r>
          </a:p>
          <a:p>
            <a:pPr marL="868680" lvl="1" indent="-228600">
              <a:buFont typeface="Arial" panose="020B0604020202020204" pitchFamily="34" charset="0"/>
              <a:buChar char="•"/>
            </a:pPr>
            <a:r>
              <a:rPr lang="en-US" dirty="0"/>
              <a:t>There is a critical need for more sophisticated analytical tools that can handle complex data, uncover deep insights, and provide actionable recommendations to improve customer satisfaction and competitive positioning in the restaurant industry.</a:t>
            </a:r>
          </a:p>
          <a:p>
            <a:endParaRPr lang="en-IN" dirty="0"/>
          </a:p>
        </p:txBody>
      </p:sp>
    </p:spTree>
    <p:extLst>
      <p:ext uri="{BB962C8B-B14F-4D97-AF65-F5344CB8AC3E}">
        <p14:creationId xmlns:p14="http://schemas.microsoft.com/office/powerpoint/2010/main" val="1646711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95CC1-4836-40E1-6FA7-80AD883BEA6B}"/>
              </a:ext>
            </a:extLst>
          </p:cNvPr>
          <p:cNvSpPr>
            <a:spLocks noGrp="1"/>
          </p:cNvSpPr>
          <p:nvPr>
            <p:ph type="title"/>
          </p:nvPr>
        </p:nvSpPr>
        <p:spPr/>
        <p:txBody>
          <a:bodyPr/>
          <a:lstStyle/>
          <a:p>
            <a:r>
              <a:rPr lang="en-IN" dirty="0"/>
              <a:t>Proposed Solution</a:t>
            </a:r>
          </a:p>
        </p:txBody>
      </p:sp>
      <p:sp>
        <p:nvSpPr>
          <p:cNvPr id="3" name="Content Placeholder 2">
            <a:extLst>
              <a:ext uri="{FF2B5EF4-FFF2-40B4-BE49-F238E27FC236}">
                <a16:creationId xmlns:a16="http://schemas.microsoft.com/office/drawing/2014/main" id="{C94B9841-2ADD-7029-F3F4-3A15B9C60648}"/>
              </a:ext>
            </a:extLst>
          </p:cNvPr>
          <p:cNvSpPr>
            <a:spLocks noGrp="1"/>
          </p:cNvSpPr>
          <p:nvPr>
            <p:ph idx="1"/>
          </p:nvPr>
        </p:nvSpPr>
        <p:spPr/>
        <p:txBody>
          <a:bodyPr>
            <a:normAutofit fontScale="85000" lnSpcReduction="10000"/>
          </a:bodyPr>
          <a:lstStyle/>
          <a:p>
            <a:pPr marL="0" indent="0" algn="l">
              <a:buNone/>
            </a:pPr>
            <a:r>
              <a:rPr lang="en-US" sz="1900" dirty="0"/>
              <a:t>Advanced Architecture for Sentiment Analysis </a:t>
            </a:r>
          </a:p>
          <a:p>
            <a:pPr marL="0" indent="0" algn="l">
              <a:buNone/>
            </a:pPr>
            <a:r>
              <a:rPr lang="en-US" dirty="0"/>
              <a:t>Data Collection and Integration:</a:t>
            </a:r>
          </a:p>
          <a:p>
            <a:pPr marL="742950" lvl="1" indent="-285750" algn="l">
              <a:buFont typeface="Arial" panose="020B0604020202020204" pitchFamily="34" charset="0"/>
              <a:buChar char="•"/>
            </a:pPr>
            <a:r>
              <a:rPr lang="en-US" dirty="0"/>
              <a:t>Automated systems to collect feedback from multiple sources (review sites, social media, direct customer feedback).</a:t>
            </a:r>
          </a:p>
          <a:p>
            <a:pPr marL="742950" lvl="1" indent="-285750" algn="l">
              <a:buFont typeface="Arial" panose="020B0604020202020204" pitchFamily="34" charset="0"/>
              <a:buChar char="•"/>
            </a:pPr>
            <a:r>
              <a:rPr lang="en-US" dirty="0"/>
              <a:t>Integration with existing databases to enrich analysis (e.g., customer profiles, historical data).</a:t>
            </a:r>
          </a:p>
          <a:p>
            <a:pPr marL="0" indent="0" algn="l">
              <a:buNone/>
            </a:pPr>
            <a:r>
              <a:rPr lang="en-US" dirty="0"/>
              <a:t>Preprocessing Pipeline:</a:t>
            </a:r>
          </a:p>
          <a:p>
            <a:pPr marL="742950" lvl="1" indent="-285750" algn="l">
              <a:buFont typeface="Arial" panose="020B0604020202020204" pitchFamily="34" charset="0"/>
              <a:buChar char="•"/>
            </a:pPr>
            <a:r>
              <a:rPr lang="en-US" dirty="0"/>
              <a:t>Tokenization, Normalization, and stop words Removal: Standardize text data to ensure uniform input to machine learning models.</a:t>
            </a:r>
          </a:p>
          <a:p>
            <a:pPr marL="742950" lvl="1" indent="-285750" algn="l">
              <a:buFont typeface="Arial" panose="020B0604020202020204" pitchFamily="34" charset="0"/>
              <a:buChar char="•"/>
            </a:pPr>
            <a:r>
              <a:rPr lang="en-US" dirty="0"/>
              <a:t>Embedding Layer: Use of Word2Vec or </a:t>
            </a:r>
            <a:r>
              <a:rPr lang="en-US" dirty="0" err="1"/>
              <a:t>GloVe</a:t>
            </a:r>
            <a:r>
              <a:rPr lang="en-US" dirty="0"/>
              <a:t> to convert text into meaningful vector representations that capture semantic and syntactic nuances.</a:t>
            </a:r>
          </a:p>
          <a:p>
            <a:pPr marL="0" indent="0" algn="l">
              <a:buNone/>
            </a:pPr>
            <a:r>
              <a:rPr lang="en-US" dirty="0"/>
              <a:t>Core Analysis Models:</a:t>
            </a:r>
          </a:p>
          <a:p>
            <a:pPr marL="742950" lvl="1" indent="-285750" algn="l">
              <a:buFont typeface="Arial" panose="020B0604020202020204" pitchFamily="34" charset="0"/>
              <a:buChar char="•"/>
            </a:pPr>
            <a:r>
              <a:rPr lang="en-US" dirty="0"/>
              <a:t>LSTM Layer: Captures temporal dependencies in text data, ideal for understanding the context and flow of sentiments in customer feedback.</a:t>
            </a:r>
          </a:p>
          <a:p>
            <a:pPr marL="742950" lvl="1" indent="-285750" algn="l">
              <a:buFont typeface="Arial" panose="020B0604020202020204" pitchFamily="34" charset="0"/>
              <a:buChar char="•"/>
            </a:pPr>
            <a:r>
              <a:rPr lang="en-US" dirty="0"/>
              <a:t>FFNN Layer: Processes output from LSTM to classify sentiments and identify key themes or aspects.</a:t>
            </a:r>
          </a:p>
          <a:p>
            <a:pPr marL="742950" lvl="1" indent="-285750" algn="l">
              <a:buFont typeface="Arial" panose="020B0604020202020204" pitchFamily="34" charset="0"/>
              <a:buChar char="•"/>
            </a:pPr>
            <a:r>
              <a:rPr lang="en-US" dirty="0"/>
              <a:t>Attention Mechanisms: Employed to weigh the importance of different words in the feedback, focusing the analysis on the most impactful terms.</a:t>
            </a:r>
          </a:p>
          <a:p>
            <a:pPr marL="0" indent="0" algn="l">
              <a:buNone/>
            </a:pPr>
            <a:r>
              <a:rPr lang="en-US" dirty="0"/>
              <a:t>Output and Visualization:</a:t>
            </a:r>
          </a:p>
          <a:p>
            <a:pPr marL="742950" lvl="1" indent="-285750" algn="l">
              <a:buFont typeface="Arial" panose="020B0604020202020204" pitchFamily="34" charset="0"/>
              <a:buChar char="•"/>
            </a:pPr>
            <a:r>
              <a:rPr lang="en-US" dirty="0"/>
              <a:t>Sentiment scores and categorization (positive, negative).</a:t>
            </a:r>
          </a:p>
          <a:p>
            <a:pPr marL="742950" lvl="1" indent="-285750" algn="l">
              <a:buFont typeface="Arial" panose="020B0604020202020204" pitchFamily="34" charset="0"/>
              <a:buChar char="•"/>
            </a:pPr>
            <a:r>
              <a:rPr lang="en-US" dirty="0"/>
              <a:t>Dynamic dashboards displaying real-time sentiment trends, aspect-based analysis, and actionable insights.</a:t>
            </a:r>
          </a:p>
          <a:p>
            <a:pPr marL="868680" lvl="1" indent="-228600">
              <a:buFont typeface="Arial" panose="020B0604020202020204" pitchFamily="34" charset="0"/>
              <a:buChar char="•"/>
            </a:pPr>
            <a:endParaRPr lang="en-US" dirty="0"/>
          </a:p>
          <a:p>
            <a:endParaRPr lang="en-IN" dirty="0"/>
          </a:p>
        </p:txBody>
      </p:sp>
    </p:spTree>
    <p:extLst>
      <p:ext uri="{BB962C8B-B14F-4D97-AF65-F5344CB8AC3E}">
        <p14:creationId xmlns:p14="http://schemas.microsoft.com/office/powerpoint/2010/main" val="36057948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975FBC4-9D33-46BE-911D-419763BA9AF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94F055B-D391-44D3-A87A-BCD07BD5A31C}">
  <ds:schemaRefs>
    <ds:schemaRef ds:uri="http://schemas.microsoft.com/sharepoint/v3/contenttype/forms"/>
  </ds:schemaRefs>
</ds:datastoreItem>
</file>

<file path=customXml/itemProps3.xml><?xml version="1.0" encoding="utf-8"?>
<ds:datastoreItem xmlns:ds="http://schemas.openxmlformats.org/officeDocument/2006/customXml" ds:itemID="{26DBD101-FC0A-4B21-82B0-57CAA7AEE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{783C6B8B-EFED-404B-BA98-DF7075848A8B}tf56219246_win32</Template>
  <TotalTime>2812</TotalTime>
  <Words>1284</Words>
  <Application>Microsoft Office PowerPoint</Application>
  <PresentationFormat>Widescreen</PresentationFormat>
  <Paragraphs>133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Avenir Next LT Pro</vt:lpstr>
      <vt:lpstr>Avenir Next LT Pro Light</vt:lpstr>
      <vt:lpstr>Garamond</vt:lpstr>
      <vt:lpstr>Wingdings</vt:lpstr>
      <vt:lpstr>SavonVTI</vt:lpstr>
      <vt:lpstr>Deep Semantic Analysis on Restaurant Feedback Using Deep NLP Method</vt:lpstr>
      <vt:lpstr>    Group members</vt:lpstr>
      <vt:lpstr>Role/Responsibilities and Contribution</vt:lpstr>
      <vt:lpstr>Motivation</vt:lpstr>
      <vt:lpstr>PowerPoint Presentation</vt:lpstr>
      <vt:lpstr>Objective</vt:lpstr>
      <vt:lpstr>Related Work</vt:lpstr>
      <vt:lpstr>Problem Statement</vt:lpstr>
      <vt:lpstr>Proposed Solution</vt:lpstr>
      <vt:lpstr>Architecture</vt:lpstr>
      <vt:lpstr>Results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Semantic Analysis on Restaurant Feedback Using Deep NLP Method</dc:title>
  <dc:creator>Vamsi Krishna Katam</dc:creator>
  <cp:lastModifiedBy>Vamsi Krishna Katam</cp:lastModifiedBy>
  <cp:revision>17</cp:revision>
  <dcterms:created xsi:type="dcterms:W3CDTF">2024-04-13T20:06:15Z</dcterms:created>
  <dcterms:modified xsi:type="dcterms:W3CDTF">2024-04-22T19:16:24Z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