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8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43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5FF8F-7CBA-A144-B6F5-82BF5B0766A4}" type="datetimeFigureOut">
              <a:rPr lang="en-US" smtClean="0"/>
              <a:t>2/20/21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AF770-B3DA-A041-A3B0-5A2D969EC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48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numCol="1" anchor="t" anchorCtr="0">
            <a:noAutofit/>
          </a:bodyPr>
          <a:lstStyle/>
          <a:p>
            <a:pPr marL="0" indent="0"/>
            <a:r>
              <a:rPr lang="en-US" dirty="0"/>
              <a:t>Take break here between first part of workshop and DSPG presentation.  Come back and start DSPG presentation with Q &amp; A after (This is an example for how a surveillance system can work. We identified the care system</a:t>
            </a:r>
            <a:r>
              <a:rPr lang="en-US" dirty="0">
                <a:sym typeface="Wingdings" pitchFamily="2" charset="2"/>
              </a:rPr>
              <a:t> how do we connect people afterwards?)</a:t>
            </a:r>
          </a:p>
          <a:p>
            <a:pPr marL="0" indent="0"/>
            <a:endParaRPr lang="en-US" dirty="0">
              <a:sym typeface="Wingdings" pitchFamily="2" charset="2"/>
            </a:endParaRPr>
          </a:p>
          <a:p>
            <a:pPr marL="0" indent="0"/>
            <a:endParaRPr lang="en-US" dirty="0">
              <a:sym typeface="Wingdings" pitchFamily="2" charset="2"/>
            </a:endParaRPr>
          </a:p>
          <a:p>
            <a:pPr marL="0" indent="0"/>
            <a:r>
              <a:rPr lang="en-US" dirty="0">
                <a:sym typeface="Wingdings" pitchFamily="2" charset="2"/>
              </a:rPr>
              <a:t>We built a tool that can link people to the care that they need to find a doctor, to find a therapist, to find the services/care they need to support/prevent substance use relapse and overall wellbeing</a:t>
            </a:r>
          </a:p>
          <a:p>
            <a:pPr marL="0" indent="0"/>
            <a:endParaRPr lang="en-US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PRESENTER: Atefeh</a:t>
            </a:r>
          </a:p>
          <a:p>
            <a:pPr marL="0" indent="0"/>
            <a:endParaRPr dirty="0"/>
          </a:p>
        </p:txBody>
      </p:sp>
      <p:sp>
        <p:nvSpPr>
          <p:cNvPr id="181" name="Google Shape;1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Header Placeholder 1"/>
          <p:cNvSpPr>
            <a:spLocks noGrp="1"/>
          </p:cNvSpPr>
          <p:nvPr>
            <p:ph type="hdr" idx="10"/>
          </p:nvPr>
        </p:nvSpPr>
        <p:spPr/>
        <p:txBody>
          <a:bodyPr/>
          <a:lstStyle/>
          <a:p>
            <a:r>
              <a:rPr lang="en-US"/>
              <a:t>DSPG- RECOVERY READY IOWA 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74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50B6-47E3-E643-A187-C850C92D3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CE362-9F31-494E-A7AA-86A5D1739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C7BFF-6F30-DB4C-B538-3792F9FC6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4C4C-249F-1348-8CA2-DA68C7785BE2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19216-435E-D945-A55D-8955DC14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25DDE-41DB-C64B-9E19-5B8F5B9E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2E2C-2B2D-9944-A1EE-0E8F5D21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2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360F0-6D79-504B-BB58-D8FFA261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3A11E-16FF-D442-829F-16D4689DF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86391-802E-FE46-A06F-4B5006BB9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4C4C-249F-1348-8CA2-DA68C7785BE2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55C85-0393-2449-833F-551B8450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DF926-F4DB-964E-83FE-BC2DC208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2E2C-2B2D-9944-A1EE-0E8F5D21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0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1DA41D-6146-B34A-8B5A-9F7D0CA26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78C7A-2D99-4A44-8345-6B70DAD81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5ABDC-215B-C24E-9F94-1FA204A40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4C4C-249F-1348-8CA2-DA68C7785BE2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F6979-DD12-7742-8072-FF351889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40CE2-94F3-B745-9AFD-4DADA75C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2E2C-2B2D-9944-A1EE-0E8F5D21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42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" type="title">
  <p:cSld name="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>
            <a:spLocks noGrp="1"/>
          </p:cNvSpPr>
          <p:nvPr>
            <p:ph type="pic" idx="2"/>
          </p:nvPr>
        </p:nvSpPr>
        <p:spPr>
          <a:xfrm>
            <a:off x="-1092" y="0"/>
            <a:ext cx="12194183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7" name="Google Shape;17;p28"/>
          <p:cNvSpPr txBox="1">
            <a:spLocks noGrp="1"/>
          </p:cNvSpPr>
          <p:nvPr>
            <p:ph type="body" idx="1"/>
          </p:nvPr>
        </p:nvSpPr>
        <p:spPr>
          <a:xfrm>
            <a:off x="2416969" y="1174254"/>
            <a:ext cx="592569" cy="5925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numCol="1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body" idx="3"/>
          </p:nvPr>
        </p:nvSpPr>
        <p:spPr>
          <a:xfrm rot="5400000">
            <a:off x="9182463" y="1174254"/>
            <a:ext cx="592569" cy="5925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numCol="1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body" idx="4"/>
          </p:nvPr>
        </p:nvSpPr>
        <p:spPr>
          <a:xfrm rot="-5400000">
            <a:off x="2416969" y="5091178"/>
            <a:ext cx="592569" cy="5925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numCol="1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body" idx="5"/>
          </p:nvPr>
        </p:nvSpPr>
        <p:spPr>
          <a:xfrm rot="10800000">
            <a:off x="9182463" y="5091178"/>
            <a:ext cx="592569" cy="5925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numCol="1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6"/>
          </p:nvPr>
        </p:nvSpPr>
        <p:spPr>
          <a:xfrm>
            <a:off x="5257824" y="4337700"/>
            <a:ext cx="1837086" cy="34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>
            <a:spLocks noGrp="1"/>
          </p:cNvSpPr>
          <p:nvPr>
            <p:ph type="body" idx="7"/>
          </p:nvPr>
        </p:nvSpPr>
        <p:spPr>
          <a:xfrm>
            <a:off x="5015561" y="4289299"/>
            <a:ext cx="2321613" cy="437178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numCol="1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206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85D2-DD50-064B-8395-B9B8DC59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D1C12-807A-2742-AEC6-9A74F8CAF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DD08F-9B68-3345-BAAB-8B56EB9B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4C4C-249F-1348-8CA2-DA68C7785BE2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68FA7-3DE0-864C-A1D6-01D3E744F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06469-E87C-F94D-95B7-CA22740E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2E2C-2B2D-9944-A1EE-0E8F5D21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3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34DA-7CA3-8444-AF20-0B7813FBB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FFC9F-3612-E340-BAF0-A1F5966FD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4C0CF-51ED-664A-B2CA-06AB8FE07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4C4C-249F-1348-8CA2-DA68C7785BE2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06F6D-2B9D-2847-82F3-13FDAFA1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83ACE-D6AC-0542-9136-BD1625094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2E2C-2B2D-9944-A1EE-0E8F5D21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8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7F52-0FC7-EE45-82AA-67E641FF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7F75E-B653-5E4D-ACCE-C5CCD6572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F28F7-5F26-FE40-8D58-0171E6122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9122C-1AB0-154C-89AC-32992B8C5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4C4C-249F-1348-8CA2-DA68C7785BE2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4C8FA-AA8E-4E40-8918-F6F9FC2B3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89DCF-7361-544B-9626-F816AF1A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2E2C-2B2D-9944-A1EE-0E8F5D21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5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1617-769E-5945-969F-344D79D80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B81F0-8FD0-9846-A62D-3160D116A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30188-C120-DA4C-B4E3-94D375EC8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AF8828-73B4-A140-A983-DF763EA8E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909434-7EBB-F84A-9233-41D5F99AE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88AD02-D005-0043-AC44-A461E689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4C4C-249F-1348-8CA2-DA68C7785BE2}" type="datetimeFigureOut">
              <a:rPr lang="en-US" smtClean="0"/>
              <a:t>2/20/21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8FCC58-A7AC-4D4E-8059-4CD2017F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337D8E-B598-CB4A-AA67-86D1A262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2E2C-2B2D-9944-A1EE-0E8F5D21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3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63DD8-3577-0548-8EC1-B3E79462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D76E0D-BF09-B04C-A00D-2161D134A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4C4C-249F-1348-8CA2-DA68C7785BE2}" type="datetimeFigureOut">
              <a:rPr lang="en-US" smtClean="0"/>
              <a:t>2/20/21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10E89-2451-E14D-93F1-37737416F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11A60-66B0-1F49-969B-BC4A6034F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2E2C-2B2D-9944-A1EE-0E8F5D21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0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E93EF6-6148-BE4C-8442-EBB51B0FE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4C4C-249F-1348-8CA2-DA68C7785BE2}" type="datetimeFigureOut">
              <a:rPr lang="en-US" smtClean="0"/>
              <a:t>2/20/21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BB9F23-A78A-2349-A21E-35E2D73C9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4EC2B-CEFA-AA44-ADDF-8A78A70E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2E2C-2B2D-9944-A1EE-0E8F5D21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3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D53B-A6C5-114F-AE6B-0B9697BE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9B2A6-688B-DD45-B23B-CDB428F3C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0F903-E0BD-8B4C-9D33-7908FF3BA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BB032-D120-594F-BF92-F84E862B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4C4C-249F-1348-8CA2-DA68C7785BE2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DFD88-B6D1-F14B-8DA4-7D706F19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3125B-E68A-9545-8B89-091DC0A9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2E2C-2B2D-9944-A1EE-0E8F5D21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8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187F-0E47-6442-8C40-90DA107A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5C098-5D59-754E-A348-DD6CA80E1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6C27B-4EF2-F246-A293-21A85A080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0A1D5-DEFF-E145-9A02-D7ACD74D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4C4C-249F-1348-8CA2-DA68C7785BE2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FF1A0-AC7A-DC45-AED9-7CDAD346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BB931-62C0-F842-AB51-D9EFD160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2E2C-2B2D-9944-A1EE-0E8F5D21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8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D38911-CFC6-FE49-8DA1-707ED355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D0D1A-A598-BA4E-8FFD-50F360114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63C31-AE52-6443-8538-164DD8531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74C4C-249F-1348-8CA2-DA68C7785BE2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8A997-87DB-F34F-BC12-C644E6138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6916B-8872-064C-B8C3-F75E1352A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F2E2C-2B2D-9944-A1EE-0E8F5D21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0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D5049-868D-BD4F-826C-2B4325BD2F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B2B63-6741-F941-B9DE-6AAC6C4FC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8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erial view of houses">
            <a:extLst>
              <a:ext uri="{FF2B5EF4-FFF2-40B4-BE49-F238E27FC236}">
                <a16:creationId xmlns:a16="http://schemas.microsoft.com/office/drawing/2014/main" id="{BCC44508-D06D-481B-9C49-407EAAF82495}"/>
              </a:ext>
            </a:extLst>
          </p:cNvPr>
          <p:cNvPicPr>
            <a:picLocks noGrp="1" noChangeAspect="1" noChangeArrowheads="1"/>
          </p:cNvPicPr>
          <p:nvPr>
            <p:ph type="pic" idx="2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526" b="7526"/>
          <a:stretch>
            <a:fillRect/>
          </a:stretch>
        </p:blipFill>
        <p:spPr bwMode="auto">
          <a:xfrm>
            <a:off x="-1092" y="2252759"/>
            <a:ext cx="12194183" cy="460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84;p1">
            <a:extLst>
              <a:ext uri="{FF2B5EF4-FFF2-40B4-BE49-F238E27FC236}">
                <a16:creationId xmlns:a16="http://schemas.microsoft.com/office/drawing/2014/main" id="{15F39E4D-A15F-A84C-AEF4-AD0C26811502}"/>
              </a:ext>
            </a:extLst>
          </p:cNvPr>
          <p:cNvSpPr/>
          <p:nvPr/>
        </p:nvSpPr>
        <p:spPr>
          <a:xfrm>
            <a:off x="0" y="2252759"/>
            <a:ext cx="12192000" cy="2421324"/>
          </a:xfrm>
          <a:prstGeom prst="rect">
            <a:avLst/>
          </a:prstGeom>
          <a:solidFill>
            <a:schemeClr val="tx2">
              <a:lumMod val="75000"/>
              <a:alpha val="60000"/>
            </a:schemeClr>
          </a:solidFill>
          <a:ln>
            <a:noFill/>
          </a:ln>
        </p:spPr>
        <p:txBody>
          <a:bodyPr spcFirstLastPara="1" wrap="square" lIns="0" tIns="0" rIns="0" bIns="0" numCol="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D6F8874-119B-A242-9B38-AD9B0B6E6DDC}"/>
              </a:ext>
            </a:extLst>
          </p:cNvPr>
          <p:cNvSpPr txBox="1">
            <a:spLocks/>
          </p:cNvSpPr>
          <p:nvPr/>
        </p:nvSpPr>
        <p:spPr>
          <a:xfrm>
            <a:off x="-2183" y="2252759"/>
            <a:ext cx="12194183" cy="24213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b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Adobe Devanagari" panose="02040503050201020203" pitchFamily="18" charset="0"/>
                <a:ea typeface="Times New Roman" panose="02020603050405020304" pitchFamily="18" charset="0"/>
              </a:rPr>
              <a:t>Key Efforts in Program Evaluation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Adobe Devanagari" panose="02040503050201020203" pitchFamily="18" charset="0"/>
                <a:ea typeface="Times New Roman" panose="02020603050405020304" pitchFamily="18" charset="0"/>
              </a:rPr>
              <a:t>A Review of ‘Evidenced-Based Public Policy Options to Reduce Crime and Criminal Justice Costs: 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Adobe Devanagari" panose="02040503050201020203" pitchFamily="18" charset="0"/>
                <a:ea typeface="Times New Roman" panose="02020603050405020304" pitchFamily="18" charset="0"/>
              </a:rPr>
              <a:t>Implications in Washington State’ 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Adobe Devanagari" panose="02040503050201020203" pitchFamily="18" charset="0"/>
                <a:ea typeface="Times New Roman" panose="02020603050405020304" pitchFamily="18" charset="0"/>
              </a:rPr>
              <a:t>by Elizabeth K. Drake, Steve </a:t>
            </a:r>
            <a:r>
              <a:rPr lang="en-US" sz="1800" b="1" dirty="0" err="1">
                <a:solidFill>
                  <a:schemeClr val="bg1"/>
                </a:solidFill>
                <a:latin typeface="Adobe Devanagari" panose="02040503050201020203" pitchFamily="18" charset="0"/>
                <a:ea typeface="Times New Roman" panose="02020603050405020304" pitchFamily="18" charset="0"/>
              </a:rPr>
              <a:t>Aos</a:t>
            </a:r>
            <a:r>
              <a:rPr lang="en-US" sz="1800" b="1" dirty="0">
                <a:solidFill>
                  <a:schemeClr val="bg1"/>
                </a:solidFill>
                <a:latin typeface="Adobe Devanagari" panose="02040503050201020203" pitchFamily="18" charset="0"/>
                <a:ea typeface="Times New Roman" panose="02020603050405020304" pitchFamily="18" charset="0"/>
              </a:rPr>
              <a:t>, &amp; Marna G. Miller</a:t>
            </a:r>
            <a:endParaRPr lang="en-US" sz="1800" dirty="0">
              <a:solidFill>
                <a:schemeClr val="bg1"/>
              </a:solidFill>
              <a:latin typeface="Adobe Devanagari" panose="02040503050201020203" pitchFamily="18" charset="0"/>
              <a:ea typeface="Times New Roman" panose="02020603050405020304" pitchFamily="18" charset="0"/>
            </a:endParaRPr>
          </a:p>
          <a:p>
            <a:pPr algn="r"/>
            <a:endParaRPr lang="en-US" sz="2200" dirty="0">
              <a:solidFill>
                <a:schemeClr val="bg1"/>
              </a:solidFill>
              <a:latin typeface="Adobe Devanagari" panose="02040503050201020203" pitchFamily="18" charset="0"/>
              <a:ea typeface="Times New Roman" panose="02020603050405020304" pitchFamily="18" charset="0"/>
            </a:endParaRPr>
          </a:p>
          <a:p>
            <a:pPr algn="r"/>
            <a:endParaRPr lang="en-US" sz="2200" dirty="0">
              <a:solidFill>
                <a:schemeClr val="bg1"/>
              </a:solidFill>
              <a:latin typeface="Adobe Devanagari" panose="02040503050201020203" pitchFamily="18" charset="0"/>
              <a:ea typeface="Times New Roman" panose="02020603050405020304" pitchFamily="18" charset="0"/>
            </a:endParaRPr>
          </a:p>
          <a:p>
            <a:pPr algn="r"/>
            <a:r>
              <a:rPr lang="en-US" sz="1800" b="1" dirty="0">
                <a:solidFill>
                  <a:schemeClr val="bg1"/>
                </a:solidFill>
                <a:latin typeface="Adobe Devanagari" panose="02040503050201020203" pitchFamily="18" charset="0"/>
                <a:ea typeface="Times New Roman" panose="02020603050405020304" pitchFamily="18" charset="0"/>
              </a:rPr>
              <a:t>Kelsey Van Selous, MSW, LCSW</a:t>
            </a:r>
          </a:p>
          <a:p>
            <a:pPr algn="r"/>
            <a:r>
              <a:rPr lang="en-US" sz="1800" b="1" dirty="0">
                <a:solidFill>
                  <a:schemeClr val="bg1"/>
                </a:solidFill>
                <a:latin typeface="Adobe Devanagari" panose="02040503050201020203" pitchFamily="18" charset="0"/>
                <a:ea typeface="Times New Roman" panose="02020603050405020304" pitchFamily="18" charset="0"/>
              </a:rPr>
              <a:t>HDFS 585 Spring 2021</a:t>
            </a:r>
          </a:p>
        </p:txBody>
      </p:sp>
    </p:spTree>
    <p:extLst>
      <p:ext uri="{BB962C8B-B14F-4D97-AF65-F5344CB8AC3E}">
        <p14:creationId xmlns:p14="http://schemas.microsoft.com/office/powerpoint/2010/main" val="135520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151</Words>
  <Application>Microsoft Macintosh PowerPoint</Application>
  <PresentationFormat>Widescreen</PresentationFormat>
  <Paragraphs>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Adobe Devanagari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Selous, Kelsey R [HD FS]</dc:creator>
  <cp:lastModifiedBy>Van Selous, Kelsey R [HD FS]</cp:lastModifiedBy>
  <cp:revision>2</cp:revision>
  <dcterms:created xsi:type="dcterms:W3CDTF">2021-02-20T15:16:59Z</dcterms:created>
  <dcterms:modified xsi:type="dcterms:W3CDTF">2021-02-20T15:32:02Z</dcterms:modified>
</cp:coreProperties>
</file>