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83" r:id="rId3"/>
    <p:sldId id="284" r:id="rId4"/>
    <p:sldId id="28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43"/>
  </p:normalViewPr>
  <p:slideViewPr>
    <p:cSldViewPr snapToGrid="0" snapToObjects="1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46FC17-483E-6C45-BC85-66D38F6D0980}" type="doc">
      <dgm:prSet loTypeId="urn:microsoft.com/office/officeart/2005/8/layout/hList7" loCatId="process" qsTypeId="urn:microsoft.com/office/officeart/2005/8/quickstyle/simple1" qsCatId="simple" csTypeId="urn:microsoft.com/office/officeart/2005/8/colors/accent1_2" csCatId="accent1" phldr="1"/>
      <dgm:spPr/>
    </dgm:pt>
    <dgm:pt modelId="{8BD1798F-4BAC-F24D-B532-83D73B541E91}">
      <dgm:prSet phldrT="[Text]" custT="1"/>
      <dgm:spPr/>
      <dgm:t>
        <a:bodyPr/>
        <a:lstStyle/>
        <a:p>
          <a:r>
            <a:rPr lang="en-US" sz="2000" dirty="0"/>
            <a:t>No comparison groups utilized</a:t>
          </a:r>
        </a:p>
        <a:p>
          <a:endParaRPr lang="en-US" sz="2000" dirty="0"/>
        </a:p>
        <a:p>
          <a:endParaRPr lang="en-US" sz="1400" dirty="0"/>
        </a:p>
        <a:p>
          <a:r>
            <a:rPr lang="en-US" sz="1400" dirty="0"/>
            <a:t>(Not included in sample)</a:t>
          </a:r>
        </a:p>
      </dgm:t>
    </dgm:pt>
    <dgm:pt modelId="{EF8F7514-318C-7245-9F74-EEDB59E36580}" type="parTrans" cxnId="{2439AA45-4345-304E-97FA-F6F0227CFCA9}">
      <dgm:prSet/>
      <dgm:spPr/>
      <dgm:t>
        <a:bodyPr/>
        <a:lstStyle/>
        <a:p>
          <a:endParaRPr lang="en-US"/>
        </a:p>
      </dgm:t>
    </dgm:pt>
    <dgm:pt modelId="{00641FAE-CFEF-E840-9172-79A74FC8D681}" type="sibTrans" cxnId="{2439AA45-4345-304E-97FA-F6F0227CFCA9}">
      <dgm:prSet/>
      <dgm:spPr/>
      <dgm:t>
        <a:bodyPr/>
        <a:lstStyle/>
        <a:p>
          <a:endParaRPr lang="en-US"/>
        </a:p>
      </dgm:t>
    </dgm:pt>
    <dgm:pt modelId="{591F1CCC-97BF-3A47-960A-F573D5C1E5BB}">
      <dgm:prSet phldrT="[Text]" custT="1"/>
      <dgm:spPr/>
      <dgm:t>
        <a:bodyPr/>
        <a:lstStyle/>
        <a:p>
          <a:r>
            <a:rPr lang="en-US" sz="1800" dirty="0"/>
            <a:t>Program &amp; matched comparison groups with lacked control measures</a:t>
          </a:r>
        </a:p>
        <a:p>
          <a:endParaRPr lang="en-US" sz="1400" dirty="0"/>
        </a:p>
        <a:p>
          <a:r>
            <a:rPr lang="en-US" sz="1400" dirty="0"/>
            <a:t>(Not included in sample)</a:t>
          </a:r>
        </a:p>
      </dgm:t>
    </dgm:pt>
    <dgm:pt modelId="{6777F893-958B-3B45-8D34-86EE8D1A3963}" type="parTrans" cxnId="{213444D7-56CF-4F48-9135-8ADB2736D45B}">
      <dgm:prSet/>
      <dgm:spPr/>
      <dgm:t>
        <a:bodyPr/>
        <a:lstStyle/>
        <a:p>
          <a:endParaRPr lang="en-US"/>
        </a:p>
      </dgm:t>
    </dgm:pt>
    <dgm:pt modelId="{B4AA8544-B7C0-0B43-82AB-A840662DDCE1}" type="sibTrans" cxnId="{213444D7-56CF-4F48-9135-8ADB2736D45B}">
      <dgm:prSet/>
      <dgm:spPr/>
      <dgm:t>
        <a:bodyPr/>
        <a:lstStyle/>
        <a:p>
          <a:endParaRPr lang="en-US"/>
        </a:p>
      </dgm:t>
    </dgm:pt>
    <dgm:pt modelId="{3EF865E9-9757-CF41-88CB-E18B2DF0360B}">
      <dgm:prSet phldrT="[Text]"/>
      <dgm:spPr/>
      <dgm:t>
        <a:bodyPr/>
        <a:lstStyle/>
        <a:p>
          <a:r>
            <a:rPr lang="en-US" dirty="0"/>
            <a:t>Non-experimental design with reasonably well-matched comparison groups</a:t>
          </a:r>
        </a:p>
      </dgm:t>
    </dgm:pt>
    <dgm:pt modelId="{6F28EDDD-153F-5C48-9732-FA2F324A37E7}" type="parTrans" cxnId="{88E934ED-FD54-F74C-A51D-3EBEB02EA587}">
      <dgm:prSet/>
      <dgm:spPr/>
      <dgm:t>
        <a:bodyPr/>
        <a:lstStyle/>
        <a:p>
          <a:endParaRPr lang="en-US"/>
        </a:p>
      </dgm:t>
    </dgm:pt>
    <dgm:pt modelId="{B74F41BB-6CB7-3142-8A7B-750FB4A71E27}" type="sibTrans" cxnId="{88E934ED-FD54-F74C-A51D-3EBEB02EA587}">
      <dgm:prSet/>
      <dgm:spPr/>
      <dgm:t>
        <a:bodyPr/>
        <a:lstStyle/>
        <a:p>
          <a:endParaRPr lang="en-US"/>
        </a:p>
      </dgm:t>
    </dgm:pt>
    <dgm:pt modelId="{6D704125-4B78-6448-8BC4-0E93B3AE9076}">
      <dgm:prSet/>
      <dgm:spPr/>
      <dgm:t>
        <a:bodyPr/>
        <a:lstStyle/>
        <a:p>
          <a:r>
            <a:rPr lang="en-US" dirty="0"/>
            <a:t>Rigorous quasiexperimental design with matched comparison groups &amp; control measures</a:t>
          </a:r>
        </a:p>
      </dgm:t>
    </dgm:pt>
    <dgm:pt modelId="{82BC09F2-A931-0144-826C-2BBA57A5B1DC}" type="parTrans" cxnId="{CCC93042-A2E6-0548-A8C3-DD1AC8C082D5}">
      <dgm:prSet/>
      <dgm:spPr/>
      <dgm:t>
        <a:bodyPr/>
        <a:lstStyle/>
        <a:p>
          <a:endParaRPr lang="en-US"/>
        </a:p>
      </dgm:t>
    </dgm:pt>
    <dgm:pt modelId="{136C5AE9-4048-4B46-A7D2-29091AB5D7F7}" type="sibTrans" cxnId="{CCC93042-A2E6-0548-A8C3-DD1AC8C082D5}">
      <dgm:prSet/>
      <dgm:spPr/>
      <dgm:t>
        <a:bodyPr/>
        <a:lstStyle/>
        <a:p>
          <a:endParaRPr lang="en-US"/>
        </a:p>
      </dgm:t>
    </dgm:pt>
    <dgm:pt modelId="{0C2217A9-3DCB-9F4C-9DFB-82137FFD8E6B}">
      <dgm:prSet/>
      <dgm:spPr/>
      <dgm:t>
        <a:bodyPr/>
        <a:lstStyle/>
        <a:p>
          <a:r>
            <a:rPr lang="en-US" dirty="0"/>
            <a:t>Well-implemented randomized control comparing treatment and non-treatment groups</a:t>
          </a:r>
        </a:p>
      </dgm:t>
    </dgm:pt>
    <dgm:pt modelId="{22516BD5-EE8D-3D46-8726-FBA9834DFCB5}" type="parTrans" cxnId="{9A8B253F-A69A-AE47-8373-E70CEEA9C13E}">
      <dgm:prSet/>
      <dgm:spPr/>
      <dgm:t>
        <a:bodyPr/>
        <a:lstStyle/>
        <a:p>
          <a:endParaRPr lang="en-US"/>
        </a:p>
      </dgm:t>
    </dgm:pt>
    <dgm:pt modelId="{C7DA5047-8C55-324E-BDF8-C0BB37AF60B5}" type="sibTrans" cxnId="{9A8B253F-A69A-AE47-8373-E70CEEA9C13E}">
      <dgm:prSet/>
      <dgm:spPr/>
      <dgm:t>
        <a:bodyPr/>
        <a:lstStyle/>
        <a:p>
          <a:endParaRPr lang="en-US"/>
        </a:p>
      </dgm:t>
    </dgm:pt>
    <dgm:pt modelId="{E381B99E-9918-FE41-8AEE-2FDA318904E5}" type="pres">
      <dgm:prSet presAssocID="{5C46FC17-483E-6C45-BC85-66D38F6D0980}" presName="Name0" presStyleCnt="0">
        <dgm:presLayoutVars>
          <dgm:dir/>
          <dgm:resizeHandles val="exact"/>
        </dgm:presLayoutVars>
      </dgm:prSet>
      <dgm:spPr/>
    </dgm:pt>
    <dgm:pt modelId="{C6ACD8F7-E8F4-A949-9462-F81280B13F1F}" type="pres">
      <dgm:prSet presAssocID="{5C46FC17-483E-6C45-BC85-66D38F6D0980}" presName="fgShape" presStyleLbl="fgShp" presStyleIdx="0" presStyleCnt="1"/>
      <dgm:spPr/>
    </dgm:pt>
    <dgm:pt modelId="{7070D8CB-12EC-1F41-B4A0-C7AEC3154634}" type="pres">
      <dgm:prSet presAssocID="{5C46FC17-483E-6C45-BC85-66D38F6D0980}" presName="linComp" presStyleCnt="0"/>
      <dgm:spPr/>
    </dgm:pt>
    <dgm:pt modelId="{30ED509B-C496-5D45-B2BD-C31C5BB16DB7}" type="pres">
      <dgm:prSet presAssocID="{8BD1798F-4BAC-F24D-B532-83D73B541E91}" presName="compNode" presStyleCnt="0"/>
      <dgm:spPr/>
    </dgm:pt>
    <dgm:pt modelId="{FD10FEBE-7186-4A46-A2E6-65672E418489}" type="pres">
      <dgm:prSet presAssocID="{8BD1798F-4BAC-F24D-B532-83D73B541E91}" presName="bkgdShape" presStyleLbl="node1" presStyleIdx="0" presStyleCnt="5"/>
      <dgm:spPr/>
    </dgm:pt>
    <dgm:pt modelId="{C670B60B-4556-E449-A1AF-8BD1D6FBBFC1}" type="pres">
      <dgm:prSet presAssocID="{8BD1798F-4BAC-F24D-B532-83D73B541E91}" presName="nodeTx" presStyleLbl="node1" presStyleIdx="0" presStyleCnt="5">
        <dgm:presLayoutVars>
          <dgm:bulletEnabled val="1"/>
        </dgm:presLayoutVars>
      </dgm:prSet>
      <dgm:spPr/>
    </dgm:pt>
    <dgm:pt modelId="{EB85B54A-B5E0-AC4D-8474-9D3D0835F9D8}" type="pres">
      <dgm:prSet presAssocID="{8BD1798F-4BAC-F24D-B532-83D73B541E91}" presName="invisiNode" presStyleLbl="node1" presStyleIdx="0" presStyleCnt="5"/>
      <dgm:spPr/>
    </dgm:pt>
    <dgm:pt modelId="{A7679103-2037-6B47-A086-AF452AA28732}" type="pres">
      <dgm:prSet presAssocID="{8BD1798F-4BAC-F24D-B532-83D73B541E91}" presName="imagNod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6C5F5448-EE60-6E47-9334-B7090754B999}" type="pres">
      <dgm:prSet presAssocID="{00641FAE-CFEF-E840-9172-79A74FC8D681}" presName="sibTrans" presStyleLbl="sibTrans2D1" presStyleIdx="0" presStyleCnt="0"/>
      <dgm:spPr/>
    </dgm:pt>
    <dgm:pt modelId="{DDD0B757-6DFF-CB45-937C-8F48539A9460}" type="pres">
      <dgm:prSet presAssocID="{591F1CCC-97BF-3A47-960A-F573D5C1E5BB}" presName="compNode" presStyleCnt="0"/>
      <dgm:spPr/>
    </dgm:pt>
    <dgm:pt modelId="{4356582E-0B66-CA40-9E60-05E8F1230BFC}" type="pres">
      <dgm:prSet presAssocID="{591F1CCC-97BF-3A47-960A-F573D5C1E5BB}" presName="bkgdShape" presStyleLbl="node1" presStyleIdx="1" presStyleCnt="5"/>
      <dgm:spPr/>
    </dgm:pt>
    <dgm:pt modelId="{0AE0B172-2ED2-EA49-80C7-C80DFCE6E7B9}" type="pres">
      <dgm:prSet presAssocID="{591F1CCC-97BF-3A47-960A-F573D5C1E5BB}" presName="nodeTx" presStyleLbl="node1" presStyleIdx="1" presStyleCnt="5">
        <dgm:presLayoutVars>
          <dgm:bulletEnabled val="1"/>
        </dgm:presLayoutVars>
      </dgm:prSet>
      <dgm:spPr/>
    </dgm:pt>
    <dgm:pt modelId="{BD733F1D-53A4-C145-BF91-3DEC1E5069DF}" type="pres">
      <dgm:prSet presAssocID="{591F1CCC-97BF-3A47-960A-F573D5C1E5BB}" presName="invisiNode" presStyleLbl="node1" presStyleIdx="1" presStyleCnt="5"/>
      <dgm:spPr/>
    </dgm:pt>
    <dgm:pt modelId="{1E3D1D45-E0A0-1444-BB2F-45593AE8196D}" type="pres">
      <dgm:prSet presAssocID="{591F1CCC-97BF-3A47-960A-F573D5C1E5BB}" presName="imagNode" presStyleLbl="fgImgPlac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959A458A-75B2-FC4A-BE6B-4F70B95B5451}" type="pres">
      <dgm:prSet presAssocID="{B4AA8544-B7C0-0B43-82AB-A840662DDCE1}" presName="sibTrans" presStyleLbl="sibTrans2D1" presStyleIdx="0" presStyleCnt="0"/>
      <dgm:spPr/>
    </dgm:pt>
    <dgm:pt modelId="{C890742E-B884-CA4F-961F-64C1BB3AD208}" type="pres">
      <dgm:prSet presAssocID="{3EF865E9-9757-CF41-88CB-E18B2DF0360B}" presName="compNode" presStyleCnt="0"/>
      <dgm:spPr/>
    </dgm:pt>
    <dgm:pt modelId="{3052F656-9BD5-6041-BC07-16254054870D}" type="pres">
      <dgm:prSet presAssocID="{3EF865E9-9757-CF41-88CB-E18B2DF0360B}" presName="bkgdShape" presStyleLbl="node1" presStyleIdx="2" presStyleCnt="5"/>
      <dgm:spPr/>
    </dgm:pt>
    <dgm:pt modelId="{F6856374-B3C3-3C4F-93E3-90D736EB4257}" type="pres">
      <dgm:prSet presAssocID="{3EF865E9-9757-CF41-88CB-E18B2DF0360B}" presName="nodeTx" presStyleLbl="node1" presStyleIdx="2" presStyleCnt="5">
        <dgm:presLayoutVars>
          <dgm:bulletEnabled val="1"/>
        </dgm:presLayoutVars>
      </dgm:prSet>
      <dgm:spPr/>
    </dgm:pt>
    <dgm:pt modelId="{D7D6073A-8F8F-0D4F-B772-9F30A73FE34D}" type="pres">
      <dgm:prSet presAssocID="{3EF865E9-9757-CF41-88CB-E18B2DF0360B}" presName="invisiNode" presStyleLbl="node1" presStyleIdx="2" presStyleCnt="5"/>
      <dgm:spPr/>
    </dgm:pt>
    <dgm:pt modelId="{F31E5FE0-C568-AF44-BD35-D290F2F86A83}" type="pres">
      <dgm:prSet presAssocID="{3EF865E9-9757-CF41-88CB-E18B2DF0360B}" presName="imagNode" presStyleLbl="fgImgPlac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37BD3836-FFE8-0C46-BF71-12F1E0394CC6}" type="pres">
      <dgm:prSet presAssocID="{B74F41BB-6CB7-3142-8A7B-750FB4A71E27}" presName="sibTrans" presStyleLbl="sibTrans2D1" presStyleIdx="0" presStyleCnt="0"/>
      <dgm:spPr/>
    </dgm:pt>
    <dgm:pt modelId="{76A85660-DCC2-DE41-9BE2-068AE3E00DF4}" type="pres">
      <dgm:prSet presAssocID="{6D704125-4B78-6448-8BC4-0E93B3AE9076}" presName="compNode" presStyleCnt="0"/>
      <dgm:spPr/>
    </dgm:pt>
    <dgm:pt modelId="{13421588-4373-C846-A167-54B5DCFFD2F6}" type="pres">
      <dgm:prSet presAssocID="{6D704125-4B78-6448-8BC4-0E93B3AE9076}" presName="bkgdShape" presStyleLbl="node1" presStyleIdx="3" presStyleCnt="5"/>
      <dgm:spPr/>
    </dgm:pt>
    <dgm:pt modelId="{9932DAAA-7615-584A-8B5D-B7B9085019AC}" type="pres">
      <dgm:prSet presAssocID="{6D704125-4B78-6448-8BC4-0E93B3AE9076}" presName="nodeTx" presStyleLbl="node1" presStyleIdx="3" presStyleCnt="5">
        <dgm:presLayoutVars>
          <dgm:bulletEnabled val="1"/>
        </dgm:presLayoutVars>
      </dgm:prSet>
      <dgm:spPr/>
    </dgm:pt>
    <dgm:pt modelId="{DDAF8B3F-3C26-104D-85E2-5364CEC6D4BD}" type="pres">
      <dgm:prSet presAssocID="{6D704125-4B78-6448-8BC4-0E93B3AE9076}" presName="invisiNode" presStyleLbl="node1" presStyleIdx="3" presStyleCnt="5"/>
      <dgm:spPr/>
    </dgm:pt>
    <dgm:pt modelId="{CCF7EF6D-2B83-BC47-8B7F-EB6551A9B77F}" type="pres">
      <dgm:prSet presAssocID="{6D704125-4B78-6448-8BC4-0E93B3AE9076}" presName="imagNode" presStyleLbl="fgImgPlac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4 with solid fill"/>
        </a:ext>
      </dgm:extLst>
    </dgm:pt>
    <dgm:pt modelId="{757CBABF-A7D2-E043-B284-B34665601DAF}" type="pres">
      <dgm:prSet presAssocID="{136C5AE9-4048-4B46-A7D2-29091AB5D7F7}" presName="sibTrans" presStyleLbl="sibTrans2D1" presStyleIdx="0" presStyleCnt="0"/>
      <dgm:spPr/>
    </dgm:pt>
    <dgm:pt modelId="{BC745118-8C20-204A-B073-DAA1F3575DBB}" type="pres">
      <dgm:prSet presAssocID="{0C2217A9-3DCB-9F4C-9DFB-82137FFD8E6B}" presName="compNode" presStyleCnt="0"/>
      <dgm:spPr/>
    </dgm:pt>
    <dgm:pt modelId="{4D0B7D1B-57F1-BF43-905D-CF63A30E5395}" type="pres">
      <dgm:prSet presAssocID="{0C2217A9-3DCB-9F4C-9DFB-82137FFD8E6B}" presName="bkgdShape" presStyleLbl="node1" presStyleIdx="4" presStyleCnt="5"/>
      <dgm:spPr/>
    </dgm:pt>
    <dgm:pt modelId="{B5C4C121-56AB-DB4F-82C4-B463563C8F53}" type="pres">
      <dgm:prSet presAssocID="{0C2217A9-3DCB-9F4C-9DFB-82137FFD8E6B}" presName="nodeTx" presStyleLbl="node1" presStyleIdx="4" presStyleCnt="5">
        <dgm:presLayoutVars>
          <dgm:bulletEnabled val="1"/>
        </dgm:presLayoutVars>
      </dgm:prSet>
      <dgm:spPr/>
    </dgm:pt>
    <dgm:pt modelId="{0860332B-9667-FF4E-A855-C16C9FBDBC10}" type="pres">
      <dgm:prSet presAssocID="{0C2217A9-3DCB-9F4C-9DFB-82137FFD8E6B}" presName="invisiNode" presStyleLbl="node1" presStyleIdx="4" presStyleCnt="5"/>
      <dgm:spPr/>
    </dgm:pt>
    <dgm:pt modelId="{6923EBA8-43A4-A545-8CFD-C3B97814B142}" type="pres">
      <dgm:prSet presAssocID="{0C2217A9-3DCB-9F4C-9DFB-82137FFD8E6B}" presName="imagNode" presStyleLbl="fgImgPlac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5 with solid fill"/>
        </a:ext>
      </dgm:extLst>
    </dgm:pt>
  </dgm:ptLst>
  <dgm:cxnLst>
    <dgm:cxn modelId="{406F9611-A230-6845-8D8B-177EDD67E6EE}" type="presOf" srcId="{0C2217A9-3DCB-9F4C-9DFB-82137FFD8E6B}" destId="{B5C4C121-56AB-DB4F-82C4-B463563C8F53}" srcOrd="1" destOrd="0" presId="urn:microsoft.com/office/officeart/2005/8/layout/hList7"/>
    <dgm:cxn modelId="{6C87D311-347D-494E-9C75-D0C34B2CB5DB}" type="presOf" srcId="{0C2217A9-3DCB-9F4C-9DFB-82137FFD8E6B}" destId="{4D0B7D1B-57F1-BF43-905D-CF63A30E5395}" srcOrd="0" destOrd="0" presId="urn:microsoft.com/office/officeart/2005/8/layout/hList7"/>
    <dgm:cxn modelId="{8EFEE520-1807-044A-AFBC-64D3501EB428}" type="presOf" srcId="{B4AA8544-B7C0-0B43-82AB-A840662DDCE1}" destId="{959A458A-75B2-FC4A-BE6B-4F70B95B5451}" srcOrd="0" destOrd="0" presId="urn:microsoft.com/office/officeart/2005/8/layout/hList7"/>
    <dgm:cxn modelId="{2CD28121-83A0-2446-883A-160642D6D436}" type="presOf" srcId="{6D704125-4B78-6448-8BC4-0E93B3AE9076}" destId="{9932DAAA-7615-584A-8B5D-B7B9085019AC}" srcOrd="1" destOrd="0" presId="urn:microsoft.com/office/officeart/2005/8/layout/hList7"/>
    <dgm:cxn modelId="{2438083D-A3AE-3C40-8A09-88436829310B}" type="presOf" srcId="{8BD1798F-4BAC-F24D-B532-83D73B541E91}" destId="{FD10FEBE-7186-4A46-A2E6-65672E418489}" srcOrd="0" destOrd="0" presId="urn:microsoft.com/office/officeart/2005/8/layout/hList7"/>
    <dgm:cxn modelId="{9A8B253F-A69A-AE47-8373-E70CEEA9C13E}" srcId="{5C46FC17-483E-6C45-BC85-66D38F6D0980}" destId="{0C2217A9-3DCB-9F4C-9DFB-82137FFD8E6B}" srcOrd="4" destOrd="0" parTransId="{22516BD5-EE8D-3D46-8726-FBA9834DFCB5}" sibTransId="{C7DA5047-8C55-324E-BDF8-C0BB37AF60B5}"/>
    <dgm:cxn modelId="{CCC93042-A2E6-0548-A8C3-DD1AC8C082D5}" srcId="{5C46FC17-483E-6C45-BC85-66D38F6D0980}" destId="{6D704125-4B78-6448-8BC4-0E93B3AE9076}" srcOrd="3" destOrd="0" parTransId="{82BC09F2-A931-0144-826C-2BBA57A5B1DC}" sibTransId="{136C5AE9-4048-4B46-A7D2-29091AB5D7F7}"/>
    <dgm:cxn modelId="{6E07CC43-4E55-C449-A260-AD6433B5C912}" type="presOf" srcId="{136C5AE9-4048-4B46-A7D2-29091AB5D7F7}" destId="{757CBABF-A7D2-E043-B284-B34665601DAF}" srcOrd="0" destOrd="0" presId="urn:microsoft.com/office/officeart/2005/8/layout/hList7"/>
    <dgm:cxn modelId="{2439AA45-4345-304E-97FA-F6F0227CFCA9}" srcId="{5C46FC17-483E-6C45-BC85-66D38F6D0980}" destId="{8BD1798F-4BAC-F24D-B532-83D73B541E91}" srcOrd="0" destOrd="0" parTransId="{EF8F7514-318C-7245-9F74-EEDB59E36580}" sibTransId="{00641FAE-CFEF-E840-9172-79A74FC8D681}"/>
    <dgm:cxn modelId="{251E1C71-0AD1-D34E-AB1E-523BB0DA30BB}" type="presOf" srcId="{6D704125-4B78-6448-8BC4-0E93B3AE9076}" destId="{13421588-4373-C846-A167-54B5DCFFD2F6}" srcOrd="0" destOrd="0" presId="urn:microsoft.com/office/officeart/2005/8/layout/hList7"/>
    <dgm:cxn modelId="{C0C5399F-AEA7-A94D-86BD-C1EDCF5D7DEB}" type="presOf" srcId="{B74F41BB-6CB7-3142-8A7B-750FB4A71E27}" destId="{37BD3836-FFE8-0C46-BF71-12F1E0394CC6}" srcOrd="0" destOrd="0" presId="urn:microsoft.com/office/officeart/2005/8/layout/hList7"/>
    <dgm:cxn modelId="{B6D35CA2-E531-1943-8C38-976C664A8231}" type="presOf" srcId="{591F1CCC-97BF-3A47-960A-F573D5C1E5BB}" destId="{4356582E-0B66-CA40-9E60-05E8F1230BFC}" srcOrd="0" destOrd="0" presId="urn:microsoft.com/office/officeart/2005/8/layout/hList7"/>
    <dgm:cxn modelId="{A4CED5A3-4105-BD40-A78E-8C07A1E1284B}" type="presOf" srcId="{591F1CCC-97BF-3A47-960A-F573D5C1E5BB}" destId="{0AE0B172-2ED2-EA49-80C7-C80DFCE6E7B9}" srcOrd="1" destOrd="0" presId="urn:microsoft.com/office/officeart/2005/8/layout/hList7"/>
    <dgm:cxn modelId="{19A9CAC6-AD53-DB4A-88E3-FE7E60D2AC22}" type="presOf" srcId="{5C46FC17-483E-6C45-BC85-66D38F6D0980}" destId="{E381B99E-9918-FE41-8AEE-2FDA318904E5}" srcOrd="0" destOrd="0" presId="urn:microsoft.com/office/officeart/2005/8/layout/hList7"/>
    <dgm:cxn modelId="{C00680C8-0D10-A14F-A8C9-10AB9D757BC5}" type="presOf" srcId="{3EF865E9-9757-CF41-88CB-E18B2DF0360B}" destId="{3052F656-9BD5-6041-BC07-16254054870D}" srcOrd="0" destOrd="0" presId="urn:microsoft.com/office/officeart/2005/8/layout/hList7"/>
    <dgm:cxn modelId="{48AF4FD1-8DED-3649-A339-0D40F731598D}" type="presOf" srcId="{3EF865E9-9757-CF41-88CB-E18B2DF0360B}" destId="{F6856374-B3C3-3C4F-93E3-90D736EB4257}" srcOrd="1" destOrd="0" presId="urn:microsoft.com/office/officeart/2005/8/layout/hList7"/>
    <dgm:cxn modelId="{213444D7-56CF-4F48-9135-8ADB2736D45B}" srcId="{5C46FC17-483E-6C45-BC85-66D38F6D0980}" destId="{591F1CCC-97BF-3A47-960A-F573D5C1E5BB}" srcOrd="1" destOrd="0" parTransId="{6777F893-958B-3B45-8D34-86EE8D1A3963}" sibTransId="{B4AA8544-B7C0-0B43-82AB-A840662DDCE1}"/>
    <dgm:cxn modelId="{70CCE7D8-9764-8848-AAFD-74C2B5E2A306}" type="presOf" srcId="{00641FAE-CFEF-E840-9172-79A74FC8D681}" destId="{6C5F5448-EE60-6E47-9334-B7090754B999}" srcOrd="0" destOrd="0" presId="urn:microsoft.com/office/officeart/2005/8/layout/hList7"/>
    <dgm:cxn modelId="{88E934ED-FD54-F74C-A51D-3EBEB02EA587}" srcId="{5C46FC17-483E-6C45-BC85-66D38F6D0980}" destId="{3EF865E9-9757-CF41-88CB-E18B2DF0360B}" srcOrd="2" destOrd="0" parTransId="{6F28EDDD-153F-5C48-9732-FA2F324A37E7}" sibTransId="{B74F41BB-6CB7-3142-8A7B-750FB4A71E27}"/>
    <dgm:cxn modelId="{F46BAEF7-9208-204E-94B5-1889BEB1C7C0}" type="presOf" srcId="{8BD1798F-4BAC-F24D-B532-83D73B541E91}" destId="{C670B60B-4556-E449-A1AF-8BD1D6FBBFC1}" srcOrd="1" destOrd="0" presId="urn:microsoft.com/office/officeart/2005/8/layout/hList7"/>
    <dgm:cxn modelId="{9403A8FE-9479-104F-9E85-329FE6B3BABA}" type="presParOf" srcId="{E381B99E-9918-FE41-8AEE-2FDA318904E5}" destId="{C6ACD8F7-E8F4-A949-9462-F81280B13F1F}" srcOrd="0" destOrd="0" presId="urn:microsoft.com/office/officeart/2005/8/layout/hList7"/>
    <dgm:cxn modelId="{248C9867-E159-274E-8DBA-1DB9BFE1BC76}" type="presParOf" srcId="{E381B99E-9918-FE41-8AEE-2FDA318904E5}" destId="{7070D8CB-12EC-1F41-B4A0-C7AEC3154634}" srcOrd="1" destOrd="0" presId="urn:microsoft.com/office/officeart/2005/8/layout/hList7"/>
    <dgm:cxn modelId="{623B8B50-58D2-1D4D-9B71-B4D15A9A6EEC}" type="presParOf" srcId="{7070D8CB-12EC-1F41-B4A0-C7AEC3154634}" destId="{30ED509B-C496-5D45-B2BD-C31C5BB16DB7}" srcOrd="0" destOrd="0" presId="urn:microsoft.com/office/officeart/2005/8/layout/hList7"/>
    <dgm:cxn modelId="{55216B1B-F584-4841-8B9D-37A9357FB875}" type="presParOf" srcId="{30ED509B-C496-5D45-B2BD-C31C5BB16DB7}" destId="{FD10FEBE-7186-4A46-A2E6-65672E418489}" srcOrd="0" destOrd="0" presId="urn:microsoft.com/office/officeart/2005/8/layout/hList7"/>
    <dgm:cxn modelId="{4BDB52D2-1659-644A-BB32-617FC727075F}" type="presParOf" srcId="{30ED509B-C496-5D45-B2BD-C31C5BB16DB7}" destId="{C670B60B-4556-E449-A1AF-8BD1D6FBBFC1}" srcOrd="1" destOrd="0" presId="urn:microsoft.com/office/officeart/2005/8/layout/hList7"/>
    <dgm:cxn modelId="{BD1F76BB-F9C7-5D4E-87C2-389EE8648342}" type="presParOf" srcId="{30ED509B-C496-5D45-B2BD-C31C5BB16DB7}" destId="{EB85B54A-B5E0-AC4D-8474-9D3D0835F9D8}" srcOrd="2" destOrd="0" presId="urn:microsoft.com/office/officeart/2005/8/layout/hList7"/>
    <dgm:cxn modelId="{DD59169D-0CAA-9647-84ED-E379CCBBBFCC}" type="presParOf" srcId="{30ED509B-C496-5D45-B2BD-C31C5BB16DB7}" destId="{A7679103-2037-6B47-A086-AF452AA28732}" srcOrd="3" destOrd="0" presId="urn:microsoft.com/office/officeart/2005/8/layout/hList7"/>
    <dgm:cxn modelId="{8C75512B-A3B0-EB44-9C04-7ADBFA0A0522}" type="presParOf" srcId="{7070D8CB-12EC-1F41-B4A0-C7AEC3154634}" destId="{6C5F5448-EE60-6E47-9334-B7090754B999}" srcOrd="1" destOrd="0" presId="urn:microsoft.com/office/officeart/2005/8/layout/hList7"/>
    <dgm:cxn modelId="{2452BC98-4E8F-9145-9266-FE1823599032}" type="presParOf" srcId="{7070D8CB-12EC-1F41-B4A0-C7AEC3154634}" destId="{DDD0B757-6DFF-CB45-937C-8F48539A9460}" srcOrd="2" destOrd="0" presId="urn:microsoft.com/office/officeart/2005/8/layout/hList7"/>
    <dgm:cxn modelId="{3E74490A-C1B5-F24C-AFF0-7E9016013AC0}" type="presParOf" srcId="{DDD0B757-6DFF-CB45-937C-8F48539A9460}" destId="{4356582E-0B66-CA40-9E60-05E8F1230BFC}" srcOrd="0" destOrd="0" presId="urn:microsoft.com/office/officeart/2005/8/layout/hList7"/>
    <dgm:cxn modelId="{C0E04138-799E-1E44-AB0E-CFD852AA22CF}" type="presParOf" srcId="{DDD0B757-6DFF-CB45-937C-8F48539A9460}" destId="{0AE0B172-2ED2-EA49-80C7-C80DFCE6E7B9}" srcOrd="1" destOrd="0" presId="urn:microsoft.com/office/officeart/2005/8/layout/hList7"/>
    <dgm:cxn modelId="{1660DA4B-8BE6-0C4E-B1CA-E9D2D3190723}" type="presParOf" srcId="{DDD0B757-6DFF-CB45-937C-8F48539A9460}" destId="{BD733F1D-53A4-C145-BF91-3DEC1E5069DF}" srcOrd="2" destOrd="0" presId="urn:microsoft.com/office/officeart/2005/8/layout/hList7"/>
    <dgm:cxn modelId="{91A13A65-9F58-454C-B83D-B0A33C789B24}" type="presParOf" srcId="{DDD0B757-6DFF-CB45-937C-8F48539A9460}" destId="{1E3D1D45-E0A0-1444-BB2F-45593AE8196D}" srcOrd="3" destOrd="0" presId="urn:microsoft.com/office/officeart/2005/8/layout/hList7"/>
    <dgm:cxn modelId="{61DF0F40-AC7E-5F48-B847-E27D5602BB7A}" type="presParOf" srcId="{7070D8CB-12EC-1F41-B4A0-C7AEC3154634}" destId="{959A458A-75B2-FC4A-BE6B-4F70B95B5451}" srcOrd="3" destOrd="0" presId="urn:microsoft.com/office/officeart/2005/8/layout/hList7"/>
    <dgm:cxn modelId="{284CA102-B74D-B244-AACD-DFEE585DC890}" type="presParOf" srcId="{7070D8CB-12EC-1F41-B4A0-C7AEC3154634}" destId="{C890742E-B884-CA4F-961F-64C1BB3AD208}" srcOrd="4" destOrd="0" presId="urn:microsoft.com/office/officeart/2005/8/layout/hList7"/>
    <dgm:cxn modelId="{896902D1-31AE-464E-B4A4-2CD9C4627674}" type="presParOf" srcId="{C890742E-B884-CA4F-961F-64C1BB3AD208}" destId="{3052F656-9BD5-6041-BC07-16254054870D}" srcOrd="0" destOrd="0" presId="urn:microsoft.com/office/officeart/2005/8/layout/hList7"/>
    <dgm:cxn modelId="{900FC68A-B8E6-4B40-8A23-1EFCD41A00B2}" type="presParOf" srcId="{C890742E-B884-CA4F-961F-64C1BB3AD208}" destId="{F6856374-B3C3-3C4F-93E3-90D736EB4257}" srcOrd="1" destOrd="0" presId="urn:microsoft.com/office/officeart/2005/8/layout/hList7"/>
    <dgm:cxn modelId="{87B652D1-B61F-1146-A2A8-042DC70504D3}" type="presParOf" srcId="{C890742E-B884-CA4F-961F-64C1BB3AD208}" destId="{D7D6073A-8F8F-0D4F-B772-9F30A73FE34D}" srcOrd="2" destOrd="0" presId="urn:microsoft.com/office/officeart/2005/8/layout/hList7"/>
    <dgm:cxn modelId="{22EE8B9E-6BF8-1A4C-BC5A-5FA672697CC3}" type="presParOf" srcId="{C890742E-B884-CA4F-961F-64C1BB3AD208}" destId="{F31E5FE0-C568-AF44-BD35-D290F2F86A83}" srcOrd="3" destOrd="0" presId="urn:microsoft.com/office/officeart/2005/8/layout/hList7"/>
    <dgm:cxn modelId="{7E678483-88C9-9C46-B0EB-DF4674EB770C}" type="presParOf" srcId="{7070D8CB-12EC-1F41-B4A0-C7AEC3154634}" destId="{37BD3836-FFE8-0C46-BF71-12F1E0394CC6}" srcOrd="5" destOrd="0" presId="urn:microsoft.com/office/officeart/2005/8/layout/hList7"/>
    <dgm:cxn modelId="{2D385D6F-9F03-7345-A973-847F4990F44E}" type="presParOf" srcId="{7070D8CB-12EC-1F41-B4A0-C7AEC3154634}" destId="{76A85660-DCC2-DE41-9BE2-068AE3E00DF4}" srcOrd="6" destOrd="0" presId="urn:microsoft.com/office/officeart/2005/8/layout/hList7"/>
    <dgm:cxn modelId="{9C25C286-D0F3-3C46-A829-5C2510C6D525}" type="presParOf" srcId="{76A85660-DCC2-DE41-9BE2-068AE3E00DF4}" destId="{13421588-4373-C846-A167-54B5DCFFD2F6}" srcOrd="0" destOrd="0" presId="urn:microsoft.com/office/officeart/2005/8/layout/hList7"/>
    <dgm:cxn modelId="{83216DA6-3F39-DA4A-9F1E-55F96D61D17F}" type="presParOf" srcId="{76A85660-DCC2-DE41-9BE2-068AE3E00DF4}" destId="{9932DAAA-7615-584A-8B5D-B7B9085019AC}" srcOrd="1" destOrd="0" presId="urn:microsoft.com/office/officeart/2005/8/layout/hList7"/>
    <dgm:cxn modelId="{7FB2A9C7-E8A1-F946-A369-27D67598CF1A}" type="presParOf" srcId="{76A85660-DCC2-DE41-9BE2-068AE3E00DF4}" destId="{DDAF8B3F-3C26-104D-85E2-5364CEC6D4BD}" srcOrd="2" destOrd="0" presId="urn:microsoft.com/office/officeart/2005/8/layout/hList7"/>
    <dgm:cxn modelId="{98438731-AAB7-3146-8E76-0789DB6AA51E}" type="presParOf" srcId="{76A85660-DCC2-DE41-9BE2-068AE3E00DF4}" destId="{CCF7EF6D-2B83-BC47-8B7F-EB6551A9B77F}" srcOrd="3" destOrd="0" presId="urn:microsoft.com/office/officeart/2005/8/layout/hList7"/>
    <dgm:cxn modelId="{CCE667DF-626E-8A48-B4D6-E4F1E0361016}" type="presParOf" srcId="{7070D8CB-12EC-1F41-B4A0-C7AEC3154634}" destId="{757CBABF-A7D2-E043-B284-B34665601DAF}" srcOrd="7" destOrd="0" presId="urn:microsoft.com/office/officeart/2005/8/layout/hList7"/>
    <dgm:cxn modelId="{63DA779C-47F8-5646-B7E5-ACCFDB172EA2}" type="presParOf" srcId="{7070D8CB-12EC-1F41-B4A0-C7AEC3154634}" destId="{BC745118-8C20-204A-B073-DAA1F3575DBB}" srcOrd="8" destOrd="0" presId="urn:microsoft.com/office/officeart/2005/8/layout/hList7"/>
    <dgm:cxn modelId="{CB1A0445-2C4B-9B47-813D-8D69851212E1}" type="presParOf" srcId="{BC745118-8C20-204A-B073-DAA1F3575DBB}" destId="{4D0B7D1B-57F1-BF43-905D-CF63A30E5395}" srcOrd="0" destOrd="0" presId="urn:microsoft.com/office/officeart/2005/8/layout/hList7"/>
    <dgm:cxn modelId="{D0654C5D-E208-FC44-8D04-96AAC89A5EC2}" type="presParOf" srcId="{BC745118-8C20-204A-B073-DAA1F3575DBB}" destId="{B5C4C121-56AB-DB4F-82C4-B463563C8F53}" srcOrd="1" destOrd="0" presId="urn:microsoft.com/office/officeart/2005/8/layout/hList7"/>
    <dgm:cxn modelId="{86379841-875B-1A40-BDB7-76370B0B370C}" type="presParOf" srcId="{BC745118-8C20-204A-B073-DAA1F3575DBB}" destId="{0860332B-9667-FF4E-A855-C16C9FBDBC10}" srcOrd="2" destOrd="0" presId="urn:microsoft.com/office/officeart/2005/8/layout/hList7"/>
    <dgm:cxn modelId="{D39244E9-EECE-B341-B86F-70164BEA7F9C}" type="presParOf" srcId="{BC745118-8C20-204A-B073-DAA1F3575DBB}" destId="{6923EBA8-43A4-A545-8CFD-C3B97814B14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10FEBE-7186-4A46-A2E6-65672E418489}">
      <dsp:nvSpPr>
        <dsp:cNvPr id="0" name=""/>
        <dsp:cNvSpPr/>
      </dsp:nvSpPr>
      <dsp:spPr>
        <a:xfrm>
          <a:off x="0" y="0"/>
          <a:ext cx="2196145" cy="5700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comparison groups utilized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(Not included in sample)</a:t>
          </a:r>
        </a:p>
      </dsp:txBody>
      <dsp:txXfrm>
        <a:off x="0" y="2280284"/>
        <a:ext cx="2196145" cy="2280284"/>
      </dsp:txXfrm>
    </dsp:sp>
    <dsp:sp modelId="{A7679103-2037-6B47-A086-AF452AA28732}">
      <dsp:nvSpPr>
        <dsp:cNvPr id="0" name=""/>
        <dsp:cNvSpPr/>
      </dsp:nvSpPr>
      <dsp:spPr>
        <a:xfrm>
          <a:off x="148904" y="342042"/>
          <a:ext cx="1898337" cy="189833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56582E-0B66-CA40-9E60-05E8F1230BFC}">
      <dsp:nvSpPr>
        <dsp:cNvPr id="0" name=""/>
        <dsp:cNvSpPr/>
      </dsp:nvSpPr>
      <dsp:spPr>
        <a:xfrm>
          <a:off x="2262029" y="0"/>
          <a:ext cx="2196145" cy="5700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Program &amp; matched comparison groups with lacked control measures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(Not included in sample)</a:t>
          </a:r>
        </a:p>
      </dsp:txBody>
      <dsp:txXfrm>
        <a:off x="2262029" y="2280284"/>
        <a:ext cx="2196145" cy="2280284"/>
      </dsp:txXfrm>
    </dsp:sp>
    <dsp:sp modelId="{1E3D1D45-E0A0-1444-BB2F-45593AE8196D}">
      <dsp:nvSpPr>
        <dsp:cNvPr id="0" name=""/>
        <dsp:cNvSpPr/>
      </dsp:nvSpPr>
      <dsp:spPr>
        <a:xfrm>
          <a:off x="2410933" y="342042"/>
          <a:ext cx="1898337" cy="189833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2F656-9BD5-6041-BC07-16254054870D}">
      <dsp:nvSpPr>
        <dsp:cNvPr id="0" name=""/>
        <dsp:cNvSpPr/>
      </dsp:nvSpPr>
      <dsp:spPr>
        <a:xfrm>
          <a:off x="4524058" y="0"/>
          <a:ext cx="2196145" cy="5700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Non-experimental design with reasonably well-matched comparison groups</a:t>
          </a:r>
        </a:p>
      </dsp:txBody>
      <dsp:txXfrm>
        <a:off x="4524058" y="2280284"/>
        <a:ext cx="2196145" cy="2280284"/>
      </dsp:txXfrm>
    </dsp:sp>
    <dsp:sp modelId="{F31E5FE0-C568-AF44-BD35-D290F2F86A83}">
      <dsp:nvSpPr>
        <dsp:cNvPr id="0" name=""/>
        <dsp:cNvSpPr/>
      </dsp:nvSpPr>
      <dsp:spPr>
        <a:xfrm>
          <a:off x="4672962" y="342042"/>
          <a:ext cx="1898337" cy="189833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421588-4373-C846-A167-54B5DCFFD2F6}">
      <dsp:nvSpPr>
        <dsp:cNvPr id="0" name=""/>
        <dsp:cNvSpPr/>
      </dsp:nvSpPr>
      <dsp:spPr>
        <a:xfrm>
          <a:off x="6786088" y="0"/>
          <a:ext cx="2196145" cy="5700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Rigorous quasiexperimental design with matched comparison groups &amp; control measures</a:t>
          </a:r>
        </a:p>
      </dsp:txBody>
      <dsp:txXfrm>
        <a:off x="6786088" y="2280284"/>
        <a:ext cx="2196145" cy="2280284"/>
      </dsp:txXfrm>
    </dsp:sp>
    <dsp:sp modelId="{CCF7EF6D-2B83-BC47-8B7F-EB6551A9B77F}">
      <dsp:nvSpPr>
        <dsp:cNvPr id="0" name=""/>
        <dsp:cNvSpPr/>
      </dsp:nvSpPr>
      <dsp:spPr>
        <a:xfrm>
          <a:off x="6934992" y="342042"/>
          <a:ext cx="1898337" cy="1898337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0B7D1B-57F1-BF43-905D-CF63A30E5395}">
      <dsp:nvSpPr>
        <dsp:cNvPr id="0" name=""/>
        <dsp:cNvSpPr/>
      </dsp:nvSpPr>
      <dsp:spPr>
        <a:xfrm>
          <a:off x="9048117" y="0"/>
          <a:ext cx="2196145" cy="5700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Well-implemented randomized control comparing treatment and non-treatment groups</a:t>
          </a:r>
        </a:p>
      </dsp:txBody>
      <dsp:txXfrm>
        <a:off x="9048117" y="2280284"/>
        <a:ext cx="2196145" cy="2280284"/>
      </dsp:txXfrm>
    </dsp:sp>
    <dsp:sp modelId="{6923EBA8-43A4-A545-8CFD-C3B97814B142}">
      <dsp:nvSpPr>
        <dsp:cNvPr id="0" name=""/>
        <dsp:cNvSpPr/>
      </dsp:nvSpPr>
      <dsp:spPr>
        <a:xfrm>
          <a:off x="9197021" y="342042"/>
          <a:ext cx="1898337" cy="1898337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ACD8F7-E8F4-A949-9462-F81280B13F1F}">
      <dsp:nvSpPr>
        <dsp:cNvPr id="0" name=""/>
        <dsp:cNvSpPr/>
      </dsp:nvSpPr>
      <dsp:spPr>
        <a:xfrm>
          <a:off x="449770" y="4560569"/>
          <a:ext cx="10344721" cy="855106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5FF8F-7CBA-A144-B6F5-82BF5B0766A4}" type="datetimeFigureOut">
              <a:rPr lang="en-US" smtClean="0"/>
              <a:t>2/20/21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AF770-B3DA-A041-A3B0-5A2D969EC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48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numCol="1" anchor="t" anchorCtr="0">
            <a:noAutofit/>
          </a:bodyPr>
          <a:lstStyle/>
          <a:p>
            <a:pPr marL="0" indent="0"/>
            <a:r>
              <a:rPr lang="en-US" dirty="0"/>
              <a:t>Take break here between first part of workshop and DSPG presentation.  Come back and start DSPG presentation with Q &amp; A after (This is an example for how a surveillance system can work. We identified the care system</a:t>
            </a:r>
            <a:r>
              <a:rPr lang="en-US" dirty="0">
                <a:sym typeface="Wingdings" pitchFamily="2" charset="2"/>
              </a:rPr>
              <a:t> how do we connect people afterwards?)</a:t>
            </a:r>
          </a:p>
          <a:p>
            <a:pPr marL="0" indent="0"/>
            <a:endParaRPr lang="en-US" dirty="0">
              <a:sym typeface="Wingdings" pitchFamily="2" charset="2"/>
            </a:endParaRPr>
          </a:p>
          <a:p>
            <a:pPr marL="0" indent="0"/>
            <a:endParaRPr lang="en-US" dirty="0">
              <a:sym typeface="Wingdings" pitchFamily="2" charset="2"/>
            </a:endParaRPr>
          </a:p>
          <a:p>
            <a:pPr marL="0" indent="0"/>
            <a:r>
              <a:rPr lang="en-US" dirty="0">
                <a:sym typeface="Wingdings" pitchFamily="2" charset="2"/>
              </a:rPr>
              <a:t>We built a tool that can link people to the care that they need to find a doctor, to find a therapist, to find the services/care they need to support/prevent substance use relapse and overall wellbeing</a:t>
            </a:r>
          </a:p>
          <a:p>
            <a:pPr marL="0" indent="0"/>
            <a:endParaRPr lang="en-US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PRESENTER: Atefeh</a:t>
            </a:r>
          </a:p>
          <a:p>
            <a:pPr marL="0" indent="0"/>
            <a:endParaRPr dirty="0"/>
          </a:p>
        </p:txBody>
      </p:sp>
      <p:sp>
        <p:nvSpPr>
          <p:cNvPr id="181" name="Google Shape;1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Header Placeholder 1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r>
              <a:rPr lang="en-US"/>
              <a:t>DSPG- RECOVERY READY IOWA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7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50B6-47E3-E643-A187-C850C92D3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CE362-9F31-494E-A7AA-86A5D1739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C7BFF-6F30-DB4C-B538-3792F9FC6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4C4C-249F-1348-8CA2-DA68C7785BE2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19216-435E-D945-A55D-8955DC14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25DDE-41DB-C64B-9E19-5B8F5B9E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2E2C-2B2D-9944-A1EE-0E8F5D21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2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60F0-6D79-504B-BB58-D8FFA261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3A11E-16FF-D442-829F-16D4689DF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86391-802E-FE46-A06F-4B5006BB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4C4C-249F-1348-8CA2-DA68C7785BE2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5C85-0393-2449-833F-551B8450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DF926-F4DB-964E-83FE-BC2DC208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2E2C-2B2D-9944-A1EE-0E8F5D21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0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DA41D-6146-B34A-8B5A-9F7D0CA26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78C7A-2D99-4A44-8345-6B70DAD81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5ABDC-215B-C24E-9F94-1FA204A4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4C4C-249F-1348-8CA2-DA68C7785BE2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F6979-DD12-7742-8072-FF351889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40CE2-94F3-B745-9AFD-4DADA75C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2E2C-2B2D-9944-A1EE-0E8F5D21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42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" type="title">
  <p:cSld name="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>
            <a:spLocks noGrp="1"/>
          </p:cNvSpPr>
          <p:nvPr>
            <p:ph type="pic" idx="2"/>
          </p:nvPr>
        </p:nvSpPr>
        <p:spPr>
          <a:xfrm>
            <a:off x="-1092" y="0"/>
            <a:ext cx="12194183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7" name="Google Shape;17;p28"/>
          <p:cNvSpPr txBox="1">
            <a:spLocks noGrp="1"/>
          </p:cNvSpPr>
          <p:nvPr>
            <p:ph type="body" idx="1"/>
          </p:nvPr>
        </p:nvSpPr>
        <p:spPr>
          <a:xfrm>
            <a:off x="2416969" y="1174254"/>
            <a:ext cx="592569" cy="5925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body" idx="3"/>
          </p:nvPr>
        </p:nvSpPr>
        <p:spPr>
          <a:xfrm rot="5400000">
            <a:off x="9182463" y="1174254"/>
            <a:ext cx="592569" cy="5925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body" idx="4"/>
          </p:nvPr>
        </p:nvSpPr>
        <p:spPr>
          <a:xfrm rot="-5400000">
            <a:off x="2416969" y="5091178"/>
            <a:ext cx="592569" cy="5925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body" idx="5"/>
          </p:nvPr>
        </p:nvSpPr>
        <p:spPr>
          <a:xfrm rot="10800000">
            <a:off x="9182463" y="5091178"/>
            <a:ext cx="592569" cy="5925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6"/>
          </p:nvPr>
        </p:nvSpPr>
        <p:spPr>
          <a:xfrm>
            <a:off x="5257824" y="4337700"/>
            <a:ext cx="1837086" cy="34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>
            <a:spLocks noGrp="1"/>
          </p:cNvSpPr>
          <p:nvPr>
            <p:ph type="body" idx="7"/>
          </p:nvPr>
        </p:nvSpPr>
        <p:spPr>
          <a:xfrm>
            <a:off x="5015561" y="4289299"/>
            <a:ext cx="2321613" cy="437178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206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85D2-DD50-064B-8395-B9B8DC59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D1C12-807A-2742-AEC6-9A74F8CAF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DD08F-9B68-3345-BAAB-8B56EB9B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4C4C-249F-1348-8CA2-DA68C7785BE2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68FA7-3DE0-864C-A1D6-01D3E744F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06469-E87C-F94D-95B7-CA22740E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2E2C-2B2D-9944-A1EE-0E8F5D21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3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34DA-7CA3-8444-AF20-0B7813FB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FFC9F-3612-E340-BAF0-A1F5966FD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4C0CF-51ED-664A-B2CA-06AB8FE0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4C4C-249F-1348-8CA2-DA68C7785BE2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06F6D-2B9D-2847-82F3-13FDAFA1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83ACE-D6AC-0542-9136-BD162509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2E2C-2B2D-9944-A1EE-0E8F5D21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8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7F52-0FC7-EE45-82AA-67E641FF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7F75E-B653-5E4D-ACCE-C5CCD6572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F28F7-5F26-FE40-8D58-0171E6122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9122C-1AB0-154C-89AC-32992B8C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4C4C-249F-1348-8CA2-DA68C7785BE2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4C8FA-AA8E-4E40-8918-F6F9FC2B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89DCF-7361-544B-9626-F816AF1A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2E2C-2B2D-9944-A1EE-0E8F5D21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5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1617-769E-5945-969F-344D79D80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B81F0-8FD0-9846-A62D-3160D116A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30188-C120-DA4C-B4E3-94D375EC8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F8828-73B4-A140-A983-DF763EA8E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909434-7EBB-F84A-9233-41D5F99AE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88AD02-D005-0043-AC44-A461E689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4C4C-249F-1348-8CA2-DA68C7785BE2}" type="datetimeFigureOut">
              <a:rPr lang="en-US" smtClean="0"/>
              <a:t>2/20/21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FCC58-A7AC-4D4E-8059-4CD2017F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337D8E-B598-CB4A-AA67-86D1A262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2E2C-2B2D-9944-A1EE-0E8F5D21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3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3DD8-3577-0548-8EC1-B3E79462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D76E0D-BF09-B04C-A00D-2161D134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4C4C-249F-1348-8CA2-DA68C7785BE2}" type="datetimeFigureOut">
              <a:rPr lang="en-US" smtClean="0"/>
              <a:t>2/20/21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10E89-2451-E14D-93F1-37737416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11A60-66B0-1F49-969B-BC4A6034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2E2C-2B2D-9944-A1EE-0E8F5D21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0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E93EF6-6148-BE4C-8442-EBB51B0F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4C4C-249F-1348-8CA2-DA68C7785BE2}" type="datetimeFigureOut">
              <a:rPr lang="en-US" smtClean="0"/>
              <a:t>2/20/21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B9F23-A78A-2349-A21E-35E2D73C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4EC2B-CEFA-AA44-ADDF-8A78A70E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2E2C-2B2D-9944-A1EE-0E8F5D21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3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D53B-A6C5-114F-AE6B-0B9697BE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B2A6-688B-DD45-B23B-CDB428F3C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0F903-E0BD-8B4C-9D33-7908FF3BA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BB032-D120-594F-BF92-F84E862B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4C4C-249F-1348-8CA2-DA68C7785BE2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DFD88-B6D1-F14B-8DA4-7D706F19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3125B-E68A-9545-8B89-091DC0A9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2E2C-2B2D-9944-A1EE-0E8F5D21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8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187F-0E47-6442-8C40-90DA107A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5C098-5D59-754E-A348-DD6CA80E1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6C27B-4EF2-F246-A293-21A85A080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0A1D5-DEFF-E145-9A02-D7ACD74D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4C4C-249F-1348-8CA2-DA68C7785BE2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FF1A0-AC7A-DC45-AED9-7CDAD346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BB931-62C0-F842-AB51-D9EFD160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2E2C-2B2D-9944-A1EE-0E8F5D21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8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D38911-CFC6-FE49-8DA1-707ED355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D0D1A-A598-BA4E-8FFD-50F360114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63C31-AE52-6443-8538-164DD8531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74C4C-249F-1348-8CA2-DA68C7785BE2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8A997-87DB-F34F-BC12-C644E6138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6916B-8872-064C-B8C3-F75E1352A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F2E2C-2B2D-9944-A1EE-0E8F5D21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0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75CC9A-30DD-9A48-8D83-4BCC61CC6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366815"/>
              </p:ext>
            </p:extLst>
          </p:nvPr>
        </p:nvGraphicFramePr>
        <p:xfrm>
          <a:off x="1263578" y="1668344"/>
          <a:ext cx="9664847" cy="2967076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5038405">
                  <a:extLst>
                    <a:ext uri="{9D8B030D-6E8A-4147-A177-3AD203B41FA5}">
                      <a16:colId xmlns:a16="http://schemas.microsoft.com/office/drawing/2014/main" val="1524000626"/>
                    </a:ext>
                  </a:extLst>
                </a:gridCol>
                <a:gridCol w="4626442">
                  <a:extLst>
                    <a:ext uri="{9D8B030D-6E8A-4147-A177-3AD203B41FA5}">
                      <a16:colId xmlns:a16="http://schemas.microsoft.com/office/drawing/2014/main" val="3635137685"/>
                    </a:ext>
                  </a:extLst>
                </a:gridCol>
              </a:tblGrid>
              <a:tr h="446206">
                <a:tc gridSpan="2"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Table 1: Selection Criteria</a:t>
                      </a:r>
                      <a:r>
                        <a:rPr lang="en-US" sz="18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8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4116" marR="118551" marT="118551" marB="11855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304407"/>
                  </a:ext>
                </a:extLst>
              </a:tr>
              <a:tr h="37769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Inclusion Criteria: </a:t>
                      </a:r>
                      <a:endParaRPr lang="en-US" sz="18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4116" marR="118551" marT="118551" marB="11855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Exclusion Criteria: </a:t>
                      </a:r>
                      <a:endParaRPr lang="en-US" sz="18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4116" marR="118551" marT="118551" marB="11855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030576"/>
                  </a:ext>
                </a:extLst>
              </a:tr>
              <a:tr h="1944232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0" i="1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Studies with… </a:t>
                      </a:r>
                      <a:r>
                        <a:rPr lang="en-US" sz="18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8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US" sz="18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randomized/non-randomized control studies </a:t>
                      </a:r>
                      <a:endParaRPr lang="en-US" sz="18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US" sz="18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quasiexperimental studies with demographic/criminal history </a:t>
                      </a:r>
                      <a:endParaRPr lang="en-US" sz="18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US" sz="18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focus on crime-related outcomes </a:t>
                      </a:r>
                      <a:endParaRPr lang="en-US" sz="18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US" sz="18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information reported to calculate effect size </a:t>
                      </a:r>
                      <a:endParaRPr lang="en-US" sz="18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4116" marR="118551" marT="118551" marB="11855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1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Studies with… </a:t>
                      </a:r>
                      <a:r>
                        <a:rPr lang="en-US" sz="18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8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US" sz="18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pre-post testing </a:t>
                      </a:r>
                      <a:endParaRPr lang="en-US" sz="18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US" sz="18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single groups </a:t>
                      </a:r>
                      <a:endParaRPr lang="en-US" sz="18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US" sz="18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only participants that successfully completed the program </a:t>
                      </a:r>
                      <a:endParaRPr lang="en-US" sz="18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4116" marR="118551" marT="118551" marB="11855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353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58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erial view of houses">
            <a:extLst>
              <a:ext uri="{FF2B5EF4-FFF2-40B4-BE49-F238E27FC236}">
                <a16:creationId xmlns:a16="http://schemas.microsoft.com/office/drawing/2014/main" id="{BCC44508-D06D-481B-9C49-407EAAF82495}"/>
              </a:ext>
            </a:extLst>
          </p:cNvPr>
          <p:cNvPicPr>
            <a:picLocks noGrp="1" noChangeAspect="1" noChangeArrowheads="1"/>
          </p:cNvPicPr>
          <p:nvPr>
            <p:ph type="pic" idx="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526" b="7526"/>
          <a:stretch>
            <a:fillRect/>
          </a:stretch>
        </p:blipFill>
        <p:spPr bwMode="auto">
          <a:xfrm>
            <a:off x="-1092" y="2252759"/>
            <a:ext cx="12194183" cy="460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84;p1">
            <a:extLst>
              <a:ext uri="{FF2B5EF4-FFF2-40B4-BE49-F238E27FC236}">
                <a16:creationId xmlns:a16="http://schemas.microsoft.com/office/drawing/2014/main" id="{15F39E4D-A15F-A84C-AEF4-AD0C26811502}"/>
              </a:ext>
            </a:extLst>
          </p:cNvPr>
          <p:cNvSpPr/>
          <p:nvPr/>
        </p:nvSpPr>
        <p:spPr>
          <a:xfrm>
            <a:off x="0" y="2252759"/>
            <a:ext cx="12192000" cy="2421324"/>
          </a:xfrm>
          <a:prstGeom prst="rect">
            <a:avLst/>
          </a:prstGeom>
          <a:solidFill>
            <a:schemeClr val="tx2">
              <a:lumMod val="75000"/>
              <a:alpha val="60000"/>
            </a:schemeClr>
          </a:solidFill>
          <a:ln>
            <a:noFill/>
          </a:ln>
        </p:spPr>
        <p:txBody>
          <a:bodyPr spcFirstLastPara="1" wrap="square" lIns="0" tIns="0" rIns="0" bIns="0" numCol="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D6F8874-119B-A242-9B38-AD9B0B6E6DDC}"/>
              </a:ext>
            </a:extLst>
          </p:cNvPr>
          <p:cNvSpPr txBox="1">
            <a:spLocks/>
          </p:cNvSpPr>
          <p:nvPr/>
        </p:nvSpPr>
        <p:spPr>
          <a:xfrm>
            <a:off x="-2183" y="2252759"/>
            <a:ext cx="12194183" cy="24213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b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Adobe Devanagari" panose="02040503050201020203" pitchFamily="18" charset="0"/>
                <a:ea typeface="Times New Roman" panose="02020603050405020304" pitchFamily="18" charset="0"/>
              </a:rPr>
              <a:t>Key Efforts in Program Evaluation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Adobe Devanagari" panose="02040503050201020203" pitchFamily="18" charset="0"/>
                <a:ea typeface="Times New Roman" panose="02020603050405020304" pitchFamily="18" charset="0"/>
              </a:rPr>
              <a:t>A Review of ‘Evidenced-Based Public Policy Options to Reduce Crime and Criminal Justice Costs: 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Adobe Devanagari" panose="02040503050201020203" pitchFamily="18" charset="0"/>
                <a:ea typeface="Times New Roman" panose="02020603050405020304" pitchFamily="18" charset="0"/>
              </a:rPr>
              <a:t>Implications in Washington State’ 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Adobe Devanagari" panose="02040503050201020203" pitchFamily="18" charset="0"/>
                <a:ea typeface="Times New Roman" panose="02020603050405020304" pitchFamily="18" charset="0"/>
              </a:rPr>
              <a:t>by Elizabeth K. Drake, Steve Aos, &amp; Marna G. Miller</a:t>
            </a:r>
            <a:endParaRPr lang="en-US" sz="1800" dirty="0">
              <a:solidFill>
                <a:schemeClr val="bg1"/>
              </a:solidFill>
              <a:latin typeface="Adobe Devanagari" panose="02040503050201020203" pitchFamily="18" charset="0"/>
              <a:ea typeface="Times New Roman" panose="02020603050405020304" pitchFamily="18" charset="0"/>
            </a:endParaRPr>
          </a:p>
          <a:p>
            <a:pPr algn="r"/>
            <a:endParaRPr lang="en-US" sz="2200" dirty="0">
              <a:solidFill>
                <a:schemeClr val="bg1"/>
              </a:solidFill>
              <a:latin typeface="Adobe Devanagari" panose="02040503050201020203" pitchFamily="18" charset="0"/>
              <a:ea typeface="Times New Roman" panose="02020603050405020304" pitchFamily="18" charset="0"/>
            </a:endParaRPr>
          </a:p>
          <a:p>
            <a:pPr algn="r"/>
            <a:endParaRPr lang="en-US" sz="2200" dirty="0">
              <a:solidFill>
                <a:schemeClr val="bg1"/>
              </a:solidFill>
              <a:latin typeface="Adobe Devanagari" panose="02040503050201020203" pitchFamily="18" charset="0"/>
              <a:ea typeface="Times New Roman" panose="02020603050405020304" pitchFamily="18" charset="0"/>
            </a:endParaRPr>
          </a:p>
          <a:p>
            <a:pPr algn="r"/>
            <a:r>
              <a:rPr lang="en-US" sz="1800" b="1" dirty="0">
                <a:solidFill>
                  <a:schemeClr val="bg1"/>
                </a:solidFill>
                <a:latin typeface="Adobe Devanagari" panose="02040503050201020203" pitchFamily="18" charset="0"/>
                <a:ea typeface="Times New Roman" panose="02020603050405020304" pitchFamily="18" charset="0"/>
              </a:rPr>
              <a:t>Kelsey Van Selous, MSW, LCSW</a:t>
            </a:r>
          </a:p>
          <a:p>
            <a:pPr algn="r"/>
            <a:r>
              <a:rPr lang="en-US" sz="1800" b="1" dirty="0">
                <a:solidFill>
                  <a:schemeClr val="bg1"/>
                </a:solidFill>
                <a:latin typeface="Adobe Devanagari" panose="02040503050201020203" pitchFamily="18" charset="0"/>
                <a:ea typeface="Times New Roman" panose="02020603050405020304" pitchFamily="18" charset="0"/>
              </a:rPr>
              <a:t>HDFS 585 Spring 2021</a:t>
            </a:r>
          </a:p>
        </p:txBody>
      </p:sp>
    </p:spTree>
    <p:extLst>
      <p:ext uri="{BB962C8B-B14F-4D97-AF65-F5344CB8AC3E}">
        <p14:creationId xmlns:p14="http://schemas.microsoft.com/office/powerpoint/2010/main" val="13552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8D31419-1419-B047-802B-CEB07A811A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5902163"/>
              </p:ext>
            </p:extLst>
          </p:nvPr>
        </p:nvGraphicFramePr>
        <p:xfrm>
          <a:off x="542925" y="671513"/>
          <a:ext cx="11244263" cy="5700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7418D67-1BD1-774C-B525-66B4C946150A}"/>
              </a:ext>
            </a:extLst>
          </p:cNvPr>
          <p:cNvSpPr txBox="1"/>
          <p:nvPr/>
        </p:nvSpPr>
        <p:spPr>
          <a:xfrm>
            <a:off x="3914775" y="5486400"/>
            <a:ext cx="471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5-Point Quality of Research Design Scale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8EA7EB-7591-BA4E-BA48-3A4DE99B8A21}"/>
              </a:ext>
            </a:extLst>
          </p:cNvPr>
          <p:cNvSpPr txBox="1"/>
          <p:nvPr/>
        </p:nvSpPr>
        <p:spPr>
          <a:xfrm>
            <a:off x="4686300" y="155020"/>
            <a:ext cx="431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Research Design Scale </a:t>
            </a:r>
          </a:p>
        </p:txBody>
      </p:sp>
    </p:spTree>
    <p:extLst>
      <p:ext uri="{BB962C8B-B14F-4D97-AF65-F5344CB8AC3E}">
        <p14:creationId xmlns:p14="http://schemas.microsoft.com/office/powerpoint/2010/main" val="203317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 with low confidence">
            <a:extLst>
              <a:ext uri="{FF2B5EF4-FFF2-40B4-BE49-F238E27FC236}">
                <a16:creationId xmlns:a16="http://schemas.microsoft.com/office/drawing/2014/main" id="{013849BF-7E7B-4447-8B2F-0B90836B6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403741" y="-1408129"/>
            <a:ext cx="4041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263</Words>
  <Application>Microsoft Macintosh PowerPoint</Application>
  <PresentationFormat>Widescreen</PresentationFormat>
  <Paragraphs>39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Adobe Devanagari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Selous, Kelsey R [HD FS]</dc:creator>
  <cp:lastModifiedBy>Van Selous, Kelsey R [HD FS]</cp:lastModifiedBy>
  <cp:revision>11</cp:revision>
  <dcterms:created xsi:type="dcterms:W3CDTF">2021-02-20T15:16:59Z</dcterms:created>
  <dcterms:modified xsi:type="dcterms:W3CDTF">2021-02-21T02:52:38Z</dcterms:modified>
</cp:coreProperties>
</file>