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306" r:id="rId2"/>
    <p:sldId id="309" r:id="rId3"/>
    <p:sldId id="307" r:id="rId4"/>
    <p:sldId id="308" r:id="rId5"/>
    <p:sldId id="258" r:id="rId6"/>
    <p:sldId id="265" r:id="rId7"/>
    <p:sldId id="266" r:id="rId8"/>
    <p:sldId id="267" r:id="rId9"/>
    <p:sldId id="264" r:id="rId10"/>
    <p:sldId id="268" r:id="rId11"/>
    <p:sldId id="269" r:id="rId12"/>
    <p:sldId id="275" r:id="rId13"/>
    <p:sldId id="276" r:id="rId14"/>
    <p:sldId id="277" r:id="rId15"/>
    <p:sldId id="278" r:id="rId16"/>
    <p:sldId id="279" r:id="rId17"/>
    <p:sldId id="280" r:id="rId18"/>
    <p:sldId id="271" r:id="rId19"/>
    <p:sldId id="262" r:id="rId20"/>
    <p:sldId id="270" r:id="rId21"/>
    <p:sldId id="272" r:id="rId22"/>
    <p:sldId id="273" r:id="rId23"/>
    <p:sldId id="281" r:id="rId24"/>
    <p:sldId id="282" r:id="rId25"/>
    <p:sldId id="283" r:id="rId26"/>
    <p:sldId id="284" r:id="rId27"/>
    <p:sldId id="285" r:id="rId28"/>
    <p:sldId id="274" r:id="rId29"/>
    <p:sldId id="286" r:id="rId30"/>
    <p:sldId id="287" r:id="rId31"/>
    <p:sldId id="288" r:id="rId32"/>
    <p:sldId id="289" r:id="rId33"/>
    <p:sldId id="299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304" r:id="rId42"/>
    <p:sldId id="303" r:id="rId43"/>
    <p:sldId id="302" r:id="rId44"/>
    <p:sldId id="301" r:id="rId45"/>
    <p:sldId id="305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ijWh7yAuszI8iXzmv2JzpID6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2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64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75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06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19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18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3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94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58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63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9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712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99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489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14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533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59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35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83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30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6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03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093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068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37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64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06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17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75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37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80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5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08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11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496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03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76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5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7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05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34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74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c6ba49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c6ba49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2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 descr="B-pp-template-01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echsmartclass.com/data_structures/knuth-morris-pratt-algorithm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useast.ensembl.org/Homo_sapiens/Info/Index" TargetMode="External"/><Relationship Id="rId5" Type="http://schemas.openxmlformats.org/officeDocument/2006/relationships/hyperlink" Target="https://d28rh4a8wq0iu5.cloudfront.net/ads1/data/lambda_virus.fa" TargetMode="External"/><Relationship Id="rId4" Type="http://schemas.openxmlformats.org/officeDocument/2006/relationships/hyperlink" Target="https://www.inf.hs-flensburg.de/lang/algorithmen/pattern/bmen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15143-D123-C84F-86B4-B1A586F46494}"/>
              </a:ext>
            </a:extLst>
          </p:cNvPr>
          <p:cNvSpPr txBox="1"/>
          <p:nvPr/>
        </p:nvSpPr>
        <p:spPr>
          <a:xfrm>
            <a:off x="339365" y="1936678"/>
            <a:ext cx="872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DNA PATTERN MATCHING USING STRING SEARCHING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5D765-D567-E240-81AA-CA2C30C6FB24}"/>
              </a:ext>
            </a:extLst>
          </p:cNvPr>
          <p:cNvSpPr txBox="1"/>
          <p:nvPr/>
        </p:nvSpPr>
        <p:spPr>
          <a:xfrm>
            <a:off x="452486" y="3206822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 Kasturi </a:t>
            </a:r>
            <a:r>
              <a:rPr lang="en-US" sz="1600" dirty="0" err="1"/>
              <a:t>Vartak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377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E3CD6E-6DD1-094A-9F62-8A03F284791F}"/>
              </a:ext>
            </a:extLst>
          </p:cNvPr>
          <p:cNvGrpSpPr/>
          <p:nvPr/>
        </p:nvGrpSpPr>
        <p:grpSpPr>
          <a:xfrm>
            <a:off x="373889" y="2034217"/>
            <a:ext cx="3743989" cy="439386"/>
            <a:chOff x="994260" y="1814707"/>
            <a:chExt cx="3743989" cy="4393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D2192-0AE3-8547-ACA7-21FB3CBF8AA0}"/>
                </a:ext>
              </a:extLst>
            </p:cNvPr>
            <p:cNvGrpSpPr/>
            <p:nvPr/>
          </p:nvGrpSpPr>
          <p:grpSpPr>
            <a:xfrm>
              <a:off x="994260" y="1814707"/>
              <a:ext cx="3743989" cy="439386"/>
              <a:chOff x="994260" y="1814707"/>
              <a:chExt cx="3743989" cy="43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D117E5-DE29-C045-B867-3C4A29C21483}"/>
                  </a:ext>
                </a:extLst>
              </p:cNvPr>
              <p:cNvSpPr/>
              <p:nvPr/>
            </p:nvSpPr>
            <p:spPr>
              <a:xfrm>
                <a:off x="994260" y="1826582"/>
                <a:ext cx="3743989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10A02-6370-D141-9184-B76D4493F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823" y="182658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83B9361-7DF7-9743-9486-DC3378576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048" y="182658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9FAAA3D-D590-1949-8E6E-6A84B9DF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5358" y="182658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A61B228-2365-BF46-94E7-7C8F87AF6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9166" y="1814707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1626206-2DC7-504F-BCB3-CA62ADC3B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32" y="182658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05B2EB-9834-1145-9103-17F2249BF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8942" y="1814707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1F958A-69F5-CD47-BEFC-DEA7B2BDCF27}"/>
                </a:ext>
              </a:extLst>
            </p:cNvPr>
            <p:cNvGrpSpPr/>
            <p:nvPr/>
          </p:nvGrpSpPr>
          <p:grpSpPr>
            <a:xfrm>
              <a:off x="1145901" y="1872844"/>
              <a:ext cx="3440213" cy="321383"/>
              <a:chOff x="1145901" y="1872844"/>
              <a:chExt cx="3440213" cy="32138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8C12A6-2B17-9E48-BC38-B18D096B9320}"/>
                  </a:ext>
                </a:extLst>
              </p:cNvPr>
              <p:cNvSpPr txBox="1"/>
              <p:nvPr/>
            </p:nvSpPr>
            <p:spPr>
              <a:xfrm>
                <a:off x="1145901" y="1886450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EBEFD6-5E6C-CA44-A80F-ED0528B42D08}"/>
                  </a:ext>
                </a:extLst>
              </p:cNvPr>
              <p:cNvSpPr txBox="1"/>
              <p:nvPr/>
            </p:nvSpPr>
            <p:spPr>
              <a:xfrm>
                <a:off x="1651074" y="188645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AEE38F-68E9-4F4E-AC05-DF17A10E2A30}"/>
                  </a:ext>
                </a:extLst>
              </p:cNvPr>
              <p:cNvSpPr txBox="1"/>
              <p:nvPr/>
            </p:nvSpPr>
            <p:spPr>
              <a:xfrm>
                <a:off x="3757552" y="187284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D1B5C-A5A3-314D-9CF5-05147A1E522F}"/>
                  </a:ext>
                </a:extLst>
              </p:cNvPr>
              <p:cNvSpPr txBox="1"/>
              <p:nvPr/>
            </p:nvSpPr>
            <p:spPr>
              <a:xfrm>
                <a:off x="4281222" y="187457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C1874C-0990-5945-B5C2-8F24F309A9A9}"/>
                  </a:ext>
                </a:extLst>
              </p:cNvPr>
              <p:cNvSpPr txBox="1"/>
              <p:nvPr/>
            </p:nvSpPr>
            <p:spPr>
              <a:xfrm>
                <a:off x="3207329" y="187978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6665B-265A-7641-9B90-B444FCEC020C}"/>
                  </a:ext>
                </a:extLst>
              </p:cNvPr>
              <p:cNvSpPr txBox="1"/>
              <p:nvPr/>
            </p:nvSpPr>
            <p:spPr>
              <a:xfrm>
                <a:off x="2621831" y="1874572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AAC9F-D850-AC42-BBAE-8209ABDDD852}"/>
                  </a:ext>
                </a:extLst>
              </p:cNvPr>
              <p:cNvSpPr txBox="1"/>
              <p:nvPr/>
            </p:nvSpPr>
            <p:spPr>
              <a:xfrm>
                <a:off x="2133756" y="1874573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50B504-DFF7-0F47-B7B0-3A6D997673D2}"/>
              </a:ext>
            </a:extLst>
          </p:cNvPr>
          <p:cNvSpPr txBox="1"/>
          <p:nvPr/>
        </p:nvSpPr>
        <p:spPr>
          <a:xfrm>
            <a:off x="279835" y="1431945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following text: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FD14-779C-954E-AB16-8B669F49258A}"/>
              </a:ext>
            </a:extLst>
          </p:cNvPr>
          <p:cNvSpPr txBox="1"/>
          <p:nvPr/>
        </p:nvSpPr>
        <p:spPr>
          <a:xfrm>
            <a:off x="279835" y="81709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Searching Pattern</a:t>
            </a:r>
          </a:p>
        </p:txBody>
      </p:sp>
    </p:spTree>
    <p:extLst>
      <p:ext uri="{BB962C8B-B14F-4D97-AF65-F5344CB8AC3E}">
        <p14:creationId xmlns:p14="http://schemas.microsoft.com/office/powerpoint/2010/main" val="71896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111240" y="104366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comparing first character of Pattern to first character of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250479" y="3027400"/>
            <a:ext cx="1516213" cy="865171"/>
            <a:chOff x="308294" y="2571750"/>
            <a:chExt cx="1516213" cy="865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71750"/>
              <a:ext cx="1516213" cy="427512"/>
              <a:chOff x="341941" y="2264731"/>
              <a:chExt cx="1516213" cy="427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516213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30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65" y="2264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480009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948479" y="233252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951284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04741" y="1412672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71D23A-7E29-EE46-A876-C000A8E1A8DB}"/>
              </a:ext>
            </a:extLst>
          </p:cNvPr>
          <p:cNvCxnSpPr/>
          <p:nvPr/>
        </p:nvCxnSpPr>
        <p:spPr>
          <a:xfrm>
            <a:off x="4815856" y="2188052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4230B1-3372-2846-B5D7-7753098C2E01}"/>
              </a:ext>
            </a:extLst>
          </p:cNvPr>
          <p:cNvCxnSpPr>
            <a:cxnSpLocks/>
          </p:cNvCxnSpPr>
          <p:nvPr/>
        </p:nvCxnSpPr>
        <p:spPr>
          <a:xfrm flipH="1">
            <a:off x="1646531" y="2366917"/>
            <a:ext cx="44722" cy="67042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0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104890" y="781395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comparing first character of Pattern to first character of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250479" y="2367524"/>
            <a:ext cx="1516213" cy="865171"/>
            <a:chOff x="308294" y="2571750"/>
            <a:chExt cx="1516213" cy="865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71750"/>
              <a:ext cx="1516213" cy="427512"/>
              <a:chOff x="341941" y="2264731"/>
              <a:chExt cx="1516213" cy="427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516213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30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65" y="2264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480009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948479" y="233252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71D23A-7E29-EE46-A876-C000A8E1A8DB}"/>
              </a:ext>
            </a:extLst>
          </p:cNvPr>
          <p:cNvCxnSpPr/>
          <p:nvPr/>
        </p:nvCxnSpPr>
        <p:spPr>
          <a:xfrm>
            <a:off x="4862377" y="1566561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4230B1-3372-2846-B5D7-7753098C2E01}"/>
              </a:ext>
            </a:extLst>
          </p:cNvPr>
          <p:cNvCxnSpPr>
            <a:cxnSpLocks/>
          </p:cNvCxnSpPr>
          <p:nvPr/>
        </p:nvCxnSpPr>
        <p:spPr>
          <a:xfrm flipH="1">
            <a:off x="1668890" y="1910806"/>
            <a:ext cx="13553" cy="45671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6B644A3-D6E3-6645-9991-4CBD083948FE}"/>
              </a:ext>
            </a:extLst>
          </p:cNvPr>
          <p:cNvSpPr txBox="1"/>
          <p:nvPr/>
        </p:nvSpPr>
        <p:spPr>
          <a:xfrm>
            <a:off x="165300" y="3620256"/>
            <a:ext cx="435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mismatch occurred at pattern[2]so we need to consider LPS[1] value. Since LPS[1] is 0, we compare first character in pattern with next character in Text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40712C-A1D8-6D42-99B6-14813BF4F6DC}"/>
              </a:ext>
            </a:extLst>
          </p:cNvPr>
          <p:cNvCxnSpPr/>
          <p:nvPr/>
        </p:nvCxnSpPr>
        <p:spPr>
          <a:xfrm>
            <a:off x="4862377" y="2921957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B2A93B-6FCB-C840-8A69-1542DBBA7CB1}"/>
              </a:ext>
            </a:extLst>
          </p:cNvPr>
          <p:cNvCxnSpPr/>
          <p:nvPr/>
        </p:nvCxnSpPr>
        <p:spPr>
          <a:xfrm>
            <a:off x="5063780" y="3727501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229363" y="78259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first character in pattern with next character in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1301577" y="2387439"/>
            <a:ext cx="1516213" cy="865171"/>
            <a:chOff x="308294" y="2571750"/>
            <a:chExt cx="1516213" cy="865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71750"/>
              <a:ext cx="1516213" cy="427512"/>
              <a:chOff x="341941" y="2264731"/>
              <a:chExt cx="1516213" cy="427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516213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30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65" y="2264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480009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948479" y="233252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40712C-A1D8-6D42-99B6-14813BF4F6DC}"/>
              </a:ext>
            </a:extLst>
          </p:cNvPr>
          <p:cNvCxnSpPr/>
          <p:nvPr/>
        </p:nvCxnSpPr>
        <p:spPr>
          <a:xfrm>
            <a:off x="4862377" y="2921957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B2A93B-6FCB-C840-8A69-1542DBBA7CB1}"/>
              </a:ext>
            </a:extLst>
          </p:cNvPr>
          <p:cNvCxnSpPr/>
          <p:nvPr/>
        </p:nvCxnSpPr>
        <p:spPr>
          <a:xfrm>
            <a:off x="5063780" y="3252610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A8BF08-1C3B-4341-8B03-43BE43544B7F}"/>
              </a:ext>
            </a:extLst>
          </p:cNvPr>
          <p:cNvSpPr txBox="1"/>
          <p:nvPr/>
        </p:nvSpPr>
        <p:spPr>
          <a:xfrm>
            <a:off x="309252" y="405312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 j=0</a:t>
            </a:r>
          </a:p>
        </p:txBody>
      </p:sp>
    </p:spTree>
    <p:extLst>
      <p:ext uri="{BB962C8B-B14F-4D97-AF65-F5344CB8AC3E}">
        <p14:creationId xmlns:p14="http://schemas.microsoft.com/office/powerpoint/2010/main" val="333164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229363" y="78259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first character in pattern with next character in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1791267" y="2387439"/>
            <a:ext cx="1516213" cy="865171"/>
            <a:chOff x="308294" y="2571750"/>
            <a:chExt cx="1516213" cy="865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71750"/>
              <a:ext cx="1516213" cy="427512"/>
              <a:chOff x="341941" y="2264731"/>
              <a:chExt cx="1516213" cy="427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516213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30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465" y="2264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480009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948479" y="2332524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40712C-A1D8-6D42-99B6-14813BF4F6DC}"/>
              </a:ext>
            </a:extLst>
          </p:cNvPr>
          <p:cNvCxnSpPr/>
          <p:nvPr/>
        </p:nvCxnSpPr>
        <p:spPr>
          <a:xfrm>
            <a:off x="4862377" y="2921957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B2A93B-6FCB-C840-8A69-1542DBBA7CB1}"/>
              </a:ext>
            </a:extLst>
          </p:cNvPr>
          <p:cNvCxnSpPr/>
          <p:nvPr/>
        </p:nvCxnSpPr>
        <p:spPr>
          <a:xfrm>
            <a:off x="5063780" y="3252610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F74E45-4D34-C24B-A8DF-1DF0B5752B16}"/>
              </a:ext>
            </a:extLst>
          </p:cNvPr>
          <p:cNvSpPr txBox="1"/>
          <p:nvPr/>
        </p:nvSpPr>
        <p:spPr>
          <a:xfrm>
            <a:off x="185621" y="39434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=4 j=0</a:t>
            </a:r>
          </a:p>
        </p:txBody>
      </p:sp>
    </p:spTree>
    <p:extLst>
      <p:ext uri="{BB962C8B-B14F-4D97-AF65-F5344CB8AC3E}">
        <p14:creationId xmlns:p14="http://schemas.microsoft.com/office/powerpoint/2010/main" val="44492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229363" y="78259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first character in pattern with next character in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2321030" y="2256077"/>
            <a:ext cx="1673435" cy="876171"/>
            <a:chOff x="308294" y="2560750"/>
            <a:chExt cx="1673435" cy="876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60750"/>
              <a:ext cx="1673435" cy="438512"/>
              <a:chOff x="341941" y="2253731"/>
              <a:chExt cx="1673435" cy="438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673435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64" y="2253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296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574894" y="2313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1043305" y="2308269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40712C-A1D8-6D42-99B6-14813BF4F6DC}"/>
              </a:ext>
            </a:extLst>
          </p:cNvPr>
          <p:cNvCxnSpPr/>
          <p:nvPr/>
        </p:nvCxnSpPr>
        <p:spPr>
          <a:xfrm>
            <a:off x="4879144" y="1567188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9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229363" y="78259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first character in pattern with next character in Text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2321030" y="2256077"/>
            <a:ext cx="1673435" cy="876171"/>
            <a:chOff x="308294" y="2560750"/>
            <a:chExt cx="1673435" cy="876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60750"/>
              <a:ext cx="1673435" cy="438512"/>
              <a:chOff x="341941" y="2253731"/>
              <a:chExt cx="1673435" cy="438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673435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64" y="2253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296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574894" y="2313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1043305" y="2308269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940712C-A1D8-6D42-99B6-14813BF4F6DC}"/>
              </a:ext>
            </a:extLst>
          </p:cNvPr>
          <p:cNvCxnSpPr/>
          <p:nvPr/>
        </p:nvCxnSpPr>
        <p:spPr>
          <a:xfrm>
            <a:off x="4879144" y="1567188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316341-998E-A040-A398-14A7FD55588F}"/>
              </a:ext>
            </a:extLst>
          </p:cNvPr>
          <p:cNvSpPr txBox="1"/>
          <p:nvPr/>
        </p:nvSpPr>
        <p:spPr>
          <a:xfrm>
            <a:off x="134984" y="3766331"/>
            <a:ext cx="374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j equals to length of the pattern that is 3, we have found the pattern at position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F0E61B-CAD4-6C49-A649-A353B4C1C584}"/>
              </a:ext>
            </a:extLst>
          </p:cNvPr>
          <p:cNvCxnSpPr/>
          <p:nvPr/>
        </p:nvCxnSpPr>
        <p:spPr>
          <a:xfrm>
            <a:off x="4879144" y="2206708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6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BC292-9234-1C4E-B607-4BCF8F2D6AA7}"/>
              </a:ext>
            </a:extLst>
          </p:cNvPr>
          <p:cNvSpPr txBox="1"/>
          <p:nvPr/>
        </p:nvSpPr>
        <p:spPr>
          <a:xfrm>
            <a:off x="229363" y="782596"/>
            <a:ext cx="470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I is not less than </a:t>
            </a:r>
            <a:r>
              <a:rPr lang="en-US" dirty="0" err="1"/>
              <a:t>lenth</a:t>
            </a:r>
            <a:r>
              <a:rPr lang="en-US" dirty="0"/>
              <a:t> if text</a:t>
            </a:r>
          </a:p>
          <a:p>
            <a:r>
              <a:rPr lang="en-US" dirty="0"/>
              <a:t>Thus we terminate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E8CFA-1000-4647-A1E4-0453B607A92D}"/>
              </a:ext>
            </a:extLst>
          </p:cNvPr>
          <p:cNvGrpSpPr/>
          <p:nvPr/>
        </p:nvGrpSpPr>
        <p:grpSpPr>
          <a:xfrm>
            <a:off x="2321030" y="2256077"/>
            <a:ext cx="1673435" cy="876171"/>
            <a:chOff x="308294" y="2560750"/>
            <a:chExt cx="1673435" cy="8761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199F28-845A-B74F-A2C4-4ACB393F20E1}"/>
                </a:ext>
              </a:extLst>
            </p:cNvPr>
            <p:cNvGrpSpPr/>
            <p:nvPr/>
          </p:nvGrpSpPr>
          <p:grpSpPr>
            <a:xfrm>
              <a:off x="308294" y="2560750"/>
              <a:ext cx="1673435" cy="438512"/>
              <a:chOff x="341941" y="2253731"/>
              <a:chExt cx="1673435" cy="43851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FFD6C8-C1BA-BA46-BA0E-83EF836F078F}"/>
                  </a:ext>
                </a:extLst>
              </p:cNvPr>
              <p:cNvSpPr/>
              <p:nvPr/>
            </p:nvSpPr>
            <p:spPr>
              <a:xfrm>
                <a:off x="341941" y="2276607"/>
                <a:ext cx="1673435" cy="4156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FC671D-79DD-D04B-884D-E0AE0583B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64" y="2253731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D1F09E-5C3B-3343-92F0-9620D906D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296" y="2264732"/>
                <a:ext cx="0" cy="4275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B8C82A-1A79-BF40-B4FB-841D209C77E8}"/>
                  </a:ext>
                </a:extLst>
              </p:cNvPr>
              <p:cNvSpPr txBox="1"/>
              <p:nvPr/>
            </p:nvSpPr>
            <p:spPr>
              <a:xfrm>
                <a:off x="442490" y="2324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3F7C82-7DE7-E24D-88D9-8375139811AF}"/>
                  </a:ext>
                </a:extLst>
              </p:cNvPr>
              <p:cNvSpPr txBox="1"/>
              <p:nvPr/>
            </p:nvSpPr>
            <p:spPr>
              <a:xfrm>
                <a:off x="1574894" y="231359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1A36C5-88FF-C04B-874A-7711F61EB709}"/>
                  </a:ext>
                </a:extLst>
              </p:cNvPr>
              <p:cNvSpPr txBox="1"/>
              <p:nvPr/>
            </p:nvSpPr>
            <p:spPr>
              <a:xfrm>
                <a:off x="1043305" y="2308269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D33CB-D5C5-5142-BBB4-81162EF00DCC}"/>
                </a:ext>
              </a:extLst>
            </p:cNvPr>
            <p:cNvSpPr txBox="1"/>
            <p:nvPr/>
          </p:nvSpPr>
          <p:spPr>
            <a:xfrm>
              <a:off x="408843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569D0-3D0C-524B-852E-11E9F2C19AC1}"/>
                </a:ext>
              </a:extLst>
            </p:cNvPr>
            <p:cNvSpPr txBox="1"/>
            <p:nvPr/>
          </p:nvSpPr>
          <p:spPr>
            <a:xfrm>
              <a:off x="924374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63FAD-A30B-D646-AFFF-12D9100E337E}"/>
                </a:ext>
              </a:extLst>
            </p:cNvPr>
            <p:cNvSpPr txBox="1"/>
            <p:nvPr/>
          </p:nvSpPr>
          <p:spPr>
            <a:xfrm>
              <a:off x="1446362" y="31291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00ADE5-4798-0F4F-98A1-7A7562D6183F}"/>
              </a:ext>
            </a:extLst>
          </p:cNvPr>
          <p:cNvGrpSpPr/>
          <p:nvPr/>
        </p:nvGrpSpPr>
        <p:grpSpPr>
          <a:xfrm>
            <a:off x="250479" y="1471420"/>
            <a:ext cx="3743989" cy="752116"/>
            <a:chOff x="317367" y="1565325"/>
            <a:chExt cx="3743989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7B9110-937C-2B47-911B-073251BFE790}"/>
                </a:ext>
              </a:extLst>
            </p:cNvPr>
            <p:cNvGrpSpPr/>
            <p:nvPr/>
          </p:nvGrpSpPr>
          <p:grpSpPr>
            <a:xfrm>
              <a:off x="317367" y="1565325"/>
              <a:ext cx="3743989" cy="439386"/>
              <a:chOff x="994260" y="1814707"/>
              <a:chExt cx="3743989" cy="4393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9694108-B351-3D4E-9112-6537473B84F1}"/>
                  </a:ext>
                </a:extLst>
              </p:cNvPr>
              <p:cNvGrpSpPr/>
              <p:nvPr/>
            </p:nvGrpSpPr>
            <p:grpSpPr>
              <a:xfrm>
                <a:off x="994260" y="1814707"/>
                <a:ext cx="3743989" cy="439386"/>
                <a:chOff x="994260" y="1814707"/>
                <a:chExt cx="3743989" cy="439386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F6B1ED-9AEE-3440-A75A-35268451F5E4}"/>
                    </a:ext>
                  </a:extLst>
                </p:cNvPr>
                <p:cNvSpPr/>
                <p:nvPr/>
              </p:nvSpPr>
              <p:spPr>
                <a:xfrm>
                  <a:off x="994260" y="1826582"/>
                  <a:ext cx="3743989" cy="41563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963D55B-82F4-B64E-B613-DA46519C8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823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5220FE0-B2E7-2046-BD0C-DDA7E5C1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504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D469BED-8B56-EC4D-9936-2EB677EF5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5358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ADB2C4-F32F-B54A-93EF-4B11CDD6C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9166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6559C7-7786-B04E-A730-383D1082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6532" y="1826582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E30AE7-925E-B348-9FBD-B2DD33828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8942" y="1814707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337DBD-9A10-0948-AD98-53377B31F2B8}"/>
                  </a:ext>
                </a:extLst>
              </p:cNvPr>
              <p:cNvGrpSpPr/>
              <p:nvPr/>
            </p:nvGrpSpPr>
            <p:grpSpPr>
              <a:xfrm>
                <a:off x="1145901" y="1872844"/>
                <a:ext cx="3440213" cy="321383"/>
                <a:chOff x="1145901" y="1872844"/>
                <a:chExt cx="3440213" cy="32138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E55BC-5589-2F4E-AD49-96A7AD4CF98E}"/>
                    </a:ext>
                  </a:extLst>
                </p:cNvPr>
                <p:cNvSpPr txBox="1"/>
                <p:nvPr/>
              </p:nvSpPr>
              <p:spPr>
                <a:xfrm>
                  <a:off x="1145901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D4F7E16-B07B-CF48-93F6-A1E651AFA359}"/>
                    </a:ext>
                  </a:extLst>
                </p:cNvPr>
                <p:cNvSpPr txBox="1"/>
                <p:nvPr/>
              </p:nvSpPr>
              <p:spPr>
                <a:xfrm>
                  <a:off x="1651074" y="1886450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CE699FB-8B7F-3840-90CE-E6C0FBB6B17A}"/>
                    </a:ext>
                  </a:extLst>
                </p:cNvPr>
                <p:cNvSpPr txBox="1"/>
                <p:nvPr/>
              </p:nvSpPr>
              <p:spPr>
                <a:xfrm>
                  <a:off x="3757552" y="1872844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BF3ACD-AD75-EA4E-9156-4D485358A6A3}"/>
                    </a:ext>
                  </a:extLst>
                </p:cNvPr>
                <p:cNvSpPr txBox="1"/>
                <p:nvPr/>
              </p:nvSpPr>
              <p:spPr>
                <a:xfrm>
                  <a:off x="4281222" y="187457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871CE2-80EF-3D4D-B41E-95A6DA39F46C}"/>
                    </a:ext>
                  </a:extLst>
                </p:cNvPr>
                <p:cNvSpPr txBox="1"/>
                <p:nvPr/>
              </p:nvSpPr>
              <p:spPr>
                <a:xfrm>
                  <a:off x="3207329" y="1879781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92A6CB-2891-A445-9C6B-CF77952A6F23}"/>
                    </a:ext>
                  </a:extLst>
                </p:cNvPr>
                <p:cNvSpPr txBox="1"/>
                <p:nvPr/>
              </p:nvSpPr>
              <p:spPr>
                <a:xfrm>
                  <a:off x="2621831" y="1874572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365B2E-3770-EF48-8CA9-1E29C15F62D8}"/>
                    </a:ext>
                  </a:extLst>
                </p:cNvPr>
                <p:cNvSpPr txBox="1"/>
                <p:nvPr/>
              </p:nvSpPr>
              <p:spPr>
                <a:xfrm>
                  <a:off x="2133756" y="187457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EDD592-8A3A-9946-9FB6-5DD4F1E16910}"/>
                </a:ext>
              </a:extLst>
            </p:cNvPr>
            <p:cNvSpPr txBox="1"/>
            <p:nvPr/>
          </p:nvSpPr>
          <p:spPr>
            <a:xfrm>
              <a:off x="461060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6DF6CE-902A-004B-8F80-39D974921ABC}"/>
                </a:ext>
              </a:extLst>
            </p:cNvPr>
            <p:cNvSpPr txBox="1"/>
            <p:nvPr/>
          </p:nvSpPr>
          <p:spPr>
            <a:xfrm>
              <a:off x="974181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38B4A-7E8D-F449-8F0E-3577DC640BC6}"/>
                </a:ext>
              </a:extLst>
            </p:cNvPr>
            <p:cNvSpPr txBox="1"/>
            <p:nvPr/>
          </p:nvSpPr>
          <p:spPr>
            <a:xfrm>
              <a:off x="1487302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603E17-9B90-8644-9FCB-EAEB4B6E71C4}"/>
                </a:ext>
              </a:extLst>
            </p:cNvPr>
            <p:cNvSpPr txBox="1"/>
            <p:nvPr/>
          </p:nvSpPr>
          <p:spPr>
            <a:xfrm>
              <a:off x="1975396" y="20096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555F2-9465-DB45-BD3D-FBE2084D4565}"/>
                </a:ext>
              </a:extLst>
            </p:cNvPr>
            <p:cNvSpPr txBox="1"/>
            <p:nvPr/>
          </p:nvSpPr>
          <p:spPr>
            <a:xfrm>
              <a:off x="2530436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CD14B7-CECA-5941-8713-352EA15E3D8A}"/>
                </a:ext>
              </a:extLst>
            </p:cNvPr>
            <p:cNvSpPr txBox="1"/>
            <p:nvPr/>
          </p:nvSpPr>
          <p:spPr>
            <a:xfrm>
              <a:off x="3101499" y="20047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FFC608-5BC8-664F-983D-57536C993AE9}"/>
                </a:ext>
              </a:extLst>
            </p:cNvPr>
            <p:cNvSpPr txBox="1"/>
            <p:nvPr/>
          </p:nvSpPr>
          <p:spPr>
            <a:xfrm>
              <a:off x="3625169" y="199283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32E02A-E576-154C-978E-D81C1EA76779}"/>
              </a:ext>
            </a:extLst>
          </p:cNvPr>
          <p:cNvSpPr txBox="1"/>
          <p:nvPr/>
        </p:nvSpPr>
        <p:spPr>
          <a:xfrm>
            <a:off x="6852062" y="12587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244E0E-BED4-3E4E-BCE8-F68BA8D023CA}"/>
              </a:ext>
            </a:extLst>
          </p:cNvPr>
          <p:cNvSpPr/>
          <p:nvPr/>
        </p:nvSpPr>
        <p:spPr>
          <a:xfrm>
            <a:off x="5038575" y="773323"/>
            <a:ext cx="41596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j=0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DNA_seq_LEN</a:t>
            </a:r>
            <a:r>
              <a:rPr lang="en-US" dirty="0"/>
              <a:t>):</a:t>
            </a:r>
          </a:p>
          <a:p>
            <a:r>
              <a:rPr lang="en-US" dirty="0"/>
              <a:t>    if(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j=j+1</a:t>
            </a:r>
          </a:p>
          <a:p>
            <a:r>
              <a:rPr lang="en-US" dirty="0"/>
              <a:t>    if(j==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print("Pattern Found at Index : "+str(</a:t>
            </a:r>
            <a:r>
              <a:rPr lang="en-US" dirty="0" err="1"/>
              <a:t>i</a:t>
            </a:r>
            <a:r>
              <a:rPr lang="en-US" dirty="0"/>
              <a:t>-j))</a:t>
            </a:r>
          </a:p>
          <a:p>
            <a:r>
              <a:rPr lang="en-US" dirty="0"/>
              <a:t>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DNA_seq_LEN</a:t>
            </a:r>
            <a:r>
              <a:rPr lang="en-US" dirty="0"/>
              <a:t> and 	</a:t>
            </a:r>
            <a:r>
              <a:rPr lang="en-US" dirty="0" err="1"/>
              <a:t>DNA_seq_list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if(j==0):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(j!=0):</a:t>
            </a:r>
          </a:p>
          <a:p>
            <a:r>
              <a:rPr lang="en-US" dirty="0"/>
              <a:t>            j=</a:t>
            </a:r>
            <a:r>
              <a:rPr lang="en-US" dirty="0" err="1"/>
              <a:t>lps</a:t>
            </a:r>
            <a:r>
              <a:rPr lang="en-US" dirty="0"/>
              <a:t>[j-1]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F0E61B-CAD4-6C49-A649-A353B4C1C584}"/>
              </a:ext>
            </a:extLst>
          </p:cNvPr>
          <p:cNvCxnSpPr/>
          <p:nvPr/>
        </p:nvCxnSpPr>
        <p:spPr>
          <a:xfrm>
            <a:off x="4677740" y="1327464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4DB7A-6FAF-FB44-9586-AEB5A06B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6582"/>
            <a:ext cx="9144000" cy="2217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F8840-1BA4-C142-8393-029D40E8B915}"/>
              </a:ext>
            </a:extLst>
          </p:cNvPr>
          <p:cNvSpPr txBox="1"/>
          <p:nvPr/>
        </p:nvSpPr>
        <p:spPr>
          <a:xfrm>
            <a:off x="197963" y="100516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3198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F5793-E369-D04D-A45A-59A5D9FE4C6E}"/>
              </a:ext>
            </a:extLst>
          </p:cNvPr>
          <p:cNvSpPr txBox="1"/>
          <p:nvPr/>
        </p:nvSpPr>
        <p:spPr>
          <a:xfrm>
            <a:off x="235671" y="923827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Boyer-Moore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2F3BF-9604-B040-96B2-83E6AABB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535"/>
            <a:ext cx="9144000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ACE42-0A68-FB43-B829-7704BBA72F64}"/>
              </a:ext>
            </a:extLst>
          </p:cNvPr>
          <p:cNvSpPr txBox="1"/>
          <p:nvPr/>
        </p:nvSpPr>
        <p:spPr>
          <a:xfrm>
            <a:off x="697584" y="970961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2A348-BD89-9D4E-B2D9-0DB0820C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293"/>
            <a:ext cx="9144000" cy="29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CCE85-3CA8-2F4D-AA1F-3C76065F45D1}"/>
              </a:ext>
            </a:extLst>
          </p:cNvPr>
          <p:cNvSpPr txBox="1"/>
          <p:nvPr/>
        </p:nvSpPr>
        <p:spPr>
          <a:xfrm>
            <a:off x="1869978" y="220241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Let’s consider two use cases for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1851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7EBCE7-BE60-1642-877D-3EB8019BE56F}"/>
              </a:ext>
            </a:extLst>
          </p:cNvPr>
          <p:cNvGrpSpPr/>
          <p:nvPr/>
        </p:nvGrpSpPr>
        <p:grpSpPr>
          <a:xfrm>
            <a:off x="567660" y="1263605"/>
            <a:ext cx="4346371" cy="2435618"/>
            <a:chOff x="475013" y="836093"/>
            <a:chExt cx="4346371" cy="24356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E292F-9EBD-FD4C-BB55-768C294CB7AE}"/>
                </a:ext>
              </a:extLst>
            </p:cNvPr>
            <p:cNvSpPr/>
            <p:nvPr/>
          </p:nvSpPr>
          <p:spPr>
            <a:xfrm>
              <a:off x="3075710" y="2156250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F0DC7E-D46A-024A-A6FE-B0D8C5588A2F}"/>
                </a:ext>
              </a:extLst>
            </p:cNvPr>
            <p:cNvGrpSpPr/>
            <p:nvPr/>
          </p:nvGrpSpPr>
          <p:grpSpPr>
            <a:xfrm>
              <a:off x="475013" y="836093"/>
              <a:ext cx="4346371" cy="2435618"/>
              <a:chOff x="451262" y="821188"/>
              <a:chExt cx="4346371" cy="243561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9A0D05B-C941-6A44-9FE9-FECCB652F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656" y="1420102"/>
                <a:ext cx="0" cy="12904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CDEE7C8-0DFA-294D-8CB4-C8451DA843FE}"/>
                  </a:ext>
                </a:extLst>
              </p:cNvPr>
              <p:cNvGrpSpPr/>
              <p:nvPr/>
            </p:nvGrpSpPr>
            <p:grpSpPr>
              <a:xfrm>
                <a:off x="451262" y="821188"/>
                <a:ext cx="4346371" cy="2435618"/>
                <a:chOff x="451262" y="821188"/>
                <a:chExt cx="4346371" cy="243561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DDF448C-447A-5947-9366-B8441B1BD960}"/>
                    </a:ext>
                  </a:extLst>
                </p:cNvPr>
                <p:cNvGrpSpPr/>
                <p:nvPr/>
              </p:nvGrpSpPr>
              <p:grpSpPr>
                <a:xfrm>
                  <a:off x="451262" y="1579418"/>
                  <a:ext cx="4346371" cy="992332"/>
                  <a:chOff x="451262" y="1579418"/>
                  <a:chExt cx="4346371" cy="992332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524FD13D-9D95-B248-816A-668F06B311C6}"/>
                      </a:ext>
                    </a:extLst>
                  </p:cNvPr>
                  <p:cNvSpPr/>
                  <p:nvPr/>
                </p:nvSpPr>
                <p:spPr>
                  <a:xfrm>
                    <a:off x="451262" y="1579418"/>
                    <a:ext cx="2113808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B0BC313-A8EA-C54E-924F-24ABE3651322}"/>
                      </a:ext>
                    </a:extLst>
                  </p:cNvPr>
                  <p:cNvSpPr/>
                  <p:nvPr/>
                </p:nvSpPr>
                <p:spPr>
                  <a:xfrm>
                    <a:off x="2565071" y="1579418"/>
                    <a:ext cx="498764" cy="4275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0D4ACE1-5D52-424D-A37B-184237B3B75E}"/>
                      </a:ext>
                    </a:extLst>
                  </p:cNvPr>
                  <p:cNvSpPr/>
                  <p:nvPr/>
                </p:nvSpPr>
                <p:spPr>
                  <a:xfrm>
                    <a:off x="3063836" y="1579418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87516D7E-E897-3541-9B4D-BFD965C70E2F}"/>
                      </a:ext>
                    </a:extLst>
                  </p:cNvPr>
                  <p:cNvSpPr/>
                  <p:nvPr/>
                </p:nvSpPr>
                <p:spPr>
                  <a:xfrm>
                    <a:off x="3716978" y="1579418"/>
                    <a:ext cx="1080655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0F792C1-0734-034E-BBA3-AC1B8D1043A5}"/>
                      </a:ext>
                    </a:extLst>
                  </p:cNvPr>
                  <p:cNvSpPr/>
                  <p:nvPr/>
                </p:nvSpPr>
                <p:spPr>
                  <a:xfrm>
                    <a:off x="2553195" y="2144238"/>
                    <a:ext cx="498764" cy="42751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F5DA665-22CE-B64A-ACEE-87CCF1CB9831}"/>
                      </a:ext>
                    </a:extLst>
                  </p:cNvPr>
                  <p:cNvSpPr/>
                  <p:nvPr/>
                </p:nvSpPr>
                <p:spPr>
                  <a:xfrm>
                    <a:off x="1175656" y="2144238"/>
                    <a:ext cx="1395351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4EC275-92D9-D943-B5EA-B63B44A633B6}"/>
                    </a:ext>
                  </a:extLst>
                </p:cNvPr>
                <p:cNvSpPr txBox="1"/>
                <p:nvPr/>
              </p:nvSpPr>
              <p:spPr>
                <a:xfrm rot="16200000">
                  <a:off x="3108491" y="2397949"/>
                  <a:ext cx="3352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dirty="0"/>
                    <a:t>{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DD4BAC2-A6B7-7B4E-ACBE-69C46CB2C3A1}"/>
                    </a:ext>
                  </a:extLst>
                </p:cNvPr>
                <p:cNvSpPr txBox="1"/>
                <p:nvPr/>
              </p:nvSpPr>
              <p:spPr>
                <a:xfrm>
                  <a:off x="2814453" y="2949029"/>
                  <a:ext cx="10903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Good suffix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1BC06A2-E1C9-A147-9F33-56927D2258A0}"/>
                    </a:ext>
                  </a:extLst>
                </p:cNvPr>
                <p:cNvSpPr txBox="1"/>
                <p:nvPr/>
              </p:nvSpPr>
              <p:spPr>
                <a:xfrm>
                  <a:off x="501642" y="821188"/>
                  <a:ext cx="144783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Current location</a:t>
                  </a:r>
                </a:p>
                <a:p>
                  <a:r>
                    <a:rPr lang="en-US" dirty="0"/>
                    <a:t> in text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E1C7EDF-4EF3-EF43-B30E-A2CCE258A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02577" y="1420102"/>
                  <a:ext cx="0" cy="12904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D8476E7-35E0-3A45-942B-1B0BA798A141}"/>
                    </a:ext>
                  </a:extLst>
                </p:cNvPr>
                <p:cNvSpPr txBox="1"/>
                <p:nvPr/>
              </p:nvSpPr>
              <p:spPr>
                <a:xfrm>
                  <a:off x="2479589" y="846759"/>
                  <a:ext cx="9509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Meet </a:t>
                  </a:r>
                </a:p>
                <a:p>
                  <a:r>
                    <a:rPr lang="en-US" dirty="0"/>
                    <a:t>mismatch</a:t>
                  </a:r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F4D03A-BDD1-3D46-9476-09E0D9275DCF}"/>
              </a:ext>
            </a:extLst>
          </p:cNvPr>
          <p:cNvSpPr txBox="1"/>
          <p:nvPr/>
        </p:nvSpPr>
        <p:spPr>
          <a:xfrm>
            <a:off x="277562" y="3782640"/>
            <a:ext cx="81002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green part is ‘Good suffix’</a:t>
            </a:r>
          </a:p>
          <a:p>
            <a:r>
              <a:rPr lang="en-US" dirty="0"/>
              <a:t>A mismatch meaning current location is not suitable starting place for following pattern</a:t>
            </a:r>
          </a:p>
          <a:p>
            <a:r>
              <a:rPr lang="en-US" dirty="0"/>
              <a:t>We need to find next possible location where the pattern should be shifted to</a:t>
            </a:r>
          </a:p>
          <a:p>
            <a:r>
              <a:rPr lang="en-US" dirty="0"/>
              <a:t>Unlike naïve matching pattern (Brute-force algorithm) where we just shift the pattern by 1 character, </a:t>
            </a:r>
          </a:p>
          <a:p>
            <a:r>
              <a:rPr lang="en-US" dirty="0"/>
              <a:t>which does not make use of good suffix that exist in both Text and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C741F-6F71-7E4D-8F11-DDBF24B5E7AE}"/>
              </a:ext>
            </a:extLst>
          </p:cNvPr>
          <p:cNvSpPr txBox="1"/>
          <p:nvPr/>
        </p:nvSpPr>
        <p:spPr>
          <a:xfrm>
            <a:off x="277562" y="800493"/>
            <a:ext cx="4636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Good suffix exists somewhere in the pattern</a:t>
            </a:r>
          </a:p>
        </p:txBody>
      </p:sp>
    </p:spTree>
    <p:extLst>
      <p:ext uri="{BB962C8B-B14F-4D97-AF65-F5344CB8AC3E}">
        <p14:creationId xmlns:p14="http://schemas.microsoft.com/office/powerpoint/2010/main" val="2566755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12DC1-EBBD-C04B-A120-7BD9E048DAC4}"/>
              </a:ext>
            </a:extLst>
          </p:cNvPr>
          <p:cNvSpPr txBox="1"/>
          <p:nvPr/>
        </p:nvSpPr>
        <p:spPr>
          <a:xfrm>
            <a:off x="277562" y="1472540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shift the pattern so that green part is aligned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605CB7-E5DE-914A-8C2E-EC0FC4D731EA}"/>
              </a:ext>
            </a:extLst>
          </p:cNvPr>
          <p:cNvGrpSpPr/>
          <p:nvPr/>
        </p:nvGrpSpPr>
        <p:grpSpPr>
          <a:xfrm>
            <a:off x="455692" y="2571750"/>
            <a:ext cx="5099607" cy="1416951"/>
            <a:chOff x="455692" y="2571750"/>
            <a:chExt cx="5099607" cy="1416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DF650E0-20BA-A24D-BB68-FE639D41851D}"/>
                </a:ext>
              </a:extLst>
            </p:cNvPr>
            <p:cNvGrpSpPr/>
            <p:nvPr/>
          </p:nvGrpSpPr>
          <p:grpSpPr>
            <a:xfrm>
              <a:off x="455692" y="2571750"/>
              <a:ext cx="5099607" cy="1416951"/>
              <a:chOff x="277562" y="2903605"/>
              <a:chExt cx="5099607" cy="141695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9327BF-8251-314E-B680-0F649D45ECA4}"/>
                  </a:ext>
                </a:extLst>
              </p:cNvPr>
              <p:cNvSpPr/>
              <p:nvPr/>
            </p:nvSpPr>
            <p:spPr>
              <a:xfrm>
                <a:off x="1998637" y="3893044"/>
                <a:ext cx="653142" cy="42751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0BD1A0-A574-4E41-8EB2-F485BAE930DA}"/>
                  </a:ext>
                </a:extLst>
              </p:cNvPr>
              <p:cNvSpPr/>
              <p:nvPr/>
            </p:nvSpPr>
            <p:spPr>
              <a:xfrm>
                <a:off x="1497520" y="3893044"/>
                <a:ext cx="498764" cy="427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53C9AD-EFA8-F14F-893A-1070B6F954B1}"/>
                  </a:ext>
                </a:extLst>
              </p:cNvPr>
              <p:cNvSpPr/>
              <p:nvPr/>
            </p:nvSpPr>
            <p:spPr>
              <a:xfrm>
                <a:off x="1010015" y="3893044"/>
                <a:ext cx="498764" cy="427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F01013-0BFA-2F49-832A-CEF0ADE9527E}"/>
                  </a:ext>
                </a:extLst>
              </p:cNvPr>
              <p:cNvGrpSpPr/>
              <p:nvPr/>
            </p:nvGrpSpPr>
            <p:grpSpPr>
              <a:xfrm>
                <a:off x="277562" y="2903605"/>
                <a:ext cx="5099607" cy="1416951"/>
                <a:chOff x="277562" y="2903605"/>
                <a:chExt cx="5099607" cy="141695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BF69A0-057D-F74B-B082-F1A3133EB625}"/>
                    </a:ext>
                  </a:extLst>
                </p:cNvPr>
                <p:cNvGrpSpPr/>
                <p:nvPr/>
              </p:nvGrpSpPr>
              <p:grpSpPr>
                <a:xfrm>
                  <a:off x="277562" y="2903605"/>
                  <a:ext cx="5099607" cy="1416951"/>
                  <a:chOff x="-278223" y="1594323"/>
                  <a:chExt cx="5099607" cy="141695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F1EEAFC-A39B-D748-AC27-C685419865D3}"/>
                      </a:ext>
                    </a:extLst>
                  </p:cNvPr>
                  <p:cNvSpPr/>
                  <p:nvPr/>
                </p:nvSpPr>
                <p:spPr>
                  <a:xfrm>
                    <a:off x="3087586" y="2583761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BA7CF543-4167-344B-B700-D3E2092F540C}"/>
                      </a:ext>
                    </a:extLst>
                  </p:cNvPr>
                  <p:cNvGrpSpPr/>
                  <p:nvPr/>
                </p:nvGrpSpPr>
                <p:grpSpPr>
                  <a:xfrm>
                    <a:off x="-278223" y="1594323"/>
                    <a:ext cx="5099607" cy="1416951"/>
                    <a:chOff x="-301974" y="1579418"/>
                    <a:chExt cx="5099607" cy="1416951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BC4A5324-7845-824C-B692-3C1E478FA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1974" y="1579418"/>
                      <a:ext cx="2867044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0289FB67-593B-1344-A02B-4D8F5EE5C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5071" y="1579418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34CF2DC3-8BC9-6741-8F3C-DF745AA11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836" y="1579418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E225F2A-CF9B-D444-B803-D684EE26A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978" y="1579418"/>
                      <a:ext cx="1080655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CB7B6484-230D-DF46-973D-B8CC0B8A1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007" y="2568857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97ED76B7-4280-E445-A059-099821412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2243" y="2568857"/>
                      <a:ext cx="498764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EBFB6A-2EF6-9A47-9F96-A2EAE755F23D}"/>
                    </a:ext>
                  </a:extLst>
                </p:cNvPr>
                <p:cNvSpPr txBox="1"/>
                <p:nvPr/>
              </p:nvSpPr>
              <p:spPr>
                <a:xfrm>
                  <a:off x="1604304" y="395291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?</a:t>
                  </a:r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069E66-0549-0340-8CED-08A5A980F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610" y="3006846"/>
              <a:ext cx="1611462" cy="54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1DB6A8D-8A94-6A43-93C2-FA3DD7D32CD7}"/>
              </a:ext>
            </a:extLst>
          </p:cNvPr>
          <p:cNvSpPr/>
          <p:nvPr/>
        </p:nvSpPr>
        <p:spPr>
          <a:xfrm>
            <a:off x="2529625" y="3466673"/>
            <a:ext cx="130629" cy="14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12DC1-EBBD-C04B-A120-7BD9E048DAC4}"/>
              </a:ext>
            </a:extLst>
          </p:cNvPr>
          <p:cNvSpPr txBox="1"/>
          <p:nvPr/>
        </p:nvSpPr>
        <p:spPr>
          <a:xfrm>
            <a:off x="277562" y="1198917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shift the pattern so that green part is aligned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DB6A8D-8A94-6A43-93C2-FA3DD7D32CD7}"/>
              </a:ext>
            </a:extLst>
          </p:cNvPr>
          <p:cNvSpPr/>
          <p:nvPr/>
        </p:nvSpPr>
        <p:spPr>
          <a:xfrm>
            <a:off x="3892116" y="3425439"/>
            <a:ext cx="130629" cy="14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575464-A7C7-F247-920B-03DE225D93E2}"/>
              </a:ext>
            </a:extLst>
          </p:cNvPr>
          <p:cNvGrpSpPr/>
          <p:nvPr/>
        </p:nvGrpSpPr>
        <p:grpSpPr>
          <a:xfrm>
            <a:off x="277562" y="2201226"/>
            <a:ext cx="5688070" cy="1435581"/>
            <a:chOff x="277562" y="2571750"/>
            <a:chExt cx="5688070" cy="14355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605CB7-E5DE-914A-8C2E-EC0FC4D731EA}"/>
                </a:ext>
              </a:extLst>
            </p:cNvPr>
            <p:cNvGrpSpPr/>
            <p:nvPr/>
          </p:nvGrpSpPr>
          <p:grpSpPr>
            <a:xfrm>
              <a:off x="277562" y="2571750"/>
              <a:ext cx="5099607" cy="1435581"/>
              <a:chOff x="455692" y="2571750"/>
              <a:chExt cx="5099607" cy="143558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DF650E0-20BA-A24D-BB68-FE639D41851D}"/>
                  </a:ext>
                </a:extLst>
              </p:cNvPr>
              <p:cNvGrpSpPr/>
              <p:nvPr/>
            </p:nvGrpSpPr>
            <p:grpSpPr>
              <a:xfrm>
                <a:off x="455692" y="2571750"/>
                <a:ext cx="5099607" cy="1435581"/>
                <a:chOff x="277562" y="2903605"/>
                <a:chExt cx="5099607" cy="14355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53C9AD-EFA8-F14F-893A-1070B6F954B1}"/>
                    </a:ext>
                  </a:extLst>
                </p:cNvPr>
                <p:cNvSpPr/>
                <p:nvPr/>
              </p:nvSpPr>
              <p:spPr>
                <a:xfrm>
                  <a:off x="2641540" y="3908794"/>
                  <a:ext cx="498764" cy="4275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2F01013-0BFA-2F49-832A-CEF0ADE9527E}"/>
                    </a:ext>
                  </a:extLst>
                </p:cNvPr>
                <p:cNvGrpSpPr/>
                <p:nvPr/>
              </p:nvGrpSpPr>
              <p:grpSpPr>
                <a:xfrm>
                  <a:off x="277562" y="2903605"/>
                  <a:ext cx="5099607" cy="1435581"/>
                  <a:chOff x="277562" y="2903605"/>
                  <a:chExt cx="5099607" cy="1435581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F4BF69A0-057D-F74B-B082-F1A3133EB625}"/>
                      </a:ext>
                    </a:extLst>
                  </p:cNvPr>
                  <p:cNvGrpSpPr/>
                  <p:nvPr/>
                </p:nvGrpSpPr>
                <p:grpSpPr>
                  <a:xfrm>
                    <a:off x="277562" y="2903605"/>
                    <a:ext cx="5099607" cy="1435581"/>
                    <a:chOff x="-278223" y="1594323"/>
                    <a:chExt cx="5099607" cy="1435581"/>
                  </a:xfrm>
                </p:grpSpPr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2F1EEAFC-A39B-D748-AC27-C68541986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7587" y="2602392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BA7CF543-4167-344B-B700-D3E2092F54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78223" y="1594323"/>
                      <a:ext cx="5099607" cy="1432701"/>
                      <a:chOff x="-301974" y="1579418"/>
                      <a:chExt cx="5099607" cy="1432701"/>
                    </a:xfrm>
                  </p:grpSpPr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BC4A5324-7845-824C-B692-3C1E478FA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01974" y="1579418"/>
                        <a:ext cx="2867044" cy="42751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0289FB67-593B-1344-A02B-4D8F5EE5CE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65071" y="1579418"/>
                        <a:ext cx="498764" cy="427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34CF2DC3-8BC9-6741-8F3C-DF745AA11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3836" y="1579418"/>
                        <a:ext cx="653142" cy="427512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DE225F2A-CF9B-D444-B803-D684EE26A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6978" y="1579418"/>
                        <a:ext cx="1080655" cy="42751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97ED76B7-4280-E445-A059-0998214124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2549" y="2584607"/>
                        <a:ext cx="498764" cy="42751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EBFB6A-2EF6-9A47-9F96-A2EAE755F23D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441" y="396866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?</a:t>
                    </a:r>
                  </a:p>
                </p:txBody>
              </p:sp>
            </p:grp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2069E66-0549-0340-8CED-08A5A980F4D0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4135561" y="3025478"/>
                <a:ext cx="0" cy="3999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6D705C-D732-6C44-A5F2-5D016C063903}"/>
                </a:ext>
              </a:extLst>
            </p:cNvPr>
            <p:cNvSpPr/>
            <p:nvPr/>
          </p:nvSpPr>
          <p:spPr>
            <a:xfrm>
              <a:off x="4813726" y="3576938"/>
              <a:ext cx="498764" cy="4275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961BFD-C773-5943-9CF9-9F223AC4DF03}"/>
                </a:ext>
              </a:extLst>
            </p:cNvPr>
            <p:cNvSpPr/>
            <p:nvPr/>
          </p:nvSpPr>
          <p:spPr>
            <a:xfrm>
              <a:off x="4314962" y="3579404"/>
              <a:ext cx="498764" cy="427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70347-529D-1947-A8B2-232F26E63F66}"/>
                </a:ext>
              </a:extLst>
            </p:cNvPr>
            <p:cNvSpPr/>
            <p:nvPr/>
          </p:nvSpPr>
          <p:spPr>
            <a:xfrm>
              <a:off x="5312490" y="3576938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24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12DC1-EBBD-C04B-A120-7BD9E048DAC4}"/>
              </a:ext>
            </a:extLst>
          </p:cNvPr>
          <p:cNvSpPr txBox="1"/>
          <p:nvPr/>
        </p:nvSpPr>
        <p:spPr>
          <a:xfrm>
            <a:off x="277562" y="1043341"/>
            <a:ext cx="503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shift the pattern so that green part is aligned</a:t>
            </a:r>
          </a:p>
          <a:p>
            <a:r>
              <a:rPr lang="en-US" dirty="0"/>
              <a:t>And check if the pattern align with the text in the new location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DB6A8D-8A94-6A43-93C2-FA3DD7D32CD7}"/>
              </a:ext>
            </a:extLst>
          </p:cNvPr>
          <p:cNvSpPr/>
          <p:nvPr/>
        </p:nvSpPr>
        <p:spPr>
          <a:xfrm>
            <a:off x="3892116" y="3425439"/>
            <a:ext cx="130629" cy="14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575464-A7C7-F247-920B-03DE225D93E2}"/>
              </a:ext>
            </a:extLst>
          </p:cNvPr>
          <p:cNvGrpSpPr/>
          <p:nvPr/>
        </p:nvGrpSpPr>
        <p:grpSpPr>
          <a:xfrm>
            <a:off x="277562" y="2141359"/>
            <a:ext cx="5688070" cy="1435581"/>
            <a:chOff x="277562" y="2571750"/>
            <a:chExt cx="5688070" cy="14355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605CB7-E5DE-914A-8C2E-EC0FC4D731EA}"/>
                </a:ext>
              </a:extLst>
            </p:cNvPr>
            <p:cNvGrpSpPr/>
            <p:nvPr/>
          </p:nvGrpSpPr>
          <p:grpSpPr>
            <a:xfrm>
              <a:off x="277562" y="2571750"/>
              <a:ext cx="5099607" cy="1435581"/>
              <a:chOff x="455692" y="2571750"/>
              <a:chExt cx="5099607" cy="143558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DF650E0-20BA-A24D-BB68-FE639D41851D}"/>
                  </a:ext>
                </a:extLst>
              </p:cNvPr>
              <p:cNvGrpSpPr/>
              <p:nvPr/>
            </p:nvGrpSpPr>
            <p:grpSpPr>
              <a:xfrm>
                <a:off x="455692" y="2571750"/>
                <a:ext cx="5099607" cy="1435581"/>
                <a:chOff x="277562" y="2903605"/>
                <a:chExt cx="5099607" cy="14355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53C9AD-EFA8-F14F-893A-1070B6F954B1}"/>
                    </a:ext>
                  </a:extLst>
                </p:cNvPr>
                <p:cNvSpPr/>
                <p:nvPr/>
              </p:nvSpPr>
              <p:spPr>
                <a:xfrm>
                  <a:off x="2641540" y="3908794"/>
                  <a:ext cx="498764" cy="4275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BF69A0-057D-F74B-B082-F1A3133EB625}"/>
                    </a:ext>
                  </a:extLst>
                </p:cNvPr>
                <p:cNvGrpSpPr/>
                <p:nvPr/>
              </p:nvGrpSpPr>
              <p:grpSpPr>
                <a:xfrm>
                  <a:off x="277562" y="2903605"/>
                  <a:ext cx="5099607" cy="1435581"/>
                  <a:chOff x="-278223" y="1594323"/>
                  <a:chExt cx="5099607" cy="143558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F1EEAFC-A39B-D748-AC27-C685419865D3}"/>
                      </a:ext>
                    </a:extLst>
                  </p:cNvPr>
                  <p:cNvSpPr/>
                  <p:nvPr/>
                </p:nvSpPr>
                <p:spPr>
                  <a:xfrm>
                    <a:off x="3087587" y="2602392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BA7CF543-4167-344B-B700-D3E2092F540C}"/>
                      </a:ext>
                    </a:extLst>
                  </p:cNvPr>
                  <p:cNvGrpSpPr/>
                  <p:nvPr/>
                </p:nvGrpSpPr>
                <p:grpSpPr>
                  <a:xfrm>
                    <a:off x="-278223" y="1594323"/>
                    <a:ext cx="5099607" cy="1432701"/>
                    <a:chOff x="-301974" y="1579418"/>
                    <a:chExt cx="5099607" cy="1432701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BC4A5324-7845-824C-B692-3C1E478FA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1974" y="1579418"/>
                      <a:ext cx="2867044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0289FB67-593B-1344-A02B-4D8F5EE5C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5071" y="1579418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34CF2DC3-8BC9-6741-8F3C-DF745AA11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836" y="1579418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E225F2A-CF9B-D444-B803-D684EE26A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978" y="1579418"/>
                      <a:ext cx="1080655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97ED76B7-4280-E445-A059-099821412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2549" y="2584607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2069E66-0549-0340-8CED-08A5A980F4D0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135561" y="3025478"/>
                <a:ext cx="12512" cy="5543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6D705C-D732-6C44-A5F2-5D016C063903}"/>
                </a:ext>
              </a:extLst>
            </p:cNvPr>
            <p:cNvSpPr/>
            <p:nvPr/>
          </p:nvSpPr>
          <p:spPr>
            <a:xfrm>
              <a:off x="4813726" y="3576938"/>
              <a:ext cx="498764" cy="4275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961BFD-C773-5943-9CF9-9F223AC4DF03}"/>
                </a:ext>
              </a:extLst>
            </p:cNvPr>
            <p:cNvSpPr/>
            <p:nvPr/>
          </p:nvSpPr>
          <p:spPr>
            <a:xfrm>
              <a:off x="4314962" y="3579404"/>
              <a:ext cx="498764" cy="427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70347-529D-1947-A8B2-232F26E63F66}"/>
                </a:ext>
              </a:extLst>
            </p:cNvPr>
            <p:cNvSpPr/>
            <p:nvPr/>
          </p:nvSpPr>
          <p:spPr>
            <a:xfrm>
              <a:off x="5312490" y="3576938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976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12DC1-EBBD-C04B-A120-7BD9E048DAC4}"/>
              </a:ext>
            </a:extLst>
          </p:cNvPr>
          <p:cNvSpPr txBox="1"/>
          <p:nvPr/>
        </p:nvSpPr>
        <p:spPr>
          <a:xfrm>
            <a:off x="277562" y="1472540"/>
            <a:ext cx="7196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want to shift the new green area with the same character as current good suffix</a:t>
            </a:r>
          </a:p>
          <a:p>
            <a:r>
              <a:rPr lang="en-US" dirty="0"/>
              <a:t>Because it is already known that red character is a mismatch with the yellow 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351D85-B150-6446-8F7B-4CC420B91E43}"/>
              </a:ext>
            </a:extLst>
          </p:cNvPr>
          <p:cNvGrpSpPr/>
          <p:nvPr/>
        </p:nvGrpSpPr>
        <p:grpSpPr>
          <a:xfrm>
            <a:off x="427513" y="2215850"/>
            <a:ext cx="4724025" cy="1863782"/>
            <a:chOff x="166255" y="2156075"/>
            <a:chExt cx="4724025" cy="18637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247D32-AE89-1D47-8980-9E6966B02611}"/>
                </a:ext>
              </a:extLst>
            </p:cNvPr>
            <p:cNvGrpSpPr/>
            <p:nvPr/>
          </p:nvGrpSpPr>
          <p:grpSpPr>
            <a:xfrm>
              <a:off x="166255" y="2156075"/>
              <a:ext cx="4724025" cy="1863782"/>
              <a:chOff x="97359" y="861664"/>
              <a:chExt cx="4724025" cy="186378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070CDA2-C55C-9D4A-A19C-961DB27FEBA9}"/>
                  </a:ext>
                </a:extLst>
              </p:cNvPr>
              <p:cNvSpPr/>
              <p:nvPr/>
            </p:nvSpPr>
            <p:spPr>
              <a:xfrm>
                <a:off x="3075710" y="2156250"/>
                <a:ext cx="653142" cy="42751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4CE9B29-4C73-8F45-9E93-F32C47507D2D}"/>
                  </a:ext>
                </a:extLst>
              </p:cNvPr>
              <p:cNvGrpSpPr/>
              <p:nvPr/>
            </p:nvGrpSpPr>
            <p:grpSpPr>
              <a:xfrm>
                <a:off x="97359" y="861664"/>
                <a:ext cx="4724025" cy="1863782"/>
                <a:chOff x="73608" y="846759"/>
                <a:chExt cx="4724025" cy="1863782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F906CCF-2F95-2A4D-BBCB-A81239E43061}"/>
                    </a:ext>
                  </a:extLst>
                </p:cNvPr>
                <p:cNvGrpSpPr/>
                <p:nvPr/>
              </p:nvGrpSpPr>
              <p:grpSpPr>
                <a:xfrm>
                  <a:off x="73608" y="1579418"/>
                  <a:ext cx="4724025" cy="992332"/>
                  <a:chOff x="73608" y="1579418"/>
                  <a:chExt cx="4724025" cy="992332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EDD11D9-44C5-504B-9054-D4949D956812}"/>
                      </a:ext>
                    </a:extLst>
                  </p:cNvPr>
                  <p:cNvSpPr/>
                  <p:nvPr/>
                </p:nvSpPr>
                <p:spPr>
                  <a:xfrm>
                    <a:off x="73608" y="1579418"/>
                    <a:ext cx="2491462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3EE7F2D-90FB-3946-9533-3AF5DCEF8C51}"/>
                      </a:ext>
                    </a:extLst>
                  </p:cNvPr>
                  <p:cNvSpPr/>
                  <p:nvPr/>
                </p:nvSpPr>
                <p:spPr>
                  <a:xfrm>
                    <a:off x="2565071" y="1579418"/>
                    <a:ext cx="498764" cy="4275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32FB3FC-8C01-BC43-9FE0-5C19D33A7D3D}"/>
                      </a:ext>
                    </a:extLst>
                  </p:cNvPr>
                  <p:cNvSpPr/>
                  <p:nvPr/>
                </p:nvSpPr>
                <p:spPr>
                  <a:xfrm>
                    <a:off x="3063836" y="1579418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3F06AEF8-D4D7-9440-8CBC-B9595AA791B5}"/>
                      </a:ext>
                    </a:extLst>
                  </p:cNvPr>
                  <p:cNvSpPr/>
                  <p:nvPr/>
                </p:nvSpPr>
                <p:spPr>
                  <a:xfrm>
                    <a:off x="3716978" y="1579418"/>
                    <a:ext cx="1080655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70975BF-BC8C-6243-8A08-F8B8C47F8952}"/>
                      </a:ext>
                    </a:extLst>
                  </p:cNvPr>
                  <p:cNvSpPr/>
                  <p:nvPr/>
                </p:nvSpPr>
                <p:spPr>
                  <a:xfrm>
                    <a:off x="2553195" y="2144238"/>
                    <a:ext cx="498764" cy="42751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EFCAE43-0AB6-F746-8CD1-7F9129A2C660}"/>
                      </a:ext>
                    </a:extLst>
                  </p:cNvPr>
                  <p:cNvSpPr/>
                  <p:nvPr/>
                </p:nvSpPr>
                <p:spPr>
                  <a:xfrm>
                    <a:off x="2072243" y="2144238"/>
                    <a:ext cx="498764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51314C7-104D-CC48-B1E3-6AD3460E1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02577" y="1420102"/>
                  <a:ext cx="0" cy="129043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2FEDB7-6BC2-6345-B077-9C0675EBCFEF}"/>
                    </a:ext>
                  </a:extLst>
                </p:cNvPr>
                <p:cNvSpPr txBox="1"/>
                <p:nvPr/>
              </p:nvSpPr>
              <p:spPr>
                <a:xfrm>
                  <a:off x="2479589" y="846759"/>
                  <a:ext cx="9509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mismatch</a:t>
                  </a:r>
                </a:p>
              </p:txBody>
            </p:sp>
          </p:grp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8A20C8-1341-1B4B-922F-3C4CFB16C1F0}"/>
                </a:ext>
              </a:extLst>
            </p:cNvPr>
            <p:cNvSpPr/>
            <p:nvPr/>
          </p:nvSpPr>
          <p:spPr>
            <a:xfrm>
              <a:off x="1511748" y="3450661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0D1217-C282-284B-BE24-A70F5CEA6613}"/>
                </a:ext>
              </a:extLst>
            </p:cNvPr>
            <p:cNvSpPr/>
            <p:nvPr/>
          </p:nvSpPr>
          <p:spPr>
            <a:xfrm>
              <a:off x="1030796" y="3450661"/>
              <a:ext cx="498764" cy="427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349F78-F460-0242-9AB5-EAEF31512BAA}"/>
                </a:ext>
              </a:extLst>
            </p:cNvPr>
            <p:cNvSpPr/>
            <p:nvPr/>
          </p:nvSpPr>
          <p:spPr>
            <a:xfrm>
              <a:off x="514220" y="3450661"/>
              <a:ext cx="498764" cy="427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47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12DC1-EBBD-C04B-A120-7BD9E048DAC4}"/>
              </a:ext>
            </a:extLst>
          </p:cNvPr>
          <p:cNvSpPr txBox="1"/>
          <p:nvPr/>
        </p:nvSpPr>
        <p:spPr>
          <a:xfrm>
            <a:off x="277562" y="1472540"/>
            <a:ext cx="7196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want to shift the new green area with the same character as current good suffix</a:t>
            </a:r>
          </a:p>
          <a:p>
            <a:r>
              <a:rPr lang="en-US" dirty="0"/>
              <a:t>Because it is already known that red character is a mismatch with the yellow 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D48F04-40FE-E646-932C-5EF836C8F456}"/>
              </a:ext>
            </a:extLst>
          </p:cNvPr>
          <p:cNvGrpSpPr/>
          <p:nvPr/>
        </p:nvGrpSpPr>
        <p:grpSpPr>
          <a:xfrm>
            <a:off x="427513" y="2215850"/>
            <a:ext cx="4724025" cy="1724991"/>
            <a:chOff x="427513" y="2215850"/>
            <a:chExt cx="4724025" cy="17249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247D32-AE89-1D47-8980-9E6966B02611}"/>
                </a:ext>
              </a:extLst>
            </p:cNvPr>
            <p:cNvGrpSpPr/>
            <p:nvPr/>
          </p:nvGrpSpPr>
          <p:grpSpPr>
            <a:xfrm>
              <a:off x="427513" y="2215850"/>
              <a:ext cx="4724025" cy="1724991"/>
              <a:chOff x="97359" y="861664"/>
              <a:chExt cx="4724025" cy="172499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070CDA2-C55C-9D4A-A19C-961DB27FEBA9}"/>
                  </a:ext>
                </a:extLst>
              </p:cNvPr>
              <p:cNvSpPr/>
              <p:nvPr/>
            </p:nvSpPr>
            <p:spPr>
              <a:xfrm>
                <a:off x="3075710" y="2156250"/>
                <a:ext cx="653142" cy="42751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4CE9B29-4C73-8F45-9E93-F32C47507D2D}"/>
                  </a:ext>
                </a:extLst>
              </p:cNvPr>
              <p:cNvGrpSpPr/>
              <p:nvPr/>
            </p:nvGrpSpPr>
            <p:grpSpPr>
              <a:xfrm>
                <a:off x="97359" y="861664"/>
                <a:ext cx="4724025" cy="1724991"/>
                <a:chOff x="73608" y="846759"/>
                <a:chExt cx="4724025" cy="172499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F906CCF-2F95-2A4D-BBCB-A81239E43061}"/>
                    </a:ext>
                  </a:extLst>
                </p:cNvPr>
                <p:cNvGrpSpPr/>
                <p:nvPr/>
              </p:nvGrpSpPr>
              <p:grpSpPr>
                <a:xfrm>
                  <a:off x="73608" y="1579418"/>
                  <a:ext cx="4724025" cy="992332"/>
                  <a:chOff x="73608" y="1579418"/>
                  <a:chExt cx="4724025" cy="992332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EDD11D9-44C5-504B-9054-D4949D956812}"/>
                      </a:ext>
                    </a:extLst>
                  </p:cNvPr>
                  <p:cNvSpPr/>
                  <p:nvPr/>
                </p:nvSpPr>
                <p:spPr>
                  <a:xfrm>
                    <a:off x="73608" y="1579418"/>
                    <a:ext cx="2491462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73EE7F2D-90FB-3946-9533-3AF5DCEF8C51}"/>
                      </a:ext>
                    </a:extLst>
                  </p:cNvPr>
                  <p:cNvSpPr/>
                  <p:nvPr/>
                </p:nvSpPr>
                <p:spPr>
                  <a:xfrm>
                    <a:off x="2565071" y="1579418"/>
                    <a:ext cx="498764" cy="427512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32FB3FC-8C01-BC43-9FE0-5C19D33A7D3D}"/>
                      </a:ext>
                    </a:extLst>
                  </p:cNvPr>
                  <p:cNvSpPr/>
                  <p:nvPr/>
                </p:nvSpPr>
                <p:spPr>
                  <a:xfrm>
                    <a:off x="3063836" y="1579418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3F06AEF8-D4D7-9440-8CBC-B9595AA791B5}"/>
                      </a:ext>
                    </a:extLst>
                  </p:cNvPr>
                  <p:cNvSpPr/>
                  <p:nvPr/>
                </p:nvSpPr>
                <p:spPr>
                  <a:xfrm>
                    <a:off x="3716978" y="1579418"/>
                    <a:ext cx="1080655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70975BF-BC8C-6243-8A08-F8B8C47F8952}"/>
                      </a:ext>
                    </a:extLst>
                  </p:cNvPr>
                  <p:cNvSpPr/>
                  <p:nvPr/>
                </p:nvSpPr>
                <p:spPr>
                  <a:xfrm>
                    <a:off x="2553195" y="2144238"/>
                    <a:ext cx="498764" cy="42751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BEFCAE43-0AB6-F746-8CD1-7F9129A2C660}"/>
                      </a:ext>
                    </a:extLst>
                  </p:cNvPr>
                  <p:cNvSpPr/>
                  <p:nvPr/>
                </p:nvSpPr>
                <p:spPr>
                  <a:xfrm>
                    <a:off x="2072243" y="2144238"/>
                    <a:ext cx="498764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2FEDB7-6BC2-6345-B077-9C0675EBCFEF}"/>
                    </a:ext>
                  </a:extLst>
                </p:cNvPr>
                <p:cNvSpPr txBox="1"/>
                <p:nvPr/>
              </p:nvSpPr>
              <p:spPr>
                <a:xfrm>
                  <a:off x="2479589" y="846759"/>
                  <a:ext cx="9509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mismatch</a:t>
                  </a:r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781683-864E-8A49-AA7F-D97FFE590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8977" y="3538319"/>
              <a:ext cx="486887" cy="397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80EF8-2657-0F45-8204-1B30490F75C7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76" y="3541212"/>
              <a:ext cx="486888" cy="396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3303E4-A6D8-E14F-A66E-4F05313F4280}"/>
              </a:ext>
            </a:extLst>
          </p:cNvPr>
          <p:cNvGrpSpPr/>
          <p:nvPr/>
        </p:nvGrpSpPr>
        <p:grpSpPr>
          <a:xfrm>
            <a:off x="4075592" y="3508228"/>
            <a:ext cx="1662546" cy="427512"/>
            <a:chOff x="4088694" y="3508228"/>
            <a:chExt cx="1662546" cy="4275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4CA87-F493-F940-95B5-9AF1448D44BF}"/>
                </a:ext>
              </a:extLst>
            </p:cNvPr>
            <p:cNvSpPr/>
            <p:nvPr/>
          </p:nvSpPr>
          <p:spPr>
            <a:xfrm>
              <a:off x="4088694" y="3508228"/>
              <a:ext cx="498764" cy="427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B209D3-B854-4341-B704-159A6798377B}"/>
                </a:ext>
              </a:extLst>
            </p:cNvPr>
            <p:cNvSpPr/>
            <p:nvPr/>
          </p:nvSpPr>
          <p:spPr>
            <a:xfrm>
              <a:off x="4587458" y="3508228"/>
              <a:ext cx="498764" cy="4275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EBFD26-CF41-BC41-91DC-4266BFEB6811}"/>
                </a:ext>
              </a:extLst>
            </p:cNvPr>
            <p:cNvSpPr/>
            <p:nvPr/>
          </p:nvSpPr>
          <p:spPr>
            <a:xfrm>
              <a:off x="5098098" y="3508228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C52BDC-443A-D545-8C5E-B0BAA4AC3E51}"/>
              </a:ext>
            </a:extLst>
          </p:cNvPr>
          <p:cNvCxnSpPr>
            <a:cxnSpLocks/>
          </p:cNvCxnSpPr>
          <p:nvPr/>
        </p:nvCxnSpPr>
        <p:spPr>
          <a:xfrm>
            <a:off x="3156482" y="2571750"/>
            <a:ext cx="0" cy="1507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9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7EBCE7-BE60-1642-877D-3EB8019BE56F}"/>
              </a:ext>
            </a:extLst>
          </p:cNvPr>
          <p:cNvGrpSpPr/>
          <p:nvPr/>
        </p:nvGrpSpPr>
        <p:grpSpPr>
          <a:xfrm>
            <a:off x="567660" y="1289176"/>
            <a:ext cx="4346371" cy="1863782"/>
            <a:chOff x="475013" y="861664"/>
            <a:chExt cx="4346371" cy="18637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AE292F-9EBD-FD4C-BB55-768C294CB7AE}"/>
                </a:ext>
              </a:extLst>
            </p:cNvPr>
            <p:cNvSpPr/>
            <p:nvPr/>
          </p:nvSpPr>
          <p:spPr>
            <a:xfrm>
              <a:off x="3075710" y="2156250"/>
              <a:ext cx="653142" cy="4275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DEE7C8-0DFA-294D-8CB4-C8451DA843FE}"/>
                </a:ext>
              </a:extLst>
            </p:cNvPr>
            <p:cNvGrpSpPr/>
            <p:nvPr/>
          </p:nvGrpSpPr>
          <p:grpSpPr>
            <a:xfrm>
              <a:off x="475013" y="861664"/>
              <a:ext cx="4346371" cy="1863782"/>
              <a:chOff x="451262" y="846759"/>
              <a:chExt cx="4346371" cy="1863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DF448C-447A-5947-9366-B8441B1BD960}"/>
                  </a:ext>
                </a:extLst>
              </p:cNvPr>
              <p:cNvGrpSpPr/>
              <p:nvPr/>
            </p:nvGrpSpPr>
            <p:grpSpPr>
              <a:xfrm>
                <a:off x="451262" y="1579418"/>
                <a:ext cx="4346371" cy="992332"/>
                <a:chOff x="451262" y="1579418"/>
                <a:chExt cx="4346371" cy="992332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24FD13D-9D95-B248-816A-668F06B311C6}"/>
                    </a:ext>
                  </a:extLst>
                </p:cNvPr>
                <p:cNvSpPr/>
                <p:nvPr/>
              </p:nvSpPr>
              <p:spPr>
                <a:xfrm>
                  <a:off x="451262" y="1579418"/>
                  <a:ext cx="2113808" cy="4275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B0BC313-A8EA-C54E-924F-24ABE3651322}"/>
                    </a:ext>
                  </a:extLst>
                </p:cNvPr>
                <p:cNvSpPr/>
                <p:nvPr/>
              </p:nvSpPr>
              <p:spPr>
                <a:xfrm>
                  <a:off x="2565071" y="1579418"/>
                  <a:ext cx="498764" cy="42751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0D4ACE1-5D52-424D-A37B-184237B3B75E}"/>
                    </a:ext>
                  </a:extLst>
                </p:cNvPr>
                <p:cNvSpPr/>
                <p:nvPr/>
              </p:nvSpPr>
              <p:spPr>
                <a:xfrm>
                  <a:off x="3063836" y="1579418"/>
                  <a:ext cx="653142" cy="42751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7516D7E-E897-3541-9B4D-BFD965C70E2F}"/>
                    </a:ext>
                  </a:extLst>
                </p:cNvPr>
                <p:cNvSpPr/>
                <p:nvPr/>
              </p:nvSpPr>
              <p:spPr>
                <a:xfrm>
                  <a:off x="3716978" y="1579418"/>
                  <a:ext cx="1080655" cy="4275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0F792C1-0734-034E-BBA3-AC1B8D1043A5}"/>
                    </a:ext>
                  </a:extLst>
                </p:cNvPr>
                <p:cNvSpPr/>
                <p:nvPr/>
              </p:nvSpPr>
              <p:spPr>
                <a:xfrm>
                  <a:off x="2553195" y="2144238"/>
                  <a:ext cx="498764" cy="42751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F5DA665-22CE-B64A-ACEE-87CCF1CB9831}"/>
                    </a:ext>
                  </a:extLst>
                </p:cNvPr>
                <p:cNvSpPr/>
                <p:nvPr/>
              </p:nvSpPr>
              <p:spPr>
                <a:xfrm>
                  <a:off x="1175656" y="2144238"/>
                  <a:ext cx="1395351" cy="4275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E1C7EDF-4EF3-EF43-B30E-A2CCE258A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2577" y="1420102"/>
                <a:ext cx="0" cy="12904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8476E7-35E0-3A45-942B-1B0BA798A141}"/>
                  </a:ext>
                </a:extLst>
              </p:cNvPr>
              <p:cNvSpPr txBox="1"/>
              <p:nvPr/>
            </p:nvSpPr>
            <p:spPr>
              <a:xfrm>
                <a:off x="2479589" y="846759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mismatch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3F4D03A-BDD1-3D46-9476-09E0D9275DCF}"/>
              </a:ext>
            </a:extLst>
          </p:cNvPr>
          <p:cNvSpPr txBox="1"/>
          <p:nvPr/>
        </p:nvSpPr>
        <p:spPr>
          <a:xfrm>
            <a:off x="277562" y="3853675"/>
            <a:ext cx="518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find a matched good suffix in the pattern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126034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A6695-FD05-5F40-AC24-80507BF10304}"/>
              </a:ext>
            </a:extLst>
          </p:cNvPr>
          <p:cNvSpPr/>
          <p:nvPr/>
        </p:nvSpPr>
        <p:spPr>
          <a:xfrm>
            <a:off x="264486" y="874070"/>
            <a:ext cx="4745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Case 2: Partial good suffix exist as a prefix of pattern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8AC13D-CC50-234B-A232-897EC31228B0}"/>
              </a:ext>
            </a:extLst>
          </p:cNvPr>
          <p:cNvGrpSpPr/>
          <p:nvPr/>
        </p:nvGrpSpPr>
        <p:grpSpPr>
          <a:xfrm>
            <a:off x="554508" y="1455431"/>
            <a:ext cx="4883114" cy="1863782"/>
            <a:chOff x="532034" y="1550433"/>
            <a:chExt cx="4883114" cy="18637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F0BA09-2ABE-5249-A2D6-49030B751FA0}"/>
                </a:ext>
              </a:extLst>
            </p:cNvPr>
            <p:cNvSpPr/>
            <p:nvPr/>
          </p:nvSpPr>
          <p:spPr>
            <a:xfrm>
              <a:off x="4407291" y="2283092"/>
              <a:ext cx="1007857" cy="427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354E32-4774-A647-8FF6-608E22243775}"/>
                </a:ext>
              </a:extLst>
            </p:cNvPr>
            <p:cNvGrpSpPr/>
            <p:nvPr/>
          </p:nvGrpSpPr>
          <p:grpSpPr>
            <a:xfrm>
              <a:off x="532034" y="1550433"/>
              <a:ext cx="3875257" cy="1863782"/>
              <a:chOff x="532034" y="1550433"/>
              <a:chExt cx="3875257" cy="18637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40C47F6-A587-6340-87BE-EFBC9CEA4B2B}"/>
                  </a:ext>
                </a:extLst>
              </p:cNvPr>
              <p:cNvGrpSpPr/>
              <p:nvPr/>
            </p:nvGrpSpPr>
            <p:grpSpPr>
              <a:xfrm>
                <a:off x="532034" y="1550433"/>
                <a:ext cx="3875257" cy="1863782"/>
                <a:chOff x="475013" y="861664"/>
                <a:chExt cx="3875257" cy="186378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200F32-0B37-CA47-B7C4-E355DC876253}"/>
                    </a:ext>
                  </a:extLst>
                </p:cNvPr>
                <p:cNvSpPr/>
                <p:nvPr/>
              </p:nvSpPr>
              <p:spPr>
                <a:xfrm>
                  <a:off x="3075710" y="2156250"/>
                  <a:ext cx="653142" cy="42751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81293F2-5DA8-F643-BEF1-A71691750473}"/>
                    </a:ext>
                  </a:extLst>
                </p:cNvPr>
                <p:cNvGrpSpPr/>
                <p:nvPr/>
              </p:nvGrpSpPr>
              <p:grpSpPr>
                <a:xfrm>
                  <a:off x="475013" y="861664"/>
                  <a:ext cx="3875257" cy="1863782"/>
                  <a:chOff x="451262" y="846759"/>
                  <a:chExt cx="3875257" cy="1863782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A15AFAD-B8AE-5247-A329-DECE4466596B}"/>
                      </a:ext>
                    </a:extLst>
                  </p:cNvPr>
                  <p:cNvGrpSpPr/>
                  <p:nvPr/>
                </p:nvGrpSpPr>
                <p:grpSpPr>
                  <a:xfrm>
                    <a:off x="451262" y="1579418"/>
                    <a:ext cx="3875257" cy="992332"/>
                    <a:chOff x="451262" y="1579418"/>
                    <a:chExt cx="3875257" cy="992332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E72A1DC1-641F-8A47-9425-789E59A0C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262" y="1579418"/>
                      <a:ext cx="2113808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26518001-52B6-7B4E-BBDB-D47217308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5071" y="1579418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842A79BD-D0A8-C64C-BB08-CC580350F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836" y="1579418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C95EF1A-C1DB-6345-9E98-7A806D23E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978" y="1579418"/>
                      <a:ext cx="609541" cy="427512"/>
                    </a:xfrm>
                    <a:prstGeom prst="rect">
                      <a:avLst/>
                    </a:prstGeom>
                    <a:solidFill>
                      <a:schemeClr val="bg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79F904A-AE3A-BD42-A5F3-C5B8FE364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3195" y="2144238"/>
                      <a:ext cx="498764" cy="4275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039C6484-AEB9-F643-94BB-7D0791DF3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0106" y="2144238"/>
                      <a:ext cx="950901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7BCDE649-E551-A742-885F-D1DC6F2052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02577" y="1420102"/>
                    <a:ext cx="0" cy="129043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3E4708C-DD9B-4245-AD6C-6029D8E0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479589" y="846759"/>
                    <a:ext cx="950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mismatch</a:t>
                    </a: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773BDC-0960-714E-815E-D592DB32437D}"/>
                  </a:ext>
                </a:extLst>
              </p:cNvPr>
              <p:cNvSpPr/>
              <p:nvPr/>
            </p:nvSpPr>
            <p:spPr>
              <a:xfrm>
                <a:off x="3785873" y="2845019"/>
                <a:ext cx="621418" cy="42751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2D0DB-0FF5-4A43-98A6-F14624E08869}"/>
                  </a:ext>
                </a:extLst>
              </p:cNvPr>
              <p:cNvSpPr/>
              <p:nvPr/>
            </p:nvSpPr>
            <p:spPr>
              <a:xfrm>
                <a:off x="1079460" y="2845019"/>
                <a:ext cx="609543" cy="42751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6FF88A-8D1F-F04C-8CBC-E15EC219E51D}"/>
              </a:ext>
            </a:extLst>
          </p:cNvPr>
          <p:cNvSpPr txBox="1"/>
          <p:nvPr/>
        </p:nvSpPr>
        <p:spPr>
          <a:xfrm>
            <a:off x="198665" y="3951563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find a matched good suffix in the pattern somewhere else</a:t>
            </a:r>
          </a:p>
          <a:p>
            <a:r>
              <a:rPr lang="en-US" dirty="0"/>
              <a:t>However ‘suffix of suffix’(blue part) can be found prefix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4293931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6FF88A-8D1F-F04C-8CBC-E15EC219E51D}"/>
              </a:ext>
            </a:extLst>
          </p:cNvPr>
          <p:cNvSpPr txBox="1"/>
          <p:nvPr/>
        </p:nvSpPr>
        <p:spPr>
          <a:xfrm>
            <a:off x="552613" y="3404592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find a matched good suffix in the pattern somewhere else</a:t>
            </a:r>
          </a:p>
          <a:p>
            <a:r>
              <a:rPr lang="en-US" dirty="0"/>
              <a:t>However ‘suffix of suffix’(blue part) can be found prefix of the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B44CC-383E-0749-B6F1-7998F497E24F}"/>
              </a:ext>
            </a:extLst>
          </p:cNvPr>
          <p:cNvGrpSpPr/>
          <p:nvPr/>
        </p:nvGrpSpPr>
        <p:grpSpPr>
          <a:xfrm>
            <a:off x="554508" y="1311397"/>
            <a:ext cx="4883114" cy="1412409"/>
            <a:chOff x="554508" y="2188090"/>
            <a:chExt cx="4883114" cy="141240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8AC13D-CC50-234B-A232-897EC31228B0}"/>
                </a:ext>
              </a:extLst>
            </p:cNvPr>
            <p:cNvGrpSpPr/>
            <p:nvPr/>
          </p:nvGrpSpPr>
          <p:grpSpPr>
            <a:xfrm>
              <a:off x="554508" y="2188090"/>
              <a:ext cx="4883114" cy="1412409"/>
              <a:chOff x="532034" y="2283092"/>
              <a:chExt cx="4883114" cy="141240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F0BA09-2ABE-5249-A2D6-49030B751FA0}"/>
                  </a:ext>
                </a:extLst>
              </p:cNvPr>
              <p:cNvSpPr/>
              <p:nvPr/>
            </p:nvSpPr>
            <p:spPr>
              <a:xfrm>
                <a:off x="4407291" y="2283092"/>
                <a:ext cx="1007857" cy="427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A354E32-4774-A647-8FF6-608E22243775}"/>
                  </a:ext>
                </a:extLst>
              </p:cNvPr>
              <p:cNvGrpSpPr/>
              <p:nvPr/>
            </p:nvGrpSpPr>
            <p:grpSpPr>
              <a:xfrm>
                <a:off x="532034" y="2283092"/>
                <a:ext cx="3875257" cy="1412409"/>
                <a:chOff x="532034" y="2283092"/>
                <a:chExt cx="3875257" cy="141240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40C47F6-A587-6340-87BE-EFBC9CEA4B2B}"/>
                    </a:ext>
                  </a:extLst>
                </p:cNvPr>
                <p:cNvGrpSpPr/>
                <p:nvPr/>
              </p:nvGrpSpPr>
              <p:grpSpPr>
                <a:xfrm>
                  <a:off x="532034" y="2283092"/>
                  <a:ext cx="3875257" cy="1412409"/>
                  <a:chOff x="475013" y="1594323"/>
                  <a:chExt cx="3875257" cy="1412409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A200F32-0B37-CA47-B7C4-E355DC876253}"/>
                      </a:ext>
                    </a:extLst>
                  </p:cNvPr>
                  <p:cNvSpPr/>
                  <p:nvPr/>
                </p:nvSpPr>
                <p:spPr>
                  <a:xfrm>
                    <a:off x="3075710" y="2574162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A15AFAD-B8AE-5247-A329-DECE4466596B}"/>
                      </a:ext>
                    </a:extLst>
                  </p:cNvPr>
                  <p:cNvGrpSpPr/>
                  <p:nvPr/>
                </p:nvGrpSpPr>
                <p:grpSpPr>
                  <a:xfrm>
                    <a:off x="475013" y="1594323"/>
                    <a:ext cx="3875257" cy="1412409"/>
                    <a:chOff x="451262" y="1579418"/>
                    <a:chExt cx="3875257" cy="1412409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E72A1DC1-641F-8A47-9425-789E59A0C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262" y="1579418"/>
                      <a:ext cx="2113808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26518001-52B6-7B4E-BBDB-D47217308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5071" y="1579418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842A79BD-D0A8-C64C-BB08-CC580350F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836" y="1579418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C95EF1A-C1DB-6345-9E98-7A806D23E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978" y="1579418"/>
                      <a:ext cx="609541" cy="427512"/>
                    </a:xfrm>
                    <a:prstGeom prst="rect">
                      <a:avLst/>
                    </a:prstGeom>
                    <a:solidFill>
                      <a:schemeClr val="bg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79F904A-AE3A-BD42-A5F3-C5B8FE364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3195" y="2559257"/>
                      <a:ext cx="498764" cy="4275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039C6484-AEB9-F643-94BB-7D0791DF3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2294" y="2564315"/>
                      <a:ext cx="950901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E773BDC-0960-714E-815E-D592DB32437D}"/>
                    </a:ext>
                  </a:extLst>
                </p:cNvPr>
                <p:cNvSpPr/>
                <p:nvPr/>
              </p:nvSpPr>
              <p:spPr>
                <a:xfrm>
                  <a:off x="3785873" y="3262931"/>
                  <a:ext cx="621418" cy="427512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82D0DB-0FF5-4A43-98A6-F14624E08869}"/>
                    </a:ext>
                  </a:extLst>
                </p:cNvPr>
                <p:cNvSpPr/>
                <p:nvPr/>
              </p:nvSpPr>
              <p:spPr>
                <a:xfrm>
                  <a:off x="1081766" y="3262931"/>
                  <a:ext cx="609543" cy="427512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453562-DB05-C748-B93C-85E3BFF103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1409012" y="2615602"/>
              <a:ext cx="2714674" cy="552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498361-0042-B74B-8C47-AF792F44469C}"/>
              </a:ext>
            </a:extLst>
          </p:cNvPr>
          <p:cNvSpPr txBox="1"/>
          <p:nvPr/>
        </p:nvSpPr>
        <p:spPr>
          <a:xfrm>
            <a:off x="332648" y="1065229"/>
            <a:ext cx="4960012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Following algorithms are implemented in this project: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Knuth-Morris-</a:t>
            </a:r>
            <a:r>
              <a:rPr lang="en-US" sz="1600" dirty="0" err="1"/>
              <a:t>Patt</a:t>
            </a:r>
            <a:r>
              <a:rPr lang="en-US" sz="1600" dirty="0"/>
              <a:t> (KMP)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Boyer-Moore</a:t>
            </a:r>
          </a:p>
        </p:txBody>
      </p:sp>
    </p:spTree>
    <p:extLst>
      <p:ext uri="{BB962C8B-B14F-4D97-AF65-F5344CB8AC3E}">
        <p14:creationId xmlns:p14="http://schemas.microsoft.com/office/powerpoint/2010/main" val="2822768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6FF88A-8D1F-F04C-8CBC-E15EC219E51D}"/>
              </a:ext>
            </a:extLst>
          </p:cNvPr>
          <p:cNvSpPr txBox="1"/>
          <p:nvPr/>
        </p:nvSpPr>
        <p:spPr>
          <a:xfrm>
            <a:off x="578259" y="3536784"/>
            <a:ext cx="6979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we shift the pattern so that partial suffix will align with prefix of the pattern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5B44CC-383E-0749-B6F1-7998F497E24F}"/>
              </a:ext>
            </a:extLst>
          </p:cNvPr>
          <p:cNvGrpSpPr/>
          <p:nvPr/>
        </p:nvGrpSpPr>
        <p:grpSpPr>
          <a:xfrm>
            <a:off x="578259" y="1383262"/>
            <a:ext cx="6472423" cy="1407351"/>
            <a:chOff x="554508" y="2188090"/>
            <a:chExt cx="6472423" cy="140735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8AC13D-CC50-234B-A232-897EC31228B0}"/>
                </a:ext>
              </a:extLst>
            </p:cNvPr>
            <p:cNvGrpSpPr/>
            <p:nvPr/>
          </p:nvGrpSpPr>
          <p:grpSpPr>
            <a:xfrm>
              <a:off x="554508" y="2188090"/>
              <a:ext cx="6472423" cy="1407351"/>
              <a:chOff x="532034" y="2283092"/>
              <a:chExt cx="6472423" cy="140735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F0BA09-2ABE-5249-A2D6-49030B751FA0}"/>
                  </a:ext>
                </a:extLst>
              </p:cNvPr>
              <p:cNvSpPr/>
              <p:nvPr/>
            </p:nvSpPr>
            <p:spPr>
              <a:xfrm>
                <a:off x="4407291" y="2283092"/>
                <a:ext cx="1007857" cy="427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A354E32-4774-A647-8FF6-608E22243775}"/>
                  </a:ext>
                </a:extLst>
              </p:cNvPr>
              <p:cNvGrpSpPr/>
              <p:nvPr/>
            </p:nvGrpSpPr>
            <p:grpSpPr>
              <a:xfrm>
                <a:off x="532034" y="2283092"/>
                <a:ext cx="6472423" cy="1407351"/>
                <a:chOff x="532034" y="2283092"/>
                <a:chExt cx="6472423" cy="140735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40C47F6-A587-6340-87BE-EFBC9CEA4B2B}"/>
                    </a:ext>
                  </a:extLst>
                </p:cNvPr>
                <p:cNvGrpSpPr/>
                <p:nvPr/>
              </p:nvGrpSpPr>
              <p:grpSpPr>
                <a:xfrm>
                  <a:off x="532034" y="2283092"/>
                  <a:ext cx="5862880" cy="1407351"/>
                  <a:chOff x="475013" y="1594323"/>
                  <a:chExt cx="5862880" cy="140735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A200F32-0B37-CA47-B7C4-E355DC876253}"/>
                      </a:ext>
                    </a:extLst>
                  </p:cNvPr>
                  <p:cNvSpPr/>
                  <p:nvPr/>
                </p:nvSpPr>
                <p:spPr>
                  <a:xfrm>
                    <a:off x="5684751" y="2574162"/>
                    <a:ext cx="653142" cy="427512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8A15AFAD-B8AE-5247-A329-DECE4466596B}"/>
                      </a:ext>
                    </a:extLst>
                  </p:cNvPr>
                  <p:cNvGrpSpPr/>
                  <p:nvPr/>
                </p:nvGrpSpPr>
                <p:grpSpPr>
                  <a:xfrm>
                    <a:off x="475013" y="1594323"/>
                    <a:ext cx="5209738" cy="1407351"/>
                    <a:chOff x="451262" y="1579418"/>
                    <a:chExt cx="5209738" cy="1407351"/>
                  </a:xfrm>
                </p:grpSpPr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E72A1DC1-641F-8A47-9425-789E59A0C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262" y="1579418"/>
                      <a:ext cx="2113808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26518001-52B6-7B4E-BBDB-D47217308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65071" y="1579418"/>
                      <a:ext cx="498764" cy="42751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842A79BD-D0A8-C64C-BB08-CC580350F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3836" y="1579418"/>
                      <a:ext cx="653142" cy="427512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DC95EF1A-C1DB-6345-9E98-7A806D23E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978" y="1579418"/>
                      <a:ext cx="609541" cy="427512"/>
                    </a:xfrm>
                    <a:prstGeom prst="rect">
                      <a:avLst/>
                    </a:prstGeom>
                    <a:solidFill>
                      <a:schemeClr val="bg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779F904A-AE3A-BD42-A5F3-C5B8FE364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236" y="2559257"/>
                      <a:ext cx="498764" cy="4275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039C6484-AEB9-F643-94BB-7D0791DF3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600" y="2559257"/>
                      <a:ext cx="950901" cy="42751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E773BDC-0960-714E-815E-D592DB32437D}"/>
                    </a:ext>
                  </a:extLst>
                </p:cNvPr>
                <p:cNvSpPr/>
                <p:nvPr/>
              </p:nvSpPr>
              <p:spPr>
                <a:xfrm>
                  <a:off x="3785873" y="3262931"/>
                  <a:ext cx="621418" cy="427512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82D0DB-0FF5-4A43-98A6-F14624E08869}"/>
                    </a:ext>
                  </a:extLst>
                </p:cNvPr>
                <p:cNvSpPr/>
                <p:nvPr/>
              </p:nvSpPr>
              <p:spPr>
                <a:xfrm>
                  <a:off x="6394914" y="3262931"/>
                  <a:ext cx="609543" cy="427512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453562-DB05-C748-B93C-85E3BFF103CF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4119056" y="2615602"/>
              <a:ext cx="4630" cy="552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14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6FF88A-8D1F-F04C-8CBC-E15EC219E51D}"/>
              </a:ext>
            </a:extLst>
          </p:cNvPr>
          <p:cNvSpPr txBox="1"/>
          <p:nvPr/>
        </p:nvSpPr>
        <p:spPr>
          <a:xfrm>
            <a:off x="198665" y="3951563"/>
            <a:ext cx="8637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virtual green part to the partial good suffix(blue part) to make it a virtual complete good suffix </a:t>
            </a:r>
          </a:p>
          <a:p>
            <a:r>
              <a:rPr lang="en-US" dirty="0"/>
              <a:t>starting at the location before the pattern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ACB61D-0211-064E-A4EC-AA10D57DC4B0}"/>
              </a:ext>
            </a:extLst>
          </p:cNvPr>
          <p:cNvGrpSpPr/>
          <p:nvPr/>
        </p:nvGrpSpPr>
        <p:grpSpPr>
          <a:xfrm>
            <a:off x="264486" y="1509401"/>
            <a:ext cx="6472423" cy="2389465"/>
            <a:chOff x="592974" y="1542099"/>
            <a:chExt cx="6472423" cy="23894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2B888C-4505-BE45-9CE1-C2300AC597ED}"/>
                </a:ext>
              </a:extLst>
            </p:cNvPr>
            <p:cNvGrpSpPr/>
            <p:nvPr/>
          </p:nvGrpSpPr>
          <p:grpSpPr>
            <a:xfrm>
              <a:off x="592974" y="1542099"/>
              <a:ext cx="6472423" cy="1407351"/>
              <a:chOff x="592974" y="1542099"/>
              <a:chExt cx="6472423" cy="14073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55B44CC-383E-0749-B6F1-7998F497E24F}"/>
                  </a:ext>
                </a:extLst>
              </p:cNvPr>
              <p:cNvGrpSpPr/>
              <p:nvPr/>
            </p:nvGrpSpPr>
            <p:grpSpPr>
              <a:xfrm>
                <a:off x="592974" y="1542099"/>
                <a:ext cx="6472423" cy="1407351"/>
                <a:chOff x="554508" y="2188090"/>
                <a:chExt cx="6472423" cy="140735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D8AC13D-CC50-234B-A232-897EC31228B0}"/>
                    </a:ext>
                  </a:extLst>
                </p:cNvPr>
                <p:cNvGrpSpPr/>
                <p:nvPr/>
              </p:nvGrpSpPr>
              <p:grpSpPr>
                <a:xfrm>
                  <a:off x="554508" y="2188090"/>
                  <a:ext cx="6472423" cy="1407351"/>
                  <a:chOff x="532034" y="2283092"/>
                  <a:chExt cx="6472423" cy="1407351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4F0BA09-2ABE-5249-A2D6-49030B751FA0}"/>
                      </a:ext>
                    </a:extLst>
                  </p:cNvPr>
                  <p:cNvSpPr/>
                  <p:nvPr/>
                </p:nvSpPr>
                <p:spPr>
                  <a:xfrm>
                    <a:off x="4407291" y="2283092"/>
                    <a:ext cx="1007857" cy="42751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1A354E32-4774-A647-8FF6-608E22243775}"/>
                      </a:ext>
                    </a:extLst>
                  </p:cNvPr>
                  <p:cNvGrpSpPr/>
                  <p:nvPr/>
                </p:nvGrpSpPr>
                <p:grpSpPr>
                  <a:xfrm>
                    <a:off x="532034" y="2283092"/>
                    <a:ext cx="6472423" cy="1407351"/>
                    <a:chOff x="532034" y="2283092"/>
                    <a:chExt cx="6472423" cy="1407351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140C47F6-A587-6340-87BE-EFBC9CEA4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2034" y="2283092"/>
                      <a:ext cx="5862880" cy="1407351"/>
                      <a:chOff x="475013" y="1594323"/>
                      <a:chExt cx="5862880" cy="1407351"/>
                    </a:xfrm>
                  </p:grpSpPr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DA200F32-0B37-CA47-B7C4-E355DC876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4751" y="2574162"/>
                        <a:ext cx="653142" cy="427512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8A15AFAD-B8AE-5247-A329-DECE446659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013" y="1594323"/>
                        <a:ext cx="5209738" cy="1407351"/>
                        <a:chOff x="451262" y="1579418"/>
                        <a:chExt cx="5209738" cy="1407351"/>
                      </a:xfrm>
                    </p:grpSpPr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E72A1DC1-641F-8A47-9425-789E59A0CE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262" y="1579418"/>
                          <a:ext cx="2113808" cy="42751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26518001-52B6-7B4E-BBDB-D47217308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65071" y="1579418"/>
                          <a:ext cx="498764" cy="42751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842A79BD-D0A8-C64C-BB08-CC580350FD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63836" y="1579418"/>
                          <a:ext cx="653142" cy="427512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C95EF1A-C1DB-6345-9E98-7A806D23E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16978" y="1579418"/>
                          <a:ext cx="609541" cy="427512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779F904A-AE3A-BD42-A5F3-C5B8FE3645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2236" y="2559257"/>
                          <a:ext cx="498764" cy="42751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039C6484-AEB9-F643-94BB-7D0791DF32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07600" y="2559257"/>
                          <a:ext cx="950901" cy="42751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E773BDC-0960-714E-815E-D592DB324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5873" y="3262931"/>
                      <a:ext cx="621418" cy="427512"/>
                    </a:xfrm>
                    <a:prstGeom prst="rect">
                      <a:avLst/>
                    </a:prstGeom>
                    <a:solidFill>
                      <a:schemeClr val="bg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7682D0DB-0FF5-4A43-98A6-F14624E08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4914" y="3262931"/>
                      <a:ext cx="609543" cy="427512"/>
                    </a:xfrm>
                    <a:prstGeom prst="rect">
                      <a:avLst/>
                    </a:prstGeom>
                    <a:solidFill>
                      <a:schemeClr val="bg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D453562-DB05-C748-B93C-85E3BFF103CF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 flipH="1">
                  <a:off x="4119056" y="2615602"/>
                  <a:ext cx="4630" cy="5523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0ADF8-5E81-A447-9F12-977C852E4D97}"/>
                  </a:ext>
                </a:extLst>
              </p:cNvPr>
              <p:cNvSpPr/>
              <p:nvPr/>
            </p:nvSpPr>
            <p:spPr>
              <a:xfrm>
                <a:off x="3184307" y="2521938"/>
                <a:ext cx="653142" cy="42751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tint val="66000"/>
                      <a:satMod val="160000"/>
                    </a:srgbClr>
                  </a:gs>
                  <a:gs pos="50000">
                    <a:srgbClr val="92D050">
                      <a:tint val="44500"/>
                      <a:satMod val="160000"/>
                    </a:srgbClr>
                  </a:gs>
                  <a:gs pos="100000">
                    <a:srgbClr val="92D050">
                      <a:tint val="23500"/>
                      <a:satMod val="160000"/>
                    </a:srgb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B6241A-C130-BA45-84BD-FADAF6329825}"/>
                </a:ext>
              </a:extLst>
            </p:cNvPr>
            <p:cNvSpPr txBox="1"/>
            <p:nvPr/>
          </p:nvSpPr>
          <p:spPr>
            <a:xfrm rot="16200000">
              <a:off x="3519965" y="2524872"/>
              <a:ext cx="3352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/>
                <a:t>{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6E4AA-6C07-1245-879F-A4C85AF27078}"/>
                </a:ext>
              </a:extLst>
            </p:cNvPr>
            <p:cNvSpPr txBox="1"/>
            <p:nvPr/>
          </p:nvSpPr>
          <p:spPr>
            <a:xfrm>
              <a:off x="3379026" y="3408344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</a:t>
              </a:r>
            </a:p>
            <a:p>
              <a:r>
                <a:rPr lang="en-US" dirty="0"/>
                <a:t>Good suffix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51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E86DA2-31EA-344A-AD8F-40C7333C8EC7}"/>
              </a:ext>
            </a:extLst>
          </p:cNvPr>
          <p:cNvSpPr txBox="1"/>
          <p:nvPr/>
        </p:nvSpPr>
        <p:spPr>
          <a:xfrm>
            <a:off x="237506" y="843148"/>
            <a:ext cx="5405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us consider same example and apply Boyer-Moore algorithm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A8B31C-00B2-4848-B954-718BBB2C358A}"/>
              </a:ext>
            </a:extLst>
          </p:cNvPr>
          <p:cNvGrpSpPr/>
          <p:nvPr/>
        </p:nvGrpSpPr>
        <p:grpSpPr>
          <a:xfrm>
            <a:off x="360549" y="1600797"/>
            <a:ext cx="2579780" cy="1941906"/>
            <a:chOff x="360549" y="1600797"/>
            <a:chExt cx="2579780" cy="19419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BF9D1E-0533-2F40-9845-48B15258CEEC}"/>
                </a:ext>
              </a:extLst>
            </p:cNvPr>
            <p:cNvGrpSpPr/>
            <p:nvPr/>
          </p:nvGrpSpPr>
          <p:grpSpPr>
            <a:xfrm>
              <a:off x="1313413" y="1600797"/>
              <a:ext cx="1626916" cy="1941906"/>
              <a:chOff x="1469403" y="1874084"/>
              <a:chExt cx="1626916" cy="194190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E00B786-749D-9C4F-8E84-34AAFDCD7147}"/>
                  </a:ext>
                </a:extLst>
              </p:cNvPr>
              <p:cNvGrpSpPr/>
              <p:nvPr/>
            </p:nvGrpSpPr>
            <p:grpSpPr>
              <a:xfrm>
                <a:off x="1469403" y="1874084"/>
                <a:ext cx="1626916" cy="1941906"/>
                <a:chOff x="554874" y="1783352"/>
                <a:chExt cx="1626916" cy="194190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AB23D75-3ABA-F542-92FE-588A92AB5869}"/>
                    </a:ext>
                  </a:extLst>
                </p:cNvPr>
                <p:cNvGrpSpPr/>
                <p:nvPr/>
              </p:nvGrpSpPr>
              <p:grpSpPr>
                <a:xfrm>
                  <a:off x="554874" y="1783352"/>
                  <a:ext cx="1626916" cy="427511"/>
                  <a:chOff x="855034" y="1910944"/>
                  <a:chExt cx="1626916" cy="427511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65E50E-A82F-D845-A153-DB9F22B0C3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C7886994-AE50-3B48-8128-F284006119C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34" y="1910944"/>
                    <a:ext cx="1626916" cy="427511"/>
                    <a:chOff x="890649" y="1923804"/>
                    <a:chExt cx="1626916" cy="427511"/>
                  </a:xfrm>
                </p:grpSpPr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106E444C-18A2-3B47-B359-C3B2009E69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EAD8BD19-B231-C744-8F56-218114C926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649" y="1923804"/>
                      <a:ext cx="1626916" cy="427511"/>
                      <a:chOff x="890649" y="1935679"/>
                      <a:chExt cx="1626916" cy="427511"/>
                    </a:xfrm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FA3DCB0A-DBE8-2943-B1C5-42E44D2B7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649" y="1935679"/>
                        <a:ext cx="1626916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E5FF048D-E840-6547-A393-DC7CE3B28C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F6E2713-3084-D248-867B-A24BA6A53C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F1D1D35-2522-7641-A9A3-F201E1E980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4BFF8FE-346E-4445-8552-CB0A601E797A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C882FAF-62BB-7C4A-9555-E5FA81D8DE4B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9BB0365-5CCF-1E4B-A368-BF261B9D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B71CDBA-A925-9B4C-9995-78FFE927311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04774E-19C0-6A41-A0DF-7A7109B624ED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5EEA16-D162-DB4A-A285-98DAE89EAB6B}"/>
                </a:ext>
              </a:extLst>
            </p:cNvPr>
            <p:cNvSpPr txBox="1"/>
            <p:nvPr/>
          </p:nvSpPr>
          <p:spPr>
            <a:xfrm>
              <a:off x="360549" y="1623548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E9AD7F-46D9-094D-BE51-70E4DEBC3F91}"/>
              </a:ext>
            </a:extLst>
          </p:cNvPr>
          <p:cNvGrpSpPr/>
          <p:nvPr/>
        </p:nvGrpSpPr>
        <p:grpSpPr>
          <a:xfrm>
            <a:off x="417004" y="2779558"/>
            <a:ext cx="4640398" cy="752116"/>
            <a:chOff x="417004" y="2779558"/>
            <a:chExt cx="4640398" cy="75211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51D489-2E9B-C349-A1B4-38FCA448EFF1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35D637A-E324-FB4C-A73C-B28965C87296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AA889BB-29C6-DE42-93A8-6A95776AC0DA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0B68778-8DE3-9A4D-AEF8-04616C7240DE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22DD932-C15F-174C-94BC-4931BDE22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EA99B4F-79A3-BD44-B1CE-155AAB31D6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0CBD6CC-E3E4-4B40-82F7-69D783A6E9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0C770C75-C5DF-E346-8D5B-A8873779AC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AEEC13CC-8475-F64E-87E7-66DD60E21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F3FF0E80-A69D-614B-97C0-9282CA4BE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FA7E665-5EB8-3D46-B45C-6F2AFC7ECA78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F16E476-A594-CF46-A2E5-15859F8BDA5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523745F-E958-5A41-91D1-1B3E983C63E7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D5A5AC14-CFEF-F44E-B1F1-BAC8DD537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3CF8B2C-B671-9E43-BC95-D55A8E46A1E1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05ED387-93D9-4A41-9E1B-FF54F7F6F6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DADB285-7B26-154F-83D8-476B03B18802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07716D41-4F6C-854C-8EBE-71F8EA63D1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13391BA-68CF-2F46-A142-8711391D3742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327504-0DC5-AA49-B3F5-25C3589FE998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DD1396-79B3-2347-ABE9-81644C59232F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B5324C-70F9-A046-A6C1-1766C94E41BD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F338E7-0C34-D54E-80C1-56B5C638DFDB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70BAE7-2B43-D246-846C-E04947EBC213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ECB28BB-B476-0649-907E-62114E8D2A65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162846-9557-2B4C-B92D-4C1123DB5978}"/>
                </a:ext>
              </a:extLst>
            </p:cNvPr>
            <p:cNvSpPr txBox="1"/>
            <p:nvPr/>
          </p:nvSpPr>
          <p:spPr>
            <a:xfrm>
              <a:off x="417004" y="2816898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90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7ACBCB-7204-AB4E-985A-DC5013F240DE}"/>
              </a:ext>
            </a:extLst>
          </p:cNvPr>
          <p:cNvSpPr/>
          <p:nvPr/>
        </p:nvSpPr>
        <p:spPr>
          <a:xfrm>
            <a:off x="4969824" y="79817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﻿def fullSuffixMatch_case2(</a:t>
            </a:r>
            <a:r>
              <a:rPr lang="en-US" dirty="0" err="1"/>
              <a:t>shiftArray</a:t>
            </a:r>
            <a:r>
              <a:rPr lang="en-US" dirty="0"/>
              <a:t>, </a:t>
            </a:r>
            <a:r>
              <a:rPr lang="en-US" dirty="0" err="1"/>
              <a:t>borderArray</a:t>
            </a:r>
            <a:r>
              <a:rPr lang="en-US" dirty="0"/>
              <a:t>, </a:t>
            </a:r>
            <a:r>
              <a:rPr lang="en-US" dirty="0" err="1"/>
              <a:t>DNA_pattern</a:t>
            </a:r>
            <a:r>
              <a:rPr lang="en-US" dirty="0"/>
              <a:t>, </a:t>
            </a:r>
            <a:r>
              <a:rPr lang="en-US" dirty="0" err="1"/>
              <a:t>patLen</a:t>
            </a:r>
            <a:r>
              <a:rPr lang="en-US" dirty="0"/>
              <a:t>): </a:t>
            </a:r>
          </a:p>
          <a:p>
            <a:r>
              <a:rPr lang="en-US" dirty="0"/>
              <a:t>    j=</a:t>
            </a:r>
            <a:r>
              <a:rPr lang="en-US" dirty="0" err="1"/>
              <a:t>borderArray</a:t>
            </a:r>
            <a:r>
              <a:rPr lang="en-US" dirty="0"/>
              <a:t>[0]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range(patLen+1):</a:t>
            </a:r>
          </a:p>
          <a:p>
            <a:r>
              <a:rPr lang="en-US" dirty="0"/>
              <a:t>        if(</a:t>
            </a:r>
            <a:r>
              <a:rPr lang="en-US" dirty="0" err="1"/>
              <a:t>shiftArray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]==0):</a:t>
            </a:r>
          </a:p>
          <a:p>
            <a:r>
              <a:rPr lang="en-US" dirty="0"/>
              <a:t>            </a:t>
            </a:r>
            <a:r>
              <a:rPr lang="en-US" dirty="0" err="1"/>
              <a:t>shiftArray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]=j</a:t>
            </a:r>
          </a:p>
          <a:p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==j):</a:t>
            </a:r>
          </a:p>
          <a:p>
            <a:r>
              <a:rPr lang="en-US" dirty="0"/>
              <a:t>            j=</a:t>
            </a:r>
            <a:r>
              <a:rPr lang="en-US" dirty="0" err="1"/>
              <a:t>borderArray</a:t>
            </a:r>
            <a:r>
              <a:rPr lang="en-US" dirty="0"/>
              <a:t>[j]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75344-DE59-8E4E-B74E-AE993BD11D37}"/>
              </a:ext>
            </a:extLst>
          </p:cNvPr>
          <p:cNvSpPr/>
          <p:nvPr/>
        </p:nvSpPr>
        <p:spPr>
          <a:xfrm>
            <a:off x="243444" y="79817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﻿def fullSuffixMatch_case1(</a:t>
            </a:r>
            <a:r>
              <a:rPr lang="en-US" dirty="0" err="1"/>
              <a:t>shiftArray</a:t>
            </a:r>
            <a:r>
              <a:rPr lang="en-US" dirty="0"/>
              <a:t>, </a:t>
            </a:r>
            <a:r>
              <a:rPr lang="en-US" dirty="0" err="1"/>
              <a:t>borderArray</a:t>
            </a:r>
            <a:r>
              <a:rPr lang="en-US" dirty="0"/>
              <a:t>, </a:t>
            </a:r>
            <a:r>
              <a:rPr lang="en-US" dirty="0" err="1"/>
              <a:t>DNA_pattern</a:t>
            </a:r>
            <a:r>
              <a:rPr lang="en-US" dirty="0"/>
              <a:t>, </a:t>
            </a:r>
            <a:r>
              <a:rPr lang="en-US" dirty="0" err="1"/>
              <a:t>patLen</a:t>
            </a:r>
            <a:r>
              <a:rPr lang="en-US" dirty="0"/>
              <a:t>):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patLen</a:t>
            </a:r>
            <a:r>
              <a:rPr lang="en-US" dirty="0"/>
              <a:t> </a:t>
            </a:r>
          </a:p>
          <a:p>
            <a:r>
              <a:rPr lang="en-US" dirty="0"/>
              <a:t>    j = </a:t>
            </a:r>
            <a:r>
              <a:rPr lang="en-US" dirty="0" err="1"/>
              <a:t>patLen</a:t>
            </a:r>
            <a:r>
              <a:rPr lang="en-US" dirty="0"/>
              <a:t> + 1</a:t>
            </a:r>
          </a:p>
          <a:p>
            <a:r>
              <a:rPr lang="en-US" dirty="0"/>
              <a:t>    </a:t>
            </a:r>
            <a:r>
              <a:rPr lang="en-US" dirty="0" err="1"/>
              <a:t>borderArray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j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while(</a:t>
            </a:r>
            <a:r>
              <a:rPr lang="en-US" dirty="0" err="1"/>
              <a:t>i</a:t>
            </a:r>
            <a:r>
              <a:rPr lang="en-US" dirty="0"/>
              <a:t> &gt; 0): </a:t>
            </a:r>
          </a:p>
          <a:p>
            <a:r>
              <a:rPr lang="en-US" dirty="0"/>
              <a:t>        while ((j &lt;= </a:t>
            </a:r>
            <a:r>
              <a:rPr lang="en-US" dirty="0" err="1"/>
              <a:t>patLen</a:t>
            </a:r>
            <a:r>
              <a:rPr lang="en-US" dirty="0"/>
              <a:t>) and (</a:t>
            </a:r>
            <a:r>
              <a:rPr lang="en-US" dirty="0" err="1"/>
              <a:t>DNA_pattern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- 1] != </a:t>
            </a:r>
            <a:r>
              <a:rPr lang="en-US" dirty="0" err="1"/>
              <a:t>DNA_pattern</a:t>
            </a:r>
            <a:r>
              <a:rPr lang="en-US" dirty="0"/>
              <a:t>[j - 1])):</a:t>
            </a:r>
          </a:p>
          <a:p>
            <a:r>
              <a:rPr lang="en-US" dirty="0"/>
              <a:t>            if(</a:t>
            </a:r>
            <a:r>
              <a:rPr lang="en-US" dirty="0" err="1"/>
              <a:t>shiftArray</a:t>
            </a:r>
            <a:r>
              <a:rPr lang="en-US" dirty="0"/>
              <a:t>[j]==0):</a:t>
            </a:r>
          </a:p>
          <a:p>
            <a:r>
              <a:rPr lang="en-US" dirty="0"/>
              <a:t>                </a:t>
            </a:r>
            <a:r>
              <a:rPr lang="en-US" dirty="0" err="1"/>
              <a:t>shiftArray</a:t>
            </a:r>
            <a:r>
              <a:rPr lang="en-US" dirty="0"/>
              <a:t>[j] = j -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            j = </a:t>
            </a:r>
            <a:r>
              <a:rPr lang="en-US" dirty="0" err="1"/>
              <a:t>borderArray</a:t>
            </a:r>
            <a:r>
              <a:rPr lang="en-US" dirty="0"/>
              <a:t>[j] 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- 1</a:t>
            </a:r>
          </a:p>
          <a:p>
            <a:r>
              <a:rPr lang="en-US" dirty="0"/>
              <a:t>        j =j-1</a:t>
            </a:r>
          </a:p>
          <a:p>
            <a:r>
              <a:rPr lang="en-US" dirty="0"/>
              <a:t>        </a:t>
            </a:r>
            <a:r>
              <a:rPr lang="en-US" dirty="0" err="1"/>
              <a:t>borderArray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j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15B5C-0968-B542-9334-D4931CE3BA5B}"/>
              </a:ext>
            </a:extLst>
          </p:cNvPr>
          <p:cNvCxnSpPr/>
          <p:nvPr/>
        </p:nvCxnSpPr>
        <p:spPr>
          <a:xfrm>
            <a:off x="4726379" y="798174"/>
            <a:ext cx="0" cy="3607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0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CA450-95C4-5C40-AB54-84EC80558CFF}"/>
              </a:ext>
            </a:extLst>
          </p:cNvPr>
          <p:cNvSpPr txBox="1"/>
          <p:nvPr/>
        </p:nvSpPr>
        <p:spPr>
          <a:xfrm>
            <a:off x="178130" y="653143"/>
            <a:ext cx="332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construct 2 arrays viz. </a:t>
            </a:r>
          </a:p>
          <a:p>
            <a:r>
              <a:rPr lang="en-US" dirty="0"/>
              <a:t>﻿</a:t>
            </a:r>
            <a:r>
              <a:rPr lang="en-US" dirty="0" err="1"/>
              <a:t>borderArray</a:t>
            </a:r>
            <a:r>
              <a:rPr lang="en-US" dirty="0"/>
              <a:t> and ﻿</a:t>
            </a:r>
            <a:r>
              <a:rPr lang="en-US" dirty="0" err="1"/>
              <a:t>shiftArray</a:t>
            </a:r>
            <a:endParaRPr lang="en-US" dirty="0"/>
          </a:p>
          <a:p>
            <a:r>
              <a:rPr lang="en-US" dirty="0"/>
              <a:t> to know how many characters we need</a:t>
            </a:r>
          </a:p>
          <a:p>
            <a:r>
              <a:rPr lang="en-US" dirty="0"/>
              <a:t> to shift when mismatch occurs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4CC15-EA7D-734F-87D4-B4B619EF2FE8}"/>
              </a:ext>
            </a:extLst>
          </p:cNvPr>
          <p:cNvSpPr txBox="1"/>
          <p:nvPr/>
        </p:nvSpPr>
        <p:spPr>
          <a:xfrm>
            <a:off x="178130" y="176942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2 arrays and initialize them to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425A-73C6-784D-93B8-454256FEE591}"/>
              </a:ext>
            </a:extLst>
          </p:cNvPr>
          <p:cNvSpPr txBox="1"/>
          <p:nvPr/>
        </p:nvSpPr>
        <p:spPr>
          <a:xfrm>
            <a:off x="4850316" y="2633949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borderArray</a:t>
            </a:r>
            <a:r>
              <a:rPr lang="en-US" dirty="0"/>
              <a:t> = [0] * (</a:t>
            </a:r>
            <a:r>
              <a:rPr lang="en-US" dirty="0" err="1"/>
              <a:t>patLen</a:t>
            </a:r>
            <a:r>
              <a:rPr lang="en-US" dirty="0"/>
              <a:t> + 1) </a:t>
            </a:r>
          </a:p>
          <a:p>
            <a:r>
              <a:rPr lang="en-US" dirty="0" err="1"/>
              <a:t>shiftArray</a:t>
            </a:r>
            <a:r>
              <a:rPr lang="en-US" dirty="0"/>
              <a:t> = [0] * (</a:t>
            </a:r>
            <a:r>
              <a:rPr lang="en-US" dirty="0" err="1"/>
              <a:t>patLen</a:t>
            </a:r>
            <a:r>
              <a:rPr lang="en-US" dirty="0"/>
              <a:t> + 1)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C198D2-5E21-0E42-B413-23B2F4DB2A6C}"/>
              </a:ext>
            </a:extLst>
          </p:cNvPr>
          <p:cNvCxnSpPr>
            <a:cxnSpLocks/>
          </p:cNvCxnSpPr>
          <p:nvPr/>
        </p:nvCxnSpPr>
        <p:spPr>
          <a:xfrm>
            <a:off x="4352545" y="2882941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C9AAD49-9511-3642-9DCA-516F0F6C1E50}"/>
              </a:ext>
            </a:extLst>
          </p:cNvPr>
          <p:cNvGrpSpPr/>
          <p:nvPr/>
        </p:nvGrpSpPr>
        <p:grpSpPr>
          <a:xfrm>
            <a:off x="392913" y="2407928"/>
            <a:ext cx="3359689" cy="1954172"/>
            <a:chOff x="392913" y="2407928"/>
            <a:chExt cx="3359689" cy="1954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77BB9E-6A98-1043-9D8A-EB7355D03CFF}"/>
                </a:ext>
              </a:extLst>
            </p:cNvPr>
            <p:cNvGrpSpPr/>
            <p:nvPr/>
          </p:nvGrpSpPr>
          <p:grpSpPr>
            <a:xfrm>
              <a:off x="392913" y="2407928"/>
              <a:ext cx="3359689" cy="1954172"/>
              <a:chOff x="131656" y="1588531"/>
              <a:chExt cx="3359689" cy="195417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3176767-0E38-C545-BACD-F5CAF5068480}"/>
                  </a:ext>
                </a:extLst>
              </p:cNvPr>
              <p:cNvGrpSpPr/>
              <p:nvPr/>
            </p:nvGrpSpPr>
            <p:grpSpPr>
              <a:xfrm>
                <a:off x="131656" y="1600797"/>
                <a:ext cx="3359689" cy="1941906"/>
                <a:chOff x="131656" y="1600797"/>
                <a:chExt cx="3359689" cy="1941906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23C08D-DD6B-6F4A-807E-326C147E91A5}"/>
                    </a:ext>
                  </a:extLst>
                </p:cNvPr>
                <p:cNvGrpSpPr/>
                <p:nvPr/>
              </p:nvGrpSpPr>
              <p:grpSpPr>
                <a:xfrm>
                  <a:off x="1313413" y="1600797"/>
                  <a:ext cx="2177932" cy="1941906"/>
                  <a:chOff x="1469403" y="1874084"/>
                  <a:chExt cx="2177932" cy="194190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1731DFC-0B4E-0347-9CDB-FAB583C35780}"/>
                      </a:ext>
                    </a:extLst>
                  </p:cNvPr>
                  <p:cNvGrpSpPr/>
                  <p:nvPr/>
                </p:nvGrpSpPr>
                <p:grpSpPr>
                  <a:xfrm>
                    <a:off x="1469403" y="1874084"/>
                    <a:ext cx="2177932" cy="1941906"/>
                    <a:chOff x="554874" y="1783352"/>
                    <a:chExt cx="2177932" cy="1941906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937A7BAA-722F-754F-B404-F26C6AC287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4874" y="1783352"/>
                      <a:ext cx="2177932" cy="427511"/>
                      <a:chOff x="890649" y="1923804"/>
                      <a:chExt cx="2177932" cy="42751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D567500C-9D09-5A40-95FE-4B5F45AF1B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45574" y="1923804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2C4F53EB-462F-0145-8A2B-65359FE79F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0649" y="1923804"/>
                        <a:ext cx="2177932" cy="427511"/>
                        <a:chOff x="890649" y="1935679"/>
                        <a:chExt cx="2177932" cy="427511"/>
                      </a:xfrm>
                    </p:grpSpPr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DE6C3E94-7B3B-164B-80EC-7D7F67B2CA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0649" y="1935679"/>
                          <a:ext cx="2177932" cy="41563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1C027B83-9F5E-C148-8A54-937917E417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25039" y="1935679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17A70B2A-D040-2040-8996-294B05713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5678" y="2187959"/>
                      <a:ext cx="822563" cy="1537299"/>
                      <a:chOff x="1543296" y="2021433"/>
                      <a:chExt cx="822563" cy="1537299"/>
                    </a:xfrm>
                  </p:grpSpPr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4C0645EB-D5D0-3349-9CC4-C2B9E0EC72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85322" y="3250955"/>
                        <a:ext cx="18473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62D11665-BA7A-C140-AED0-4A5CD62C59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3296" y="2021433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401E4402-7C50-E640-B749-1DB73F2CF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1807" y="2032071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39FED18-724B-504B-83FD-33677D592097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800" y="2299466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FBFF8C3-89E0-AB40-8D43-0F4F4F191E33}"/>
                    </a:ext>
                  </a:extLst>
                </p:cNvPr>
                <p:cNvSpPr txBox="1"/>
                <p:nvPr/>
              </p:nvSpPr>
              <p:spPr>
                <a:xfrm>
                  <a:off x="131656" y="1648397"/>
                  <a:ext cx="1128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borderArray</a:t>
                  </a:r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2EEB5CE-448F-4947-9FF4-C9CAEAC94D37}"/>
                  </a:ext>
                </a:extLst>
              </p:cNvPr>
              <p:cNvGrpSpPr/>
              <p:nvPr/>
            </p:nvGrpSpPr>
            <p:grpSpPr>
              <a:xfrm>
                <a:off x="2912624" y="1588531"/>
                <a:ext cx="438441" cy="724649"/>
                <a:chOff x="2912624" y="1588531"/>
                <a:chExt cx="438441" cy="72464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0312FDB-A39F-A44F-A7B1-A97E546CB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624" y="1588531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46931EA-EF49-434A-A850-9FF2ABF12F39}"/>
                    </a:ext>
                  </a:extLst>
                </p:cNvPr>
                <p:cNvSpPr txBox="1"/>
                <p:nvPr/>
              </p:nvSpPr>
              <p:spPr>
                <a:xfrm>
                  <a:off x="3067013" y="200540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F51E176-28AC-CC4C-A378-5DEF7A404F01}"/>
                </a:ext>
              </a:extLst>
            </p:cNvPr>
            <p:cNvSpPr txBox="1"/>
            <p:nvPr/>
          </p:nvSpPr>
          <p:spPr>
            <a:xfrm>
              <a:off x="3324105" y="24741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6EF48B-6CAD-DB44-A98B-D4BED3837748}"/>
                </a:ext>
              </a:extLst>
            </p:cNvPr>
            <p:cNvSpPr txBox="1"/>
            <p:nvPr/>
          </p:nvSpPr>
          <p:spPr>
            <a:xfrm>
              <a:off x="2759712" y="25008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E16251-D787-7C40-8647-80168F9A7209}"/>
                </a:ext>
              </a:extLst>
            </p:cNvPr>
            <p:cNvSpPr txBox="1"/>
            <p:nvPr/>
          </p:nvSpPr>
          <p:spPr>
            <a:xfrm>
              <a:off x="2239177" y="24817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D694B4-68D4-9A40-97E2-EA54302EFF3A}"/>
                </a:ext>
              </a:extLst>
            </p:cNvPr>
            <p:cNvSpPr txBox="1"/>
            <p:nvPr/>
          </p:nvSpPr>
          <p:spPr>
            <a:xfrm>
              <a:off x="1706952" y="24790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D69F46-682D-3D49-9C42-BE90A5A336A7}"/>
              </a:ext>
            </a:extLst>
          </p:cNvPr>
          <p:cNvGrpSpPr/>
          <p:nvPr/>
        </p:nvGrpSpPr>
        <p:grpSpPr>
          <a:xfrm>
            <a:off x="392913" y="3627099"/>
            <a:ext cx="3359689" cy="1954172"/>
            <a:chOff x="392913" y="2407928"/>
            <a:chExt cx="3359689" cy="195417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BEB3D4C-B91C-8546-83C8-A7C494F3670D}"/>
                </a:ext>
              </a:extLst>
            </p:cNvPr>
            <p:cNvGrpSpPr/>
            <p:nvPr/>
          </p:nvGrpSpPr>
          <p:grpSpPr>
            <a:xfrm>
              <a:off x="392913" y="2407928"/>
              <a:ext cx="3359689" cy="1954172"/>
              <a:chOff x="131656" y="1588531"/>
              <a:chExt cx="3359689" cy="195417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492EC2B-3849-7943-90A5-78981E350EDF}"/>
                  </a:ext>
                </a:extLst>
              </p:cNvPr>
              <p:cNvGrpSpPr/>
              <p:nvPr/>
            </p:nvGrpSpPr>
            <p:grpSpPr>
              <a:xfrm>
                <a:off x="131656" y="1600797"/>
                <a:ext cx="3359689" cy="1941906"/>
                <a:chOff x="131656" y="1600797"/>
                <a:chExt cx="3359689" cy="1941906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BA82A71-0233-9443-BE5A-C4D13B840AB7}"/>
                    </a:ext>
                  </a:extLst>
                </p:cNvPr>
                <p:cNvGrpSpPr/>
                <p:nvPr/>
              </p:nvGrpSpPr>
              <p:grpSpPr>
                <a:xfrm>
                  <a:off x="1313413" y="1600797"/>
                  <a:ext cx="2177932" cy="1941906"/>
                  <a:chOff x="1469403" y="1874084"/>
                  <a:chExt cx="2177932" cy="1941906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FF672825-32F8-5642-81E6-FCDA375B3D8F}"/>
                      </a:ext>
                    </a:extLst>
                  </p:cNvPr>
                  <p:cNvGrpSpPr/>
                  <p:nvPr/>
                </p:nvGrpSpPr>
                <p:grpSpPr>
                  <a:xfrm>
                    <a:off x="1469403" y="1874084"/>
                    <a:ext cx="2177932" cy="1941906"/>
                    <a:chOff x="554874" y="1783352"/>
                    <a:chExt cx="2177932" cy="1941906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513595B3-43E7-D54D-8D7A-DBF7855340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4874" y="1783352"/>
                      <a:ext cx="2177932" cy="427511"/>
                      <a:chOff x="890649" y="1923804"/>
                      <a:chExt cx="2177932" cy="427511"/>
                    </a:xfrm>
                  </p:grpSpPr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22EDD6C2-4253-A243-A934-E41DE897B9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45574" y="1923804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8" name="Group 77">
                        <a:extLst>
                          <a:ext uri="{FF2B5EF4-FFF2-40B4-BE49-F238E27FC236}">
                            <a16:creationId xmlns:a16="http://schemas.microsoft.com/office/drawing/2014/main" id="{56860E7B-6175-0749-9AB2-CAD9461710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0649" y="1923804"/>
                        <a:ext cx="2177932" cy="427511"/>
                        <a:chOff x="890649" y="1935679"/>
                        <a:chExt cx="2177932" cy="427511"/>
                      </a:xfrm>
                    </p:grpSpPr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C97B9C63-CE8A-5943-B536-BEF15DB30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0649" y="1935679"/>
                          <a:ext cx="2177932" cy="41563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80" name="Straight Connector 79">
                          <a:extLst>
                            <a:ext uri="{FF2B5EF4-FFF2-40B4-BE49-F238E27FC236}">
                              <a16:creationId xmlns:a16="http://schemas.microsoft.com/office/drawing/2014/main" id="{8943DBDC-90B1-934A-96EF-EE7DCCAC8A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25039" y="1935679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4DCCF06A-D5E6-C146-B4A7-E3A87FD80A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5678" y="2187959"/>
                      <a:ext cx="822563" cy="1537299"/>
                      <a:chOff x="1543296" y="2021433"/>
                      <a:chExt cx="822563" cy="1537299"/>
                    </a:xfrm>
                  </p:grpSpPr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BDA93E64-5564-294E-AE68-CF77A8326F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85322" y="3250955"/>
                        <a:ext cx="18473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EA5C8933-EBAE-5849-9DCF-AE296AE293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3296" y="2021433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BF3679BD-6D8B-5C4B-9C5E-78772589AD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1807" y="2032071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4B48500-46A8-E24B-86BB-1A6C9FDDD4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800" y="2299466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67F731-C094-B14A-A1FA-0A904AD51276}"/>
                    </a:ext>
                  </a:extLst>
                </p:cNvPr>
                <p:cNvSpPr txBox="1"/>
                <p:nvPr/>
              </p:nvSpPr>
              <p:spPr>
                <a:xfrm>
                  <a:off x="131656" y="1648397"/>
                  <a:ext cx="9412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shiftArray</a:t>
                  </a:r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46B43D8-57F1-914D-AA9D-4B07EE0FC3F9}"/>
                  </a:ext>
                </a:extLst>
              </p:cNvPr>
              <p:cNvGrpSpPr/>
              <p:nvPr/>
            </p:nvGrpSpPr>
            <p:grpSpPr>
              <a:xfrm>
                <a:off x="2912624" y="1588531"/>
                <a:ext cx="438441" cy="724649"/>
                <a:chOff x="2912624" y="1588531"/>
                <a:chExt cx="438441" cy="724649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B9C11E2-AD2C-2D4A-A66E-C16F7F8C2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2624" y="1588531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696EC6E-822B-E44C-BF8E-833AAC3F67B4}"/>
                    </a:ext>
                  </a:extLst>
                </p:cNvPr>
                <p:cNvSpPr txBox="1"/>
                <p:nvPr/>
              </p:nvSpPr>
              <p:spPr>
                <a:xfrm>
                  <a:off x="3067013" y="2005403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BA275D-73C2-134D-8963-9FFCF5C8F813}"/>
                </a:ext>
              </a:extLst>
            </p:cNvPr>
            <p:cNvSpPr txBox="1"/>
            <p:nvPr/>
          </p:nvSpPr>
          <p:spPr>
            <a:xfrm>
              <a:off x="3324105" y="24741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C9668F-2CFE-EE48-BA58-094080D448A0}"/>
                </a:ext>
              </a:extLst>
            </p:cNvPr>
            <p:cNvSpPr txBox="1"/>
            <p:nvPr/>
          </p:nvSpPr>
          <p:spPr>
            <a:xfrm>
              <a:off x="2759712" y="25008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638BCB-BEDB-9443-9277-35EE01F09B59}"/>
                </a:ext>
              </a:extLst>
            </p:cNvPr>
            <p:cNvSpPr txBox="1"/>
            <p:nvPr/>
          </p:nvSpPr>
          <p:spPr>
            <a:xfrm>
              <a:off x="2239177" y="24817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408FF2-1AA6-6D49-B1A8-588C78EA35DB}"/>
                </a:ext>
              </a:extLst>
            </p:cNvPr>
            <p:cNvSpPr txBox="1"/>
            <p:nvPr/>
          </p:nvSpPr>
          <p:spPr>
            <a:xfrm>
              <a:off x="1706952" y="24790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357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908891E-9A7F-5149-96AC-E5FA06C899A6}"/>
              </a:ext>
            </a:extLst>
          </p:cNvPr>
          <p:cNvGrpSpPr/>
          <p:nvPr/>
        </p:nvGrpSpPr>
        <p:grpSpPr>
          <a:xfrm>
            <a:off x="476041" y="1873538"/>
            <a:ext cx="3359689" cy="3121949"/>
            <a:chOff x="404789" y="994764"/>
            <a:chExt cx="3359689" cy="31219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32954B-8C47-8944-BE52-5AAA4D9BF95B}"/>
                </a:ext>
              </a:extLst>
            </p:cNvPr>
            <p:cNvGrpSpPr/>
            <p:nvPr/>
          </p:nvGrpSpPr>
          <p:grpSpPr>
            <a:xfrm>
              <a:off x="404789" y="994764"/>
              <a:ext cx="3359689" cy="1954172"/>
              <a:chOff x="392913" y="2407928"/>
              <a:chExt cx="3359689" cy="195417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DAF231C-0FD9-B74F-8177-124B61AA485F}"/>
                  </a:ext>
                </a:extLst>
              </p:cNvPr>
              <p:cNvGrpSpPr/>
              <p:nvPr/>
            </p:nvGrpSpPr>
            <p:grpSpPr>
              <a:xfrm>
                <a:off x="392913" y="2407928"/>
                <a:ext cx="3359689" cy="1954172"/>
                <a:chOff x="131656" y="1588531"/>
                <a:chExt cx="3359689" cy="195417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CD33E17-7C51-5F4C-BDCF-E53E8C4507D0}"/>
                    </a:ext>
                  </a:extLst>
                </p:cNvPr>
                <p:cNvGrpSpPr/>
                <p:nvPr/>
              </p:nvGrpSpPr>
              <p:grpSpPr>
                <a:xfrm>
                  <a:off x="131656" y="1600797"/>
                  <a:ext cx="3359689" cy="1941906"/>
                  <a:chOff x="131656" y="1600797"/>
                  <a:chExt cx="3359689" cy="194190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9D7A28F2-D517-D04E-8D09-735215F65A1E}"/>
                      </a:ext>
                    </a:extLst>
                  </p:cNvPr>
                  <p:cNvGrpSpPr/>
                  <p:nvPr/>
                </p:nvGrpSpPr>
                <p:grpSpPr>
                  <a:xfrm>
                    <a:off x="1313413" y="1600797"/>
                    <a:ext cx="2177932" cy="1941906"/>
                    <a:chOff x="1469403" y="1874084"/>
                    <a:chExt cx="2177932" cy="194190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240B7AD-5488-384D-98F5-F0CD77B815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69403" y="1874084"/>
                      <a:ext cx="2177932" cy="1941906"/>
                      <a:chOff x="554874" y="1783352"/>
                      <a:chExt cx="2177932" cy="1941906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959C59F8-A42D-3D4B-9DCE-9E62F8537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4874" y="1783352"/>
                        <a:ext cx="2177932" cy="427511"/>
                        <a:chOff x="890649" y="1923804"/>
                        <a:chExt cx="2177932" cy="427511"/>
                      </a:xfrm>
                    </p:grpSpPr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09A4D3B4-38C1-554E-8B05-4127F32CF9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45574" y="1923804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44593ED4-5A20-E744-A8FA-737EFC4B10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0649" y="1923804"/>
                          <a:ext cx="2177932" cy="427511"/>
                          <a:chOff x="890649" y="1935679"/>
                          <a:chExt cx="2177932" cy="427511"/>
                        </a:xfrm>
                      </p:grpSpPr>
                      <p:sp>
                        <p:nvSpPr>
                          <p:cNvPr id="23" name="Rectangle 22">
                            <a:extLst>
                              <a:ext uri="{FF2B5EF4-FFF2-40B4-BE49-F238E27FC236}">
                                <a16:creationId xmlns:a16="http://schemas.microsoft.com/office/drawing/2014/main" id="{81919122-41EF-9C43-A773-508B0FF19D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0649" y="1935679"/>
                            <a:ext cx="2177932" cy="41563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4" name="Straight Connector 23">
                            <a:extLst>
                              <a:ext uri="{FF2B5EF4-FFF2-40B4-BE49-F238E27FC236}">
                                <a16:creationId xmlns:a16="http://schemas.microsoft.com/office/drawing/2014/main" id="{78AA8125-04D5-1E4E-9359-3CF6104823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25039" y="1935679"/>
                            <a:ext cx="0" cy="42751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376EC010-B713-054E-AB05-424B6340F9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25678" y="2187959"/>
                        <a:ext cx="822563" cy="1537299"/>
                        <a:chOff x="1543296" y="2021433"/>
                        <a:chExt cx="822563" cy="1537299"/>
                      </a:xfrm>
                    </p:grpSpPr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94364281-0F5A-F441-AADA-32E8122B61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5322" y="3250955"/>
                          <a:ext cx="18473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C492529D-D0C0-5D45-9B84-D29CAA83290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43296" y="2021433"/>
                          <a:ext cx="28405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20" name="TextBox 19">
                          <a:extLst>
                            <a:ext uri="{FF2B5EF4-FFF2-40B4-BE49-F238E27FC236}">
                              <a16:creationId xmlns:a16="http://schemas.microsoft.com/office/drawing/2014/main" id="{4D8F7A16-B4F9-7848-BD03-3079CF665A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81807" y="2032071"/>
                          <a:ext cx="28405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A8B1729-EDAC-254F-85D1-8B075362A4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8800" y="2299466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8045582-D6D6-594C-8E73-15B75884D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1656" y="1648397"/>
                    <a:ext cx="11288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borderArray</a:t>
                    </a:r>
                    <a:endParaRPr lang="en-US" dirty="0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3D1587A-8E40-494F-B8A6-5EA7E478430D}"/>
                    </a:ext>
                  </a:extLst>
                </p:cNvPr>
                <p:cNvGrpSpPr/>
                <p:nvPr/>
              </p:nvGrpSpPr>
              <p:grpSpPr>
                <a:xfrm>
                  <a:off x="2912624" y="1588531"/>
                  <a:ext cx="438441" cy="724649"/>
                  <a:chOff x="2912624" y="1588531"/>
                  <a:chExt cx="438441" cy="724649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46630196-D632-E248-B00A-7ADD653A1F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2624" y="1588531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8DCAC64-DC43-8341-BBC1-02DDDFF47C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7013" y="200540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2A1A3-B2F3-6848-A246-2FC5FC083D06}"/>
                  </a:ext>
                </a:extLst>
              </p:cNvPr>
              <p:cNvSpPr txBox="1"/>
              <p:nvPr/>
            </p:nvSpPr>
            <p:spPr>
              <a:xfrm>
                <a:off x="3324105" y="24741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C1E11-7528-A144-B75B-09A5DA7CBC4B}"/>
                  </a:ext>
                </a:extLst>
              </p:cNvPr>
              <p:cNvSpPr txBox="1"/>
              <p:nvPr/>
            </p:nvSpPr>
            <p:spPr>
              <a:xfrm>
                <a:off x="2759712" y="250083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C1681-DD60-794B-8F3B-FF7B6C0668EC}"/>
                  </a:ext>
                </a:extLst>
              </p:cNvPr>
              <p:cNvSpPr txBox="1"/>
              <p:nvPr/>
            </p:nvSpPr>
            <p:spPr>
              <a:xfrm>
                <a:off x="2239177" y="248173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FE5E1-4A48-E04E-B5A0-5A8795BD5534}"/>
                  </a:ext>
                </a:extLst>
              </p:cNvPr>
              <p:cNvSpPr txBox="1"/>
              <p:nvPr/>
            </p:nvSpPr>
            <p:spPr>
              <a:xfrm>
                <a:off x="1706952" y="247908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061CB04-CED7-D546-A39A-5980C05AF83C}"/>
                </a:ext>
              </a:extLst>
            </p:cNvPr>
            <p:cNvGrpSpPr/>
            <p:nvPr/>
          </p:nvGrpSpPr>
          <p:grpSpPr>
            <a:xfrm>
              <a:off x="404789" y="2162541"/>
              <a:ext cx="3359689" cy="1954172"/>
              <a:chOff x="392913" y="2407928"/>
              <a:chExt cx="3359689" cy="195417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8C0844-9E33-9142-9C0D-A3FA5B04D998}"/>
                  </a:ext>
                </a:extLst>
              </p:cNvPr>
              <p:cNvGrpSpPr/>
              <p:nvPr/>
            </p:nvGrpSpPr>
            <p:grpSpPr>
              <a:xfrm>
                <a:off x="392913" y="2407928"/>
                <a:ext cx="3359689" cy="1954172"/>
                <a:chOff x="131656" y="1588531"/>
                <a:chExt cx="3359689" cy="195417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B8153B9-86B8-A645-84DA-8EDA8BFE66FD}"/>
                    </a:ext>
                  </a:extLst>
                </p:cNvPr>
                <p:cNvGrpSpPr/>
                <p:nvPr/>
              </p:nvGrpSpPr>
              <p:grpSpPr>
                <a:xfrm>
                  <a:off x="131656" y="1600797"/>
                  <a:ext cx="3359689" cy="1941906"/>
                  <a:chOff x="131656" y="1600797"/>
                  <a:chExt cx="3359689" cy="1941906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CF1AE8C2-67F3-274E-9272-0FA2FDEF07D6}"/>
                      </a:ext>
                    </a:extLst>
                  </p:cNvPr>
                  <p:cNvGrpSpPr/>
                  <p:nvPr/>
                </p:nvGrpSpPr>
                <p:grpSpPr>
                  <a:xfrm>
                    <a:off x="1313413" y="1600797"/>
                    <a:ext cx="2177932" cy="1941906"/>
                    <a:chOff x="1469403" y="1874084"/>
                    <a:chExt cx="2177932" cy="1941906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0B3DF22E-929B-134F-A4C2-535328D632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69403" y="1874084"/>
                      <a:ext cx="2177932" cy="1941906"/>
                      <a:chOff x="554874" y="1783352"/>
                      <a:chExt cx="2177932" cy="1941906"/>
                    </a:xfrm>
                  </p:grpSpPr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8C0AD6EE-1FB7-F54F-B073-F97A2F5097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4874" y="1783352"/>
                        <a:ext cx="2177932" cy="427511"/>
                        <a:chOff x="890649" y="1923804"/>
                        <a:chExt cx="2177932" cy="427511"/>
                      </a:xfrm>
                    </p:grpSpPr>
                    <p:cxnSp>
                      <p:nvCxnSpPr>
                        <p:cNvPr id="44" name="Straight Connector 43">
                          <a:extLst>
                            <a:ext uri="{FF2B5EF4-FFF2-40B4-BE49-F238E27FC236}">
                              <a16:creationId xmlns:a16="http://schemas.microsoft.com/office/drawing/2014/main" id="{F66EFC82-9A9F-DD43-BAF5-402AB3A12A2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45574" y="1923804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FB409D27-4283-2A4A-BE34-52D9FAEDBD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0649" y="1923804"/>
                          <a:ext cx="2177932" cy="427511"/>
                          <a:chOff x="890649" y="1935679"/>
                          <a:chExt cx="2177932" cy="427511"/>
                        </a:xfrm>
                      </p:grpSpPr>
                      <p:sp>
                        <p:nvSpPr>
                          <p:cNvPr id="46" name="Rectangle 45">
                            <a:extLst>
                              <a:ext uri="{FF2B5EF4-FFF2-40B4-BE49-F238E27FC236}">
                                <a16:creationId xmlns:a16="http://schemas.microsoft.com/office/drawing/2014/main" id="{BA234DEF-0864-F147-B6B6-2F18B4EE6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0649" y="1935679"/>
                            <a:ext cx="2177932" cy="41563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7" name="Straight Connector 46">
                            <a:extLst>
                              <a:ext uri="{FF2B5EF4-FFF2-40B4-BE49-F238E27FC236}">
                                <a16:creationId xmlns:a16="http://schemas.microsoft.com/office/drawing/2014/main" id="{513B2FD2-329D-4F48-B5A7-6FC2379CEA6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25039" y="1935679"/>
                            <a:ext cx="0" cy="42751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D056CD75-9EF3-5340-BFCE-28342AF81B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25678" y="2187959"/>
                        <a:ext cx="822563" cy="1537299"/>
                        <a:chOff x="1543296" y="2021433"/>
                        <a:chExt cx="822563" cy="1537299"/>
                      </a:xfrm>
                    </p:grpSpPr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ADCE3A43-916C-D34D-B5D8-F561DC81638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85322" y="3250955"/>
                          <a:ext cx="18473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F5E73C43-C83B-8B41-91D7-E3F6FEDDBE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43296" y="2021433"/>
                          <a:ext cx="28405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DCB0A64-E664-5148-9109-50D79EBE97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81807" y="2032071"/>
                          <a:ext cx="28405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994224D7-F461-644C-BE18-23AE8964A7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8800" y="2299466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5B2769B-5233-3D49-9BA4-BEFEBC4EAC7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656" y="1648397"/>
                    <a:ext cx="9412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shiftArray</a:t>
                    </a:r>
                    <a:endParaRPr lang="en-US" dirty="0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2B72052-4B84-314D-8BE3-E4BF5161E2CF}"/>
                    </a:ext>
                  </a:extLst>
                </p:cNvPr>
                <p:cNvGrpSpPr/>
                <p:nvPr/>
              </p:nvGrpSpPr>
              <p:grpSpPr>
                <a:xfrm>
                  <a:off x="2912624" y="1588531"/>
                  <a:ext cx="438441" cy="724649"/>
                  <a:chOff x="2912624" y="1588531"/>
                  <a:chExt cx="438441" cy="724649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1194EC4-0AF0-E943-9403-8BBC4A3D64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12624" y="1588531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D0E10F7-E361-E442-8092-F729CD3F09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7013" y="200540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2994C5-53F9-9C43-A322-516205513A1F}"/>
                  </a:ext>
                </a:extLst>
              </p:cNvPr>
              <p:cNvSpPr txBox="1"/>
              <p:nvPr/>
            </p:nvSpPr>
            <p:spPr>
              <a:xfrm>
                <a:off x="3324105" y="247412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6DD82A-6E40-474A-85B9-384AC6EEC335}"/>
                  </a:ext>
                </a:extLst>
              </p:cNvPr>
              <p:cNvSpPr txBox="1"/>
              <p:nvPr/>
            </p:nvSpPr>
            <p:spPr>
              <a:xfrm>
                <a:off x="2759712" y="250083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377AC5-B1AF-C74E-ACC6-45C507199AA3}"/>
                  </a:ext>
                </a:extLst>
              </p:cNvPr>
              <p:cNvSpPr txBox="1"/>
              <p:nvPr/>
            </p:nvSpPr>
            <p:spPr>
              <a:xfrm>
                <a:off x="2239177" y="248173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F86EF-EB14-534C-A36C-AE1630B498FF}"/>
                  </a:ext>
                </a:extLst>
              </p:cNvPr>
              <p:cNvSpPr txBox="1"/>
              <p:nvPr/>
            </p:nvSpPr>
            <p:spPr>
              <a:xfrm>
                <a:off x="1706952" y="247908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CB16FE7-D024-E545-9BFE-8FDA2BD00ADC}"/>
              </a:ext>
            </a:extLst>
          </p:cNvPr>
          <p:cNvSpPr txBox="1"/>
          <p:nvPr/>
        </p:nvSpPr>
        <p:spPr>
          <a:xfrm>
            <a:off x="402708" y="893352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2 arrays constructed</a:t>
            </a:r>
          </a:p>
          <a:p>
            <a:r>
              <a:rPr lang="en-US" dirty="0"/>
              <a:t>Now lets search pattern according to these arrays</a:t>
            </a:r>
          </a:p>
        </p:txBody>
      </p:sp>
    </p:spTree>
    <p:extLst>
      <p:ext uri="{BB962C8B-B14F-4D97-AF65-F5344CB8AC3E}">
        <p14:creationId xmlns:p14="http://schemas.microsoft.com/office/powerpoint/2010/main" val="88515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46146-CB1A-4E49-9973-C13697AD771C}"/>
              </a:ext>
            </a:extLst>
          </p:cNvPr>
          <p:cNvSpPr/>
          <p:nvPr/>
        </p:nvSpPr>
        <p:spPr>
          <a:xfrm>
            <a:off x="5006277" y="14218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﻿while(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DNALen</a:t>
            </a:r>
            <a:r>
              <a:rPr lang="en-US" dirty="0"/>
              <a:t> - </a:t>
            </a:r>
            <a:r>
              <a:rPr lang="en-US" dirty="0" err="1"/>
              <a:t>patLen</a:t>
            </a:r>
            <a:r>
              <a:rPr lang="en-US" dirty="0"/>
              <a:t>):</a:t>
            </a:r>
          </a:p>
          <a:p>
            <a:r>
              <a:rPr lang="en-US" dirty="0"/>
              <a:t>    j=</a:t>
            </a:r>
            <a:r>
              <a:rPr lang="en-US" dirty="0" err="1"/>
              <a:t>patLen</a:t>
            </a:r>
            <a:r>
              <a:rPr lang="en-US" dirty="0"/>
              <a:t> -1</a:t>
            </a:r>
          </a:p>
          <a:p>
            <a:r>
              <a:rPr lang="en-US" dirty="0"/>
              <a:t>    while(j&gt;=0 and </a:t>
            </a:r>
            <a:r>
              <a:rPr lang="en-US" dirty="0" err="1"/>
              <a:t>DNA_pattern</a:t>
            </a:r>
            <a:r>
              <a:rPr lang="en-US" dirty="0"/>
              <a:t>[j] == </a:t>
            </a:r>
            <a:r>
              <a:rPr lang="en-US" dirty="0" err="1"/>
              <a:t>DNA_seq</a:t>
            </a:r>
            <a:r>
              <a:rPr lang="en-US" dirty="0"/>
              <a:t>[</a:t>
            </a:r>
            <a:r>
              <a:rPr lang="en-US" dirty="0" err="1"/>
              <a:t>i+j</a:t>
            </a:r>
            <a:r>
              <a:rPr lang="en-US" dirty="0"/>
              <a:t>]):</a:t>
            </a:r>
          </a:p>
          <a:p>
            <a:r>
              <a:rPr lang="en-US" dirty="0"/>
              <a:t>        j=j-1</a:t>
            </a:r>
          </a:p>
          <a:p>
            <a:r>
              <a:rPr lang="en-US" dirty="0"/>
              <a:t>    if(j&lt;0):</a:t>
            </a:r>
          </a:p>
          <a:p>
            <a:r>
              <a:rPr lang="en-US" dirty="0"/>
              <a:t>        print("\</a:t>
            </a:r>
            <a:r>
              <a:rPr lang="en-US" dirty="0" err="1"/>
              <a:t>npattern</a:t>
            </a:r>
            <a:r>
              <a:rPr lang="en-US" dirty="0"/>
              <a:t> found at position : ",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</a:t>
            </a:r>
            <a:r>
              <a:rPr lang="en-US" dirty="0" err="1"/>
              <a:t>shiftArray</a:t>
            </a:r>
            <a:r>
              <a:rPr lang="en-US" dirty="0"/>
              <a:t>[0]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shiftArray</a:t>
            </a:r>
            <a:r>
              <a:rPr lang="en-US" dirty="0"/>
              <a:t>[j+1]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E7AAB8-2FD9-9240-97C1-CB7B37B4F387}"/>
              </a:ext>
            </a:extLst>
          </p:cNvPr>
          <p:cNvGrpSpPr/>
          <p:nvPr/>
        </p:nvGrpSpPr>
        <p:grpSpPr>
          <a:xfrm>
            <a:off x="72063" y="1835883"/>
            <a:ext cx="4499937" cy="752116"/>
            <a:chOff x="557465" y="2779558"/>
            <a:chExt cx="4499937" cy="7521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7B5C1E-66C3-3549-B84E-E7813FA005E2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6A3A1AB-D6EA-6540-8325-C4ECAAD077DE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C0D3FC5-66DB-A843-A086-FA2897791D4B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9C618B0-7BBD-5D4B-BE16-05B3F3F3843D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2F61725-AC69-814F-B1EC-8CACFE324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90FB966-8004-884E-91E1-E54BEA2F99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1642E82-6E61-F549-B9BE-502C8E549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24FF13F-7854-6042-BBF7-F5D119DAE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4239AF30-0A11-6943-A613-113C451BDC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B29D8797-48C4-5349-8491-4252E020E9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C9AA68A-F5F3-2145-A80C-932826B824BE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543DFAB-1F62-DB47-A7C0-7F65A9141D0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5DBD6E8-C187-0F4F-A1C8-3F8502D704A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394D11-A542-4041-98E3-78B6D6BA9D8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B5CA0B-FE53-FC40-9035-8B3E36228EB1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D087FB0-AC21-5D49-86F7-61220B2010E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EA752C2-7C23-6A4F-90F2-76523B816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534ACE7-B642-0747-A1D2-EF2A18DC5E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C22EC-2F26-6448-BB47-D35D0E19F5AA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534D9B-C224-A84E-98E5-BEBC5D99F44C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D02D7C-8ADA-2B40-86E2-48CCD06FA7CE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D2D9E-32A0-4D47-A7BD-3B96185BCAE5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9CD924-C47B-EB44-8E47-D1FC0A355378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C000E5-F8F6-9846-8B8A-F3ABAA63C0CB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27113D-59E9-AA4E-AEFB-5AF378EA5395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50A3B1-DDC3-8B47-B855-79AD8DAF3DAB}"/>
                </a:ext>
              </a:extLst>
            </p:cNvPr>
            <p:cNvSpPr txBox="1"/>
            <p:nvPr/>
          </p:nvSpPr>
          <p:spPr>
            <a:xfrm>
              <a:off x="557465" y="283769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A84E76-F19C-4347-9939-DBD764889F13}"/>
              </a:ext>
            </a:extLst>
          </p:cNvPr>
          <p:cNvSpPr txBox="1"/>
          <p:nvPr/>
        </p:nvSpPr>
        <p:spPr>
          <a:xfrm>
            <a:off x="878774" y="783771"/>
            <a:ext cx="309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characters from right to left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5BA137-0B42-1B43-8728-1E0798873F25}"/>
              </a:ext>
            </a:extLst>
          </p:cNvPr>
          <p:cNvGrpSpPr/>
          <p:nvPr/>
        </p:nvGrpSpPr>
        <p:grpSpPr>
          <a:xfrm>
            <a:off x="41018" y="2740829"/>
            <a:ext cx="2327781" cy="1941906"/>
            <a:chOff x="612548" y="1600797"/>
            <a:chExt cx="2327781" cy="19419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7128E0-8136-2C49-A461-C9B9C5C74461}"/>
                </a:ext>
              </a:extLst>
            </p:cNvPr>
            <p:cNvGrpSpPr/>
            <p:nvPr/>
          </p:nvGrpSpPr>
          <p:grpSpPr>
            <a:xfrm>
              <a:off x="1399541" y="1600797"/>
              <a:ext cx="1540788" cy="1941906"/>
              <a:chOff x="1555531" y="1874084"/>
              <a:chExt cx="1540788" cy="19419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FCA02A4-1FD1-384A-A58D-080AEAF265CE}"/>
                  </a:ext>
                </a:extLst>
              </p:cNvPr>
              <p:cNvGrpSpPr/>
              <p:nvPr/>
            </p:nvGrpSpPr>
            <p:grpSpPr>
              <a:xfrm>
                <a:off x="1555531" y="1874084"/>
                <a:ext cx="1540788" cy="1941906"/>
                <a:chOff x="641002" y="1783352"/>
                <a:chExt cx="1540788" cy="194190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E9BFE5A2-DF05-B342-8CA4-E722B8FAEB69}"/>
                    </a:ext>
                  </a:extLst>
                </p:cNvPr>
                <p:cNvGrpSpPr/>
                <p:nvPr/>
              </p:nvGrpSpPr>
              <p:grpSpPr>
                <a:xfrm>
                  <a:off x="641002" y="1783352"/>
                  <a:ext cx="1540788" cy="427511"/>
                  <a:chOff x="941162" y="1910944"/>
                  <a:chExt cx="1540788" cy="427511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3443C27-E595-3B43-833A-35CE0DF2A9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82288B9E-529A-E341-B6C0-66E1651444CF}"/>
                      </a:ext>
                    </a:extLst>
                  </p:cNvPr>
                  <p:cNvGrpSpPr/>
                  <p:nvPr/>
                </p:nvGrpSpPr>
                <p:grpSpPr>
                  <a:xfrm>
                    <a:off x="941162" y="1910944"/>
                    <a:ext cx="1540788" cy="427511"/>
                    <a:chOff x="976777" y="1923804"/>
                    <a:chExt cx="1540788" cy="427511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12ACCC06-641A-3B45-856C-9AA9947BEF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9EB92DA-732E-FF4A-9D48-5BDB319351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6777" y="1923804"/>
                      <a:ext cx="1540788" cy="427511"/>
                      <a:chOff x="976777" y="1935679"/>
                      <a:chExt cx="1540788" cy="427511"/>
                    </a:xfrm>
                  </p:grpSpPr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8A168FD9-EFC7-0247-9A54-A78AA36C7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777" y="1935679"/>
                        <a:ext cx="1540788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85AC3281-283F-2548-AA76-3D52EA88BC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10A8FD1-8C8B-B242-B6D5-527748A2EB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B7660149-7A80-EE41-83AE-D452008596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7B72AD7-CF5B-8A42-A0E0-47232BCC9994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C1B3E2C-7C1E-4140-AA64-17CC21FD8B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A15EF78-6952-B34F-ADE1-A097BB7F7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0A9808D-553D-5F4C-AC5F-592281AB74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39FECD-C97A-A045-98C8-450358F3A2D6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B94B1C-A3AB-C64D-A246-84389E5EE01C}"/>
                </a:ext>
              </a:extLst>
            </p:cNvPr>
            <p:cNvSpPr txBox="1"/>
            <p:nvPr/>
          </p:nvSpPr>
          <p:spPr>
            <a:xfrm>
              <a:off x="612548" y="165829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D34E47-E430-5841-AEB4-287E339BC062}"/>
              </a:ext>
            </a:extLst>
          </p:cNvPr>
          <p:cNvCxnSpPr>
            <a:cxnSpLocks/>
          </p:cNvCxnSpPr>
          <p:nvPr/>
        </p:nvCxnSpPr>
        <p:spPr>
          <a:xfrm>
            <a:off x="5006277" y="3286602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6052732-2133-9140-8CCD-16589DEC24DA}"/>
              </a:ext>
            </a:extLst>
          </p:cNvPr>
          <p:cNvSpPr txBox="1"/>
          <p:nvPr/>
        </p:nvSpPr>
        <p:spPr>
          <a:xfrm>
            <a:off x="604581" y="3981876"/>
            <a:ext cx="451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mismatch occurs, we use </a:t>
            </a:r>
            <a:r>
              <a:rPr lang="en-US" dirty="0" err="1"/>
              <a:t>shiftArray</a:t>
            </a:r>
            <a:r>
              <a:rPr lang="en-US" dirty="0"/>
              <a:t> constructed</a:t>
            </a:r>
          </a:p>
          <a:p>
            <a:r>
              <a:rPr lang="en-US" dirty="0"/>
              <a:t> to decide by how many characters we shift the pattern</a:t>
            </a:r>
          </a:p>
        </p:txBody>
      </p:sp>
    </p:spTree>
    <p:extLst>
      <p:ext uri="{BB962C8B-B14F-4D97-AF65-F5344CB8AC3E}">
        <p14:creationId xmlns:p14="http://schemas.microsoft.com/office/powerpoint/2010/main" val="1811623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606816-0691-0E4F-B880-71B4D940348B}"/>
              </a:ext>
            </a:extLst>
          </p:cNvPr>
          <p:cNvGrpSpPr/>
          <p:nvPr/>
        </p:nvGrpSpPr>
        <p:grpSpPr>
          <a:xfrm>
            <a:off x="345196" y="1384621"/>
            <a:ext cx="4499937" cy="752116"/>
            <a:chOff x="557465" y="2779558"/>
            <a:chExt cx="4499937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038C1A-CDC2-C548-BB2C-98600972F199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B9955D7-991E-BC48-808D-1816D203507E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0B88D39-7AF4-5141-8185-1771E6515EA8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9C00301-7C12-CE42-B633-074EED9CAE23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6728E2B-FCB5-694B-B7AA-5A328942A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70E4B0-4D2E-8C47-9509-4866E8E4D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994BB7A-2A51-1240-A740-B123FA750C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A92241F-187D-7D4A-9A7C-3E1961332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480F7D5-9364-064E-B9E6-43161159F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B509741-2096-5F49-B1CC-B7F0DD73A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4ECE3B8-B9BA-304E-8E98-9E30BF51BB12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C01D624-A912-9740-ADF2-A23DF1B111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5689F5E-7A3A-BC48-826F-FE764F409F70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54E5649-B478-2642-A5F6-26C8F3CF2008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8493074-9A82-2045-8603-9C78AAE5CF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DF75653-4967-8041-838D-9C7581617C4F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A8F5B81-95A8-D043-9397-C78FC5BFA382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55EFFC7-998A-A948-A141-5EE674545871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79CED-9E03-6D4B-986B-53AAA22B6A79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C335-3086-2C4E-84CC-8B9489665A99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A1B11D-C6CF-5E49-866F-96C5737F78D9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9947D3-3018-6F44-8D83-35F3D5E63448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68A88-5A60-4144-BC45-F82F192928DC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22A2D7-2782-8B47-AFE2-1CE0FAF455AA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BCD08C-94CB-2D44-A957-9ACDE705A88B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54FC11-B8E2-5A47-B23D-79E8861ADAD5}"/>
                </a:ext>
              </a:extLst>
            </p:cNvPr>
            <p:cNvSpPr txBox="1"/>
            <p:nvPr/>
          </p:nvSpPr>
          <p:spPr>
            <a:xfrm>
              <a:off x="557465" y="283769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763ADE-D160-CA4C-9B7A-41236A64D352}"/>
              </a:ext>
            </a:extLst>
          </p:cNvPr>
          <p:cNvGrpSpPr/>
          <p:nvPr/>
        </p:nvGrpSpPr>
        <p:grpSpPr>
          <a:xfrm>
            <a:off x="855635" y="2360416"/>
            <a:ext cx="2327781" cy="1941906"/>
            <a:chOff x="612548" y="1600797"/>
            <a:chExt cx="2327781" cy="19419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105E1F7-DE63-8B4B-862F-2DEEEFEC3D7A}"/>
                </a:ext>
              </a:extLst>
            </p:cNvPr>
            <p:cNvGrpSpPr/>
            <p:nvPr/>
          </p:nvGrpSpPr>
          <p:grpSpPr>
            <a:xfrm>
              <a:off x="1399541" y="1600797"/>
              <a:ext cx="1540788" cy="1941906"/>
              <a:chOff x="1555531" y="1874084"/>
              <a:chExt cx="1540788" cy="194190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2997B26-9418-6047-A236-FD0556E52BCF}"/>
                  </a:ext>
                </a:extLst>
              </p:cNvPr>
              <p:cNvGrpSpPr/>
              <p:nvPr/>
            </p:nvGrpSpPr>
            <p:grpSpPr>
              <a:xfrm>
                <a:off x="1555531" y="1874084"/>
                <a:ext cx="1540788" cy="1941906"/>
                <a:chOff x="641002" y="1783352"/>
                <a:chExt cx="1540788" cy="194190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E0F6299-7505-0E4C-9426-1C73B6CBDA62}"/>
                    </a:ext>
                  </a:extLst>
                </p:cNvPr>
                <p:cNvGrpSpPr/>
                <p:nvPr/>
              </p:nvGrpSpPr>
              <p:grpSpPr>
                <a:xfrm>
                  <a:off x="641002" y="1783352"/>
                  <a:ext cx="1540788" cy="427511"/>
                  <a:chOff x="941162" y="1910944"/>
                  <a:chExt cx="1540788" cy="427511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410C798-983A-D64F-9189-55890ED27A6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58F82B79-62C6-8243-8EB0-7FA3E887DF6E}"/>
                      </a:ext>
                    </a:extLst>
                  </p:cNvPr>
                  <p:cNvGrpSpPr/>
                  <p:nvPr/>
                </p:nvGrpSpPr>
                <p:grpSpPr>
                  <a:xfrm>
                    <a:off x="941162" y="1910944"/>
                    <a:ext cx="1540788" cy="427511"/>
                    <a:chOff x="976777" y="1923804"/>
                    <a:chExt cx="1540788" cy="427511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9BC82F04-FABB-C04C-B7A1-23C08212BE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0E4CBC0-7699-0B48-8B3A-90B893055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6777" y="1923804"/>
                      <a:ext cx="1540788" cy="427511"/>
                      <a:chOff x="976777" y="1935679"/>
                      <a:chExt cx="1540788" cy="427511"/>
                    </a:xfrm>
                  </p:grpSpPr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1ECD9A72-F76F-004C-86CF-F1D2AD2F7A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777" y="1935679"/>
                        <a:ext cx="1540788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F92462A3-C92F-D648-840E-F2657EBFF2C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CCCDBBC-2485-5B4A-AA42-73C479B49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FAAF8DD3-D636-BB4B-8F26-51E36244D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9755E7-E7B8-D64C-B060-D7DFCEE3F651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82791-1303-AC42-B29D-6B4C7A1D8175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D9270FE-7F66-F84B-803B-CA4118C336A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CD0237E-CD91-374A-A349-0BEC1561E38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F66E01-0B94-AD43-9D38-FE9B4878095B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A31F8-1252-CC4F-80BB-AD0FC40E11F8}"/>
                </a:ext>
              </a:extLst>
            </p:cNvPr>
            <p:cNvSpPr txBox="1"/>
            <p:nvPr/>
          </p:nvSpPr>
          <p:spPr>
            <a:xfrm>
              <a:off x="612548" y="165829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55375AA-FB59-8046-9B24-099E8ED90C35}"/>
              </a:ext>
            </a:extLst>
          </p:cNvPr>
          <p:cNvSpPr/>
          <p:nvPr/>
        </p:nvSpPr>
        <p:spPr>
          <a:xfrm>
            <a:off x="5006277" y="14218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﻿while(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DNALen</a:t>
            </a:r>
            <a:r>
              <a:rPr lang="en-US" dirty="0"/>
              <a:t> - </a:t>
            </a:r>
            <a:r>
              <a:rPr lang="en-US" dirty="0" err="1"/>
              <a:t>patLen</a:t>
            </a:r>
            <a:r>
              <a:rPr lang="en-US" dirty="0"/>
              <a:t>):</a:t>
            </a:r>
          </a:p>
          <a:p>
            <a:r>
              <a:rPr lang="en-US" dirty="0"/>
              <a:t>    j=</a:t>
            </a:r>
            <a:r>
              <a:rPr lang="en-US" dirty="0" err="1"/>
              <a:t>patLen</a:t>
            </a:r>
            <a:r>
              <a:rPr lang="en-US" dirty="0"/>
              <a:t> -1</a:t>
            </a:r>
          </a:p>
          <a:p>
            <a:r>
              <a:rPr lang="en-US" dirty="0"/>
              <a:t>    while(j&gt;=0 and </a:t>
            </a:r>
            <a:r>
              <a:rPr lang="en-US" dirty="0" err="1"/>
              <a:t>DNA_pattern</a:t>
            </a:r>
            <a:r>
              <a:rPr lang="en-US" dirty="0"/>
              <a:t>[j] == </a:t>
            </a:r>
            <a:r>
              <a:rPr lang="en-US" dirty="0" err="1"/>
              <a:t>DNA_seq</a:t>
            </a:r>
            <a:r>
              <a:rPr lang="en-US" dirty="0"/>
              <a:t>[</a:t>
            </a:r>
            <a:r>
              <a:rPr lang="en-US" dirty="0" err="1"/>
              <a:t>i+j</a:t>
            </a:r>
            <a:r>
              <a:rPr lang="en-US" dirty="0"/>
              <a:t>]):</a:t>
            </a:r>
          </a:p>
          <a:p>
            <a:r>
              <a:rPr lang="en-US" dirty="0"/>
              <a:t>        j=j-1</a:t>
            </a:r>
          </a:p>
          <a:p>
            <a:r>
              <a:rPr lang="en-US" dirty="0"/>
              <a:t>    if(j&lt;0):</a:t>
            </a:r>
          </a:p>
          <a:p>
            <a:r>
              <a:rPr lang="en-US" dirty="0"/>
              <a:t>        print("\</a:t>
            </a:r>
            <a:r>
              <a:rPr lang="en-US" dirty="0" err="1"/>
              <a:t>npattern</a:t>
            </a:r>
            <a:r>
              <a:rPr lang="en-US" dirty="0"/>
              <a:t> found at position : ",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</a:t>
            </a:r>
            <a:r>
              <a:rPr lang="en-US" dirty="0" err="1"/>
              <a:t>shiftArray</a:t>
            </a:r>
            <a:r>
              <a:rPr lang="en-US" dirty="0"/>
              <a:t>[0]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shiftArray</a:t>
            </a:r>
            <a:r>
              <a:rPr lang="en-US" dirty="0"/>
              <a:t>[j+1]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FAA18F-F463-1E4D-9305-2D53000A127B}"/>
              </a:ext>
            </a:extLst>
          </p:cNvPr>
          <p:cNvCxnSpPr>
            <a:cxnSpLocks/>
          </p:cNvCxnSpPr>
          <p:nvPr/>
        </p:nvCxnSpPr>
        <p:spPr>
          <a:xfrm>
            <a:off x="5006277" y="3286602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97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F7F647-0598-BF4B-A18D-FA5521BB75F4}"/>
              </a:ext>
            </a:extLst>
          </p:cNvPr>
          <p:cNvGrpSpPr/>
          <p:nvPr/>
        </p:nvGrpSpPr>
        <p:grpSpPr>
          <a:xfrm>
            <a:off x="72063" y="1375112"/>
            <a:ext cx="4499937" cy="752116"/>
            <a:chOff x="557465" y="2779558"/>
            <a:chExt cx="4499937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227EFC5-BE7E-124E-BEE6-C0ECE3EEB12A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5FDD877-B07C-944D-8D40-56921EC69FAB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D7DE338-EE50-2346-9294-8466E6E2FAE0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B8979F7-8CB7-6942-B9C6-A29D4B19F8ED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89381DDF-6187-CE4C-A22F-D1B62DF95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B54A63DA-A42F-9040-9096-309080343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430359C-AB84-CE4B-AA24-5CB31C9337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91073EE-1D74-B84F-A5C5-406C65F9A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6790DFB-B959-D141-A77C-5972A1611D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C0BC2D9-0F16-9B42-8556-FDD581069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33F129B-CEB5-A34B-AC13-9F781B812AEC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E4A86FB-EE6F-854C-BFD0-FF7F09C9CA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D04D6C8-7152-4B41-A4B1-D057A4A4E592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048A93-1FA7-964F-BDBA-35761506F8C3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6285571-3961-334C-968C-D8C8C9158843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81733BD-3AA1-C04C-B6F7-80741BBB5D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6847DA0-8498-7245-8B3A-24781BD094AB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DD12292-9C20-B949-8F41-8702E8C64B53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0EED1E-F79B-D244-997E-5B8F24FC026F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9FBC87-52AB-2041-AB3D-8051A7588AC5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6476DB-F44D-CE47-B873-90175D77469D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60C99B-8D6A-7D48-9301-946D73706717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6E894-8E05-B84E-ABE6-7C0D0D96C56C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6484AB-4545-FB42-8911-02568174C9D1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5747A9-C047-8646-A5FB-8CF3EF1C3355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76B5F-8DCF-844D-B82E-8C5C8DBB71D6}"/>
                </a:ext>
              </a:extLst>
            </p:cNvPr>
            <p:cNvSpPr txBox="1"/>
            <p:nvPr/>
          </p:nvSpPr>
          <p:spPr>
            <a:xfrm>
              <a:off x="557465" y="283769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FF843E-D5AC-F546-99C9-D20FA1027A0E}"/>
              </a:ext>
            </a:extLst>
          </p:cNvPr>
          <p:cNvGrpSpPr/>
          <p:nvPr/>
        </p:nvGrpSpPr>
        <p:grpSpPr>
          <a:xfrm>
            <a:off x="1113730" y="2369925"/>
            <a:ext cx="2327781" cy="1941906"/>
            <a:chOff x="612548" y="1600797"/>
            <a:chExt cx="2327781" cy="19419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C4352A-5C4C-7A41-AB1E-278200E3B8B0}"/>
                </a:ext>
              </a:extLst>
            </p:cNvPr>
            <p:cNvGrpSpPr/>
            <p:nvPr/>
          </p:nvGrpSpPr>
          <p:grpSpPr>
            <a:xfrm>
              <a:off x="1399541" y="1600797"/>
              <a:ext cx="1540788" cy="1941906"/>
              <a:chOff x="1555531" y="1874084"/>
              <a:chExt cx="1540788" cy="194190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F1F58F2-C142-3649-9310-1C90DD74FD64}"/>
                  </a:ext>
                </a:extLst>
              </p:cNvPr>
              <p:cNvGrpSpPr/>
              <p:nvPr/>
            </p:nvGrpSpPr>
            <p:grpSpPr>
              <a:xfrm>
                <a:off x="1555531" y="1874084"/>
                <a:ext cx="1540788" cy="1941906"/>
                <a:chOff x="641002" y="1783352"/>
                <a:chExt cx="1540788" cy="194190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860171D-83AC-2548-8EDD-CF184F403D6F}"/>
                    </a:ext>
                  </a:extLst>
                </p:cNvPr>
                <p:cNvGrpSpPr/>
                <p:nvPr/>
              </p:nvGrpSpPr>
              <p:grpSpPr>
                <a:xfrm>
                  <a:off x="641002" y="1783352"/>
                  <a:ext cx="1540788" cy="427511"/>
                  <a:chOff x="941162" y="1910944"/>
                  <a:chExt cx="1540788" cy="427511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C95EAB0-D184-5B4D-B1C9-7B5D5343B1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65A916B5-B05D-4141-8993-C97D7E673979}"/>
                      </a:ext>
                    </a:extLst>
                  </p:cNvPr>
                  <p:cNvGrpSpPr/>
                  <p:nvPr/>
                </p:nvGrpSpPr>
                <p:grpSpPr>
                  <a:xfrm>
                    <a:off x="941162" y="1910944"/>
                    <a:ext cx="1540788" cy="427511"/>
                    <a:chOff x="976777" y="1923804"/>
                    <a:chExt cx="1540788" cy="427511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AEF2C47E-3F61-4542-A7D7-4B1FC62C4D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B2A0853-2664-194C-A485-7A8C3324D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6777" y="1923804"/>
                      <a:ext cx="1540788" cy="427511"/>
                      <a:chOff x="976777" y="1935679"/>
                      <a:chExt cx="1540788" cy="427511"/>
                    </a:xfrm>
                  </p:grpSpPr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97FACF0-62F1-F340-951F-1713E8E9B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777" y="1935679"/>
                        <a:ext cx="1540788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C9345A53-1435-1645-8148-D21BEBE716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E10368BB-B06A-B54B-B7D4-FD19386467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64413D4-09ED-A946-AAAA-8EF196324B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535FA61-094C-DB4E-B0DE-2AEAA4DBC6E4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ECB3A29-DF14-B849-945E-19BBF3FE9A69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FFD7413-A5E1-5041-9233-4A10DCAAF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EA891A1-1F4A-3549-A8E4-5910D97E9C1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C8F578-09AE-9D44-87B2-BAAD64234EC6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57DC94-2F77-7A4B-8BCC-677E528A67DE}"/>
                </a:ext>
              </a:extLst>
            </p:cNvPr>
            <p:cNvSpPr txBox="1"/>
            <p:nvPr/>
          </p:nvSpPr>
          <p:spPr>
            <a:xfrm>
              <a:off x="612548" y="165829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63B4E59-A9CA-E84E-A1A2-99D4178523CB}"/>
              </a:ext>
            </a:extLst>
          </p:cNvPr>
          <p:cNvSpPr/>
          <p:nvPr/>
        </p:nvSpPr>
        <p:spPr>
          <a:xfrm>
            <a:off x="5006277" y="14218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﻿while(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DNALen</a:t>
            </a:r>
            <a:r>
              <a:rPr lang="en-US" dirty="0"/>
              <a:t> - </a:t>
            </a:r>
            <a:r>
              <a:rPr lang="en-US" dirty="0" err="1"/>
              <a:t>patLen</a:t>
            </a:r>
            <a:r>
              <a:rPr lang="en-US" dirty="0"/>
              <a:t>):</a:t>
            </a:r>
          </a:p>
          <a:p>
            <a:r>
              <a:rPr lang="en-US" dirty="0"/>
              <a:t>    j=</a:t>
            </a:r>
            <a:r>
              <a:rPr lang="en-US" dirty="0" err="1"/>
              <a:t>patLen</a:t>
            </a:r>
            <a:r>
              <a:rPr lang="en-US" dirty="0"/>
              <a:t> -1</a:t>
            </a:r>
          </a:p>
          <a:p>
            <a:r>
              <a:rPr lang="en-US" dirty="0"/>
              <a:t>    while(j&gt;=0 and </a:t>
            </a:r>
            <a:r>
              <a:rPr lang="en-US" dirty="0" err="1"/>
              <a:t>DNA_pattern</a:t>
            </a:r>
            <a:r>
              <a:rPr lang="en-US" dirty="0"/>
              <a:t>[j] == </a:t>
            </a:r>
            <a:r>
              <a:rPr lang="en-US" dirty="0" err="1"/>
              <a:t>DNA_seq</a:t>
            </a:r>
            <a:r>
              <a:rPr lang="en-US" dirty="0"/>
              <a:t>[</a:t>
            </a:r>
            <a:r>
              <a:rPr lang="en-US" dirty="0" err="1"/>
              <a:t>i+j</a:t>
            </a:r>
            <a:r>
              <a:rPr lang="en-US" dirty="0"/>
              <a:t>]):</a:t>
            </a:r>
          </a:p>
          <a:p>
            <a:r>
              <a:rPr lang="en-US" dirty="0"/>
              <a:t>        j=j-1</a:t>
            </a:r>
          </a:p>
          <a:p>
            <a:r>
              <a:rPr lang="en-US" dirty="0"/>
              <a:t>    if(j&lt;0):</a:t>
            </a:r>
          </a:p>
          <a:p>
            <a:r>
              <a:rPr lang="en-US" dirty="0"/>
              <a:t>        print("\</a:t>
            </a:r>
            <a:r>
              <a:rPr lang="en-US" dirty="0" err="1"/>
              <a:t>npattern</a:t>
            </a:r>
            <a:r>
              <a:rPr lang="en-US" dirty="0"/>
              <a:t> found at position : ",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</a:t>
            </a:r>
            <a:r>
              <a:rPr lang="en-US" dirty="0" err="1"/>
              <a:t>shiftArray</a:t>
            </a:r>
            <a:r>
              <a:rPr lang="en-US" dirty="0"/>
              <a:t>[0]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shiftArray</a:t>
            </a:r>
            <a:r>
              <a:rPr lang="en-US" dirty="0"/>
              <a:t>[j+1]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1F508E-A565-C840-B69C-AF9AE20E2530}"/>
              </a:ext>
            </a:extLst>
          </p:cNvPr>
          <p:cNvCxnSpPr>
            <a:cxnSpLocks/>
          </p:cNvCxnSpPr>
          <p:nvPr/>
        </p:nvCxnSpPr>
        <p:spPr>
          <a:xfrm>
            <a:off x="4786822" y="1796904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16AFB9-F1D5-1F46-B88E-73434AF6F852}"/>
              </a:ext>
            </a:extLst>
          </p:cNvPr>
          <p:cNvSpPr txBox="1"/>
          <p:nvPr/>
        </p:nvSpPr>
        <p:spPr>
          <a:xfrm>
            <a:off x="296198" y="3656149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comparing until mismatch</a:t>
            </a:r>
          </a:p>
        </p:txBody>
      </p:sp>
    </p:spTree>
    <p:extLst>
      <p:ext uri="{BB962C8B-B14F-4D97-AF65-F5344CB8AC3E}">
        <p14:creationId xmlns:p14="http://schemas.microsoft.com/office/powerpoint/2010/main" val="13293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54E5A7-DD4C-594B-9991-FF8902947402}"/>
              </a:ext>
            </a:extLst>
          </p:cNvPr>
          <p:cNvGrpSpPr/>
          <p:nvPr/>
        </p:nvGrpSpPr>
        <p:grpSpPr>
          <a:xfrm>
            <a:off x="72063" y="1375112"/>
            <a:ext cx="4499937" cy="752116"/>
            <a:chOff x="557465" y="2779558"/>
            <a:chExt cx="4499937" cy="752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616DCF-CD90-E84C-88A1-39D24DB1D47A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8F7269A-74E6-6C41-946B-01EDD0E1121C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FC17C18-9EC0-EF4B-B5B6-33322650A187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74CE83C-D08C-A642-B9E7-2E901CABF332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0C9E775-4194-B147-A750-A902EF6282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28B7B51-4FA7-194C-A285-5E151A4B2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820133D-1E3E-FD4F-AE08-A87F0EA2E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C580A3B-F446-C946-9442-A6376C416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BE3C925-7A33-C44E-A43C-2396522AA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879B923-2B0C-7743-A0C9-5E734981A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CA6BEB6-F0DC-3147-98E0-21DDD8F2A427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2DF4FBB-856B-294E-B3BB-A0B5382F0A7E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CFBDC78-4855-B744-BAD3-3E26185365A0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AD0754B-16F3-6948-B843-AB3AF6B0BE01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259155D-C3DC-DF4D-84A9-4165B5A783BB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2781F13-CBE0-4148-9B68-D96B2C74AEF8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60C9641-3AA8-A24C-8678-256F269AB860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972D23F-CA58-CB49-AC97-8D9FE9B03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53D46D-541D-A347-BB30-44D16A730158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0BD10C-ADBC-544F-983A-202B0E636565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02320-BEE7-7846-A832-E6E42D69E1FE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76D572-AD5A-B54B-971B-55BA676C7C7D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969FC1-BD1B-9B42-862E-D3FBCB53955C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1DF57D-BEEA-674F-802B-3FA1E85E009F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FF9DC3-2162-7E43-A524-0FF819FAEFA7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0697A9-8360-4F45-869F-7AD9B00011A9}"/>
                </a:ext>
              </a:extLst>
            </p:cNvPr>
            <p:cNvSpPr txBox="1"/>
            <p:nvPr/>
          </p:nvSpPr>
          <p:spPr>
            <a:xfrm>
              <a:off x="557465" y="283769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1C3D2F-BDF6-FA43-A5F9-B66DA851209C}"/>
              </a:ext>
            </a:extLst>
          </p:cNvPr>
          <p:cNvGrpSpPr/>
          <p:nvPr/>
        </p:nvGrpSpPr>
        <p:grpSpPr>
          <a:xfrm>
            <a:off x="1113730" y="2369925"/>
            <a:ext cx="2327781" cy="1941906"/>
            <a:chOff x="612548" y="1600797"/>
            <a:chExt cx="2327781" cy="19419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28FB-8B97-0E4B-A895-3B9FF211C01A}"/>
                </a:ext>
              </a:extLst>
            </p:cNvPr>
            <p:cNvGrpSpPr/>
            <p:nvPr/>
          </p:nvGrpSpPr>
          <p:grpSpPr>
            <a:xfrm>
              <a:off x="1399541" y="1600797"/>
              <a:ext cx="1540788" cy="1941906"/>
              <a:chOff x="1555531" y="1874084"/>
              <a:chExt cx="1540788" cy="194190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117323A-99BB-E34B-8CD6-8AFC5FD090A2}"/>
                  </a:ext>
                </a:extLst>
              </p:cNvPr>
              <p:cNvGrpSpPr/>
              <p:nvPr/>
            </p:nvGrpSpPr>
            <p:grpSpPr>
              <a:xfrm>
                <a:off x="1555531" y="1874084"/>
                <a:ext cx="1540788" cy="1941906"/>
                <a:chOff x="641002" y="1783352"/>
                <a:chExt cx="1540788" cy="194190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AF25295-91EA-2B42-8C8E-B216EDAD017D}"/>
                    </a:ext>
                  </a:extLst>
                </p:cNvPr>
                <p:cNvGrpSpPr/>
                <p:nvPr/>
              </p:nvGrpSpPr>
              <p:grpSpPr>
                <a:xfrm>
                  <a:off x="641002" y="1783352"/>
                  <a:ext cx="1540788" cy="427511"/>
                  <a:chOff x="941162" y="1910944"/>
                  <a:chExt cx="1540788" cy="427511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828D133-0941-364A-8EE9-786E67FDF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27126D6-47D3-7D46-942A-6EC94EBAA9B7}"/>
                      </a:ext>
                    </a:extLst>
                  </p:cNvPr>
                  <p:cNvGrpSpPr/>
                  <p:nvPr/>
                </p:nvGrpSpPr>
                <p:grpSpPr>
                  <a:xfrm>
                    <a:off x="941162" y="1910944"/>
                    <a:ext cx="1540788" cy="427511"/>
                    <a:chOff x="976777" y="1923804"/>
                    <a:chExt cx="1540788" cy="427511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145D908F-9BA8-8941-AB4F-5F2BCCB83F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BE1B8F74-8F9D-8346-97F7-440543C954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6777" y="1923804"/>
                      <a:ext cx="1540788" cy="427511"/>
                      <a:chOff x="976777" y="1935679"/>
                      <a:chExt cx="1540788" cy="427511"/>
                    </a:xfrm>
                  </p:grpSpPr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836BC2F7-6C3C-6B4D-B082-17297635A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777" y="1935679"/>
                        <a:ext cx="1540788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Connector 43">
                        <a:extLst>
                          <a:ext uri="{FF2B5EF4-FFF2-40B4-BE49-F238E27FC236}">
                            <a16:creationId xmlns:a16="http://schemas.microsoft.com/office/drawing/2014/main" id="{FA9ED839-493E-B440-A0FE-8D7D7DFE45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502E4E12-6284-584D-BFB0-A0C80BC581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D70CBB5-E16A-2042-A818-D3E29A4E90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667584A-766F-FE47-82B6-2BD021B9CA65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951114F-D59B-8D49-8163-9013D21A4C65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355D242-EDDF-7848-9515-CD6E47BCA8B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8B8C9BD-5B0D-2D42-A48F-2222429C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616874-81C4-FD43-9CBF-B9CBB4EC3540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A893BE-7D76-BE44-9393-EED83AB5FCB5}"/>
                </a:ext>
              </a:extLst>
            </p:cNvPr>
            <p:cNvSpPr txBox="1"/>
            <p:nvPr/>
          </p:nvSpPr>
          <p:spPr>
            <a:xfrm>
              <a:off x="612548" y="165829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38BEDF-74AF-8446-A823-E74DC0FEEAE7}"/>
              </a:ext>
            </a:extLst>
          </p:cNvPr>
          <p:cNvSpPr txBox="1"/>
          <p:nvPr/>
        </p:nvSpPr>
        <p:spPr>
          <a:xfrm>
            <a:off x="614349" y="3696277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Mismatch at Pattern[1]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00F55A-8B2C-FB49-A1C5-8FD181AF49D1}"/>
              </a:ext>
            </a:extLst>
          </p:cNvPr>
          <p:cNvSpPr/>
          <p:nvPr/>
        </p:nvSpPr>
        <p:spPr>
          <a:xfrm>
            <a:off x="5006277" y="14218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﻿while(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DNALen</a:t>
            </a:r>
            <a:r>
              <a:rPr lang="en-US" dirty="0"/>
              <a:t> - </a:t>
            </a:r>
            <a:r>
              <a:rPr lang="en-US" dirty="0" err="1"/>
              <a:t>patLen</a:t>
            </a:r>
            <a:r>
              <a:rPr lang="en-US" dirty="0"/>
              <a:t>):</a:t>
            </a:r>
          </a:p>
          <a:p>
            <a:r>
              <a:rPr lang="en-US" dirty="0"/>
              <a:t>    j=</a:t>
            </a:r>
            <a:r>
              <a:rPr lang="en-US" dirty="0" err="1"/>
              <a:t>patLen</a:t>
            </a:r>
            <a:r>
              <a:rPr lang="en-US" dirty="0"/>
              <a:t> -1</a:t>
            </a:r>
          </a:p>
          <a:p>
            <a:r>
              <a:rPr lang="en-US" dirty="0"/>
              <a:t>    while(j&gt;=0 and </a:t>
            </a:r>
            <a:r>
              <a:rPr lang="en-US" dirty="0" err="1"/>
              <a:t>DNA_pattern</a:t>
            </a:r>
            <a:r>
              <a:rPr lang="en-US" dirty="0"/>
              <a:t>[j] == </a:t>
            </a:r>
            <a:r>
              <a:rPr lang="en-US" dirty="0" err="1"/>
              <a:t>DNA_seq</a:t>
            </a:r>
            <a:r>
              <a:rPr lang="en-US" dirty="0"/>
              <a:t>[</a:t>
            </a:r>
            <a:r>
              <a:rPr lang="en-US" dirty="0" err="1"/>
              <a:t>i+j</a:t>
            </a:r>
            <a:r>
              <a:rPr lang="en-US" dirty="0"/>
              <a:t>]):</a:t>
            </a:r>
          </a:p>
          <a:p>
            <a:r>
              <a:rPr lang="en-US" dirty="0"/>
              <a:t>        j=j-1</a:t>
            </a:r>
          </a:p>
          <a:p>
            <a:r>
              <a:rPr lang="en-US" dirty="0"/>
              <a:t>    if(j&lt;0):</a:t>
            </a:r>
          </a:p>
          <a:p>
            <a:r>
              <a:rPr lang="en-US" dirty="0"/>
              <a:t>        print("\</a:t>
            </a:r>
            <a:r>
              <a:rPr lang="en-US" dirty="0" err="1"/>
              <a:t>npattern</a:t>
            </a:r>
            <a:r>
              <a:rPr lang="en-US" dirty="0"/>
              <a:t> found at position : ",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</a:t>
            </a:r>
            <a:r>
              <a:rPr lang="en-US" dirty="0" err="1"/>
              <a:t>shiftArray</a:t>
            </a:r>
            <a:r>
              <a:rPr lang="en-US" dirty="0"/>
              <a:t>[0]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shiftArray</a:t>
            </a:r>
            <a:r>
              <a:rPr lang="en-US" dirty="0"/>
              <a:t>[j+1]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3801A7-4CBA-554E-B78D-9B129744D387}"/>
              </a:ext>
            </a:extLst>
          </p:cNvPr>
          <p:cNvCxnSpPr>
            <a:cxnSpLocks/>
          </p:cNvCxnSpPr>
          <p:nvPr/>
        </p:nvCxnSpPr>
        <p:spPr>
          <a:xfrm>
            <a:off x="5006277" y="3281319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60AC1-81E6-9F41-81BC-E84B7714E0C5}"/>
              </a:ext>
            </a:extLst>
          </p:cNvPr>
          <p:cNvSpPr txBox="1"/>
          <p:nvPr/>
        </p:nvSpPr>
        <p:spPr>
          <a:xfrm>
            <a:off x="254524" y="980388"/>
            <a:ext cx="7553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1B4A3-3E1E-E042-98E8-83718AA3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636"/>
            <a:ext cx="9144000" cy="32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7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9685F8-7035-E041-86B3-1B089712C250}"/>
              </a:ext>
            </a:extLst>
          </p:cNvPr>
          <p:cNvSpPr/>
          <p:nvPr/>
        </p:nvSpPr>
        <p:spPr>
          <a:xfrm>
            <a:off x="649484" y="3629145"/>
            <a:ext cx="802014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constructed </a:t>
            </a:r>
            <a:r>
              <a:rPr lang="en-US" dirty="0" err="1"/>
              <a:t>shiftArray</a:t>
            </a:r>
            <a:r>
              <a:rPr lang="en-US" dirty="0"/>
              <a:t> we can see that we are able to skip  positions </a:t>
            </a:r>
          </a:p>
          <a:p>
            <a:r>
              <a:rPr lang="en-US" dirty="0"/>
              <a:t>unlike naïve matching pattern (Brute-force algorithm) where we just shift the pattern by 1 character.</a:t>
            </a:r>
          </a:p>
          <a:p>
            <a:endParaRPr lang="en-US" dirty="0"/>
          </a:p>
          <a:p>
            <a:r>
              <a:rPr lang="en-US" dirty="0"/>
              <a:t>Now we have a matching pattern at position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AD5526-7BCC-9945-8447-387E1EE6C931}"/>
              </a:ext>
            </a:extLst>
          </p:cNvPr>
          <p:cNvGrpSpPr/>
          <p:nvPr/>
        </p:nvGrpSpPr>
        <p:grpSpPr>
          <a:xfrm>
            <a:off x="72063" y="1375112"/>
            <a:ext cx="4499937" cy="752116"/>
            <a:chOff x="557465" y="2779558"/>
            <a:chExt cx="4499937" cy="7521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347CCB-10A8-964B-94CC-E6E37B39B66A}"/>
                </a:ext>
              </a:extLst>
            </p:cNvPr>
            <p:cNvGrpSpPr/>
            <p:nvPr/>
          </p:nvGrpSpPr>
          <p:grpSpPr>
            <a:xfrm>
              <a:off x="1313413" y="2779558"/>
              <a:ext cx="3743989" cy="752116"/>
              <a:chOff x="317367" y="1565325"/>
              <a:chExt cx="3743989" cy="75211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56A3817-199C-5D4B-AC4C-5751911E5700}"/>
                  </a:ext>
                </a:extLst>
              </p:cNvPr>
              <p:cNvGrpSpPr/>
              <p:nvPr/>
            </p:nvGrpSpPr>
            <p:grpSpPr>
              <a:xfrm>
                <a:off x="317367" y="1565325"/>
                <a:ext cx="3743989" cy="439386"/>
                <a:chOff x="994260" y="1814707"/>
                <a:chExt cx="3743989" cy="43938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D4DE77-F21F-3F4E-920B-304A293C1227}"/>
                    </a:ext>
                  </a:extLst>
                </p:cNvPr>
                <p:cNvGrpSpPr/>
                <p:nvPr/>
              </p:nvGrpSpPr>
              <p:grpSpPr>
                <a:xfrm>
                  <a:off x="994260" y="1814707"/>
                  <a:ext cx="3743989" cy="439386"/>
                  <a:chOff x="994260" y="1814707"/>
                  <a:chExt cx="3743989" cy="439386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6ECE73E-DAAD-B740-882B-88BE93F97F62}"/>
                      </a:ext>
                    </a:extLst>
                  </p:cNvPr>
                  <p:cNvSpPr/>
                  <p:nvPr/>
                </p:nvSpPr>
                <p:spPr>
                  <a:xfrm>
                    <a:off x="994260" y="1826582"/>
                    <a:ext cx="3743989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A1119F5-735F-0649-9DE3-B8608C613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4823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E6878A9-14EC-494C-9138-E4B2F5C01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3504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3D2790D-0ED1-BC43-A3C4-09EAB94F7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45358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1BE98AFC-DD37-174A-9D92-E6A7B3CBBC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9166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D0397362-D1FA-0E43-9DE4-337FFB476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6532" y="1826582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54402BD-34AC-9D44-8B90-872D9CE4E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8942" y="1814707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124C46-840A-0045-AA6A-F8B42A09F6BB}"/>
                    </a:ext>
                  </a:extLst>
                </p:cNvPr>
                <p:cNvGrpSpPr/>
                <p:nvPr/>
              </p:nvGrpSpPr>
              <p:grpSpPr>
                <a:xfrm>
                  <a:off x="1145901" y="1872844"/>
                  <a:ext cx="3440213" cy="321383"/>
                  <a:chOff x="1145901" y="1872844"/>
                  <a:chExt cx="3440213" cy="321383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179761F-1DA4-5049-A950-510E93718ED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901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6F3730D-ED02-4E4C-AF35-C4748DC19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074" y="1886450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A811A7F-4982-0C4E-BF6B-C6522B17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3757552" y="18728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C659B01-9782-5F44-BE47-6C167C6CE23D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222" y="187457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8420CE-F963-9D4B-A568-4584C07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7329" y="1879781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981F6AA-6C03-5646-AF54-0149A17AC2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831" y="1874572"/>
                    <a:ext cx="3145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7A9BAC6-DB97-F74D-BDB1-C3C69AF79B23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756" y="1874573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</a:t>
                    </a: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B4C2C3-6094-2944-9786-9E1E90F5D63F}"/>
                  </a:ext>
                </a:extLst>
              </p:cNvPr>
              <p:cNvSpPr txBox="1"/>
              <p:nvPr/>
            </p:nvSpPr>
            <p:spPr>
              <a:xfrm>
                <a:off x="461060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822962-BBB4-384E-AEB9-1BB1662AEC7F}"/>
                  </a:ext>
                </a:extLst>
              </p:cNvPr>
              <p:cNvSpPr txBox="1"/>
              <p:nvPr/>
            </p:nvSpPr>
            <p:spPr>
              <a:xfrm>
                <a:off x="974181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1A575-4945-6C43-B82B-7757E9D36D59}"/>
                  </a:ext>
                </a:extLst>
              </p:cNvPr>
              <p:cNvSpPr txBox="1"/>
              <p:nvPr/>
            </p:nvSpPr>
            <p:spPr>
              <a:xfrm>
                <a:off x="1487302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7200CF-FE0A-1440-A766-A860D161B877}"/>
                  </a:ext>
                </a:extLst>
              </p:cNvPr>
              <p:cNvSpPr txBox="1"/>
              <p:nvPr/>
            </p:nvSpPr>
            <p:spPr>
              <a:xfrm>
                <a:off x="1975396" y="2009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BA5374-8E03-314E-9E75-8AD9A7F1A0A2}"/>
                  </a:ext>
                </a:extLst>
              </p:cNvPr>
              <p:cNvSpPr txBox="1"/>
              <p:nvPr/>
            </p:nvSpPr>
            <p:spPr>
              <a:xfrm>
                <a:off x="2530436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EE07B-8D65-B542-BBEB-E98DC5BB4392}"/>
                  </a:ext>
                </a:extLst>
              </p:cNvPr>
              <p:cNvSpPr txBox="1"/>
              <p:nvPr/>
            </p:nvSpPr>
            <p:spPr>
              <a:xfrm>
                <a:off x="3101499" y="200471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C5FE2C-15DF-6048-8CEC-01C4222337CF}"/>
                  </a:ext>
                </a:extLst>
              </p:cNvPr>
              <p:cNvSpPr txBox="1"/>
              <p:nvPr/>
            </p:nvSpPr>
            <p:spPr>
              <a:xfrm>
                <a:off x="3625169" y="199283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5E678-38E6-FF48-9ECE-B74F6288C2CD}"/>
                </a:ext>
              </a:extLst>
            </p:cNvPr>
            <p:cNvSpPr txBox="1"/>
            <p:nvPr/>
          </p:nvSpPr>
          <p:spPr>
            <a:xfrm>
              <a:off x="557465" y="283769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CFA8CF-5269-4240-B5D1-E30B17353BAC}"/>
              </a:ext>
            </a:extLst>
          </p:cNvPr>
          <p:cNvGrpSpPr/>
          <p:nvPr/>
        </p:nvGrpSpPr>
        <p:grpSpPr>
          <a:xfrm>
            <a:off x="2244219" y="2271990"/>
            <a:ext cx="2327781" cy="1941906"/>
            <a:chOff x="612548" y="1600797"/>
            <a:chExt cx="2327781" cy="194190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97945-0B74-D64B-89D5-54EFF80E4C35}"/>
                </a:ext>
              </a:extLst>
            </p:cNvPr>
            <p:cNvGrpSpPr/>
            <p:nvPr/>
          </p:nvGrpSpPr>
          <p:grpSpPr>
            <a:xfrm>
              <a:off x="1399541" y="1600797"/>
              <a:ext cx="1540788" cy="1941906"/>
              <a:chOff x="1555531" y="1874084"/>
              <a:chExt cx="1540788" cy="19419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7281A00-57BC-FF4F-8519-DEB97CBA24E2}"/>
                  </a:ext>
                </a:extLst>
              </p:cNvPr>
              <p:cNvGrpSpPr/>
              <p:nvPr/>
            </p:nvGrpSpPr>
            <p:grpSpPr>
              <a:xfrm>
                <a:off x="1555531" y="1874084"/>
                <a:ext cx="1540788" cy="1941906"/>
                <a:chOff x="641002" y="1783352"/>
                <a:chExt cx="1540788" cy="1941906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1D6B6F0-713C-FB4F-AA99-A2ACC8C5F57C}"/>
                    </a:ext>
                  </a:extLst>
                </p:cNvPr>
                <p:cNvGrpSpPr/>
                <p:nvPr/>
              </p:nvGrpSpPr>
              <p:grpSpPr>
                <a:xfrm>
                  <a:off x="641002" y="1783352"/>
                  <a:ext cx="1540788" cy="427511"/>
                  <a:chOff x="941162" y="1910944"/>
                  <a:chExt cx="1540788" cy="427511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95D89C8-2C42-744E-80A6-C7D10DC47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1F3C7474-9DC8-E846-A934-8BBD67C8D2B0}"/>
                      </a:ext>
                    </a:extLst>
                  </p:cNvPr>
                  <p:cNvGrpSpPr/>
                  <p:nvPr/>
                </p:nvGrpSpPr>
                <p:grpSpPr>
                  <a:xfrm>
                    <a:off x="941162" y="1910944"/>
                    <a:ext cx="1540788" cy="427511"/>
                    <a:chOff x="976777" y="1923804"/>
                    <a:chExt cx="1540788" cy="427511"/>
                  </a:xfrm>
                </p:grpSpPr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0A525EBA-5FE9-1243-A9D8-1C5A692F67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99468B00-A182-C641-9CD0-A443B4322A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6777" y="1923804"/>
                      <a:ext cx="1540788" cy="427511"/>
                      <a:chOff x="976777" y="1935679"/>
                      <a:chExt cx="1540788" cy="427511"/>
                    </a:xfrm>
                  </p:grpSpPr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36F981E5-2B0B-4E49-A961-F3F4F696BF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777" y="1935679"/>
                        <a:ext cx="1540788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953427AD-C737-DE46-9580-6ECDA47942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FDC4FF2B-ABBF-A441-98C5-E0B9D3D00F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9124" y="1995544"/>
                        <a:ext cx="30489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14424184-38DF-2F45-8140-45DC6FA325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7208" y="1983670"/>
                        <a:ext cx="2936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A8E43BD-9C17-8240-AAFE-F4F53765B6CE}"/>
                    </a:ext>
                  </a:extLst>
                </p:cNvPr>
                <p:cNvGrpSpPr/>
                <p:nvPr/>
              </p:nvGrpSpPr>
              <p:grpSpPr>
                <a:xfrm>
                  <a:off x="1225678" y="2187959"/>
                  <a:ext cx="822563" cy="1537299"/>
                  <a:chOff x="1543296" y="2021433"/>
                  <a:chExt cx="822563" cy="1537299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4A6F86C-ED86-DC45-AB78-23C904E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250955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6B56E79-D742-D044-BA93-67C798588A6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296" y="202143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A8E399A-DD6A-F940-88FB-5DFA9182C8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807" y="2032071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547EC89-7B1B-D942-8AF6-5D6DB6EE37E4}"/>
                  </a:ext>
                </a:extLst>
              </p:cNvPr>
              <p:cNvSpPr txBox="1"/>
              <p:nvPr/>
            </p:nvSpPr>
            <p:spPr>
              <a:xfrm>
                <a:off x="1628800" y="229946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66963-1314-6047-985B-985099B63D9D}"/>
                </a:ext>
              </a:extLst>
            </p:cNvPr>
            <p:cNvSpPr txBox="1"/>
            <p:nvPr/>
          </p:nvSpPr>
          <p:spPr>
            <a:xfrm>
              <a:off x="612548" y="1658292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Pattern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DB97F49-CED2-3E45-A24E-3DB04A9D803D}"/>
              </a:ext>
            </a:extLst>
          </p:cNvPr>
          <p:cNvSpPr/>
          <p:nvPr/>
        </p:nvSpPr>
        <p:spPr>
          <a:xfrm>
            <a:off x="5020262" y="12563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﻿while(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DNALen</a:t>
            </a:r>
            <a:r>
              <a:rPr lang="en-US" dirty="0"/>
              <a:t> - </a:t>
            </a:r>
            <a:r>
              <a:rPr lang="en-US" dirty="0" err="1"/>
              <a:t>patLen</a:t>
            </a:r>
            <a:r>
              <a:rPr lang="en-US" dirty="0"/>
              <a:t>):</a:t>
            </a:r>
          </a:p>
          <a:p>
            <a:r>
              <a:rPr lang="en-US" dirty="0"/>
              <a:t>    j=</a:t>
            </a:r>
            <a:r>
              <a:rPr lang="en-US" dirty="0" err="1"/>
              <a:t>patLen</a:t>
            </a:r>
            <a:r>
              <a:rPr lang="en-US" dirty="0"/>
              <a:t> -1</a:t>
            </a:r>
          </a:p>
          <a:p>
            <a:r>
              <a:rPr lang="en-US" dirty="0"/>
              <a:t>    while(j&gt;=0 and </a:t>
            </a:r>
            <a:r>
              <a:rPr lang="en-US" dirty="0" err="1"/>
              <a:t>DNA_pattern</a:t>
            </a:r>
            <a:r>
              <a:rPr lang="en-US" dirty="0"/>
              <a:t>[j] == </a:t>
            </a:r>
            <a:r>
              <a:rPr lang="en-US" dirty="0" err="1"/>
              <a:t>DNA_seq</a:t>
            </a:r>
            <a:r>
              <a:rPr lang="en-US" dirty="0"/>
              <a:t>[</a:t>
            </a:r>
            <a:r>
              <a:rPr lang="en-US" dirty="0" err="1"/>
              <a:t>i+j</a:t>
            </a:r>
            <a:r>
              <a:rPr lang="en-US" dirty="0"/>
              <a:t>]):</a:t>
            </a:r>
          </a:p>
          <a:p>
            <a:r>
              <a:rPr lang="en-US" dirty="0"/>
              <a:t>        j=j-1</a:t>
            </a:r>
          </a:p>
          <a:p>
            <a:r>
              <a:rPr lang="en-US" dirty="0"/>
              <a:t>    if(j&lt;0):</a:t>
            </a:r>
          </a:p>
          <a:p>
            <a:r>
              <a:rPr lang="en-US" dirty="0"/>
              <a:t>        print("\</a:t>
            </a:r>
            <a:r>
              <a:rPr lang="en-US" dirty="0" err="1"/>
              <a:t>npattern</a:t>
            </a:r>
            <a:r>
              <a:rPr lang="en-US" dirty="0"/>
              <a:t> found at position : ",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</a:t>
            </a:r>
            <a:r>
              <a:rPr lang="en-US" dirty="0" err="1"/>
              <a:t>shiftArray</a:t>
            </a:r>
            <a:r>
              <a:rPr lang="en-US" dirty="0"/>
              <a:t>[0]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shiftArray</a:t>
            </a:r>
            <a:r>
              <a:rPr lang="en-US" dirty="0"/>
              <a:t>[j+1]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DB4FB-6BED-7D41-B5B5-DC030D25B59F}"/>
              </a:ext>
            </a:extLst>
          </p:cNvPr>
          <p:cNvCxnSpPr>
            <a:cxnSpLocks/>
          </p:cNvCxnSpPr>
          <p:nvPr/>
        </p:nvCxnSpPr>
        <p:spPr>
          <a:xfrm>
            <a:off x="5020262" y="2022535"/>
            <a:ext cx="43890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02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B4144-AFED-7D4A-B846-DEC26796128D}"/>
              </a:ext>
            </a:extLst>
          </p:cNvPr>
          <p:cNvSpPr txBox="1"/>
          <p:nvPr/>
        </p:nvSpPr>
        <p:spPr>
          <a:xfrm>
            <a:off x="226244" y="1150071"/>
            <a:ext cx="65646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Constructing </a:t>
            </a:r>
            <a:r>
              <a:rPr lang="en-US" dirty="0" err="1"/>
              <a:t>borderArray</a:t>
            </a:r>
            <a:r>
              <a:rPr lang="en-US" dirty="0"/>
              <a:t> and </a:t>
            </a:r>
            <a:r>
              <a:rPr lang="en-US" dirty="0" err="1"/>
              <a:t>shiftArray</a:t>
            </a:r>
            <a:r>
              <a:rPr lang="en-US" dirty="0"/>
              <a:t> takes O(n) time complexity</a:t>
            </a:r>
          </a:p>
          <a:p>
            <a:r>
              <a:rPr lang="en-US" dirty="0"/>
              <a:t>Where n </a:t>
            </a:r>
            <a:r>
              <a:rPr lang="en-US" dirty="0">
                <a:sym typeface="Wingdings" pitchFamily="2" charset="2"/>
              </a:rPr>
              <a:t> length of pattern</a:t>
            </a:r>
          </a:p>
          <a:p>
            <a:endParaRPr lang="en-US" dirty="0"/>
          </a:p>
          <a:p>
            <a:r>
              <a:rPr lang="en-US" dirty="0"/>
              <a:t>When pattern does not appear in the Text, worst case time complexity is 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When pattern does appear in the Text, worst case time complexity is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16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266633-31B5-3848-A565-33CD1B69F859}"/>
              </a:ext>
            </a:extLst>
          </p:cNvPr>
          <p:cNvSpPr txBox="1"/>
          <p:nvPr/>
        </p:nvSpPr>
        <p:spPr>
          <a:xfrm>
            <a:off x="1409307" y="2052708"/>
            <a:ext cx="63253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To measure the performance, we have taken Human genome and search number of occurrences of diseased DNA (</a:t>
            </a:r>
            <a:r>
              <a:rPr lang="en-US" sz="1500" dirty="0" err="1"/>
              <a:t>Lamda</a:t>
            </a:r>
            <a:r>
              <a:rPr lang="en-US" sz="1500" dirty="0"/>
              <a:t> virus)</a:t>
            </a:r>
          </a:p>
        </p:txBody>
      </p:sp>
    </p:spTree>
    <p:extLst>
      <p:ext uri="{BB962C8B-B14F-4D97-AF65-F5344CB8AC3E}">
        <p14:creationId xmlns:p14="http://schemas.microsoft.com/office/powerpoint/2010/main" val="3832322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3DAC5-5C74-5A45-B4F2-2BAE64C3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" y="1298107"/>
            <a:ext cx="7173798" cy="2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0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0691547-C9DE-D64E-85CE-F848F06D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60" y="1108304"/>
            <a:ext cx="5181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17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B8A1CC-AE2D-0B46-BA3E-3F4180451E28}"/>
              </a:ext>
            </a:extLst>
          </p:cNvPr>
          <p:cNvSpPr txBox="1"/>
          <p:nvPr/>
        </p:nvSpPr>
        <p:spPr>
          <a:xfrm>
            <a:off x="725864" y="904973"/>
            <a:ext cx="702628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References:</a:t>
            </a:r>
          </a:p>
          <a:p>
            <a:pPr>
              <a:lnSpc>
                <a:spcPct val="200000"/>
              </a:lnSpc>
            </a:pPr>
            <a:r>
              <a:rPr lang="en-US" dirty="0"/>
              <a:t>[1]   </a:t>
            </a:r>
            <a:r>
              <a:rPr lang="en-US" u="sng" dirty="0">
                <a:hlinkClick r:id="rId3"/>
              </a:rPr>
              <a:t>http://www.btechsmartclass.com/data_structures/knuth-morris-pratt-algorithm.html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[2]   </a:t>
            </a:r>
            <a:r>
              <a:rPr lang="en-US" u="sng" dirty="0">
                <a:hlinkClick r:id="rId4"/>
              </a:rPr>
              <a:t>https://www.inf.hs-flensburg.de/lang/algorithmen/pattern/bmen.htm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[3]   </a:t>
            </a:r>
            <a:r>
              <a:rPr lang="en-US" u="sng" dirty="0">
                <a:hlinkClick r:id="rId5"/>
              </a:rPr>
              <a:t>https://d28rh4a8wq0iu5.cloudfront.net/ads1/data/lambda_virus.fa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[4]   </a:t>
            </a:r>
            <a:r>
              <a:rPr lang="en-US" u="sng" dirty="0">
                <a:hlinkClick r:id="rId6"/>
              </a:rPr>
              <a:t>http://useast.ensembl.org/Homo_sapiens/Info/Index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6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36B54B-62B4-4F4E-A680-39D60B16D2E8}"/>
              </a:ext>
            </a:extLst>
          </p:cNvPr>
          <p:cNvSpPr txBox="1"/>
          <p:nvPr/>
        </p:nvSpPr>
        <p:spPr>
          <a:xfrm>
            <a:off x="282804" y="84841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Preprocessing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105EF7-9555-394B-95A1-87CFF657F468}"/>
              </a:ext>
            </a:extLst>
          </p:cNvPr>
          <p:cNvGrpSpPr/>
          <p:nvPr/>
        </p:nvGrpSpPr>
        <p:grpSpPr>
          <a:xfrm>
            <a:off x="358219" y="1377818"/>
            <a:ext cx="4730782" cy="3085447"/>
            <a:chOff x="425182" y="985796"/>
            <a:chExt cx="4730782" cy="3085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A74BCA-2930-854C-9E05-C5E8D6557F1C}"/>
                </a:ext>
              </a:extLst>
            </p:cNvPr>
            <p:cNvSpPr txBox="1"/>
            <p:nvPr/>
          </p:nvSpPr>
          <p:spPr>
            <a:xfrm>
              <a:off x="425182" y="985796"/>
              <a:ext cx="23038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Creating LPS array</a:t>
              </a:r>
            </a:p>
            <a:p>
              <a:endParaRPr lang="en-US" dirty="0"/>
            </a:p>
            <a:p>
              <a:r>
                <a:rPr lang="en-US" dirty="0"/>
                <a:t>Consider following pattern:</a:t>
              </a:r>
            </a:p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C95D7C-BBDF-DC47-9B52-E3E8C135254C}"/>
                </a:ext>
              </a:extLst>
            </p:cNvPr>
            <p:cNvGrpSpPr/>
            <p:nvPr/>
          </p:nvGrpSpPr>
          <p:grpSpPr>
            <a:xfrm>
              <a:off x="554874" y="1783352"/>
              <a:ext cx="1626916" cy="427511"/>
              <a:chOff x="855034" y="1910944"/>
              <a:chExt cx="1626916" cy="4275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7ED076-F249-DC4C-A218-3C07A334636B}"/>
                  </a:ext>
                </a:extLst>
              </p:cNvPr>
              <p:cNvSpPr txBox="1"/>
              <p:nvPr/>
            </p:nvSpPr>
            <p:spPr>
              <a:xfrm>
                <a:off x="1006674" y="1970812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467399-54FF-784E-8E2E-D1EF52203B52}"/>
                  </a:ext>
                </a:extLst>
              </p:cNvPr>
              <p:cNvGrpSpPr/>
              <p:nvPr/>
            </p:nvGrpSpPr>
            <p:grpSpPr>
              <a:xfrm>
                <a:off x="855034" y="1910944"/>
                <a:ext cx="1626916" cy="427511"/>
                <a:chOff x="890649" y="1923804"/>
                <a:chExt cx="1626916" cy="427511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EDE96B1-D8D7-4F47-93EC-7ED6E7C9F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45574" y="1923804"/>
                  <a:ext cx="0" cy="4275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2AFA3DA8-4CB5-454B-9FD1-5A8F75074D69}"/>
                    </a:ext>
                  </a:extLst>
                </p:cNvPr>
                <p:cNvGrpSpPr/>
                <p:nvPr/>
              </p:nvGrpSpPr>
              <p:grpSpPr>
                <a:xfrm>
                  <a:off x="890649" y="1923804"/>
                  <a:ext cx="1626916" cy="427511"/>
                  <a:chOff x="890649" y="1935679"/>
                  <a:chExt cx="1626916" cy="427511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4D353E0-DA82-644C-B00E-E46A13D2F206}"/>
                      </a:ext>
                    </a:extLst>
                  </p:cNvPr>
                  <p:cNvSpPr/>
                  <p:nvPr/>
                </p:nvSpPr>
                <p:spPr>
                  <a:xfrm>
                    <a:off x="890649" y="1935679"/>
                    <a:ext cx="1626916" cy="41563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F804DEB-4C90-6140-B73A-8E17E2289B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25039" y="1935679"/>
                    <a:ext cx="0" cy="42751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2C15D49-2AC7-094A-BC86-612AD7B16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79124" y="199554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1681681-1110-424C-82F3-00FE2C8EDEA8}"/>
                      </a:ext>
                    </a:extLst>
                  </p:cNvPr>
                  <p:cNvSpPr txBox="1"/>
                  <p:nvPr/>
                </p:nvSpPr>
                <p:spPr>
                  <a:xfrm>
                    <a:off x="1527208" y="1983670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</a:p>
                </p:txBody>
              </p:sp>
            </p:grp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776AA9-5AEE-9D44-A852-03B0AD3A60F0}"/>
                </a:ext>
              </a:extLst>
            </p:cNvPr>
            <p:cNvSpPr txBox="1"/>
            <p:nvPr/>
          </p:nvSpPr>
          <p:spPr>
            <a:xfrm>
              <a:off x="425182" y="2575308"/>
              <a:ext cx="4730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Length of LPS array equals to length of pattern which is 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332A46-CC18-D64E-B30C-DE0577E211B6}"/>
                </a:ext>
              </a:extLst>
            </p:cNvPr>
            <p:cNvGrpSpPr/>
            <p:nvPr/>
          </p:nvGrpSpPr>
          <p:grpSpPr>
            <a:xfrm>
              <a:off x="558012" y="3357613"/>
              <a:ext cx="2284968" cy="713630"/>
              <a:chOff x="875630" y="3191087"/>
              <a:chExt cx="2284968" cy="7136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D34769B-3B9F-EC41-A1C8-9447992EB887}"/>
                  </a:ext>
                </a:extLst>
              </p:cNvPr>
              <p:cNvGrpSpPr/>
              <p:nvPr/>
            </p:nvGrpSpPr>
            <p:grpSpPr>
              <a:xfrm>
                <a:off x="875630" y="3191087"/>
                <a:ext cx="2284968" cy="427511"/>
                <a:chOff x="761350" y="3191087"/>
                <a:chExt cx="2284968" cy="42751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B3EDB46-C04A-C146-913A-839CB105EBFD}"/>
                    </a:ext>
                  </a:extLst>
                </p:cNvPr>
                <p:cNvGrpSpPr/>
                <p:nvPr/>
              </p:nvGrpSpPr>
              <p:grpSpPr>
                <a:xfrm>
                  <a:off x="1419402" y="3191087"/>
                  <a:ext cx="1626916" cy="427511"/>
                  <a:chOff x="855034" y="1910944"/>
                  <a:chExt cx="1626916" cy="427511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96112E4-2246-DE48-9C74-5F3B02DC90E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1847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302A8BE6-AC32-F641-BFDF-1A8AFC6FBA2C}"/>
                      </a:ext>
                    </a:extLst>
                  </p:cNvPr>
                  <p:cNvGrpSpPr/>
                  <p:nvPr/>
                </p:nvGrpSpPr>
                <p:grpSpPr>
                  <a:xfrm>
                    <a:off x="855034" y="1910944"/>
                    <a:ext cx="1626916" cy="427511"/>
                    <a:chOff x="890649" y="1923804"/>
                    <a:chExt cx="1626916" cy="427511"/>
                  </a:xfrm>
                </p:grpSpPr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A03D950-BC16-004F-9E8E-C42EF2E8A0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AC08ED89-56B8-D946-8CC5-E957ED248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649" y="1923804"/>
                      <a:ext cx="1626916" cy="427511"/>
                      <a:chOff x="890649" y="1935679"/>
                      <a:chExt cx="1626916" cy="427511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54D41B58-F9D6-E54A-8479-58E56F835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649" y="1935679"/>
                        <a:ext cx="1626916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E15ACAE7-B10B-3C42-931B-E5BA7A49E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15DA9-CAE8-A748-8EDA-1AB90D4CC9D8}"/>
                    </a:ext>
                  </a:extLst>
                </p:cNvPr>
                <p:cNvSpPr txBox="1"/>
                <p:nvPr/>
              </p:nvSpPr>
              <p:spPr>
                <a:xfrm>
                  <a:off x="761350" y="3236685"/>
                  <a:ext cx="5245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LPS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0741F-9475-3642-8AE6-C0F1B94E7981}"/>
                  </a:ext>
                </a:extLst>
              </p:cNvPr>
              <p:cNvSpPr txBox="1"/>
              <p:nvPr/>
            </p:nvSpPr>
            <p:spPr>
              <a:xfrm>
                <a:off x="1685322" y="359694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69FE65-EBFA-ED4D-9711-1A23F39FF3A5}"/>
                  </a:ext>
                </a:extLst>
              </p:cNvPr>
              <p:cNvSpPr txBox="1"/>
              <p:nvPr/>
            </p:nvSpPr>
            <p:spPr>
              <a:xfrm>
                <a:off x="2166771" y="359041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F5F3D-419B-DB4D-8D5B-BABA27D396A2}"/>
                  </a:ext>
                </a:extLst>
              </p:cNvPr>
              <p:cNvSpPr txBox="1"/>
              <p:nvPr/>
            </p:nvSpPr>
            <p:spPr>
              <a:xfrm>
                <a:off x="2713999" y="359041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7F315E-B9B8-7948-9F5C-0585547D9E15}"/>
              </a:ext>
            </a:extLst>
          </p:cNvPr>
          <p:cNvGrpSpPr/>
          <p:nvPr/>
        </p:nvGrpSpPr>
        <p:grpSpPr>
          <a:xfrm>
            <a:off x="323119" y="1365880"/>
            <a:ext cx="4071541" cy="1205869"/>
            <a:chOff x="893135" y="3833371"/>
            <a:chExt cx="4071541" cy="12058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993ED3-8AF6-EC4C-B0BF-67528A7B2E5F}"/>
                </a:ext>
              </a:extLst>
            </p:cNvPr>
            <p:cNvSpPr txBox="1"/>
            <p:nvPr/>
          </p:nvSpPr>
          <p:spPr>
            <a:xfrm>
              <a:off x="893135" y="3833371"/>
              <a:ext cx="2478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Define </a:t>
              </a:r>
              <a:r>
                <a:rPr lang="en-US" dirty="0" err="1"/>
                <a:t>i</a:t>
              </a:r>
              <a:r>
                <a:rPr lang="en-US" dirty="0"/>
                <a:t>=0, j=1 and LPS[0]=0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5BE06D-A4B0-A346-A99F-2EAB05335B7A}"/>
                </a:ext>
              </a:extLst>
            </p:cNvPr>
            <p:cNvGrpSpPr/>
            <p:nvPr/>
          </p:nvGrpSpPr>
          <p:grpSpPr>
            <a:xfrm>
              <a:off x="940287" y="4325610"/>
              <a:ext cx="2220311" cy="713630"/>
              <a:chOff x="940287" y="3191087"/>
              <a:chExt cx="2220311" cy="7136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FD7A6F7-948C-5F41-9A98-8D10D9196353}"/>
                  </a:ext>
                </a:extLst>
              </p:cNvPr>
              <p:cNvGrpSpPr/>
              <p:nvPr/>
            </p:nvGrpSpPr>
            <p:grpSpPr>
              <a:xfrm>
                <a:off x="940287" y="3191087"/>
                <a:ext cx="2220311" cy="427511"/>
                <a:chOff x="826007" y="3191087"/>
                <a:chExt cx="2220311" cy="427511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4092919-91A5-844C-A27B-73AB6BBD7EC0}"/>
                    </a:ext>
                  </a:extLst>
                </p:cNvPr>
                <p:cNvGrpSpPr/>
                <p:nvPr/>
              </p:nvGrpSpPr>
              <p:grpSpPr>
                <a:xfrm>
                  <a:off x="1419402" y="3191087"/>
                  <a:ext cx="1626916" cy="427511"/>
                  <a:chOff x="855034" y="1910944"/>
                  <a:chExt cx="1626916" cy="427511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6BF9044-301B-2944-863B-0340DD4761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74" y="197081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9336256B-ADF5-754A-9C32-96EA13629586}"/>
                      </a:ext>
                    </a:extLst>
                  </p:cNvPr>
                  <p:cNvGrpSpPr/>
                  <p:nvPr/>
                </p:nvGrpSpPr>
                <p:grpSpPr>
                  <a:xfrm>
                    <a:off x="855034" y="1910944"/>
                    <a:ext cx="1626916" cy="427511"/>
                    <a:chOff x="890649" y="1923804"/>
                    <a:chExt cx="1626916" cy="427511"/>
                  </a:xfrm>
                </p:grpSpPr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5E15611C-C808-B648-A720-6EE48D748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45574" y="1923804"/>
                      <a:ext cx="0" cy="4275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023F2F3A-03AE-5D4C-9FD0-BB91592BFA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649" y="1923804"/>
                      <a:ext cx="1626916" cy="427511"/>
                      <a:chOff x="890649" y="1935679"/>
                      <a:chExt cx="1626916" cy="427511"/>
                    </a:xfrm>
                  </p:grpSpPr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8EB663F5-72F3-3745-A1BC-4D345E596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649" y="1935679"/>
                        <a:ext cx="1626916" cy="41563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71F4F9F2-9903-D041-B10F-909B97C239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25039" y="1935679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5F4F9B-66EB-7542-8639-3CBF4E8AB2D2}"/>
                    </a:ext>
                  </a:extLst>
                </p:cNvPr>
                <p:cNvSpPr txBox="1"/>
                <p:nvPr/>
              </p:nvSpPr>
              <p:spPr>
                <a:xfrm>
                  <a:off x="826007" y="3242563"/>
                  <a:ext cx="5245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LPS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49FC1-47F9-4344-A532-0CD243F7497B}"/>
                  </a:ext>
                </a:extLst>
              </p:cNvPr>
              <p:cNvSpPr txBox="1"/>
              <p:nvPr/>
            </p:nvSpPr>
            <p:spPr>
              <a:xfrm>
                <a:off x="1685322" y="359694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547F70-8F55-3248-A4AF-7A9E7A939712}"/>
                  </a:ext>
                </a:extLst>
              </p:cNvPr>
              <p:cNvSpPr txBox="1"/>
              <p:nvPr/>
            </p:nvSpPr>
            <p:spPr>
              <a:xfrm>
                <a:off x="2166771" y="359041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C2DA5E-D221-404F-9597-E4DE3F40B946}"/>
                  </a:ext>
                </a:extLst>
              </p:cNvPr>
              <p:cNvSpPr txBox="1"/>
              <p:nvPr/>
            </p:nvSpPr>
            <p:spPr>
              <a:xfrm>
                <a:off x="2713999" y="359041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C5D43-FE3F-C542-961C-7C5BE0E67918}"/>
                </a:ext>
              </a:extLst>
            </p:cNvPr>
            <p:cNvSpPr txBox="1"/>
            <p:nvPr/>
          </p:nvSpPr>
          <p:spPr>
            <a:xfrm>
              <a:off x="4243004" y="4325610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=0 j=1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CA4E73-B326-6043-8068-CAC57F785EAF}"/>
              </a:ext>
            </a:extLst>
          </p:cNvPr>
          <p:cNvSpPr txBox="1"/>
          <p:nvPr/>
        </p:nvSpPr>
        <p:spPr>
          <a:xfrm>
            <a:off x="5201425" y="1242265"/>
            <a:ext cx="39425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﻿def </a:t>
            </a:r>
            <a:r>
              <a:rPr lang="en-US" dirty="0" err="1"/>
              <a:t>fun_lps</a:t>
            </a:r>
            <a:r>
              <a:rPr lang="en-US" dirty="0"/>
              <a:t>(</a:t>
            </a:r>
            <a:r>
              <a:rPr lang="en-US" dirty="0" err="1"/>
              <a:t>DNA_pattern_list,lps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  j=1</a:t>
            </a:r>
          </a:p>
          <a:p>
            <a:r>
              <a:rPr lang="en-US" dirty="0"/>
              <a:t>    while(j &lt; 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if(</a:t>
            </a:r>
            <a:r>
              <a:rPr lang="en-US" dirty="0" err="1"/>
              <a:t>DNA_pattern_list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    if(</a:t>
            </a:r>
            <a:r>
              <a:rPr lang="en-US" dirty="0" err="1"/>
              <a:t>i</a:t>
            </a:r>
            <a:r>
              <a:rPr lang="en-US" dirty="0"/>
              <a:t>==0):</a:t>
            </a:r>
          </a:p>
          <a:p>
            <a:r>
              <a:rPr lang="en-US" dirty="0"/>
              <a:t>                </a:t>
            </a:r>
            <a:r>
              <a:rPr lang="en-US" dirty="0" err="1"/>
              <a:t>lps</a:t>
            </a:r>
            <a:r>
              <a:rPr lang="en-US" dirty="0"/>
              <a:t>[j]=0</a:t>
            </a:r>
          </a:p>
          <a:p>
            <a:r>
              <a:rPr lang="en-US" dirty="0"/>
              <a:t>                j=j+1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lps</a:t>
            </a:r>
            <a:r>
              <a:rPr lang="en-US" dirty="0"/>
              <a:t>[i-1]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lps</a:t>
            </a:r>
            <a:r>
              <a:rPr lang="en-US" dirty="0"/>
              <a:t>[j]=i+1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    j=j+1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2F9342-723F-9549-AC1C-ADC44D3D57B7}"/>
              </a:ext>
            </a:extLst>
          </p:cNvPr>
          <p:cNvCxnSpPr/>
          <p:nvPr/>
        </p:nvCxnSpPr>
        <p:spPr>
          <a:xfrm>
            <a:off x="5000021" y="1673657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6C60BA-A575-4C4C-ADEB-A582C8573673}"/>
              </a:ext>
            </a:extLst>
          </p:cNvPr>
          <p:cNvSpPr txBox="1"/>
          <p:nvPr/>
        </p:nvSpPr>
        <p:spPr>
          <a:xfrm>
            <a:off x="323119" y="82893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80702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E7A441-4B81-6249-8560-E032C5D5C013}"/>
              </a:ext>
            </a:extLst>
          </p:cNvPr>
          <p:cNvGrpSpPr/>
          <p:nvPr/>
        </p:nvGrpSpPr>
        <p:grpSpPr>
          <a:xfrm>
            <a:off x="248085" y="1448790"/>
            <a:ext cx="4476996" cy="1688419"/>
            <a:chOff x="1056904" y="938151"/>
            <a:chExt cx="4476996" cy="16884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80287D-4ECD-744D-90CC-7B26594AED57}"/>
                </a:ext>
              </a:extLst>
            </p:cNvPr>
            <p:cNvSpPr txBox="1"/>
            <p:nvPr/>
          </p:nvSpPr>
          <p:spPr>
            <a:xfrm>
              <a:off x="1056904" y="938151"/>
              <a:ext cx="44769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Compare pattern[</a:t>
              </a:r>
              <a:r>
                <a:rPr lang="en-US" dirty="0" err="1"/>
                <a:t>i</a:t>
              </a:r>
              <a:r>
                <a:rPr lang="en-US" dirty="0"/>
                <a:t>] with pattern[j] </a:t>
              </a:r>
              <a:r>
                <a:rPr lang="en-US" dirty="0">
                  <a:sym typeface="Wingdings" pitchFamily="2" charset="2"/>
                </a:rPr>
                <a:t> A with T</a:t>
              </a:r>
            </a:p>
            <a:p>
              <a:r>
                <a:rPr lang="en-US" dirty="0">
                  <a:sym typeface="Wingdings" pitchFamily="2" charset="2"/>
                </a:rPr>
                <a:t>Since both are not matching and </a:t>
              </a:r>
              <a:r>
                <a:rPr lang="en-US" dirty="0" err="1">
                  <a:sym typeface="Wingdings" pitchFamily="2" charset="2"/>
                </a:rPr>
                <a:t>i</a:t>
              </a:r>
              <a:r>
                <a:rPr lang="en-US" dirty="0">
                  <a:sym typeface="Wingdings" pitchFamily="2" charset="2"/>
                </a:rPr>
                <a:t>=0, we need to set LPS[j]=0 and increment j by 1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3462B9-EE8F-8C47-AD25-A3F47D036DC0}"/>
                </a:ext>
              </a:extLst>
            </p:cNvPr>
            <p:cNvSpPr txBox="1"/>
            <p:nvPr/>
          </p:nvSpPr>
          <p:spPr>
            <a:xfrm>
              <a:off x="4211164" y="195511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=0 j=2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7D08BE-E6F6-F043-A49D-A16E3F16BDD8}"/>
                </a:ext>
              </a:extLst>
            </p:cNvPr>
            <p:cNvGrpSpPr/>
            <p:nvPr/>
          </p:nvGrpSpPr>
          <p:grpSpPr>
            <a:xfrm>
              <a:off x="1209304" y="1912940"/>
              <a:ext cx="2284968" cy="713630"/>
              <a:chOff x="1209304" y="1912940"/>
              <a:chExt cx="2284968" cy="71363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B522133-07EC-6D4B-A461-4A9EE0369304}"/>
                  </a:ext>
                </a:extLst>
              </p:cNvPr>
              <p:cNvGrpSpPr/>
              <p:nvPr/>
            </p:nvGrpSpPr>
            <p:grpSpPr>
              <a:xfrm>
                <a:off x="1209304" y="1912940"/>
                <a:ext cx="2284968" cy="713630"/>
                <a:chOff x="875630" y="3191087"/>
                <a:chExt cx="2284968" cy="71363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41F644B-5CF3-DD47-9E51-A5147CD6D36B}"/>
                    </a:ext>
                  </a:extLst>
                </p:cNvPr>
                <p:cNvGrpSpPr/>
                <p:nvPr/>
              </p:nvGrpSpPr>
              <p:grpSpPr>
                <a:xfrm>
                  <a:off x="875630" y="3191087"/>
                  <a:ext cx="2284968" cy="427511"/>
                  <a:chOff x="761350" y="3191087"/>
                  <a:chExt cx="2284968" cy="427511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DAC60040-3032-144B-979B-D54337FB1A72}"/>
                      </a:ext>
                    </a:extLst>
                  </p:cNvPr>
                  <p:cNvGrpSpPr/>
                  <p:nvPr/>
                </p:nvGrpSpPr>
                <p:grpSpPr>
                  <a:xfrm>
                    <a:off x="1419402" y="3191087"/>
                    <a:ext cx="1626916" cy="427511"/>
                    <a:chOff x="855034" y="1910944"/>
                    <a:chExt cx="1626916" cy="427511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28A56B8-ED48-1944-A8C1-2CE951AC7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674" y="1970812"/>
                      <a:ext cx="2840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156F07C7-41E7-2444-96BD-1195BB19FC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5034" y="1910944"/>
                      <a:ext cx="1626916" cy="427511"/>
                      <a:chOff x="890649" y="1923804"/>
                      <a:chExt cx="1626916" cy="427511"/>
                    </a:xfrm>
                  </p:grpSpPr>
                  <p:cxnSp>
                    <p:nvCxnSpPr>
                      <p:cNvPr id="16" name="Straight Connector 15">
                        <a:extLst>
                          <a:ext uri="{FF2B5EF4-FFF2-40B4-BE49-F238E27FC236}">
                            <a16:creationId xmlns:a16="http://schemas.microsoft.com/office/drawing/2014/main" id="{CB88DC1C-22E6-854C-A54E-B5CE2EB1DC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45574" y="1923804"/>
                        <a:ext cx="0" cy="42751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AADF8F48-3A94-3748-85D8-4EF7F3C8D0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0649" y="1923804"/>
                        <a:ext cx="1626916" cy="427511"/>
                        <a:chOff x="890649" y="1935679"/>
                        <a:chExt cx="1626916" cy="427511"/>
                      </a:xfrm>
                    </p:grpSpPr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67FE13-B44A-7948-9223-9FF1D206F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0649" y="1935679"/>
                          <a:ext cx="1626916" cy="41563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9" name="Straight Connector 18">
                          <a:extLst>
                            <a:ext uri="{FF2B5EF4-FFF2-40B4-BE49-F238E27FC236}">
                              <a16:creationId xmlns:a16="http://schemas.microsoft.com/office/drawing/2014/main" id="{97A39C75-BA7B-C746-9069-CEDED199B6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25039" y="1935679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2CB6EE9-B560-1449-A29A-B18AE27C7D0D}"/>
                      </a:ext>
                    </a:extLst>
                  </p:cNvPr>
                  <p:cNvSpPr txBox="1"/>
                  <p:nvPr/>
                </p:nvSpPr>
                <p:spPr>
                  <a:xfrm>
                    <a:off x="761350" y="3236685"/>
                    <a:ext cx="5245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LPS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AACC57-F347-4647-A0B6-A81152A7E14A}"/>
                    </a:ext>
                  </a:extLst>
                </p:cNvPr>
                <p:cNvSpPr txBox="1"/>
                <p:nvPr/>
              </p:nvSpPr>
              <p:spPr>
                <a:xfrm>
                  <a:off x="1685322" y="35969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5EE116-5105-D94A-A2C1-766A7AA1D543}"/>
                    </a:ext>
                  </a:extLst>
                </p:cNvPr>
                <p:cNvSpPr txBox="1"/>
                <p:nvPr/>
              </p:nvSpPr>
              <p:spPr>
                <a:xfrm>
                  <a:off x="2166771" y="3590416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E424A2-DE84-434A-A72C-3A169A7DDFC7}"/>
                    </a:ext>
                  </a:extLst>
                </p:cNvPr>
                <p:cNvSpPr txBox="1"/>
                <p:nvPr/>
              </p:nvSpPr>
              <p:spPr>
                <a:xfrm>
                  <a:off x="2713999" y="359041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2A46BE-D7F0-A446-A7C3-B9A027B120D4}"/>
                  </a:ext>
                </a:extLst>
              </p:cNvPr>
              <p:cNvSpPr txBox="1"/>
              <p:nvPr/>
            </p:nvSpPr>
            <p:spPr>
              <a:xfrm>
                <a:off x="2490241" y="195511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D1E1B1-E4C1-9442-BF03-9453E444BDB7}"/>
              </a:ext>
            </a:extLst>
          </p:cNvPr>
          <p:cNvSpPr txBox="1"/>
          <p:nvPr/>
        </p:nvSpPr>
        <p:spPr>
          <a:xfrm>
            <a:off x="4902568" y="1422523"/>
            <a:ext cx="42559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﻿def </a:t>
            </a:r>
            <a:r>
              <a:rPr lang="en-US" dirty="0" err="1"/>
              <a:t>fun_lps</a:t>
            </a:r>
            <a:r>
              <a:rPr lang="en-US" dirty="0"/>
              <a:t>(</a:t>
            </a:r>
            <a:r>
              <a:rPr lang="en-US" dirty="0" err="1"/>
              <a:t>DNA_pattern_list,lps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  j=1</a:t>
            </a:r>
          </a:p>
          <a:p>
            <a:r>
              <a:rPr lang="en-US" dirty="0"/>
              <a:t>    while(j &lt; 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if(</a:t>
            </a:r>
            <a:r>
              <a:rPr lang="en-US" dirty="0" err="1"/>
              <a:t>DNA_pattern_list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    if(</a:t>
            </a:r>
            <a:r>
              <a:rPr lang="en-US" dirty="0" err="1"/>
              <a:t>i</a:t>
            </a:r>
            <a:r>
              <a:rPr lang="en-US" dirty="0"/>
              <a:t>==0):</a:t>
            </a:r>
          </a:p>
          <a:p>
            <a:r>
              <a:rPr lang="en-US" dirty="0"/>
              <a:t>                </a:t>
            </a:r>
            <a:r>
              <a:rPr lang="en-US" dirty="0" err="1"/>
              <a:t>lps</a:t>
            </a:r>
            <a:r>
              <a:rPr lang="en-US" dirty="0"/>
              <a:t>[j]=0</a:t>
            </a:r>
          </a:p>
          <a:p>
            <a:r>
              <a:rPr lang="en-US" dirty="0"/>
              <a:t>                j=j+1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lps</a:t>
            </a:r>
            <a:r>
              <a:rPr lang="en-US" dirty="0"/>
              <a:t>[i-1]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lps</a:t>
            </a:r>
            <a:r>
              <a:rPr lang="en-US" dirty="0"/>
              <a:t>[j]=i+1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    j=j+1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F617BB-1C1F-2449-94A4-9507D926FFC8}"/>
              </a:ext>
            </a:extLst>
          </p:cNvPr>
          <p:cNvCxnSpPr/>
          <p:nvPr/>
        </p:nvCxnSpPr>
        <p:spPr>
          <a:xfrm>
            <a:off x="4902568" y="2423579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AD5A1C-1BC1-3742-ABB9-A63E079881CC}"/>
              </a:ext>
            </a:extLst>
          </p:cNvPr>
          <p:cNvCxnSpPr/>
          <p:nvPr/>
        </p:nvCxnSpPr>
        <p:spPr>
          <a:xfrm>
            <a:off x="5138641" y="2619643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1CB2F0-DD8F-4749-BF7D-9F6F05781E1D}"/>
              </a:ext>
            </a:extLst>
          </p:cNvPr>
          <p:cNvSpPr txBox="1"/>
          <p:nvPr/>
        </p:nvSpPr>
        <p:spPr>
          <a:xfrm>
            <a:off x="248085" y="84626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140963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B422A8-69F0-474E-8D3A-FB98BF373AF4}"/>
              </a:ext>
            </a:extLst>
          </p:cNvPr>
          <p:cNvGrpSpPr/>
          <p:nvPr/>
        </p:nvGrpSpPr>
        <p:grpSpPr>
          <a:xfrm>
            <a:off x="-25079" y="1590026"/>
            <a:ext cx="4869194" cy="1613680"/>
            <a:chOff x="902214" y="2837618"/>
            <a:chExt cx="4921540" cy="16136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887D7-C557-A14F-890B-F53780034A80}"/>
                </a:ext>
              </a:extLst>
            </p:cNvPr>
            <p:cNvSpPr txBox="1"/>
            <p:nvPr/>
          </p:nvSpPr>
          <p:spPr>
            <a:xfrm>
              <a:off x="902214" y="2837618"/>
              <a:ext cx="49215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Compare pattern[</a:t>
              </a:r>
              <a:r>
                <a:rPr lang="en-US" dirty="0" err="1"/>
                <a:t>i</a:t>
              </a:r>
              <a:r>
                <a:rPr lang="en-US" dirty="0"/>
                <a:t>] with pattern[j] </a:t>
              </a:r>
              <a:r>
                <a:rPr lang="en-US" dirty="0">
                  <a:sym typeface="Wingdings" pitchFamily="2" charset="2"/>
                </a:rPr>
                <a:t> A with A</a:t>
              </a:r>
            </a:p>
            <a:p>
              <a:r>
                <a:rPr lang="en-US" dirty="0"/>
                <a:t>Since both are equal, we need to set LPS[j]=i+1(which is 1) </a:t>
              </a:r>
            </a:p>
            <a:p>
              <a:r>
                <a:rPr lang="en-US" dirty="0"/>
                <a:t>and increment I and j by 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2E9199-FFD1-4B48-8E18-EA2E1F9485DB}"/>
                </a:ext>
              </a:extLst>
            </p:cNvPr>
            <p:cNvGrpSpPr/>
            <p:nvPr/>
          </p:nvGrpSpPr>
          <p:grpSpPr>
            <a:xfrm>
              <a:off x="1090681" y="3617484"/>
              <a:ext cx="2282868" cy="833814"/>
              <a:chOff x="1090681" y="3617484"/>
              <a:chExt cx="2282868" cy="83381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FE7D42C-118A-9E48-B928-31B7AD8A8D28}"/>
                  </a:ext>
                </a:extLst>
              </p:cNvPr>
              <p:cNvGrpSpPr/>
              <p:nvPr/>
            </p:nvGrpSpPr>
            <p:grpSpPr>
              <a:xfrm>
                <a:off x="1090681" y="3617484"/>
                <a:ext cx="2282868" cy="833814"/>
                <a:chOff x="1209304" y="1958538"/>
                <a:chExt cx="2282868" cy="83381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F760DA1-821B-A44C-9A96-9CFB5039A7C3}"/>
                    </a:ext>
                  </a:extLst>
                </p:cNvPr>
                <p:cNvGrpSpPr/>
                <p:nvPr/>
              </p:nvGrpSpPr>
              <p:grpSpPr>
                <a:xfrm>
                  <a:off x="1209304" y="1958538"/>
                  <a:ext cx="2282868" cy="833814"/>
                  <a:chOff x="875630" y="3236685"/>
                  <a:chExt cx="2282868" cy="833814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F01442C-0998-D44B-817B-502125223E04}"/>
                      </a:ext>
                    </a:extLst>
                  </p:cNvPr>
                  <p:cNvGrpSpPr/>
                  <p:nvPr/>
                </p:nvGrpSpPr>
                <p:grpSpPr>
                  <a:xfrm>
                    <a:off x="875630" y="3236685"/>
                    <a:ext cx="2282868" cy="545359"/>
                    <a:chOff x="761350" y="3236685"/>
                    <a:chExt cx="2282868" cy="545359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8A11934F-8487-B947-8E19-BDA8D33018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7302" y="3344976"/>
                      <a:ext cx="1626916" cy="437068"/>
                      <a:chOff x="852934" y="2064833"/>
                      <a:chExt cx="1626916" cy="437068"/>
                    </a:xfrm>
                  </p:grpSpPr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BD7E0192-704C-454E-851A-AD139F6A9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6674" y="2151809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C1CB01C1-1DEE-D442-8087-F0C6C062F7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2934" y="2064833"/>
                        <a:ext cx="1626916" cy="437068"/>
                        <a:chOff x="888549" y="2077693"/>
                        <a:chExt cx="1626916" cy="437068"/>
                      </a:xfrm>
                    </p:grpSpPr>
                    <p:cxnSp>
                      <p:nvCxnSpPr>
                        <p:cNvPr id="38" name="Straight Connector 37">
                          <a:extLst>
                            <a:ext uri="{FF2B5EF4-FFF2-40B4-BE49-F238E27FC236}">
                              <a16:creationId xmlns:a16="http://schemas.microsoft.com/office/drawing/2014/main" id="{9A7968CE-DDA2-514A-A887-A8363AC30BA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39370" y="2087250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9" name="Group 38">
                          <a:extLst>
                            <a:ext uri="{FF2B5EF4-FFF2-40B4-BE49-F238E27FC236}">
                              <a16:creationId xmlns:a16="http://schemas.microsoft.com/office/drawing/2014/main" id="{F9C13FFE-B98F-3B4B-9E46-E1ECBADF1E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8549" y="2077693"/>
                          <a:ext cx="1626916" cy="431131"/>
                          <a:chOff x="888549" y="2089568"/>
                          <a:chExt cx="1626916" cy="431131"/>
                        </a:xfrm>
                      </p:grpSpPr>
                      <p:sp>
                        <p:nvSpPr>
                          <p:cNvPr id="40" name="Rectangle 39">
                            <a:extLst>
                              <a:ext uri="{FF2B5EF4-FFF2-40B4-BE49-F238E27FC236}">
                                <a16:creationId xmlns:a16="http://schemas.microsoft.com/office/drawing/2014/main" id="{DDAFBD04-2CD5-564B-8935-8FBF8C9C4F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549" y="2105063"/>
                            <a:ext cx="1626916" cy="41563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1" name="Straight Connector 40">
                            <a:extLst>
                              <a:ext uri="{FF2B5EF4-FFF2-40B4-BE49-F238E27FC236}">
                                <a16:creationId xmlns:a16="http://schemas.microsoft.com/office/drawing/2014/main" id="{5DA779B3-F12E-DB4F-BBE8-BAD033CC403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36149" y="2089568"/>
                            <a:ext cx="0" cy="42751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F2B24B99-BC72-584B-80D5-19E06D6C89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350" y="3236685"/>
                      <a:ext cx="5245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LPS</a:t>
                      </a:r>
                    </a:p>
                  </p:txBody>
                </p:sp>
              </p:grp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1C158C4-7D72-D84C-942C-D73D3295E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743716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A1A3FDF-F9CD-7E47-973E-F929C3BA5C7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8622" y="376272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C152B3D-E88F-4D4B-A1C2-FD7DCB900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680025" y="3749363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BC7678-275C-8C43-892C-4E1A34CB8B6D}"/>
                    </a:ext>
                  </a:extLst>
                </p:cNvPr>
                <p:cNvSpPr txBox="1"/>
                <p:nvPr/>
              </p:nvSpPr>
              <p:spPr>
                <a:xfrm>
                  <a:off x="2502296" y="213490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5D3795-5FA1-E54D-B04D-A5131360C223}"/>
                  </a:ext>
                </a:extLst>
              </p:cNvPr>
              <p:cNvSpPr txBox="1"/>
              <p:nvPr/>
            </p:nvSpPr>
            <p:spPr>
              <a:xfrm>
                <a:off x="2902504" y="378564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82031A-2A3C-5C42-AA92-B2D69B78C98B}"/>
                </a:ext>
              </a:extLst>
            </p:cNvPr>
            <p:cNvSpPr txBox="1"/>
            <p:nvPr/>
          </p:nvSpPr>
          <p:spPr>
            <a:xfrm>
              <a:off x="4628653" y="3562103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/>
                <a:t>=1 j=3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3CEC100-3E2D-A849-AED5-170EE39EB379}"/>
              </a:ext>
            </a:extLst>
          </p:cNvPr>
          <p:cNvSpPr txBox="1"/>
          <p:nvPr/>
        </p:nvSpPr>
        <p:spPr>
          <a:xfrm>
            <a:off x="4996220" y="1291554"/>
            <a:ext cx="4194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﻿def </a:t>
            </a:r>
            <a:r>
              <a:rPr lang="en-US" dirty="0" err="1"/>
              <a:t>fun_lps</a:t>
            </a:r>
            <a:r>
              <a:rPr lang="en-US" dirty="0"/>
              <a:t>(</a:t>
            </a:r>
            <a:r>
              <a:rPr lang="en-US" dirty="0" err="1"/>
              <a:t>DNA_pattern_list,lps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  j=1</a:t>
            </a:r>
          </a:p>
          <a:p>
            <a:r>
              <a:rPr lang="en-US" dirty="0"/>
              <a:t>    while(j &lt; 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if(</a:t>
            </a:r>
            <a:r>
              <a:rPr lang="en-US" dirty="0" err="1"/>
              <a:t>DNA_pattern_list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    if(</a:t>
            </a:r>
            <a:r>
              <a:rPr lang="en-US" dirty="0" err="1"/>
              <a:t>i</a:t>
            </a:r>
            <a:r>
              <a:rPr lang="en-US" dirty="0"/>
              <a:t>==0):</a:t>
            </a:r>
          </a:p>
          <a:p>
            <a:r>
              <a:rPr lang="en-US" dirty="0"/>
              <a:t>                </a:t>
            </a:r>
            <a:r>
              <a:rPr lang="en-US" dirty="0" err="1"/>
              <a:t>lps</a:t>
            </a:r>
            <a:r>
              <a:rPr lang="en-US" dirty="0"/>
              <a:t>[j]=0</a:t>
            </a:r>
          </a:p>
          <a:p>
            <a:r>
              <a:rPr lang="en-US" dirty="0"/>
              <a:t>                j=j+1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lps</a:t>
            </a:r>
            <a:r>
              <a:rPr lang="en-US" dirty="0"/>
              <a:t>[i-1]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lps</a:t>
            </a:r>
            <a:r>
              <a:rPr lang="en-US" dirty="0"/>
              <a:t>[j]=i+1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    j=j+1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4AA0E-6886-F44B-B3CF-476241BDC371}"/>
              </a:ext>
            </a:extLst>
          </p:cNvPr>
          <p:cNvCxnSpPr/>
          <p:nvPr/>
        </p:nvCxnSpPr>
        <p:spPr>
          <a:xfrm>
            <a:off x="5084219" y="3143821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246607-E645-DD47-B1CE-712A0204FE8F}"/>
              </a:ext>
            </a:extLst>
          </p:cNvPr>
          <p:cNvSpPr txBox="1"/>
          <p:nvPr/>
        </p:nvSpPr>
        <p:spPr>
          <a:xfrm>
            <a:off x="260027" y="88024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22836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D26499B-88BC-8B48-AE10-C401550288CD}"/>
              </a:ext>
            </a:extLst>
          </p:cNvPr>
          <p:cNvGrpSpPr/>
          <p:nvPr/>
        </p:nvGrpSpPr>
        <p:grpSpPr>
          <a:xfrm>
            <a:off x="276507" y="1496291"/>
            <a:ext cx="4009431" cy="1482939"/>
            <a:chOff x="700644" y="866899"/>
            <a:chExt cx="4009431" cy="14829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E86F4E-D18F-3B40-A5F3-49EB8CF773DD}"/>
                </a:ext>
              </a:extLst>
            </p:cNvPr>
            <p:cNvSpPr txBox="1"/>
            <p:nvPr/>
          </p:nvSpPr>
          <p:spPr>
            <a:xfrm>
              <a:off x="700644" y="866899"/>
              <a:ext cx="4009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 LPS is filled with values we stop the process.</a:t>
              </a:r>
            </a:p>
            <a:p>
              <a:r>
                <a:rPr lang="en-US" dirty="0"/>
                <a:t>The final LPS array is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FD86EC-BDCC-994D-8D1C-DADC2873FEE7}"/>
                </a:ext>
              </a:extLst>
            </p:cNvPr>
            <p:cNvGrpSpPr/>
            <p:nvPr/>
          </p:nvGrpSpPr>
          <p:grpSpPr>
            <a:xfrm>
              <a:off x="700644" y="1636208"/>
              <a:ext cx="2284968" cy="713630"/>
              <a:chOff x="1090681" y="3571886"/>
              <a:chExt cx="2284968" cy="71363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22B7075-2E9A-C548-98E3-3C98051A79BF}"/>
                  </a:ext>
                </a:extLst>
              </p:cNvPr>
              <p:cNvGrpSpPr/>
              <p:nvPr/>
            </p:nvGrpSpPr>
            <p:grpSpPr>
              <a:xfrm>
                <a:off x="1090681" y="3571886"/>
                <a:ext cx="2284968" cy="713630"/>
                <a:chOff x="1209304" y="1912940"/>
                <a:chExt cx="2284968" cy="71363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BEBEF55-9309-D14E-95EF-8A9156B8C3E8}"/>
                    </a:ext>
                  </a:extLst>
                </p:cNvPr>
                <p:cNvGrpSpPr/>
                <p:nvPr/>
              </p:nvGrpSpPr>
              <p:grpSpPr>
                <a:xfrm>
                  <a:off x="1209304" y="1912940"/>
                  <a:ext cx="2284968" cy="713630"/>
                  <a:chOff x="875630" y="3191087"/>
                  <a:chExt cx="2284968" cy="713630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B1983135-C2D8-AC4A-9D74-DE9553B142C8}"/>
                      </a:ext>
                    </a:extLst>
                  </p:cNvPr>
                  <p:cNvGrpSpPr/>
                  <p:nvPr/>
                </p:nvGrpSpPr>
                <p:grpSpPr>
                  <a:xfrm>
                    <a:off x="875630" y="3191087"/>
                    <a:ext cx="2284968" cy="427511"/>
                    <a:chOff x="761350" y="3191087"/>
                    <a:chExt cx="2284968" cy="427511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2E3E248D-1C86-4B4A-AF5E-E07EC8E47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9402" y="3191087"/>
                      <a:ext cx="1626916" cy="427511"/>
                      <a:chOff x="855034" y="1910944"/>
                      <a:chExt cx="1626916" cy="427511"/>
                    </a:xfrm>
                  </p:grpSpPr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560C203A-48D2-F245-AFB8-B46FC5A12C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6674" y="1970812"/>
                        <a:ext cx="2840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8D7631AF-3542-6946-A70C-30CCD7211B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5034" y="1910944"/>
                        <a:ext cx="1626916" cy="427511"/>
                        <a:chOff x="890649" y="1923804"/>
                        <a:chExt cx="1626916" cy="427511"/>
                      </a:xfrm>
                    </p:grpSpPr>
                    <p:cxnSp>
                      <p:nvCxnSpPr>
                        <p:cNvPr id="16" name="Straight Connector 15">
                          <a:extLst>
                            <a:ext uri="{FF2B5EF4-FFF2-40B4-BE49-F238E27FC236}">
                              <a16:creationId xmlns:a16="http://schemas.microsoft.com/office/drawing/2014/main" id="{7812F8C6-1BF5-0F4E-897A-6FF264D191F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45574" y="1923804"/>
                          <a:ext cx="0" cy="42751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D1CC8BD3-1E42-3A4E-B0F5-FDE9C194C5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0649" y="1923804"/>
                          <a:ext cx="1626916" cy="427511"/>
                          <a:chOff x="890649" y="1935679"/>
                          <a:chExt cx="1626916" cy="427511"/>
                        </a:xfrm>
                      </p:grpSpPr>
                      <p:sp>
                        <p:nvSpPr>
                          <p:cNvPr id="18" name="Rectangle 17">
                            <a:extLst>
                              <a:ext uri="{FF2B5EF4-FFF2-40B4-BE49-F238E27FC236}">
                                <a16:creationId xmlns:a16="http://schemas.microsoft.com/office/drawing/2014/main" id="{F549F44E-B60B-274E-9C8E-7582F995B0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0649" y="1935679"/>
                            <a:ext cx="1626916" cy="415636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9" name="Straight Connector 18">
                            <a:extLst>
                              <a:ext uri="{FF2B5EF4-FFF2-40B4-BE49-F238E27FC236}">
                                <a16:creationId xmlns:a16="http://schemas.microsoft.com/office/drawing/2014/main" id="{120CB0A0-95F2-334A-8F1D-8C76E02A568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425039" y="1935679"/>
                            <a:ext cx="0" cy="42751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4591D40-ADDE-A840-8987-A665B007B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1350" y="3236685"/>
                      <a:ext cx="5245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LPS</a:t>
                      </a:r>
                    </a:p>
                  </p:txBody>
                </p:sp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C10C82D-5E8E-4342-B6FC-0C35ABCEA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322" y="3596940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F400FE4-5855-CC41-832E-85ADD689B0D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771" y="3590416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42A7C59-DAB2-724B-93A3-6A4353369FE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3999" y="3590415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B6184C-4A20-FD42-8B9D-2629C9B0187D}"/>
                    </a:ext>
                  </a:extLst>
                </p:cNvPr>
                <p:cNvSpPr txBox="1"/>
                <p:nvPr/>
              </p:nvSpPr>
              <p:spPr>
                <a:xfrm>
                  <a:off x="2490241" y="195511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5B63B4-EC3B-994F-8E4E-848621AE67D4}"/>
                  </a:ext>
                </a:extLst>
              </p:cNvPr>
              <p:cNvSpPr txBox="1"/>
              <p:nvPr/>
            </p:nvSpPr>
            <p:spPr>
              <a:xfrm>
                <a:off x="2937208" y="360627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018A01-9C4E-3847-84DA-079776BA22B7}"/>
              </a:ext>
            </a:extLst>
          </p:cNvPr>
          <p:cNvSpPr txBox="1"/>
          <p:nvPr/>
        </p:nvSpPr>
        <p:spPr>
          <a:xfrm>
            <a:off x="4806472" y="1496291"/>
            <a:ext cx="408156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fun_lps</a:t>
            </a:r>
            <a:r>
              <a:rPr lang="en-US" dirty="0"/>
              <a:t>(</a:t>
            </a:r>
            <a:r>
              <a:rPr lang="en-US" dirty="0" err="1"/>
              <a:t>DNA_pattern_list,lps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    j=1</a:t>
            </a:r>
          </a:p>
          <a:p>
            <a:r>
              <a:rPr lang="en-US" dirty="0"/>
              <a:t>    while(j &lt; </a:t>
            </a:r>
            <a:r>
              <a:rPr lang="en-US" dirty="0" err="1"/>
              <a:t>DNA_pattern_LEN</a:t>
            </a:r>
            <a:r>
              <a:rPr lang="en-US" dirty="0"/>
              <a:t>):</a:t>
            </a:r>
          </a:p>
          <a:p>
            <a:r>
              <a:rPr lang="en-US" dirty="0"/>
              <a:t>        if(</a:t>
            </a:r>
            <a:r>
              <a:rPr lang="en-US" dirty="0" err="1"/>
              <a:t>DNA_pattern_list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</a:t>
            </a:r>
            <a:r>
              <a:rPr lang="en-US" dirty="0" err="1"/>
              <a:t>DNA_pattern_list</a:t>
            </a:r>
            <a:r>
              <a:rPr lang="en-US" dirty="0"/>
              <a:t>[j]):</a:t>
            </a:r>
          </a:p>
          <a:p>
            <a:r>
              <a:rPr lang="en-US" dirty="0"/>
              <a:t>            if(</a:t>
            </a:r>
            <a:r>
              <a:rPr lang="en-US" dirty="0" err="1"/>
              <a:t>i</a:t>
            </a:r>
            <a:r>
              <a:rPr lang="en-US" dirty="0"/>
              <a:t>==0):</a:t>
            </a:r>
          </a:p>
          <a:p>
            <a:r>
              <a:rPr lang="en-US" dirty="0"/>
              <a:t>                </a:t>
            </a:r>
            <a:r>
              <a:rPr lang="en-US" dirty="0" err="1"/>
              <a:t>lps</a:t>
            </a:r>
            <a:r>
              <a:rPr lang="en-US" dirty="0"/>
              <a:t>[j]=0</a:t>
            </a:r>
          </a:p>
          <a:p>
            <a:r>
              <a:rPr lang="en-US" dirty="0"/>
              <a:t>                j=j+1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lps</a:t>
            </a:r>
            <a:r>
              <a:rPr lang="en-US" dirty="0"/>
              <a:t>[i-1]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lps</a:t>
            </a:r>
            <a:r>
              <a:rPr lang="en-US" dirty="0"/>
              <a:t>[j]=i+1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           j=j+1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DABA4-368F-9848-909B-A0D1C9E38C4C}"/>
              </a:ext>
            </a:extLst>
          </p:cNvPr>
          <p:cNvCxnSpPr/>
          <p:nvPr/>
        </p:nvCxnSpPr>
        <p:spPr>
          <a:xfrm>
            <a:off x="4716068" y="2260033"/>
            <a:ext cx="40280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3B9321-F842-FF47-B34E-7BA41A68FA3D}"/>
              </a:ext>
            </a:extLst>
          </p:cNvPr>
          <p:cNvSpPr txBox="1"/>
          <p:nvPr/>
        </p:nvSpPr>
        <p:spPr>
          <a:xfrm>
            <a:off x="276507" y="88878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1574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3279</Words>
  <Application>Microsoft Macintosh PowerPoint</Application>
  <PresentationFormat>On-screen Show (16:9)</PresentationFormat>
  <Paragraphs>679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Dobriyal</dc:creator>
  <cp:lastModifiedBy>Kasturishirish Vartak</cp:lastModifiedBy>
  <cp:revision>131</cp:revision>
  <dcterms:created xsi:type="dcterms:W3CDTF">2020-03-22T23:25:32Z</dcterms:created>
  <dcterms:modified xsi:type="dcterms:W3CDTF">2020-04-23T14:08:29Z</dcterms:modified>
</cp:coreProperties>
</file>