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ejesh Agraw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5-04T06:10:04.445">
    <p:pos x="288" y="756"/>
    <p:text>WebRTC is a free, open-source project that provides web browsers and mobile applications with real-time communication via simple application programming interfaces.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04a33e9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7704a33e95_2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00fbc036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00fbc036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2b7808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2b7808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00fbc036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00fbc036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00fbc036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00fbc036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00fbc036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00fbc036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72b7808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2b7808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04a33e95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704a33e95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704a33e95_1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704a33e95_1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704a33e95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704a33e95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704a33e95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704a33e95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04a33e95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7704a33e95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704a34d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704a34d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04a33e95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7704a33e95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704a33e9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04a33e9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04a33e95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04a33e95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04a33e95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04a33e95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0fbc036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0fbc036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04a33e95_1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04a33e95_1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04a34d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04a34d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9" name="Shape 69"/>
        <p:cNvGrpSpPr/>
        <p:nvPr/>
      </p:nvGrpSpPr>
      <p:grpSpPr>
        <a:xfrm>
          <a:off x="0" y="0"/>
          <a:ext cx="0" cy="0"/>
          <a:chOff x="0" y="0"/>
          <a:chExt cx="0" cy="0"/>
        </a:xfrm>
      </p:grpSpPr>
      <p:sp>
        <p:nvSpPr>
          <p:cNvPr id="70" name="Google Shape;70;p1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2" name="Google Shape;7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7"/>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9" name="Google Shape;79;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1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1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3" name="Google Shape;103;p2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4" name="Google Shape;104;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0" name="Google Shape;110;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B-pp-template-01.png" id="56" name="Google Shape;56;p13"/>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35.224.50.168:3000/"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35.224.50.168:3000/" TargetMode="External"/><Relationship Id="rId4" Type="http://schemas.openxmlformats.org/officeDocument/2006/relationships/hyperlink" Target="https://webrtc.org" TargetMode="External"/><Relationship Id="rId5" Type="http://schemas.openxmlformats.org/officeDocument/2006/relationships/hyperlink" Target="https://learnk8s.io/nodejs-kubernetes-guide" TargetMode="External"/><Relationship Id="rId6" Type="http://schemas.openxmlformats.org/officeDocument/2006/relationships/hyperlink" Target="https://hub.packtpub.com/implementing-horizontal-pod-autoscaling-in-kubernetes-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685800" y="1223351"/>
            <a:ext cx="7772400" cy="110251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 sz="3959"/>
              <a:t>Live</a:t>
            </a:r>
            <a:r>
              <a:rPr lang="en" sz="3959"/>
              <a:t> Video Streaming and Chat Web Application using Google Docker and Kubernetes</a:t>
            </a:r>
            <a:endParaRPr/>
          </a:p>
        </p:txBody>
      </p:sp>
      <p:sp>
        <p:nvSpPr>
          <p:cNvPr id="131" name="Google Shape;131;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2000"/>
              <a:buNone/>
            </a:pPr>
            <a:r>
              <a:rPr lang="en" sz="2000"/>
              <a:t>By </a:t>
            </a:r>
            <a:endParaRPr/>
          </a:p>
          <a:p>
            <a:pPr indent="0" lvl="0" marL="0" rtl="0" algn="ctr">
              <a:lnSpc>
                <a:spcPct val="80000"/>
              </a:lnSpc>
              <a:spcBef>
                <a:spcPts val="400"/>
              </a:spcBef>
              <a:spcAft>
                <a:spcPts val="0"/>
              </a:spcAft>
              <a:buClr>
                <a:srgbClr val="888888"/>
              </a:buClr>
              <a:buSzPts val="2000"/>
              <a:buNone/>
            </a:pPr>
            <a:r>
              <a:rPr lang="en" sz="2000"/>
              <a:t>Bhanu Dobriyal</a:t>
            </a:r>
            <a:endParaRPr sz="2000"/>
          </a:p>
          <a:p>
            <a:pPr indent="0" lvl="0" marL="0" rtl="0" algn="ctr">
              <a:lnSpc>
                <a:spcPct val="80000"/>
              </a:lnSpc>
              <a:spcBef>
                <a:spcPts val="400"/>
              </a:spcBef>
              <a:spcAft>
                <a:spcPts val="0"/>
              </a:spcAft>
              <a:buClr>
                <a:srgbClr val="888888"/>
              </a:buClr>
              <a:buSzPts val="2000"/>
              <a:buNone/>
            </a:pPr>
            <a:r>
              <a:rPr lang="en" sz="2000"/>
              <a:t>Tejesh Agrawal</a:t>
            </a:r>
            <a:endParaRPr/>
          </a:p>
          <a:p>
            <a:pPr indent="0" lvl="0" marL="0" rtl="0" algn="ctr">
              <a:lnSpc>
                <a:spcPct val="80000"/>
              </a:lnSpc>
              <a:spcBef>
                <a:spcPts val="400"/>
              </a:spcBef>
              <a:spcAft>
                <a:spcPts val="0"/>
              </a:spcAft>
              <a:buClr>
                <a:srgbClr val="888888"/>
              </a:buClr>
              <a:buSzPts val="2000"/>
              <a:buNone/>
            </a:pPr>
            <a:r>
              <a:rPr lang="en" sz="2000"/>
              <a:t>Kasturi Vartak</a:t>
            </a:r>
            <a:endParaRPr sz="2000"/>
          </a:p>
          <a:p>
            <a:pPr indent="0" lvl="0" marL="0" rtl="0" algn="l">
              <a:lnSpc>
                <a:spcPct val="80000"/>
              </a:lnSpc>
              <a:spcBef>
                <a:spcPts val="400"/>
              </a:spcBef>
              <a:spcAft>
                <a:spcPts val="0"/>
              </a:spcAft>
              <a:buClr>
                <a:srgbClr val="888888"/>
              </a:buClr>
              <a:buSzPts val="2000"/>
              <a:buNone/>
            </a:pPr>
            <a:r>
              <a:rPr lang="en" sz="2000"/>
              <a:t>                     CS580K - Cloud Computing Big Project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4"/>
          <p:cNvPicPr preferRelativeResize="0"/>
          <p:nvPr/>
        </p:nvPicPr>
        <p:blipFill>
          <a:blip r:embed="rId3">
            <a:alphaModFix/>
          </a:blip>
          <a:stretch>
            <a:fillRect/>
          </a:stretch>
        </p:blipFill>
        <p:spPr>
          <a:xfrm>
            <a:off x="334750" y="760725"/>
            <a:ext cx="4080674" cy="4213100"/>
          </a:xfrm>
          <a:prstGeom prst="rect">
            <a:avLst/>
          </a:prstGeom>
          <a:noFill/>
          <a:ln>
            <a:noFill/>
          </a:ln>
        </p:spPr>
      </p:pic>
      <p:pic>
        <p:nvPicPr>
          <p:cNvPr id="185" name="Google Shape;185;p34"/>
          <p:cNvPicPr preferRelativeResize="0"/>
          <p:nvPr/>
        </p:nvPicPr>
        <p:blipFill>
          <a:blip r:embed="rId4">
            <a:alphaModFix/>
          </a:blip>
          <a:stretch>
            <a:fillRect/>
          </a:stretch>
        </p:blipFill>
        <p:spPr>
          <a:xfrm>
            <a:off x="4780425" y="760725"/>
            <a:ext cx="4124725" cy="396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nvSpPr>
        <p:spPr>
          <a:xfrm>
            <a:off x="503250" y="934575"/>
            <a:ext cx="8137500" cy="29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Calibri"/>
                <a:ea typeface="Calibri"/>
                <a:cs typeface="Calibri"/>
                <a:sym typeface="Calibri"/>
              </a:rPr>
              <a:t>Submit the deployment and service manifests to the cluster with kubectl:</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kubectl apply -f deployment.yaml</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kubectl apply -f service.yaml</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Best for distributing and separate services, for deployment purpose.</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Or</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kubectl apply -f waft.yaml</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This one has both included, better for testing purpose.</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idx="1" type="body"/>
          </p:nvPr>
        </p:nvSpPr>
        <p:spPr>
          <a:xfrm>
            <a:off x="692025" y="530550"/>
            <a:ext cx="7904400" cy="442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1400">
                <a:solidFill>
                  <a:srgbClr val="222222"/>
                </a:solidFill>
                <a:highlight>
                  <a:srgbClr val="FFFFFF"/>
                </a:highlight>
                <a:latin typeface="Verdana"/>
                <a:ea typeface="Verdana"/>
                <a:cs typeface="Verdana"/>
                <a:sym typeface="Verdana"/>
              </a:rPr>
              <a:t>Creating an HPA</a:t>
            </a:r>
            <a:endParaRPr b="1" sz="1150">
              <a:solidFill>
                <a:srgbClr val="222222"/>
              </a:solidFill>
              <a:highlight>
                <a:srgbClr val="FFFFFF"/>
              </a:highlight>
              <a:latin typeface="Verdana"/>
              <a:ea typeface="Verdana"/>
              <a:cs typeface="Verdana"/>
              <a:sym typeface="Verdana"/>
            </a:endParaRPr>
          </a:p>
        </p:txBody>
      </p:sp>
      <p:sp>
        <p:nvSpPr>
          <p:cNvPr id="196" name="Google Shape;196;p36"/>
          <p:cNvSpPr txBox="1"/>
          <p:nvPr/>
        </p:nvSpPr>
        <p:spPr>
          <a:xfrm>
            <a:off x="4631275" y="1440600"/>
            <a:ext cx="3777600" cy="11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50">
              <a:solidFill>
                <a:schemeClr val="dk1"/>
              </a:solidFill>
            </a:endParaRPr>
          </a:p>
          <a:p>
            <a:pPr indent="0" lvl="0" marL="0" rtl="0" algn="l">
              <a:lnSpc>
                <a:spcPct val="115000"/>
              </a:lnSpc>
              <a:spcBef>
                <a:spcPts val="0"/>
              </a:spcBef>
              <a:spcAft>
                <a:spcPts val="0"/>
              </a:spcAft>
              <a:buNone/>
            </a:pPr>
            <a:r>
              <a:rPr lang="en" sz="1200">
                <a:solidFill>
                  <a:schemeClr val="dk1"/>
                </a:solidFill>
              </a:rPr>
              <a:t>Create the autoscaler with kubectl:</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kubectl apply -f myhpa.yaml</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97" name="Google Shape;197;p36"/>
          <p:cNvPicPr preferRelativeResize="0"/>
          <p:nvPr/>
        </p:nvPicPr>
        <p:blipFill>
          <a:blip r:embed="rId3">
            <a:alphaModFix/>
          </a:blip>
          <a:stretch>
            <a:fillRect/>
          </a:stretch>
        </p:blipFill>
        <p:spPr>
          <a:xfrm>
            <a:off x="692025" y="1002775"/>
            <a:ext cx="3939250" cy="381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idx="1" type="body"/>
          </p:nvPr>
        </p:nvSpPr>
        <p:spPr>
          <a:xfrm>
            <a:off x="457200" y="706075"/>
            <a:ext cx="8229600" cy="4267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 sz="2400">
                <a:highlight>
                  <a:srgbClr val="FFFFFF"/>
                </a:highlight>
              </a:rPr>
              <a:t>Provide more or less processing power for an application</a:t>
            </a:r>
            <a:endParaRPr sz="2400">
              <a:solidFill>
                <a:srgbClr val="222222"/>
              </a:solidFill>
              <a:highlight>
                <a:srgbClr val="FFFFFF"/>
              </a:highlight>
            </a:endParaRPr>
          </a:p>
          <a:p>
            <a:pPr indent="-381000" lvl="0" marL="457200" rtl="0" algn="l">
              <a:spcBef>
                <a:spcPts val="1200"/>
              </a:spcBef>
              <a:spcAft>
                <a:spcPts val="0"/>
              </a:spcAft>
              <a:buClr>
                <a:srgbClr val="222222"/>
              </a:buClr>
              <a:buSzPts val="2400"/>
              <a:buChar char="•"/>
            </a:pPr>
            <a:r>
              <a:rPr lang="en" sz="2400">
                <a:solidFill>
                  <a:srgbClr val="222222"/>
                </a:solidFill>
                <a:highlight>
                  <a:srgbClr val="FFFFFF"/>
                </a:highlight>
              </a:rPr>
              <a:t>CPU utilization above 60% add replicas </a:t>
            </a:r>
            <a:endParaRPr sz="2400">
              <a:solidFill>
                <a:srgbClr val="222222"/>
              </a:solidFill>
              <a:highlight>
                <a:srgbClr val="FFFFFF"/>
              </a:highlight>
            </a:endParaRPr>
          </a:p>
          <a:p>
            <a:pPr indent="-381000" lvl="0" marL="457200" rtl="0" algn="l">
              <a:spcBef>
                <a:spcPts val="0"/>
              </a:spcBef>
              <a:spcAft>
                <a:spcPts val="0"/>
              </a:spcAft>
              <a:buClr>
                <a:srgbClr val="222222"/>
              </a:buClr>
              <a:buSzPts val="2400"/>
              <a:buChar char="•"/>
            </a:pPr>
            <a:r>
              <a:rPr lang="en" sz="2400">
                <a:solidFill>
                  <a:srgbClr val="222222"/>
                </a:solidFill>
                <a:highlight>
                  <a:srgbClr val="FFFFFF"/>
                </a:highlight>
              </a:rPr>
              <a:t>CPU utilization below 60% scale down replicas </a:t>
            </a:r>
            <a:endParaRPr sz="2400">
              <a:solidFill>
                <a:srgbClr val="222222"/>
              </a:solidFill>
              <a:highlight>
                <a:srgbClr val="FFFFFF"/>
              </a:highlight>
            </a:endParaRPr>
          </a:p>
          <a:p>
            <a:pPr indent="0" lvl="0" marL="0" rtl="0" algn="l">
              <a:spcBef>
                <a:spcPts val="360"/>
              </a:spcBef>
              <a:spcAft>
                <a:spcPts val="0"/>
              </a:spcAft>
              <a:buNone/>
            </a:pPr>
            <a:r>
              <a:rPr lang="en" sz="2400">
                <a:solidFill>
                  <a:srgbClr val="222222"/>
                </a:solidFill>
                <a:highlight>
                  <a:srgbClr val="FFFFFF"/>
                </a:highlight>
              </a:rPr>
              <a:t>       (replicas: between 1 to 10 inclusive)</a:t>
            </a:r>
            <a:endParaRPr sz="2400">
              <a:solidFill>
                <a:srgbClr val="222222"/>
              </a:solidFill>
              <a:highlight>
                <a:srgbClr val="FFFFFF"/>
              </a:highlight>
            </a:endParaRPr>
          </a:p>
          <a:p>
            <a:pPr indent="0" lvl="0" marL="0" rtl="0" algn="l">
              <a:spcBef>
                <a:spcPts val="360"/>
              </a:spcBef>
              <a:spcAft>
                <a:spcPts val="0"/>
              </a:spcAft>
              <a:buNone/>
            </a:pPr>
            <a:r>
              <a:t/>
            </a:r>
            <a:endParaRPr sz="2400">
              <a:solidFill>
                <a:srgbClr val="222222"/>
              </a:solidFill>
              <a:highlight>
                <a:srgbClr val="FFFFFF"/>
              </a:highlight>
            </a:endParaRPr>
          </a:p>
          <a:p>
            <a:pPr indent="0" lvl="0" marL="0" rtl="0" algn="l">
              <a:spcBef>
                <a:spcPts val="360"/>
              </a:spcBef>
              <a:spcAft>
                <a:spcPts val="0"/>
              </a:spcAft>
              <a:buNone/>
            </a:pPr>
            <a:r>
              <a:t/>
            </a:r>
            <a:endParaRPr sz="240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idx="1" type="body"/>
          </p:nvPr>
        </p:nvSpPr>
        <p:spPr>
          <a:xfrm>
            <a:off x="457200" y="706075"/>
            <a:ext cx="8229600" cy="4267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222222"/>
                </a:solidFill>
                <a:highlight>
                  <a:srgbClr val="FFFFFF"/>
                </a:highlight>
              </a:rPr>
              <a:t>C</a:t>
            </a:r>
            <a:r>
              <a:rPr lang="en" sz="2400">
                <a:solidFill>
                  <a:srgbClr val="222222"/>
                </a:solidFill>
                <a:highlight>
                  <a:srgbClr val="FFFFFF"/>
                </a:highlight>
              </a:rPr>
              <a:t>urrent state of HPA with kubectl after </a:t>
            </a:r>
            <a:r>
              <a:rPr lang="en" sz="2400">
                <a:solidFill>
                  <a:srgbClr val="222222"/>
                </a:solidFill>
                <a:highlight>
                  <a:srgbClr val="FFFFFF"/>
                </a:highlight>
              </a:rPr>
              <a:t>HPA creation</a:t>
            </a:r>
            <a:r>
              <a:rPr lang="en" sz="2400">
                <a:solidFill>
                  <a:srgbClr val="222222"/>
                </a:solidFill>
                <a:highlight>
                  <a:srgbClr val="FFFFFF"/>
                </a:highlight>
              </a:rPr>
              <a:t>:</a:t>
            </a:r>
            <a:endParaRPr sz="2400">
              <a:solidFill>
                <a:srgbClr val="222222"/>
              </a:solidFill>
              <a:highlight>
                <a:srgbClr val="FFFFFF"/>
              </a:highlight>
            </a:endParaRPr>
          </a:p>
          <a:p>
            <a:pPr indent="0" lvl="0" marL="0" rtl="0" algn="l">
              <a:spcBef>
                <a:spcPts val="360"/>
              </a:spcBef>
              <a:spcAft>
                <a:spcPts val="0"/>
              </a:spcAft>
              <a:buNone/>
            </a:pPr>
            <a:r>
              <a:t/>
            </a:r>
            <a:endParaRPr sz="2400">
              <a:solidFill>
                <a:srgbClr val="222222"/>
              </a:solidFill>
              <a:highlight>
                <a:srgbClr val="FFFFFF"/>
              </a:highlight>
            </a:endParaRPr>
          </a:p>
          <a:p>
            <a:pPr indent="0" lvl="0" marL="0" rtl="0" algn="l">
              <a:spcBef>
                <a:spcPts val="360"/>
              </a:spcBef>
              <a:spcAft>
                <a:spcPts val="0"/>
              </a:spcAft>
              <a:buNone/>
            </a:pPr>
            <a:r>
              <a:t/>
            </a:r>
            <a:endParaRPr sz="2400">
              <a:solidFill>
                <a:srgbClr val="222222"/>
              </a:solidFill>
              <a:highlight>
                <a:srgbClr val="FFFFFF"/>
              </a:highlight>
            </a:endParaRPr>
          </a:p>
          <a:p>
            <a:pPr indent="0" lvl="0" marL="0" rtl="0" algn="l">
              <a:spcBef>
                <a:spcPts val="360"/>
              </a:spcBef>
              <a:spcAft>
                <a:spcPts val="0"/>
              </a:spcAft>
              <a:buNone/>
            </a:pPr>
            <a:r>
              <a:t/>
            </a:r>
            <a:endParaRPr sz="2400">
              <a:solidFill>
                <a:srgbClr val="222222"/>
              </a:solidFill>
              <a:highlight>
                <a:srgbClr val="FFFFFF"/>
              </a:highlight>
            </a:endParaRPr>
          </a:p>
        </p:txBody>
      </p:sp>
      <p:pic>
        <p:nvPicPr>
          <p:cNvPr id="208" name="Google Shape;208;p38"/>
          <p:cNvPicPr preferRelativeResize="0"/>
          <p:nvPr/>
        </p:nvPicPr>
        <p:blipFill>
          <a:blip r:embed="rId3">
            <a:alphaModFix/>
          </a:blip>
          <a:stretch>
            <a:fillRect/>
          </a:stretch>
        </p:blipFill>
        <p:spPr>
          <a:xfrm>
            <a:off x="549975" y="1603875"/>
            <a:ext cx="8303399" cy="257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 </a:t>
            </a:r>
            <a:endParaRPr/>
          </a:p>
        </p:txBody>
      </p:sp>
      <p:sp>
        <p:nvSpPr>
          <p:cNvPr id="214" name="Google Shape;214;p39"/>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 </a:t>
            </a:r>
            <a:endParaRPr/>
          </a:p>
        </p:txBody>
      </p:sp>
      <p:pic>
        <p:nvPicPr>
          <p:cNvPr id="215" name="Google Shape;215;p39"/>
          <p:cNvPicPr preferRelativeResize="0"/>
          <p:nvPr/>
        </p:nvPicPr>
        <p:blipFill>
          <a:blip r:embed="rId3">
            <a:alphaModFix/>
          </a:blip>
          <a:stretch>
            <a:fillRect/>
          </a:stretch>
        </p:blipFill>
        <p:spPr>
          <a:xfrm>
            <a:off x="633500" y="1405375"/>
            <a:ext cx="7876999" cy="275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526525" y="2125750"/>
            <a:ext cx="7848900" cy="1358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5400"/>
              <a:t>Waaft - </a:t>
            </a:r>
            <a:r>
              <a:rPr lang="en" sz="5400"/>
              <a:t>Demo</a:t>
            </a:r>
            <a:endParaRPr sz="5400"/>
          </a:p>
          <a:p>
            <a:pPr indent="0" lvl="0" marL="0" rtl="0" algn="ctr">
              <a:spcBef>
                <a:spcPts val="0"/>
              </a:spcBef>
              <a:spcAft>
                <a:spcPts val="0"/>
              </a:spcAft>
              <a:buNone/>
            </a:pPr>
            <a:r>
              <a:rPr lang="en" sz="1100" u="sng">
                <a:solidFill>
                  <a:schemeClr val="hlink"/>
                </a:solidFill>
                <a:latin typeface="Arial"/>
                <a:ea typeface="Arial"/>
                <a:cs typeface="Arial"/>
                <a:sym typeface="Arial"/>
                <a:hlinkClick r:id="rId3"/>
              </a:rPr>
              <a:t>http://35.224.50.168:3000/</a:t>
            </a:r>
            <a:endParaRPr sz="5400"/>
          </a:p>
        </p:txBody>
      </p:sp>
      <p:pic>
        <p:nvPicPr>
          <p:cNvPr id="221" name="Google Shape;221;p40"/>
          <p:cNvPicPr preferRelativeResize="0"/>
          <p:nvPr/>
        </p:nvPicPr>
        <p:blipFill>
          <a:blip r:embed="rId4">
            <a:alphaModFix/>
          </a:blip>
          <a:stretch>
            <a:fillRect/>
          </a:stretch>
        </p:blipFill>
        <p:spPr>
          <a:xfrm>
            <a:off x="3853300" y="1042800"/>
            <a:ext cx="1195350" cy="119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1012050" y="342754"/>
            <a:ext cx="8229600" cy="857400"/>
          </a:xfrm>
          <a:prstGeom prst="rect">
            <a:avLst/>
          </a:prstGeom>
        </p:spPr>
        <p:txBody>
          <a:bodyPr anchorCtr="0" anchor="ctr" bIns="45700" lIns="91425" spcFirstLastPara="1" rIns="91425" wrap="square" tIns="45700">
            <a:noAutofit/>
          </a:bodyPr>
          <a:lstStyle/>
          <a:p>
            <a:pPr indent="0" lvl="0" marL="0" rtl="0" algn="l">
              <a:lnSpc>
                <a:spcPct val="80000"/>
              </a:lnSpc>
              <a:spcBef>
                <a:spcPts val="448"/>
              </a:spcBef>
              <a:spcAft>
                <a:spcPts val="0"/>
              </a:spcAft>
              <a:buNone/>
            </a:pPr>
            <a:r>
              <a:rPr lang="en"/>
              <a:t>Challenges</a:t>
            </a:r>
            <a:endParaRPr/>
          </a:p>
        </p:txBody>
      </p:sp>
      <p:sp>
        <p:nvSpPr>
          <p:cNvPr id="227" name="Google Shape;227;p41"/>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Instead of Youtube API live streaming, we decided to go and study ffmpeg for camera access, libx24 to encode the live camera video to a format (.avi) video to display on browser, because the video will be hosted on youtube platform, but later we decided to move to </a:t>
            </a:r>
            <a:r>
              <a:rPr lang="en" sz="2000"/>
              <a:t>WebRTC</a:t>
            </a:r>
            <a:r>
              <a:rPr lang="en" sz="2000"/>
              <a:t>.</a:t>
            </a:r>
            <a:endParaRPr sz="2000"/>
          </a:p>
          <a:p>
            <a:pPr indent="-355600" lvl="0" marL="457200" rtl="0" algn="l">
              <a:spcBef>
                <a:spcPts val="0"/>
              </a:spcBef>
              <a:spcAft>
                <a:spcPts val="0"/>
              </a:spcAft>
              <a:buSzPts val="2000"/>
              <a:buChar char="•"/>
            </a:pPr>
            <a:r>
              <a:rPr lang="en" sz="2000"/>
              <a:t>Instead of nginx, we are currently hosting application on Kubernetes.Before this we hosted the application directly on GCP app engine, but it is consumes GCP credits very fast. So we moved it to Kubernetes cluster and autoscaled it base on CPU utilization.</a:t>
            </a:r>
            <a:endParaRPr sz="2000"/>
          </a:p>
          <a:p>
            <a:pPr indent="-355600" lvl="0" marL="457200" rtl="0" algn="l">
              <a:spcBef>
                <a:spcPts val="0"/>
              </a:spcBef>
              <a:spcAft>
                <a:spcPts val="0"/>
              </a:spcAft>
              <a:buSzPts val="2000"/>
              <a:buChar char="•"/>
            </a:pPr>
            <a:r>
              <a:rPr lang="en" sz="2000"/>
              <a:t>Challenges while integrating the Chat and Video features of the application</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a:p>
            <a:pPr indent="0" lvl="0" marL="457200" rtl="0" algn="l">
              <a:spcBef>
                <a:spcPts val="36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777000" y="413829"/>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Future Scope</a:t>
            </a:r>
            <a:endParaRPr/>
          </a:p>
        </p:txBody>
      </p:sp>
      <p:sp>
        <p:nvSpPr>
          <p:cNvPr id="233" name="Google Shape;233;p42"/>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Https</a:t>
            </a:r>
            <a:r>
              <a:rPr lang="en" sz="2000"/>
              <a:t>, to access camera on browser, we have to create SSL certificates, for now a user has to manually enable connection for a given url to enable camera through browser.</a:t>
            </a:r>
            <a:endParaRPr sz="2000"/>
          </a:p>
          <a:p>
            <a:pPr indent="-355600" lvl="0" marL="457200" rtl="0" algn="l">
              <a:spcBef>
                <a:spcPts val="0"/>
              </a:spcBef>
              <a:spcAft>
                <a:spcPts val="0"/>
              </a:spcAft>
              <a:buSzPts val="2000"/>
              <a:buChar char="•"/>
            </a:pPr>
            <a:r>
              <a:rPr lang="en" sz="2000"/>
              <a:t>Login and Signup pages for authenticating users accessing the feeds. MongoDB connectivity to store this information at backend.</a:t>
            </a:r>
            <a:endParaRPr sz="2000"/>
          </a:p>
          <a:p>
            <a:pPr indent="-355600" lvl="0" marL="457200" rtl="0" algn="l">
              <a:spcBef>
                <a:spcPts val="0"/>
              </a:spcBef>
              <a:spcAft>
                <a:spcPts val="0"/>
              </a:spcAft>
              <a:buSzPts val="2000"/>
              <a:buChar char="•"/>
            </a:pPr>
            <a:r>
              <a:rPr lang="en" sz="2000"/>
              <a:t>We will introduce Nginx as well, so that different images such as mongoDB and application docker image can be combined and hosted on single url.</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492750" y="404929"/>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Links and References</a:t>
            </a:r>
            <a:endParaRPr/>
          </a:p>
        </p:txBody>
      </p:sp>
      <p:sp>
        <p:nvSpPr>
          <p:cNvPr id="239" name="Google Shape;239;p43"/>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000"/>
              <a:t>Static Link:</a:t>
            </a:r>
            <a:r>
              <a:rPr lang="en" sz="2000" u="sng">
                <a:solidFill>
                  <a:schemeClr val="hlink"/>
                </a:solidFill>
              </a:rPr>
              <a:t> </a:t>
            </a:r>
            <a:r>
              <a:rPr lang="en" sz="2000" u="sng">
                <a:solidFill>
                  <a:schemeClr val="hlink"/>
                </a:solidFill>
                <a:hlinkClick r:id="rId3"/>
              </a:rPr>
              <a:t>http://35.224.50.168:3000/</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rPr lang="en" sz="2000"/>
              <a:t>WebRTC: </a:t>
            </a:r>
            <a:r>
              <a:rPr lang="en" sz="2000" u="sng">
                <a:solidFill>
                  <a:schemeClr val="hlink"/>
                </a:solidFill>
                <a:hlinkClick r:id="rId4"/>
              </a:rPr>
              <a:t>https://webrtc.org</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rPr lang="en" sz="2000"/>
              <a:t>Kubernetes:</a:t>
            </a:r>
            <a:r>
              <a:rPr lang="en" sz="2000" u="sng">
                <a:solidFill>
                  <a:schemeClr val="hlink"/>
                </a:solidFill>
              </a:rPr>
              <a:t> </a:t>
            </a:r>
            <a:r>
              <a:rPr lang="en" sz="2000" u="sng">
                <a:solidFill>
                  <a:schemeClr val="hlink"/>
                </a:solidFill>
                <a:hlinkClick r:id="rId5"/>
              </a:rPr>
              <a:t>https://learnk8s.io/nodejs-kubernetes-guide</a:t>
            </a:r>
            <a:endParaRPr sz="1100" u="sng">
              <a:solidFill>
                <a:srgbClr val="954F72"/>
              </a:solidFill>
              <a:latin typeface="Times New Roman"/>
              <a:ea typeface="Times New Roman"/>
              <a:cs typeface="Times New Roman"/>
              <a:sym typeface="Times New Roman"/>
            </a:endParaRPr>
          </a:p>
          <a:p>
            <a:pPr indent="0" lvl="0" marL="0" rtl="0" algn="l">
              <a:spcBef>
                <a:spcPts val="360"/>
              </a:spcBef>
              <a:spcAft>
                <a:spcPts val="0"/>
              </a:spcAft>
              <a:buNone/>
            </a:pPr>
            <a:r>
              <a:t/>
            </a:r>
            <a:endParaRPr sz="1100" u="sng">
              <a:solidFill>
                <a:srgbClr val="954F72"/>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None/>
            </a:pPr>
            <a:r>
              <a:rPr lang="en" sz="2000"/>
              <a:t>Autoscaling: </a:t>
            </a:r>
            <a:r>
              <a:rPr lang="en" sz="1800" u="sng">
                <a:solidFill>
                  <a:schemeClr val="hlink"/>
                </a:solidFill>
                <a:latin typeface="Arial"/>
                <a:ea typeface="Arial"/>
                <a:cs typeface="Arial"/>
                <a:sym typeface="Arial"/>
                <a:hlinkClick r:id="rId6"/>
              </a:rPr>
              <a:t>https://hub.packtpub.com/implementing-horizontal-pod-autoscaling-in-kubernetes-tutorial/</a:t>
            </a:r>
            <a:endParaRPr sz="1800"/>
          </a:p>
          <a:p>
            <a:pPr indent="0" lvl="0" marL="0" marR="0" rtl="0" algn="l">
              <a:lnSpc>
                <a:spcPct val="100000"/>
              </a:lnSpc>
              <a:spcBef>
                <a:spcPts val="360"/>
              </a:spcBef>
              <a:spcAft>
                <a:spcPts val="0"/>
              </a:spcAft>
              <a:buNone/>
            </a:pPr>
            <a:r>
              <a:t/>
            </a:r>
            <a:endParaRPr sz="1800"/>
          </a:p>
          <a:p>
            <a:pPr indent="0" lvl="0" marL="0" marR="0" rtl="0" algn="l">
              <a:lnSpc>
                <a:spcPct val="100000"/>
              </a:lnSpc>
              <a:spcBef>
                <a:spcPts val="360"/>
              </a:spcBef>
              <a:spcAft>
                <a:spcPts val="0"/>
              </a:spcAft>
              <a:buNone/>
            </a:pPr>
            <a:r>
              <a:t/>
            </a:r>
            <a:endParaRPr sz="1800"/>
          </a:p>
          <a:p>
            <a:pPr indent="0" lvl="0" marL="0" marR="0" rtl="0" algn="l">
              <a:lnSpc>
                <a:spcPct val="100000"/>
              </a:lnSpc>
              <a:spcBef>
                <a:spcPts val="360"/>
              </a:spcBef>
              <a:spcAft>
                <a:spcPts val="0"/>
              </a:spcAft>
              <a:buNone/>
            </a:pPr>
            <a:r>
              <a:t/>
            </a:r>
            <a:endParaRPr sz="2000"/>
          </a:p>
          <a:p>
            <a:pPr indent="0" lvl="0" marL="0" marR="0" rtl="0" algn="l">
              <a:lnSpc>
                <a:spcPct val="100000"/>
              </a:lnSpc>
              <a:spcBef>
                <a:spcPts val="360"/>
              </a:spcBef>
              <a:spcAft>
                <a:spcPts val="0"/>
              </a:spcAft>
              <a:buNone/>
            </a:pPr>
            <a:r>
              <a:t/>
            </a:r>
            <a:endParaRPr sz="2000"/>
          </a:p>
          <a:p>
            <a:pPr indent="0" lvl="0" marL="0" rtl="0" algn="l">
              <a:spcBef>
                <a:spcPts val="36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57200" y="342901"/>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
              <a:t>Topics </a:t>
            </a:r>
            <a:endParaRPr/>
          </a:p>
        </p:txBody>
      </p:sp>
      <p:sp>
        <p:nvSpPr>
          <p:cNvPr id="137" name="Google Shape;137;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 sz="2240"/>
              <a:t>Abstract </a:t>
            </a:r>
            <a:endParaRPr/>
          </a:p>
          <a:p>
            <a:pPr indent="-342900" lvl="0" marL="342900" rtl="0" algn="l">
              <a:lnSpc>
                <a:spcPct val="80000"/>
              </a:lnSpc>
              <a:spcBef>
                <a:spcPts val="448"/>
              </a:spcBef>
              <a:spcAft>
                <a:spcPts val="0"/>
              </a:spcAft>
              <a:buClr>
                <a:schemeClr val="dk1"/>
              </a:buClr>
              <a:buSzPts val="2240"/>
              <a:buChar char="•"/>
            </a:pPr>
            <a:r>
              <a:rPr lang="en" sz="2240"/>
              <a:t>Motivation</a:t>
            </a:r>
            <a:endParaRPr sz="2240"/>
          </a:p>
          <a:p>
            <a:pPr indent="-342900" lvl="0" marL="342900" rtl="0" algn="l">
              <a:lnSpc>
                <a:spcPct val="80000"/>
              </a:lnSpc>
              <a:spcBef>
                <a:spcPts val="448"/>
              </a:spcBef>
              <a:spcAft>
                <a:spcPts val="0"/>
              </a:spcAft>
              <a:buClr>
                <a:schemeClr val="dk1"/>
              </a:buClr>
              <a:buSzPts val="2240"/>
              <a:buChar char="•"/>
            </a:pPr>
            <a:r>
              <a:rPr lang="en" sz="2240"/>
              <a:t>Web Interface</a:t>
            </a:r>
            <a:endParaRPr/>
          </a:p>
          <a:p>
            <a:pPr indent="-342900" lvl="0" marL="342900" rtl="0" algn="l">
              <a:lnSpc>
                <a:spcPct val="80000"/>
              </a:lnSpc>
              <a:spcBef>
                <a:spcPts val="448"/>
              </a:spcBef>
              <a:spcAft>
                <a:spcPts val="0"/>
              </a:spcAft>
              <a:buClr>
                <a:schemeClr val="dk1"/>
              </a:buClr>
              <a:buSzPts val="2240"/>
              <a:buChar char="•"/>
            </a:pPr>
            <a:r>
              <a:rPr lang="en" sz="2240"/>
              <a:t>Docker</a:t>
            </a:r>
            <a:endParaRPr/>
          </a:p>
          <a:p>
            <a:pPr indent="-342900" lvl="0" marL="342900" rtl="0" algn="l">
              <a:lnSpc>
                <a:spcPct val="80000"/>
              </a:lnSpc>
              <a:spcBef>
                <a:spcPts val="448"/>
              </a:spcBef>
              <a:spcAft>
                <a:spcPts val="0"/>
              </a:spcAft>
              <a:buClr>
                <a:schemeClr val="dk1"/>
              </a:buClr>
              <a:buSzPts val="2240"/>
              <a:buChar char="•"/>
            </a:pPr>
            <a:r>
              <a:rPr lang="en" sz="2240"/>
              <a:t>Autoscaling</a:t>
            </a:r>
            <a:endParaRPr/>
          </a:p>
          <a:p>
            <a:pPr indent="-342900" lvl="0" marL="342900" rtl="0" algn="l">
              <a:lnSpc>
                <a:spcPct val="80000"/>
              </a:lnSpc>
              <a:spcBef>
                <a:spcPts val="448"/>
              </a:spcBef>
              <a:spcAft>
                <a:spcPts val="0"/>
              </a:spcAft>
              <a:buClr>
                <a:schemeClr val="dk1"/>
              </a:buClr>
              <a:buSzPts val="2240"/>
              <a:buChar char="•"/>
            </a:pPr>
            <a:r>
              <a:rPr lang="en" sz="2240"/>
              <a:t>Demo</a:t>
            </a:r>
            <a:endParaRPr sz="2240"/>
          </a:p>
          <a:p>
            <a:pPr indent="-342900" lvl="0" marL="342900" rtl="0" algn="l">
              <a:lnSpc>
                <a:spcPct val="80000"/>
              </a:lnSpc>
              <a:spcBef>
                <a:spcPts val="448"/>
              </a:spcBef>
              <a:spcAft>
                <a:spcPts val="0"/>
              </a:spcAft>
              <a:buClr>
                <a:schemeClr val="dk1"/>
              </a:buClr>
              <a:buSzPts val="2240"/>
              <a:buChar char="•"/>
            </a:pPr>
            <a:r>
              <a:rPr lang="en" sz="2240"/>
              <a:t>Challenges</a:t>
            </a:r>
            <a:endParaRPr/>
          </a:p>
          <a:p>
            <a:pPr indent="-342900" lvl="0" marL="342900" rtl="0" algn="l">
              <a:lnSpc>
                <a:spcPct val="80000"/>
              </a:lnSpc>
              <a:spcBef>
                <a:spcPts val="448"/>
              </a:spcBef>
              <a:spcAft>
                <a:spcPts val="0"/>
              </a:spcAft>
              <a:buClr>
                <a:schemeClr val="dk1"/>
              </a:buClr>
              <a:buSzPts val="2240"/>
              <a:buChar char="•"/>
            </a:pPr>
            <a:r>
              <a:rPr lang="en" sz="2240"/>
              <a:t>Future Scope</a:t>
            </a:r>
            <a:endParaRPr/>
          </a:p>
          <a:p>
            <a:pPr indent="-342900" lvl="0" marL="342900" rtl="0" algn="l">
              <a:lnSpc>
                <a:spcPct val="80000"/>
              </a:lnSpc>
              <a:spcBef>
                <a:spcPts val="448"/>
              </a:spcBef>
              <a:spcAft>
                <a:spcPts val="0"/>
              </a:spcAft>
              <a:buClr>
                <a:schemeClr val="dk1"/>
              </a:buClr>
              <a:buSzPts val="2240"/>
              <a:buChar char="•"/>
            </a:pPr>
            <a:r>
              <a:rPr lang="en" sz="2240"/>
              <a:t>Links </a:t>
            </a:r>
            <a:endParaRPr/>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Thankyou!!</a:t>
            </a:r>
            <a:endParaRPr/>
          </a:p>
        </p:txBody>
      </p:sp>
      <p:pic>
        <p:nvPicPr>
          <p:cNvPr id="245" name="Google Shape;245;p44"/>
          <p:cNvPicPr preferRelativeResize="0"/>
          <p:nvPr/>
        </p:nvPicPr>
        <p:blipFill>
          <a:blip r:embed="rId3">
            <a:alphaModFix/>
          </a:blip>
          <a:stretch>
            <a:fillRect/>
          </a:stretch>
        </p:blipFill>
        <p:spPr>
          <a:xfrm>
            <a:off x="3117450" y="1224429"/>
            <a:ext cx="2831490" cy="3775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43750" y="342754"/>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
              <a:t>Abstract</a:t>
            </a:r>
            <a:endParaRPr/>
          </a:p>
        </p:txBody>
      </p:sp>
      <p:sp>
        <p:nvSpPr>
          <p:cNvPr id="143" name="Google Shape;143;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 sz="2000"/>
              <a:t>Created a </a:t>
            </a:r>
            <a:r>
              <a:rPr lang="en" sz="2000"/>
              <a:t>Web Application with live Video and Chat features among users</a:t>
            </a:r>
            <a:endParaRPr sz="2000"/>
          </a:p>
          <a:p>
            <a:pPr indent="-355600" lvl="0" marL="457200" rtl="0" algn="l">
              <a:spcBef>
                <a:spcPts val="0"/>
              </a:spcBef>
              <a:spcAft>
                <a:spcPts val="0"/>
              </a:spcAft>
              <a:buSzPts val="2000"/>
              <a:buChar char="•"/>
            </a:pPr>
            <a:r>
              <a:rPr lang="en" sz="2000"/>
              <a:t>Build the Docker Image for the single container containing this app</a:t>
            </a:r>
            <a:endParaRPr sz="2000"/>
          </a:p>
          <a:p>
            <a:pPr indent="-355600" lvl="0" marL="457200" rtl="0" algn="l">
              <a:spcBef>
                <a:spcPts val="0"/>
              </a:spcBef>
              <a:spcAft>
                <a:spcPts val="0"/>
              </a:spcAft>
              <a:buSzPts val="2000"/>
              <a:buChar char="•"/>
            </a:pPr>
            <a:r>
              <a:rPr lang="en" sz="2000"/>
              <a:t>Uploaded this Image to Docker Hub</a:t>
            </a:r>
            <a:endParaRPr sz="2000"/>
          </a:p>
          <a:p>
            <a:pPr indent="-355600" lvl="0" marL="457200" rtl="0" algn="l">
              <a:spcBef>
                <a:spcPts val="0"/>
              </a:spcBef>
              <a:spcAft>
                <a:spcPts val="0"/>
              </a:spcAft>
              <a:buSzPts val="2000"/>
              <a:buChar char="•"/>
            </a:pPr>
            <a:r>
              <a:rPr lang="en" sz="2000"/>
              <a:t>Created cluster using </a:t>
            </a:r>
            <a:r>
              <a:rPr lang="en" sz="2000"/>
              <a:t>Kubernetes cluster manager</a:t>
            </a:r>
            <a:endParaRPr sz="2000"/>
          </a:p>
          <a:p>
            <a:pPr indent="-355600" lvl="0" marL="457200" rtl="0" algn="l">
              <a:spcBef>
                <a:spcPts val="0"/>
              </a:spcBef>
              <a:spcAft>
                <a:spcPts val="0"/>
              </a:spcAft>
              <a:buSzPts val="2000"/>
              <a:buChar char="•"/>
            </a:pPr>
            <a:r>
              <a:rPr lang="en" sz="2000"/>
              <a:t>Deployed the containerized application over Kubernetes cluster</a:t>
            </a:r>
            <a:endParaRPr sz="2000"/>
          </a:p>
          <a:p>
            <a:pPr indent="-355600" lvl="0" marL="457200" rtl="0" algn="l">
              <a:spcBef>
                <a:spcPts val="0"/>
              </a:spcBef>
              <a:spcAft>
                <a:spcPts val="0"/>
              </a:spcAft>
              <a:buSzPts val="2000"/>
              <a:buChar char="•"/>
            </a:pPr>
            <a:r>
              <a:rPr lang="en" sz="2000"/>
              <a:t>Autoscaling the app using Kubernetes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510500" y="342754"/>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Motivation</a:t>
            </a:r>
            <a:endParaRPr/>
          </a:p>
        </p:txBody>
      </p:sp>
      <p:sp>
        <p:nvSpPr>
          <p:cNvPr id="149" name="Google Shape;149;p28"/>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1800">
                <a:solidFill>
                  <a:srgbClr val="000000"/>
                </a:solidFill>
              </a:rPr>
              <a:t>Live streaming video and chat feature</a:t>
            </a:r>
            <a:endParaRPr b="1" sz="1800">
              <a:solidFill>
                <a:srgbClr val="000000"/>
              </a:solidFill>
            </a:endParaRPr>
          </a:p>
          <a:p>
            <a:pPr indent="-342900" lvl="0" marL="457200" rtl="0" algn="l">
              <a:spcBef>
                <a:spcPts val="360"/>
              </a:spcBef>
              <a:spcAft>
                <a:spcPts val="0"/>
              </a:spcAft>
              <a:buClr>
                <a:srgbClr val="000000"/>
              </a:buClr>
              <a:buSzPts val="1800"/>
              <a:buChar char="•"/>
            </a:pPr>
            <a:r>
              <a:rPr lang="en" sz="1800">
                <a:solidFill>
                  <a:srgbClr val="000000"/>
                </a:solidFill>
              </a:rPr>
              <a:t>Users can share a live video streaming and others can discuss about it over chat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Similar to various live video streaming by Youtube , Facebook and Instagram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Large user base and live streaming needs robust platform to orchestrate traffic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Global video streaming market is 42.6 billion USD as of 2019 </a:t>
            </a:r>
            <a:endParaRPr sz="1800">
              <a:solidFill>
                <a:srgbClr val="000000"/>
              </a:solidFill>
            </a:endParaRPr>
          </a:p>
          <a:p>
            <a:pPr indent="0" lvl="0" marL="457200" rtl="0" algn="l">
              <a:spcBef>
                <a:spcPts val="360"/>
              </a:spcBef>
              <a:spcAft>
                <a:spcPts val="0"/>
              </a:spcAft>
              <a:buNone/>
            </a:pPr>
            <a:r>
              <a:t/>
            </a:r>
            <a:endParaRPr sz="1800">
              <a:solidFill>
                <a:srgbClr val="000000"/>
              </a:solidFill>
            </a:endParaRPr>
          </a:p>
          <a:p>
            <a:pPr indent="0" lvl="0" marL="0" rtl="0" algn="l">
              <a:spcBef>
                <a:spcPts val="360"/>
              </a:spcBef>
              <a:spcAft>
                <a:spcPts val="0"/>
              </a:spcAft>
              <a:buNone/>
            </a:pPr>
            <a:r>
              <a:rPr b="1" lang="en" sz="1800">
                <a:solidFill>
                  <a:srgbClr val="000000"/>
                </a:solidFill>
              </a:rPr>
              <a:t>Kubernetes </a:t>
            </a:r>
            <a:endParaRPr sz="1800">
              <a:solidFill>
                <a:srgbClr val="000000"/>
              </a:solidFill>
            </a:endParaRPr>
          </a:p>
          <a:p>
            <a:pPr indent="-342900" lvl="0" marL="457200" rtl="0" algn="l">
              <a:spcBef>
                <a:spcPts val="360"/>
              </a:spcBef>
              <a:spcAft>
                <a:spcPts val="0"/>
              </a:spcAft>
              <a:buClr>
                <a:srgbClr val="000000"/>
              </a:buClr>
              <a:buSzPts val="1800"/>
              <a:buFont typeface="Calibri"/>
              <a:buChar char="•"/>
            </a:pPr>
            <a:r>
              <a:rPr lang="en" sz="1800">
                <a:solidFill>
                  <a:srgbClr val="222222"/>
                </a:solidFill>
                <a:highlight>
                  <a:srgbClr val="FFFFFF"/>
                </a:highlight>
              </a:rPr>
              <a:t>Use Kubernetes deployments to deploy pod workloads</a:t>
            </a:r>
            <a:endParaRPr sz="1800">
              <a:solidFill>
                <a:srgbClr val="222222"/>
              </a:solidFill>
              <a:highlight>
                <a:srgbClr val="FFFFFF"/>
              </a:highlight>
            </a:endParaRPr>
          </a:p>
          <a:p>
            <a:pPr indent="-342900" lvl="0" marL="457200" rtl="0" algn="l">
              <a:spcBef>
                <a:spcPts val="0"/>
              </a:spcBef>
              <a:spcAft>
                <a:spcPts val="0"/>
              </a:spcAft>
              <a:buClr>
                <a:srgbClr val="222222"/>
              </a:buClr>
              <a:buSzPts val="1800"/>
              <a:buFont typeface="Calibri"/>
              <a:buChar char="•"/>
            </a:pPr>
            <a:r>
              <a:rPr lang="en" sz="1800">
                <a:solidFill>
                  <a:srgbClr val="222222"/>
                </a:solidFill>
                <a:highlight>
                  <a:srgbClr val="FFFFFF"/>
                </a:highlight>
              </a:rPr>
              <a:t>Allow applications to automatically respond to changes in their workloads and scale to meet demand </a:t>
            </a:r>
            <a:endParaRPr sz="18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457200" y="342754"/>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900"/>
              <a:t>Web Interface</a:t>
            </a:r>
            <a:endParaRPr sz="3900"/>
          </a:p>
        </p:txBody>
      </p:sp>
      <p:sp>
        <p:nvSpPr>
          <p:cNvPr id="155" name="Google Shape;155;p29"/>
          <p:cNvSpPr txBox="1"/>
          <p:nvPr>
            <p:ph idx="1" type="body"/>
          </p:nvPr>
        </p:nvSpPr>
        <p:spPr>
          <a:xfrm>
            <a:off x="457200" y="995826"/>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800"/>
              <a:t>Technical stack used for this app</a:t>
            </a:r>
            <a:endParaRPr sz="1800"/>
          </a:p>
          <a:p>
            <a:pPr indent="0" lvl="0" marL="0" rtl="0" algn="l">
              <a:spcBef>
                <a:spcPts val="360"/>
              </a:spcBef>
              <a:spcAft>
                <a:spcPts val="0"/>
              </a:spcAft>
              <a:buNone/>
            </a:pPr>
            <a:r>
              <a:rPr b="1" lang="en" sz="1700"/>
              <a:t>Ejs</a:t>
            </a:r>
            <a:r>
              <a:rPr lang="en" sz="1700"/>
              <a:t> - template engine to simplify production of HTML</a:t>
            </a:r>
            <a:endParaRPr sz="1700"/>
          </a:p>
          <a:p>
            <a:pPr indent="0" lvl="0" marL="0" rtl="0" algn="l">
              <a:spcBef>
                <a:spcPts val="360"/>
              </a:spcBef>
              <a:spcAft>
                <a:spcPts val="0"/>
              </a:spcAft>
              <a:buNone/>
            </a:pPr>
            <a:r>
              <a:rPr b="1" lang="en" sz="1700"/>
              <a:t>Websockets</a:t>
            </a:r>
            <a:r>
              <a:rPr lang="en" sz="1700"/>
              <a:t> - Protocol that allows bilateral synchronous </a:t>
            </a:r>
            <a:r>
              <a:rPr lang="en" sz="1700"/>
              <a:t>exchange</a:t>
            </a:r>
            <a:r>
              <a:rPr lang="en" sz="1700"/>
              <a:t> between </a:t>
            </a:r>
            <a:r>
              <a:rPr lang="en" sz="1700"/>
              <a:t>client</a:t>
            </a:r>
            <a:r>
              <a:rPr lang="en" sz="1700"/>
              <a:t> and server. Socket.io is the library used.</a:t>
            </a:r>
            <a:endParaRPr sz="1700"/>
          </a:p>
          <a:p>
            <a:pPr indent="0" lvl="0" marL="0" rtl="0" algn="l">
              <a:spcBef>
                <a:spcPts val="360"/>
              </a:spcBef>
              <a:spcAft>
                <a:spcPts val="0"/>
              </a:spcAft>
              <a:buNone/>
            </a:pPr>
            <a:r>
              <a:rPr b="1" lang="en" sz="1700"/>
              <a:t>Express.js </a:t>
            </a:r>
            <a:r>
              <a:rPr lang="en" sz="1700"/>
              <a:t>- Framework based on Node.js which is JS back-end tech executed by server</a:t>
            </a:r>
            <a:r>
              <a:rPr lang="en" sz="1500"/>
              <a:t>.</a:t>
            </a:r>
            <a:endParaRPr sz="1500"/>
          </a:p>
          <a:p>
            <a:pPr indent="0" lvl="0" marL="0" rtl="0" algn="l">
              <a:spcBef>
                <a:spcPts val="360"/>
              </a:spcBef>
              <a:spcAft>
                <a:spcPts val="0"/>
              </a:spcAft>
              <a:buNone/>
            </a:pPr>
            <a:r>
              <a:rPr b="1" lang="en" sz="1700"/>
              <a:t>CSS </a:t>
            </a:r>
            <a:r>
              <a:rPr lang="en" sz="1700"/>
              <a:t>- For user interface template design and stylesheets.</a:t>
            </a:r>
            <a:endParaRPr sz="1500"/>
          </a:p>
        </p:txBody>
      </p:sp>
      <p:pic>
        <p:nvPicPr>
          <p:cNvPr id="156" name="Google Shape;156;p29"/>
          <p:cNvPicPr preferRelativeResize="0"/>
          <p:nvPr/>
        </p:nvPicPr>
        <p:blipFill>
          <a:blip r:embed="rId3">
            <a:alphaModFix/>
          </a:blip>
          <a:stretch>
            <a:fillRect/>
          </a:stretch>
        </p:blipFill>
        <p:spPr>
          <a:xfrm>
            <a:off x="1447975" y="3002600"/>
            <a:ext cx="5667626" cy="145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572700" y="332104"/>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Docker</a:t>
            </a:r>
            <a:endParaRPr/>
          </a:p>
        </p:txBody>
      </p:sp>
      <p:sp>
        <p:nvSpPr>
          <p:cNvPr id="162" name="Google Shape;162;p30"/>
          <p:cNvSpPr txBox="1"/>
          <p:nvPr>
            <p:ph idx="1" type="body"/>
          </p:nvPr>
        </p:nvSpPr>
        <p:spPr>
          <a:xfrm>
            <a:off x="457200" y="1189501"/>
            <a:ext cx="8229600" cy="33945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We created a docker image and uploaded it on hubs.docker.com</a:t>
            </a:r>
            <a:endParaRPr sz="2000"/>
          </a:p>
          <a:p>
            <a:pPr indent="-355600" lvl="0" marL="457200" rtl="0" algn="l">
              <a:spcBef>
                <a:spcPts val="0"/>
              </a:spcBef>
              <a:spcAft>
                <a:spcPts val="0"/>
              </a:spcAft>
              <a:buSzPts val="2000"/>
              <a:buChar char="•"/>
            </a:pPr>
            <a:r>
              <a:rPr lang="en" sz="2000"/>
              <a:t>As we have docker image, it can be run on any cloud platform.</a:t>
            </a:r>
            <a:endParaRPr sz="2000"/>
          </a:p>
          <a:p>
            <a:pPr indent="-355600" lvl="0" marL="457200" rtl="0" algn="l">
              <a:spcBef>
                <a:spcPts val="0"/>
              </a:spcBef>
              <a:spcAft>
                <a:spcPts val="0"/>
              </a:spcAft>
              <a:buSzPts val="2000"/>
              <a:buChar char="•"/>
            </a:pPr>
            <a:r>
              <a:rPr lang="en" sz="2000"/>
              <a:t>We created file named as Dockerfile into current code directory.</a:t>
            </a:r>
            <a:endParaRPr sz="2000"/>
          </a:p>
          <a:p>
            <a:pPr indent="0" lvl="0" marL="457200" rtl="0" algn="l">
              <a:spcBef>
                <a:spcPts val="360"/>
              </a:spcBef>
              <a:spcAft>
                <a:spcPts val="0"/>
              </a:spcAft>
              <a:buNone/>
            </a:pPr>
            <a:r>
              <a:rPr lang="en" sz="2000"/>
              <a:t>And build the image using Dockerfile.</a:t>
            </a:r>
            <a:endParaRPr sz="2000"/>
          </a:p>
          <a:p>
            <a:pPr indent="-355600" lvl="0" marL="457200" rtl="0" algn="l">
              <a:spcBef>
                <a:spcPts val="360"/>
              </a:spcBef>
              <a:spcAft>
                <a:spcPts val="0"/>
              </a:spcAft>
              <a:buSzPts val="2000"/>
              <a:buChar char="•"/>
            </a:pPr>
            <a:r>
              <a:rPr lang="en" sz="2000"/>
              <a:t>Size of docker image is around ~80 MB.</a:t>
            </a:r>
            <a:endParaRPr sz="2000"/>
          </a:p>
          <a:p>
            <a:pPr indent="-355600" lvl="0" marL="457200" rtl="0" algn="l">
              <a:spcBef>
                <a:spcPts val="0"/>
              </a:spcBef>
              <a:spcAft>
                <a:spcPts val="0"/>
              </a:spcAft>
              <a:buSzPts val="2000"/>
              <a:buChar char="•"/>
            </a:pPr>
            <a:r>
              <a:rPr lang="en" sz="2000"/>
              <a:t>Docker hub link:</a:t>
            </a:r>
            <a:endParaRPr sz="2000"/>
          </a:p>
          <a:p>
            <a:pPr indent="-355600" lvl="1" marL="914400" rtl="0" algn="l">
              <a:spcBef>
                <a:spcPts val="0"/>
              </a:spcBef>
              <a:spcAft>
                <a:spcPts val="0"/>
              </a:spcAft>
              <a:buSzPts val="2000"/>
              <a:buChar char="–"/>
            </a:pPr>
            <a:r>
              <a:rPr lang="en" sz="2000"/>
              <a:t>docker pull waaft/waaft:3.0.0</a:t>
            </a:r>
            <a:endParaRPr sz="2000"/>
          </a:p>
          <a:p>
            <a:pPr indent="0" lvl="0" marL="0" rtl="0" algn="l">
              <a:spcBef>
                <a:spcPts val="360"/>
              </a:spcBef>
              <a:spcAft>
                <a:spcPts val="0"/>
              </a:spcAft>
              <a:buNone/>
            </a:pPr>
            <a:r>
              <a:t/>
            </a:r>
            <a:endParaRPr sz="2000"/>
          </a:p>
          <a:p>
            <a:pPr indent="0" lvl="0" marL="457200" rtl="0" algn="l">
              <a:spcBef>
                <a:spcPts val="36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1341150" y="2143050"/>
            <a:ext cx="6461700" cy="857400"/>
          </a:xfrm>
          <a:prstGeom prst="rect">
            <a:avLst/>
          </a:prstGeom>
        </p:spPr>
        <p:txBody>
          <a:bodyPr anchorCtr="0" anchor="ctr" bIns="45700" lIns="91425" spcFirstLastPara="1" rIns="91425" wrap="square" tIns="45700">
            <a:noAutofit/>
          </a:bodyPr>
          <a:lstStyle/>
          <a:p>
            <a:pPr indent="0" lvl="0" marL="0" rtl="0" algn="l">
              <a:lnSpc>
                <a:spcPct val="80000"/>
              </a:lnSpc>
              <a:spcBef>
                <a:spcPts val="448"/>
              </a:spcBef>
              <a:spcAft>
                <a:spcPts val="0"/>
              </a:spcAft>
              <a:buNone/>
            </a:pPr>
            <a:r>
              <a:rPr lang="en"/>
              <a:t>Horizontal Pod Autoscaling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520525" y="590225"/>
            <a:ext cx="3864600" cy="625200"/>
          </a:xfrm>
          <a:prstGeom prst="rect">
            <a:avLst/>
          </a:prstGeom>
        </p:spPr>
        <p:txBody>
          <a:bodyPr anchorCtr="0" anchor="ctr" bIns="45700" lIns="91425" spcFirstLastPara="1" rIns="91425" wrap="square" tIns="45700">
            <a:noAutofit/>
          </a:bodyPr>
          <a:lstStyle/>
          <a:p>
            <a:pPr indent="0" lvl="0" marL="457200" rtl="0" algn="l">
              <a:spcBef>
                <a:spcPts val="360"/>
              </a:spcBef>
              <a:spcAft>
                <a:spcPts val="0"/>
              </a:spcAft>
              <a:buClr>
                <a:schemeClr val="dk1"/>
              </a:buClr>
              <a:buSzPts val="1100"/>
              <a:buFont typeface="Arial"/>
              <a:buNone/>
            </a:pPr>
            <a:r>
              <a:rPr lang="en" sz="1800">
                <a:solidFill>
                  <a:srgbClr val="222222"/>
                </a:solidFill>
              </a:rPr>
              <a:t>Things we need for scaling</a:t>
            </a:r>
            <a:endParaRPr sz="1800"/>
          </a:p>
        </p:txBody>
      </p:sp>
      <p:pic>
        <p:nvPicPr>
          <p:cNvPr id="173" name="Google Shape;173;p32"/>
          <p:cNvPicPr preferRelativeResize="0"/>
          <p:nvPr/>
        </p:nvPicPr>
        <p:blipFill>
          <a:blip r:embed="rId3">
            <a:alphaModFix/>
          </a:blip>
          <a:stretch>
            <a:fillRect/>
          </a:stretch>
        </p:blipFill>
        <p:spPr>
          <a:xfrm>
            <a:off x="2014151" y="1418125"/>
            <a:ext cx="4955501" cy="3139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457200" y="704225"/>
            <a:ext cx="8229600" cy="8616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 sz="3200"/>
              <a:t>Kubernetes Manifest:</a:t>
            </a:r>
            <a:endParaRPr sz="3200"/>
          </a:p>
          <a:p>
            <a:pPr indent="0" lvl="0" marL="0" rtl="0" algn="l">
              <a:spcBef>
                <a:spcPts val="360"/>
              </a:spcBef>
              <a:spcAft>
                <a:spcPts val="0"/>
              </a:spcAft>
              <a:buNone/>
            </a:pPr>
            <a:r>
              <a:t/>
            </a:r>
            <a:endParaRPr sz="3200"/>
          </a:p>
        </p:txBody>
      </p:sp>
      <p:sp>
        <p:nvSpPr>
          <p:cNvPr id="179" name="Google Shape;179;p33"/>
          <p:cNvSpPr txBox="1"/>
          <p:nvPr>
            <p:ph idx="1" type="body"/>
          </p:nvPr>
        </p:nvSpPr>
        <p:spPr>
          <a:xfrm>
            <a:off x="457200" y="1187476"/>
            <a:ext cx="8229600" cy="339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 sz="2400">
                <a:highlight>
                  <a:srgbClr val="FFFFFF"/>
                </a:highlight>
              </a:rPr>
              <a:t>YAML files to declare desired state of Kubernetes object types.</a:t>
            </a:r>
            <a:endParaRPr sz="2000"/>
          </a:p>
          <a:p>
            <a:pPr indent="0" lvl="0" marL="0" rtl="0" algn="l">
              <a:spcBef>
                <a:spcPts val="1200"/>
              </a:spcBef>
              <a:spcAft>
                <a:spcPts val="0"/>
              </a:spcAft>
              <a:buNone/>
            </a:pPr>
            <a:r>
              <a:rPr lang="en" sz="2000"/>
              <a:t>C</a:t>
            </a:r>
            <a:r>
              <a:rPr lang="en" sz="2000"/>
              <a:t>reate YAML to run the project.</a:t>
            </a:r>
            <a:endParaRPr sz="2000"/>
          </a:p>
          <a:p>
            <a:pPr indent="-355600" lvl="0" marL="457200" rtl="0" algn="l">
              <a:spcBef>
                <a:spcPts val="360"/>
              </a:spcBef>
              <a:spcAft>
                <a:spcPts val="0"/>
              </a:spcAft>
              <a:buSzPts val="2000"/>
              <a:buChar char="•"/>
            </a:pPr>
            <a:r>
              <a:rPr lang="en" sz="2000"/>
              <a:t>to run deployment of the application</a:t>
            </a:r>
            <a:endParaRPr sz="2000"/>
          </a:p>
          <a:p>
            <a:pPr indent="-355600" lvl="0" marL="457200" rtl="0" algn="l">
              <a:spcBef>
                <a:spcPts val="0"/>
              </a:spcBef>
              <a:spcAft>
                <a:spcPts val="0"/>
              </a:spcAft>
              <a:buSzPts val="2000"/>
              <a:buChar char="•"/>
            </a:pPr>
            <a:r>
              <a:rPr lang="en" sz="2000"/>
              <a:t>to run service for the application</a:t>
            </a:r>
            <a:endParaRPr sz="2000"/>
          </a:p>
          <a:p>
            <a:pPr indent="-355600" lvl="0" marL="457200" rtl="0" algn="l">
              <a:spcBef>
                <a:spcPts val="0"/>
              </a:spcBef>
              <a:spcAft>
                <a:spcPts val="0"/>
              </a:spcAft>
              <a:buSzPts val="2000"/>
              <a:buChar char="•"/>
            </a:pPr>
            <a:r>
              <a:rPr lang="en" sz="2000"/>
              <a:t>for Horizontal Pod Autoscaling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