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96" r:id="rId4"/>
  </p:sldMasterIdLst>
  <p:notesMasterIdLst>
    <p:notesMasterId r:id="rId33"/>
  </p:notesMasterIdLst>
  <p:handoutMasterIdLst>
    <p:handoutMasterId r:id="rId34"/>
  </p:handoutMasterIdLst>
  <p:sldIdLst>
    <p:sldId id="501" r:id="rId5"/>
    <p:sldId id="511" r:id="rId6"/>
    <p:sldId id="512" r:id="rId7"/>
    <p:sldId id="527" r:id="rId8"/>
    <p:sldId id="513" r:id="rId9"/>
    <p:sldId id="514" r:id="rId10"/>
    <p:sldId id="506" r:id="rId11"/>
    <p:sldId id="528" r:id="rId12"/>
    <p:sldId id="515" r:id="rId13"/>
    <p:sldId id="531" r:id="rId14"/>
    <p:sldId id="516" r:id="rId15"/>
    <p:sldId id="517" r:id="rId16"/>
    <p:sldId id="529" r:id="rId17"/>
    <p:sldId id="519" r:id="rId18"/>
    <p:sldId id="518" r:id="rId19"/>
    <p:sldId id="520" r:id="rId20"/>
    <p:sldId id="530" r:id="rId21"/>
    <p:sldId id="509" r:id="rId22"/>
    <p:sldId id="510" r:id="rId23"/>
    <p:sldId id="521" r:id="rId24"/>
    <p:sldId id="532" r:id="rId25"/>
    <p:sldId id="526" r:id="rId26"/>
    <p:sldId id="522" r:id="rId27"/>
    <p:sldId id="507" r:id="rId28"/>
    <p:sldId id="525" r:id="rId29"/>
    <p:sldId id="523" r:id="rId30"/>
    <p:sldId id="524" r:id="rId31"/>
    <p:sldId id="505" r:id="rId32"/>
  </p:sldIdLst>
  <p:sldSz cx="12192000" cy="6858000"/>
  <p:notesSz cx="10048875" cy="69183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5D8A"/>
    <a:srgbClr val="FFFFCC"/>
    <a:srgbClr val="FF9900"/>
    <a:srgbClr val="99FF33"/>
    <a:srgbClr val="CC99FF"/>
    <a:srgbClr val="66CCFF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260" autoAdjust="0"/>
    <p:restoredTop sz="85829" autoAdjust="0"/>
  </p:normalViewPr>
  <p:slideViewPr>
    <p:cSldViewPr>
      <p:cViewPr varScale="1">
        <p:scale>
          <a:sx n="155" d="100"/>
          <a:sy n="155" d="100"/>
        </p:scale>
        <p:origin x="174" y="81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dLbls>
            <c:delete val="1"/>
          </c:dLbls>
          <c:xVal>
            <c:numRef>
              <c:f>Sheet1!$A$2:$A$33</c:f>
              <c:numCache>
                <c:formatCode>General</c:formatCode>
                <c:ptCount val="32"/>
                <c:pt idx="0">
                  <c:v>321</c:v>
                </c:pt>
                <c:pt idx="1">
                  <c:v>642</c:v>
                </c:pt>
                <c:pt idx="2">
                  <c:v>961</c:v>
                </c:pt>
                <c:pt idx="3">
                  <c:v>1280</c:v>
                </c:pt>
                <c:pt idx="4">
                  <c:v>1598</c:v>
                </c:pt>
                <c:pt idx="5">
                  <c:v>1916</c:v>
                </c:pt>
                <c:pt idx="6">
                  <c:v>2233</c:v>
                </c:pt>
                <c:pt idx="7">
                  <c:v>2549</c:v>
                </c:pt>
                <c:pt idx="8">
                  <c:v>2865</c:v>
                </c:pt>
                <c:pt idx="9">
                  <c:v>3181</c:v>
                </c:pt>
                <c:pt idx="10">
                  <c:v>3497</c:v>
                </c:pt>
                <c:pt idx="11">
                  <c:v>3813</c:v>
                </c:pt>
                <c:pt idx="12">
                  <c:v>4128</c:v>
                </c:pt>
                <c:pt idx="13">
                  <c:v>4441</c:v>
                </c:pt>
                <c:pt idx="14">
                  <c:v>4753</c:v>
                </c:pt>
                <c:pt idx="15">
                  <c:v>5065</c:v>
                </c:pt>
                <c:pt idx="16">
                  <c:v>5376</c:v>
                </c:pt>
                <c:pt idx="17">
                  <c:v>5687</c:v>
                </c:pt>
                <c:pt idx="18">
                  <c:v>5997</c:v>
                </c:pt>
                <c:pt idx="19">
                  <c:v>6307</c:v>
                </c:pt>
                <c:pt idx="20">
                  <c:v>6617</c:v>
                </c:pt>
                <c:pt idx="21">
                  <c:v>6927</c:v>
                </c:pt>
                <c:pt idx="22">
                  <c:v>7237</c:v>
                </c:pt>
                <c:pt idx="23">
                  <c:v>7547</c:v>
                </c:pt>
                <c:pt idx="24">
                  <c:v>7857</c:v>
                </c:pt>
                <c:pt idx="25">
                  <c:v>8166</c:v>
                </c:pt>
                <c:pt idx="26">
                  <c:v>8475</c:v>
                </c:pt>
                <c:pt idx="27">
                  <c:v>8784</c:v>
                </c:pt>
                <c:pt idx="28">
                  <c:v>9093</c:v>
                </c:pt>
                <c:pt idx="29">
                  <c:v>9402</c:v>
                </c:pt>
                <c:pt idx="30">
                  <c:v>9711</c:v>
                </c:pt>
                <c:pt idx="31">
                  <c:v>10020</c:v>
                </c:pt>
              </c:numCache>
            </c:numRef>
          </c:xVal>
          <c:yVal>
            <c:numRef>
              <c:f>Sheet1!$B$2:$B$33</c:f>
              <c:numCache>
                <c:formatCode>General</c:formatCode>
                <c:ptCount val="32"/>
                <c:pt idx="0">
                  <c:v>0.78944644794399998</c:v>
                </c:pt>
                <c:pt idx="1">
                  <c:v>0.84708068035600004</c:v>
                </c:pt>
                <c:pt idx="2">
                  <c:v>0.86383412571899998</c:v>
                </c:pt>
                <c:pt idx="3">
                  <c:v>0.87464589958399996</c:v>
                </c:pt>
                <c:pt idx="4">
                  <c:v>0.88864790676299998</c:v>
                </c:pt>
                <c:pt idx="5">
                  <c:v>0.89194330556199997</c:v>
                </c:pt>
                <c:pt idx="6">
                  <c:v>0.89816361766499997</c:v>
                </c:pt>
                <c:pt idx="7">
                  <c:v>0.90491177253199995</c:v>
                </c:pt>
                <c:pt idx="8">
                  <c:v>0.90561442911800005</c:v>
                </c:pt>
                <c:pt idx="9">
                  <c:v>0.90630035012700005</c:v>
                </c:pt>
                <c:pt idx="10">
                  <c:v>0.91061851642799996</c:v>
                </c:pt>
                <c:pt idx="11">
                  <c:v>0.90729660043899996</c:v>
                </c:pt>
                <c:pt idx="12">
                  <c:v>0.90492760649600001</c:v>
                </c:pt>
                <c:pt idx="13">
                  <c:v>0.90788858612099999</c:v>
                </c:pt>
                <c:pt idx="14">
                  <c:v>0.910669086967</c:v>
                </c:pt>
                <c:pt idx="15">
                  <c:v>0.91034452809999999</c:v>
                </c:pt>
                <c:pt idx="16">
                  <c:v>0.911382233717</c:v>
                </c:pt>
                <c:pt idx="17">
                  <c:v>0.90569211358900004</c:v>
                </c:pt>
                <c:pt idx="18">
                  <c:v>0.90897556456999995</c:v>
                </c:pt>
                <c:pt idx="19">
                  <c:v>0.90936998408000003</c:v>
                </c:pt>
                <c:pt idx="20">
                  <c:v>0.90978439716399995</c:v>
                </c:pt>
                <c:pt idx="21">
                  <c:v>0.90944264856500001</c:v>
                </c:pt>
                <c:pt idx="22">
                  <c:v>0.91169078162299999</c:v>
                </c:pt>
                <c:pt idx="23">
                  <c:v>0.91108527731800004</c:v>
                </c:pt>
                <c:pt idx="24">
                  <c:v>0.91234957282600004</c:v>
                </c:pt>
                <c:pt idx="25">
                  <c:v>0.91059431410799996</c:v>
                </c:pt>
                <c:pt idx="26">
                  <c:v>0.91131076547300005</c:v>
                </c:pt>
                <c:pt idx="27">
                  <c:v>0.91118265789700004</c:v>
                </c:pt>
                <c:pt idx="28">
                  <c:v>0.91182473729799995</c:v>
                </c:pt>
                <c:pt idx="29">
                  <c:v>0.91111751066299995</c:v>
                </c:pt>
                <c:pt idx="30">
                  <c:v>0.91231609761599997</c:v>
                </c:pt>
                <c:pt idx="31">
                  <c:v>0.91352098358699996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CC9-4E2B-94AC-456BD842DE9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axId val="558267888"/>
        <c:axId val="936485520"/>
      </c:scatterChart>
      <c:valAx>
        <c:axId val="558267888"/>
        <c:scaling>
          <c:orientation val="minMax"/>
          <c:max val="100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>
                    <a:latin typeface="Times New Roman" panose="02020603050405020304" pitchFamily="18" charset="0"/>
                  </a:rPr>
                  <a:t>Number of samples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en-US"/>
          </a:p>
        </c:txPr>
        <c:crossAx val="936485520"/>
        <c:crosses val="autoZero"/>
        <c:crossBetween val="midCat"/>
      </c:valAx>
      <c:valAx>
        <c:axId val="936485520"/>
        <c:scaling>
          <c:orientation val="minMax"/>
          <c:max val="0.92"/>
          <c:min val="0.78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1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800" b="0" i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800" b="0" i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en-US"/>
          </a:p>
        </c:txPr>
        <c:crossAx val="558267888"/>
        <c:crossesAt val="0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dLbls>
            <c:delete val="1"/>
          </c:dLbls>
          <c:xVal>
            <c:numRef>
              <c:f>Sheet1!$A$2:$A$10</c:f>
              <c:numCache>
                <c:formatCode>General</c:formatCode>
                <c:ptCount val="9"/>
                <c:pt idx="0">
                  <c:v>0.2</c:v>
                </c:pt>
                <c:pt idx="1">
                  <c:v>0.3</c:v>
                </c:pt>
                <c:pt idx="2">
                  <c:v>0.4</c:v>
                </c:pt>
                <c:pt idx="3">
                  <c:v>0.5</c:v>
                </c:pt>
                <c:pt idx="4">
                  <c:v>0.6</c:v>
                </c:pt>
                <c:pt idx="5">
                  <c:v>0.7</c:v>
                </c:pt>
                <c:pt idx="6">
                  <c:v>0.8</c:v>
                </c:pt>
                <c:pt idx="7">
                  <c:v>0.9</c:v>
                </c:pt>
                <c:pt idx="8">
                  <c:v>1</c:v>
                </c:pt>
              </c:numCache>
            </c:numRef>
          </c:xVal>
          <c:yVal>
            <c:numRef>
              <c:f>Sheet1!$B$2:$B$10</c:f>
              <c:numCache>
                <c:formatCode>General</c:formatCode>
                <c:ptCount val="9"/>
                <c:pt idx="0">
                  <c:v>1</c:v>
                </c:pt>
                <c:pt idx="1">
                  <c:v>0.7</c:v>
                </c:pt>
                <c:pt idx="2">
                  <c:v>0.54500000000000004</c:v>
                </c:pt>
                <c:pt idx="3">
                  <c:v>0.48899999999999999</c:v>
                </c:pt>
                <c:pt idx="4">
                  <c:v>0.35</c:v>
                </c:pt>
                <c:pt idx="5">
                  <c:v>0.27700000000000002</c:v>
                </c:pt>
                <c:pt idx="6">
                  <c:v>0.219</c:v>
                </c:pt>
                <c:pt idx="7">
                  <c:v>5.5E-2</c:v>
                </c:pt>
                <c:pt idx="8">
                  <c:v>3.0000000000000001E-3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0C3-41A9-88EA-673DD98DB26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axId val="558267888"/>
        <c:axId val="936485520"/>
      </c:scatterChart>
      <c:valAx>
        <c:axId val="558267888"/>
        <c:scaling>
          <c:orientation val="minMax"/>
          <c:max val="1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Prediction confidence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en-US"/>
          </a:p>
        </c:txPr>
        <c:crossAx val="936485520"/>
        <c:crosses val="autoZero"/>
        <c:crossBetween val="midCat"/>
      </c:valAx>
      <c:valAx>
        <c:axId val="936485520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>
                    <a:latin typeface="Times New Roman" panose="02020603050405020304" pitchFamily="18" charset="0"/>
                  </a:rPr>
                  <a:t>Misclassification rate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en-US"/>
          </a:p>
        </c:txPr>
        <c:crossAx val="558267888"/>
        <c:crossesAt val="0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54512" cy="345917"/>
          </a:xfrm>
          <a:prstGeom prst="rect">
            <a:avLst/>
          </a:prstGeom>
        </p:spPr>
        <p:txBody>
          <a:bodyPr vert="horz" lIns="92766" tIns="46383" rIns="92766" bIns="46383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92038" y="0"/>
            <a:ext cx="4354512" cy="345917"/>
          </a:xfrm>
          <a:prstGeom prst="rect">
            <a:avLst/>
          </a:prstGeom>
        </p:spPr>
        <p:txBody>
          <a:bodyPr vert="horz" lIns="92766" tIns="46383" rIns="92766" bIns="46383" rtlCol="0"/>
          <a:lstStyle>
            <a:lvl1pPr algn="r">
              <a:defRPr sz="1200"/>
            </a:lvl1pPr>
          </a:lstStyle>
          <a:p>
            <a:fld id="{9175845F-7813-4162-8E43-89DCBF023BA5}" type="datetimeFigureOut">
              <a:rPr lang="de-DE" smtClean="0"/>
              <a:pPr/>
              <a:t>08.10.2018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6571208"/>
            <a:ext cx="4354512" cy="345917"/>
          </a:xfrm>
          <a:prstGeom prst="rect">
            <a:avLst/>
          </a:prstGeom>
        </p:spPr>
        <p:txBody>
          <a:bodyPr vert="horz" lIns="92766" tIns="46383" rIns="92766" bIns="46383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92038" y="6571208"/>
            <a:ext cx="4354512" cy="345917"/>
          </a:xfrm>
          <a:prstGeom prst="rect">
            <a:avLst/>
          </a:prstGeom>
        </p:spPr>
        <p:txBody>
          <a:bodyPr vert="horz" lIns="92766" tIns="46383" rIns="92766" bIns="46383" rtlCol="0" anchor="b"/>
          <a:lstStyle>
            <a:lvl1pPr algn="r">
              <a:defRPr sz="1200"/>
            </a:lvl1pPr>
          </a:lstStyle>
          <a:p>
            <a:fld id="{568AD7C4-ADB3-4393-A709-E94E9DB0B97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0745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54512" cy="345917"/>
          </a:xfrm>
          <a:prstGeom prst="rect">
            <a:avLst/>
          </a:prstGeom>
        </p:spPr>
        <p:txBody>
          <a:bodyPr vert="horz" wrap="square" lIns="92766" tIns="46383" rIns="92766" bIns="46383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2038" y="0"/>
            <a:ext cx="4354512" cy="345917"/>
          </a:xfrm>
          <a:prstGeom prst="rect">
            <a:avLst/>
          </a:prstGeom>
        </p:spPr>
        <p:txBody>
          <a:bodyPr vert="horz" wrap="square" lIns="92766" tIns="46383" rIns="92766" bIns="46383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0A20AF34-6582-494F-851E-89D0463C3413}" type="datetimeFigureOut">
              <a:rPr lang="en-US"/>
              <a:pPr>
                <a:defRPr/>
              </a:pPr>
              <a:t>2018-10-08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719388" y="519113"/>
            <a:ext cx="4610100" cy="2593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766" tIns="46383" rIns="92766" bIns="46383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4888" y="3286205"/>
            <a:ext cx="8039100" cy="3113247"/>
          </a:xfrm>
          <a:prstGeom prst="rect">
            <a:avLst/>
          </a:prstGeom>
        </p:spPr>
        <p:txBody>
          <a:bodyPr vert="horz" lIns="92766" tIns="46383" rIns="92766" bIns="46383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571208"/>
            <a:ext cx="4354512" cy="345917"/>
          </a:xfrm>
          <a:prstGeom prst="rect">
            <a:avLst/>
          </a:prstGeom>
        </p:spPr>
        <p:txBody>
          <a:bodyPr vert="horz" wrap="square" lIns="92766" tIns="46383" rIns="92766" bIns="46383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2038" y="6571208"/>
            <a:ext cx="4354512" cy="345917"/>
          </a:xfrm>
          <a:prstGeom prst="rect">
            <a:avLst/>
          </a:prstGeom>
        </p:spPr>
        <p:txBody>
          <a:bodyPr vert="horz" wrap="square" lIns="92766" tIns="46383" rIns="92766" bIns="46383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F1248D3D-B91D-4C0E-B577-B2CAAE2DB8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6142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D410-BB1B-47BE-81F8-FA61DEEC5942}" type="datetimeFigureOut">
              <a:rPr lang="en-US" smtClean="0"/>
              <a:pPr/>
              <a:t>2018-10-08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© Accellera Systems Initiative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B820FFD-5868-4678-ACC2-C353669912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A8AA75-262C-4581-B680-B40EED1AE53C}" type="datetime1">
              <a:rPr lang="en-US" smtClean="0"/>
              <a:pPr>
                <a:defRPr/>
              </a:pPr>
              <a:t>2018-10-08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dirty="0"/>
              <a:t>© Accellera Systems Initiative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41D75C-4BF4-4FD2-BDFD-6A8F3FBC2A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1"/>
            <a:ext cx="10972800" cy="44958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D410-BB1B-47BE-81F8-FA61DEEC5942}" type="datetimeFigureOut">
              <a:rPr lang="en-US" smtClean="0"/>
              <a:pPr/>
              <a:t>2018-10-08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35200" y="6356351"/>
            <a:ext cx="2946400" cy="365125"/>
          </a:xfrm>
        </p:spPr>
        <p:txBody>
          <a:bodyPr/>
          <a:lstStyle/>
          <a:p>
            <a:r>
              <a:rPr lang="en-US" dirty="0"/>
              <a:t>© Accellera Systems Initiative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BC9A6E-F594-49C2-B860-46C046B55A0A}" type="datetime1">
              <a:rPr lang="en-US" smtClean="0"/>
              <a:pPr>
                <a:defRPr/>
              </a:pPr>
              <a:t>2018-10-08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Accellera Systems Initiative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D2C31-2823-4D5C-9492-C3330223678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73DBD0-EF53-4770-BD75-2D2F0D6ECE2F}" type="datetime1">
              <a:rPr lang="en-US" smtClean="0"/>
              <a:pPr>
                <a:defRPr/>
              </a:pPr>
              <a:t>2018-10-08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Accellera Systems Initiative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77852F-9151-4853-BCAD-1A8F018BE5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AFC4C6-4205-4748-A8A0-C1F8D089C381}" type="datetime1">
              <a:rPr lang="en-US" smtClean="0"/>
              <a:pPr>
                <a:defRPr/>
              </a:pPr>
              <a:t>2018-10-08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Accellera Systems Initiative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C8F293-4BBC-458E-B2BD-F4405770B8C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1D31CF-E045-4E65-98EA-1CC49C1609F0}" type="datetime1">
              <a:rPr lang="en-US" smtClean="0"/>
              <a:pPr>
                <a:defRPr/>
              </a:pPr>
              <a:t>2018-10-08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Accellera Systems Initiative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11CC12-8E9A-49BF-AC1E-0475F8BB5EF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Accellera Systems Initiative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B1C8EF-5791-4944-A3D7-8A1B4885124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Accellera Systems Initiative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E4636B-F294-483D-938B-D9EE100D15D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Accellera Systems Initiative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30D12D-C12F-4881-A45D-FFFF9E5E27A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381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26400" y="6356351"/>
            <a:ext cx="142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6D410-BB1B-47BE-81F8-FA61DEEC5942}" type="datetimeFigureOut">
              <a:rPr lang="en-US" smtClean="0"/>
              <a:pPr/>
              <a:t>2018-10-08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35200" y="6356351"/>
            <a:ext cx="294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 Accellera Systems Initiative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6800" y="6356351"/>
            <a:ext cx="233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0" name="Picture 9" descr="accellera_logo_color_200x111.png"/>
          <p:cNvPicPr>
            <a:picLocks noChangeAspect="1"/>
          </p:cNvPicPr>
          <p:nvPr userDrawn="1"/>
        </p:nvPicPr>
        <p:blipFill>
          <a:blip r:embed="rId12" cstate="print"/>
          <a:stretch>
            <a:fillRect/>
          </a:stretch>
        </p:blipFill>
        <p:spPr>
          <a:xfrm>
            <a:off x="144607" y="6200478"/>
            <a:ext cx="1150793" cy="5486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5923" y="5867400"/>
            <a:ext cx="1405860" cy="85350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4" r:id="rId7"/>
    <p:sldLayoutId id="2147483905" r:id="rId8"/>
    <p:sldLayoutId id="2147483906" r:id="rId9"/>
    <p:sldLayoutId id="2147483907" r:id="rId10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Clustering and Classification of UVM Test Failures Using Machine Learning Techniques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10363200" cy="1752600"/>
          </a:xfrm>
        </p:spPr>
        <p:txBody>
          <a:bodyPr/>
          <a:lstStyle/>
          <a:p>
            <a:r>
              <a:rPr lang="en-US" dirty="0"/>
              <a:t>Andy </a:t>
            </a:r>
            <a:r>
              <a:rPr lang="en-US" dirty="0" err="1"/>
              <a:t>Troung</a:t>
            </a:r>
            <a:r>
              <a:rPr lang="en-US" dirty="0"/>
              <a:t>, Daniel </a:t>
            </a:r>
            <a:r>
              <a:rPr lang="en-US" dirty="0" err="1"/>
              <a:t>Hellström</a:t>
            </a:r>
            <a:r>
              <a:rPr lang="en-US" dirty="0"/>
              <a:t>, Harry Duque, Lars </a:t>
            </a:r>
            <a:r>
              <a:rPr lang="en-US" dirty="0" err="1"/>
              <a:t>Viklund</a:t>
            </a:r>
            <a:endParaRPr lang="en-US" dirty="0"/>
          </a:p>
          <a:p>
            <a:r>
              <a:rPr lang="en-US" dirty="0"/>
              <a:t>Axis Communications AB, Lund, Sweden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Accellera Systems Initiative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83BBB5-263D-42D4-8462-1880ADBE1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787" y="5675216"/>
            <a:ext cx="2790825" cy="100488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29E38-8DE8-42EC-A761-D54513A2E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916D8A7-663B-4C45-BABA-670D606119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3737141"/>
              </p:ext>
            </p:extLst>
          </p:nvPr>
        </p:nvGraphicFramePr>
        <p:xfrm>
          <a:off x="1904999" y="2514600"/>
          <a:ext cx="6553201" cy="1828800"/>
        </p:xfrm>
        <a:graphic>
          <a:graphicData uri="http://schemas.openxmlformats.org/drawingml/2006/table">
            <a:tbl>
              <a:tblPr firstRow="1" firstCol="1">
                <a:tableStyleId>{BC89EF96-8CEA-46FF-86C4-4CE0E7609802}</a:tableStyleId>
              </a:tblPr>
              <a:tblGrid>
                <a:gridCol w="1047621">
                  <a:extLst>
                    <a:ext uri="{9D8B030D-6E8A-4147-A177-3AD203B41FA5}">
                      <a16:colId xmlns:a16="http://schemas.microsoft.com/office/drawing/2014/main" val="3156183907"/>
                    </a:ext>
                  </a:extLst>
                </a:gridCol>
                <a:gridCol w="1009779">
                  <a:extLst>
                    <a:ext uri="{9D8B030D-6E8A-4147-A177-3AD203B41FA5}">
                      <a16:colId xmlns:a16="http://schemas.microsoft.com/office/drawing/2014/main" val="229429309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3891025507"/>
                    </a:ext>
                  </a:extLst>
                </a:gridCol>
                <a:gridCol w="2362201">
                  <a:extLst>
                    <a:ext uri="{9D8B030D-6E8A-4147-A177-3AD203B41FA5}">
                      <a16:colId xmlns:a16="http://schemas.microsoft.com/office/drawing/2014/main" val="3571635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Predicted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632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YES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17811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Actual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YES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True Positive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False Negative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659196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False Positive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True Negative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4356905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EAAB5C-4A02-4DEC-A81E-1A7A7493E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Accellera Systems Initiative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EF9F2D-A5D6-4EFF-B947-45AA9132D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61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04179-36CC-4A78-9C44-B2C54591B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60CF1-33B7-4DE4-A7B2-8FE067AD7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Accuracy</a:t>
            </a:r>
          </a:p>
          <a:p>
            <a:pPr lvl="1"/>
            <a:r>
              <a:rPr lang="en-US" dirty="0"/>
              <a:t>How often is the classifier correct?</a:t>
            </a:r>
          </a:p>
          <a:p>
            <a:pPr lvl="1"/>
            <a:r>
              <a:rPr lang="en-US" dirty="0"/>
              <a:t>(TP + TN) / Total</a:t>
            </a:r>
          </a:p>
          <a:p>
            <a:r>
              <a:rPr lang="en-US" dirty="0"/>
              <a:t>Precision</a:t>
            </a:r>
          </a:p>
          <a:p>
            <a:pPr lvl="1"/>
            <a:r>
              <a:rPr lang="en-US" dirty="0"/>
              <a:t>When it predicts yes, how often is it correct?</a:t>
            </a:r>
          </a:p>
          <a:p>
            <a:pPr lvl="1"/>
            <a:r>
              <a:rPr lang="en-US" dirty="0"/>
              <a:t>TP / (TP + FP)</a:t>
            </a:r>
          </a:p>
          <a:p>
            <a:r>
              <a:rPr lang="en-US" dirty="0"/>
              <a:t>Recall</a:t>
            </a:r>
          </a:p>
          <a:p>
            <a:pPr lvl="1"/>
            <a:r>
              <a:rPr lang="en-US" dirty="0"/>
              <a:t>When it is actually yes, how often does it predict yes?</a:t>
            </a:r>
          </a:p>
          <a:p>
            <a:pPr lvl="1"/>
            <a:r>
              <a:rPr lang="en-US" dirty="0"/>
              <a:t>TP / (TP + FN)</a:t>
            </a:r>
          </a:p>
          <a:p>
            <a:r>
              <a:rPr lang="en-US" i="1" dirty="0"/>
              <a:t>F</a:t>
            </a:r>
            <a:r>
              <a:rPr lang="en-US" baseline="-25000" dirty="0"/>
              <a:t>1</a:t>
            </a:r>
            <a:r>
              <a:rPr lang="en-US" dirty="0"/>
              <a:t>-score</a:t>
            </a:r>
          </a:p>
          <a:p>
            <a:pPr lvl="1"/>
            <a:r>
              <a:rPr lang="en-US" dirty="0"/>
              <a:t>Harmonic mean of precision and recall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379A8E-3CF7-4468-B7ED-2D000614F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Accellera Systems Initiative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AFBC44-DC24-4A94-B750-A9CCFE576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52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B9BE3-D227-4F99-808E-E0F03B7B4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Initial Classification Results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5F7A5B8-4BF0-4122-8318-35EF7357D7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4792992"/>
              </p:ext>
            </p:extLst>
          </p:nvPr>
        </p:nvGraphicFramePr>
        <p:xfrm>
          <a:off x="723898" y="1417320"/>
          <a:ext cx="10744203" cy="4023360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066193">
                  <a:extLst>
                    <a:ext uri="{9D8B030D-6E8A-4147-A177-3AD203B41FA5}">
                      <a16:colId xmlns:a16="http://schemas.microsoft.com/office/drawing/2014/main" val="437515871"/>
                    </a:ext>
                  </a:extLst>
                </a:gridCol>
                <a:gridCol w="1446335">
                  <a:extLst>
                    <a:ext uri="{9D8B030D-6E8A-4147-A177-3AD203B41FA5}">
                      <a16:colId xmlns:a16="http://schemas.microsoft.com/office/drawing/2014/main" val="3583297273"/>
                    </a:ext>
                  </a:extLst>
                </a:gridCol>
                <a:gridCol w="1446335">
                  <a:extLst>
                    <a:ext uri="{9D8B030D-6E8A-4147-A177-3AD203B41FA5}">
                      <a16:colId xmlns:a16="http://schemas.microsoft.com/office/drawing/2014/main" val="2769131768"/>
                    </a:ext>
                  </a:extLst>
                </a:gridCol>
                <a:gridCol w="1446335">
                  <a:extLst>
                    <a:ext uri="{9D8B030D-6E8A-4147-A177-3AD203B41FA5}">
                      <a16:colId xmlns:a16="http://schemas.microsoft.com/office/drawing/2014/main" val="1056863001"/>
                    </a:ext>
                  </a:extLst>
                </a:gridCol>
                <a:gridCol w="1446335">
                  <a:extLst>
                    <a:ext uri="{9D8B030D-6E8A-4147-A177-3AD203B41FA5}">
                      <a16:colId xmlns:a16="http://schemas.microsoft.com/office/drawing/2014/main" val="3163597046"/>
                    </a:ext>
                  </a:extLst>
                </a:gridCol>
                <a:gridCol w="1446335">
                  <a:extLst>
                    <a:ext uri="{9D8B030D-6E8A-4147-A177-3AD203B41FA5}">
                      <a16:colId xmlns:a16="http://schemas.microsoft.com/office/drawing/2014/main" val="2289210887"/>
                    </a:ext>
                  </a:extLst>
                </a:gridCol>
                <a:gridCol w="1446335">
                  <a:extLst>
                    <a:ext uri="{9D8B030D-6E8A-4147-A177-3AD203B41FA5}">
                      <a16:colId xmlns:a16="http://schemas.microsoft.com/office/drawing/2014/main" val="2596534452"/>
                    </a:ext>
                  </a:extLst>
                </a:gridCol>
              </a:tblGrid>
              <a:tr h="12150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Classifier</a:t>
                      </a:r>
                      <a:endParaRPr lang="en-US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48" marR="6834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Accuracy</a:t>
                      </a:r>
                      <a:endParaRPr lang="en-US" sz="2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48" marR="6834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Precision</a:t>
                      </a:r>
                      <a:endParaRPr lang="en-US" sz="2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48" marR="6834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Recall</a:t>
                      </a:r>
                      <a:endParaRPr lang="en-US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48" marR="6834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F</a:t>
                      </a:r>
                      <a:r>
                        <a:rPr lang="en-US" sz="2400" baseline="-25000" dirty="0">
                          <a:effectLst/>
                        </a:rPr>
                        <a:t>1</a:t>
                      </a:r>
                      <a:r>
                        <a:rPr lang="en-US" sz="2400" dirty="0">
                          <a:effectLst/>
                        </a:rPr>
                        <a:t>-score</a:t>
                      </a:r>
                      <a:endParaRPr lang="en-US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48" marR="6834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Train (s)</a:t>
                      </a:r>
                      <a:endParaRPr lang="en-US" sz="2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48" marR="6834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Predict (s)</a:t>
                      </a:r>
                      <a:endParaRPr lang="en-US" sz="2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48" marR="68348" marT="0" marB="0"/>
                </a:tc>
                <a:extLst>
                  <a:ext uri="{0D108BD9-81ED-4DB2-BD59-A6C34878D82A}">
                    <a16:rowId xmlns:a16="http://schemas.microsoft.com/office/drawing/2014/main" val="1258701672"/>
                  </a:ext>
                </a:extLst>
              </a:tr>
              <a:tr h="121508">
                <a:tc gridSpan="7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Baseline feature set</a:t>
                      </a:r>
                      <a:endParaRPr lang="en-US" sz="2400" b="1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48" marR="6834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980111"/>
                  </a:ext>
                </a:extLst>
              </a:tr>
              <a:tr h="12150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Random forest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48" marR="6834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0.899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48" marR="6834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0.907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48" marR="6834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0.904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48" marR="6834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0.905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48" marR="6834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0.277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48" marR="6834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0.132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48" marR="68348" marT="0" marB="0"/>
                </a:tc>
                <a:extLst>
                  <a:ext uri="{0D108BD9-81ED-4DB2-BD59-A6C34878D82A}">
                    <a16:rowId xmlns:a16="http://schemas.microsoft.com/office/drawing/2014/main" val="2277131651"/>
                  </a:ext>
                </a:extLst>
              </a:tr>
              <a:tr h="12150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SVC poly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48" marR="6834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0.556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48" marR="6834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0.864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48" marR="6834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0.560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48" marR="6834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0.609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48" marR="6834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52.655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48" marR="6834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56.315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48" marR="68348" marT="0" marB="0"/>
                </a:tc>
                <a:extLst>
                  <a:ext uri="{0D108BD9-81ED-4DB2-BD59-A6C34878D82A}">
                    <a16:rowId xmlns:a16="http://schemas.microsoft.com/office/drawing/2014/main" val="2655782743"/>
                  </a:ext>
                </a:extLst>
              </a:tr>
              <a:tr h="12150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SVC rbf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48" marR="6834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0.806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48" marR="6834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0.845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48" marR="6834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0.800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48" marR="6834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0.813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48" marR="6834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17.311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48" marR="6834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36.422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48" marR="68348" marT="0" marB="0"/>
                </a:tc>
                <a:extLst>
                  <a:ext uri="{0D108BD9-81ED-4DB2-BD59-A6C34878D82A}">
                    <a16:rowId xmlns:a16="http://schemas.microsoft.com/office/drawing/2014/main" val="4134183562"/>
                  </a:ext>
                </a:extLst>
              </a:tr>
              <a:tr h="12150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LinearSVC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48" marR="6834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0.851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48" marR="6834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0.856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48" marR="6834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0.852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48" marR="6834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0.852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48" marR="6834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72.463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48" marR="6834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0.184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48" marR="68348" marT="0" marB="0"/>
                </a:tc>
                <a:extLst>
                  <a:ext uri="{0D108BD9-81ED-4DB2-BD59-A6C34878D82A}">
                    <a16:rowId xmlns:a16="http://schemas.microsoft.com/office/drawing/2014/main" val="3693130302"/>
                  </a:ext>
                </a:extLst>
              </a:tr>
              <a:tr h="12150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Decision tree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48" marR="6834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0.892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48" marR="6834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0.901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48" marR="6834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0.899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48" marR="6834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0.899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48" marR="6834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0.342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48" marR="6834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0.067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48" marR="68348" marT="0" marB="0"/>
                </a:tc>
                <a:extLst>
                  <a:ext uri="{0D108BD9-81ED-4DB2-BD59-A6C34878D82A}">
                    <a16:rowId xmlns:a16="http://schemas.microsoft.com/office/drawing/2014/main" val="3287251593"/>
                  </a:ext>
                </a:extLst>
              </a:tr>
              <a:tr h="12150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Logistic regression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48" marR="6834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0.841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48" marR="6834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0.851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48" marR="6834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0.840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48" marR="6834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0.842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48" marR="6834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62.498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48" marR="6834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0.191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48" marR="68348" marT="0" marB="0"/>
                </a:tc>
                <a:extLst>
                  <a:ext uri="{0D108BD9-81ED-4DB2-BD59-A6C34878D82A}">
                    <a16:rowId xmlns:a16="http://schemas.microsoft.com/office/drawing/2014/main" val="3809936250"/>
                  </a:ext>
                </a:extLst>
              </a:tr>
              <a:tr h="12150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K-neighbors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48" marR="6834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0.883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48" marR="6834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0.890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48" marR="6834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0.887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48" marR="6834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0.888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48" marR="6834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0.522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48" marR="6834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56.618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48" marR="68348" marT="0" marB="0"/>
                </a:tc>
                <a:extLst>
                  <a:ext uri="{0D108BD9-81ED-4DB2-BD59-A6C34878D82A}">
                    <a16:rowId xmlns:a16="http://schemas.microsoft.com/office/drawing/2014/main" val="2816262537"/>
                  </a:ext>
                </a:extLst>
              </a:tr>
              <a:tr h="12150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Naïve Bayes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48" marR="6834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0.643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48" marR="6834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0.763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48" marR="6834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0.652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48" marR="6834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0.607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48" marR="6834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0.180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48" marR="6834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0.933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48" marR="68348" marT="0" marB="0"/>
                </a:tc>
                <a:extLst>
                  <a:ext uri="{0D108BD9-81ED-4DB2-BD59-A6C34878D82A}">
                    <a16:rowId xmlns:a16="http://schemas.microsoft.com/office/drawing/2014/main" val="4101466992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B4F951-9B8B-4FA6-8C9C-5D2695C85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Accellera Systems Initiative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525C39-ABAB-46CC-8F26-121E34F28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1A9B3AE-1DB6-4033-A200-67A839FB01EF}"/>
              </a:ext>
            </a:extLst>
          </p:cNvPr>
          <p:cNvSpPr/>
          <p:nvPr/>
        </p:nvSpPr>
        <p:spPr>
          <a:xfrm>
            <a:off x="7315200" y="2137569"/>
            <a:ext cx="1092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DE5AE8-E713-4138-92B7-F4ED603272F8}"/>
              </a:ext>
            </a:extLst>
          </p:cNvPr>
          <p:cNvSpPr/>
          <p:nvPr/>
        </p:nvSpPr>
        <p:spPr>
          <a:xfrm>
            <a:off x="7315200" y="3619500"/>
            <a:ext cx="1092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ED9FF8D-DE4C-4DEB-B413-1ADDD39C3758}"/>
              </a:ext>
            </a:extLst>
          </p:cNvPr>
          <p:cNvSpPr/>
          <p:nvPr/>
        </p:nvSpPr>
        <p:spPr>
          <a:xfrm>
            <a:off x="7315200" y="4698660"/>
            <a:ext cx="1092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80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98EB7-84C9-4647-B3B5-0B7A34B19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Initial Classification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C7316-23B9-4832-9B6F-AEB28BE88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algorithms performed better than the others</a:t>
            </a:r>
          </a:p>
          <a:p>
            <a:pPr lvl="1"/>
            <a:r>
              <a:rPr lang="en-US" dirty="0"/>
              <a:t>Random forest</a:t>
            </a:r>
          </a:p>
          <a:p>
            <a:pPr lvl="1"/>
            <a:r>
              <a:rPr lang="en-US" dirty="0"/>
              <a:t>Decision tree</a:t>
            </a:r>
          </a:p>
          <a:p>
            <a:pPr lvl="1"/>
            <a:r>
              <a:rPr lang="en-US" i="1" dirty="0"/>
              <a:t>k</a:t>
            </a:r>
            <a:r>
              <a:rPr lang="en-US" dirty="0"/>
              <a:t>-nearest neighbors</a:t>
            </a:r>
          </a:p>
          <a:p>
            <a:r>
              <a:rPr lang="en-US" dirty="0"/>
              <a:t>Impact of dimensionality reduction</a:t>
            </a:r>
          </a:p>
          <a:p>
            <a:pPr lvl="1"/>
            <a:r>
              <a:rPr lang="en-US" dirty="0"/>
              <a:t>Slightly lower scores</a:t>
            </a:r>
          </a:p>
          <a:p>
            <a:pPr lvl="1"/>
            <a:r>
              <a:rPr lang="en-US" dirty="0"/>
              <a:t>Significantly reduced computation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4E5800-1D0D-409A-82C4-971D882F3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Accellera Systems Initiative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2FDB09-C22E-45D5-9F85-B0B693C3E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196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6649D-2951-4C88-B547-0870E6F69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of Classification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EF082-4C27-431E-B020-1FFED0CE8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Tune hyperparameters</a:t>
            </a:r>
          </a:p>
          <a:p>
            <a:r>
              <a:rPr lang="en-US" dirty="0"/>
              <a:t>Small hyperparameter space</a:t>
            </a:r>
          </a:p>
          <a:p>
            <a:pPr lvl="1"/>
            <a:r>
              <a:rPr lang="en-US" dirty="0"/>
              <a:t>Decision tree and </a:t>
            </a:r>
            <a:r>
              <a:rPr lang="en-US" i="1" dirty="0"/>
              <a:t>k</a:t>
            </a:r>
            <a:r>
              <a:rPr lang="en-US" dirty="0"/>
              <a:t>-nearest neighbor</a:t>
            </a:r>
          </a:p>
          <a:p>
            <a:pPr lvl="1"/>
            <a:r>
              <a:rPr lang="en-US" dirty="0"/>
              <a:t>Exhaustive search</a:t>
            </a:r>
          </a:p>
          <a:p>
            <a:r>
              <a:rPr lang="en-US" dirty="0"/>
              <a:t>Large hyperparameter space</a:t>
            </a:r>
          </a:p>
          <a:p>
            <a:pPr lvl="1"/>
            <a:r>
              <a:rPr lang="en-US" dirty="0"/>
              <a:t>Random forest</a:t>
            </a:r>
          </a:p>
          <a:p>
            <a:pPr lvl="1"/>
            <a:r>
              <a:rPr lang="en-US" dirty="0"/>
              <a:t>Random search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A2F4B9-33C7-4CA6-83D0-66A94182B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Accellera Systems Initiative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0ED0F4-5A48-4710-A25A-FB796BF9E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24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4F61B-8CDF-4AD3-AFD8-D93B8BF05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Results After Optimization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CF1B615-C153-41EB-891D-49B9646387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7798204"/>
              </p:ext>
            </p:extLst>
          </p:nvPr>
        </p:nvGraphicFramePr>
        <p:xfrm>
          <a:off x="673098" y="2148840"/>
          <a:ext cx="10744203" cy="2560320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066193">
                  <a:extLst>
                    <a:ext uri="{9D8B030D-6E8A-4147-A177-3AD203B41FA5}">
                      <a16:colId xmlns:a16="http://schemas.microsoft.com/office/drawing/2014/main" val="420258401"/>
                    </a:ext>
                  </a:extLst>
                </a:gridCol>
                <a:gridCol w="1446335">
                  <a:extLst>
                    <a:ext uri="{9D8B030D-6E8A-4147-A177-3AD203B41FA5}">
                      <a16:colId xmlns:a16="http://schemas.microsoft.com/office/drawing/2014/main" val="2939289654"/>
                    </a:ext>
                  </a:extLst>
                </a:gridCol>
                <a:gridCol w="1446335">
                  <a:extLst>
                    <a:ext uri="{9D8B030D-6E8A-4147-A177-3AD203B41FA5}">
                      <a16:colId xmlns:a16="http://schemas.microsoft.com/office/drawing/2014/main" val="3373567921"/>
                    </a:ext>
                  </a:extLst>
                </a:gridCol>
                <a:gridCol w="1446335">
                  <a:extLst>
                    <a:ext uri="{9D8B030D-6E8A-4147-A177-3AD203B41FA5}">
                      <a16:colId xmlns:a16="http://schemas.microsoft.com/office/drawing/2014/main" val="2951289863"/>
                    </a:ext>
                  </a:extLst>
                </a:gridCol>
                <a:gridCol w="1446335">
                  <a:extLst>
                    <a:ext uri="{9D8B030D-6E8A-4147-A177-3AD203B41FA5}">
                      <a16:colId xmlns:a16="http://schemas.microsoft.com/office/drawing/2014/main" val="1472885975"/>
                    </a:ext>
                  </a:extLst>
                </a:gridCol>
                <a:gridCol w="1446335">
                  <a:extLst>
                    <a:ext uri="{9D8B030D-6E8A-4147-A177-3AD203B41FA5}">
                      <a16:colId xmlns:a16="http://schemas.microsoft.com/office/drawing/2014/main" val="3456314801"/>
                    </a:ext>
                  </a:extLst>
                </a:gridCol>
                <a:gridCol w="1446335">
                  <a:extLst>
                    <a:ext uri="{9D8B030D-6E8A-4147-A177-3AD203B41FA5}">
                      <a16:colId xmlns:a16="http://schemas.microsoft.com/office/drawing/2014/main" val="15988336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Classifier</a:t>
                      </a:r>
                      <a:endParaRPr lang="en-US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Accuracy</a:t>
                      </a:r>
                      <a:endParaRPr lang="en-US" sz="2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Precision</a:t>
                      </a:r>
                      <a:endParaRPr lang="en-US" sz="2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Recall</a:t>
                      </a:r>
                      <a:endParaRPr lang="en-US" sz="2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F</a:t>
                      </a:r>
                      <a:r>
                        <a:rPr lang="en-US" sz="2400" baseline="-25000">
                          <a:effectLst/>
                        </a:rPr>
                        <a:t>1</a:t>
                      </a:r>
                      <a:r>
                        <a:rPr lang="en-US" sz="2400">
                          <a:effectLst/>
                        </a:rPr>
                        <a:t>-score</a:t>
                      </a:r>
                      <a:endParaRPr lang="en-US" sz="2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Train (s)</a:t>
                      </a:r>
                      <a:endParaRPr lang="en-US" sz="2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Predict (s)</a:t>
                      </a:r>
                      <a:endParaRPr lang="en-US" sz="2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2319865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Random forest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0.907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+0.9%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0.915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+0.9%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0.913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+1.0%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0.913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+0.9%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8.410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+2936.1%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2.074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+1471.2%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8656929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Decision tree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0.896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+0.4%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0.904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+0.3%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0.902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+0.3%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0.902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+0.3%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0.385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+12.6%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0.113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+68.7%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2449136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K-neighbors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0.885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+0.3%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0.891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+0.1%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0.891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+0.7%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0.891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+0.5%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0.101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-9.0%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0.994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-41.0%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95410582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82EC6A-704B-4099-B0D8-52C21267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Accellera Systems Initiative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A2ACC1-59B0-4E30-8746-92F2EC29C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91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91053-957E-4D39-949F-9333E1219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Classification Results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9971E70-EF63-4346-948F-B18E1F2296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6019779"/>
              </p:ext>
            </p:extLst>
          </p:nvPr>
        </p:nvGraphicFramePr>
        <p:xfrm>
          <a:off x="673099" y="2697480"/>
          <a:ext cx="10744201" cy="1463040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066191">
                  <a:extLst>
                    <a:ext uri="{9D8B030D-6E8A-4147-A177-3AD203B41FA5}">
                      <a16:colId xmlns:a16="http://schemas.microsoft.com/office/drawing/2014/main" val="2524943293"/>
                    </a:ext>
                  </a:extLst>
                </a:gridCol>
                <a:gridCol w="1446335">
                  <a:extLst>
                    <a:ext uri="{9D8B030D-6E8A-4147-A177-3AD203B41FA5}">
                      <a16:colId xmlns:a16="http://schemas.microsoft.com/office/drawing/2014/main" val="45740508"/>
                    </a:ext>
                  </a:extLst>
                </a:gridCol>
                <a:gridCol w="1446335">
                  <a:extLst>
                    <a:ext uri="{9D8B030D-6E8A-4147-A177-3AD203B41FA5}">
                      <a16:colId xmlns:a16="http://schemas.microsoft.com/office/drawing/2014/main" val="3890363485"/>
                    </a:ext>
                  </a:extLst>
                </a:gridCol>
                <a:gridCol w="1446335">
                  <a:extLst>
                    <a:ext uri="{9D8B030D-6E8A-4147-A177-3AD203B41FA5}">
                      <a16:colId xmlns:a16="http://schemas.microsoft.com/office/drawing/2014/main" val="3917331266"/>
                    </a:ext>
                  </a:extLst>
                </a:gridCol>
                <a:gridCol w="1446335">
                  <a:extLst>
                    <a:ext uri="{9D8B030D-6E8A-4147-A177-3AD203B41FA5}">
                      <a16:colId xmlns:a16="http://schemas.microsoft.com/office/drawing/2014/main" val="1592795061"/>
                    </a:ext>
                  </a:extLst>
                </a:gridCol>
                <a:gridCol w="1446335">
                  <a:extLst>
                    <a:ext uri="{9D8B030D-6E8A-4147-A177-3AD203B41FA5}">
                      <a16:colId xmlns:a16="http://schemas.microsoft.com/office/drawing/2014/main" val="2881541707"/>
                    </a:ext>
                  </a:extLst>
                </a:gridCol>
                <a:gridCol w="1446335">
                  <a:extLst>
                    <a:ext uri="{9D8B030D-6E8A-4147-A177-3AD203B41FA5}">
                      <a16:colId xmlns:a16="http://schemas.microsoft.com/office/drawing/2014/main" val="39280669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Classifier</a:t>
                      </a:r>
                      <a:endParaRPr lang="en-US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Accuracy</a:t>
                      </a:r>
                      <a:endParaRPr lang="en-US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Precision</a:t>
                      </a:r>
                      <a:endParaRPr lang="en-US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Recall</a:t>
                      </a:r>
                      <a:endParaRPr lang="en-US" sz="2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F</a:t>
                      </a:r>
                      <a:r>
                        <a:rPr lang="en-US" sz="2400" baseline="-25000">
                          <a:effectLst/>
                        </a:rPr>
                        <a:t>1</a:t>
                      </a:r>
                      <a:r>
                        <a:rPr lang="en-US" sz="2400">
                          <a:effectLst/>
                        </a:rPr>
                        <a:t>-score</a:t>
                      </a:r>
                      <a:endParaRPr lang="en-US" sz="2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Train (s)</a:t>
                      </a:r>
                      <a:endParaRPr lang="en-US" sz="2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Predict (s)</a:t>
                      </a:r>
                      <a:endParaRPr lang="en-US" sz="2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87463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Random forest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0.907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0.916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0.912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0.913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5.344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0.182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61661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Decision tree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0.895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0.902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0.900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0.900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0.111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0.002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64795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K-neighbors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0.880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0.888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0.886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0.886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0.059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0.113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4961652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46D55C-BE93-422C-ADAC-85E9A5C4A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Accellera Systems Initiative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428194-11BF-45ED-A14B-000563CB6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78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0AA16-2AB7-46CA-8F6C-D8BA26771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Classification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B3EC3-A290-4B41-87B0-8B7019992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forest performs best</a:t>
            </a:r>
          </a:p>
          <a:p>
            <a:r>
              <a:rPr lang="en-US" dirty="0"/>
              <a:t>Algorithms generalizes well to new data</a:t>
            </a:r>
          </a:p>
          <a:p>
            <a:r>
              <a:rPr lang="en-US" dirty="0"/>
              <a:t>Learning and classification run-times are reasonable</a:t>
            </a:r>
          </a:p>
          <a:p>
            <a:r>
              <a:rPr lang="en-US" dirty="0"/>
              <a:t>Most common misclassification is design bug vs. reference model bug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9E26F6-BC66-446B-AE84-EDCC63C2B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Accellera Systems Initiative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30A40E-DFC1-4426-88D3-252354DBE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21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332F6-A599-4EA7-9751-1D1ECC953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Significance of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D937E1-A377-4348-9E00-36054468C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Accellera Systems Initiative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0569E0-5FF8-48E8-BE9A-9223D0095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4621799-AECC-41C3-8455-0715224239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0313157"/>
              </p:ext>
            </p:extLst>
          </p:nvPr>
        </p:nvGraphicFramePr>
        <p:xfrm>
          <a:off x="609600" y="1447800"/>
          <a:ext cx="1097280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94761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9E197-7305-4119-B315-C378524F2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Confidence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416CA6-D58D-47C9-81AD-7E006F9B4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Accellera Systems Initiative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0427CE-392F-4D27-868B-B2F01B094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7D0FD75-9124-4DB0-B793-FC72FD5847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3577037"/>
              </p:ext>
            </p:extLst>
          </p:nvPr>
        </p:nvGraphicFramePr>
        <p:xfrm>
          <a:off x="609600" y="1447800"/>
          <a:ext cx="1097280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52404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8DF32-5672-426C-AAF8-068675466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E58B0-404D-48A3-9195-CAD06C717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Applying coverage-driven constrained random verification</a:t>
            </a:r>
          </a:p>
          <a:p>
            <a:pPr lvl="1"/>
            <a:r>
              <a:rPr lang="en-US" dirty="0"/>
              <a:t>Test suites often consists of a large number of test invocation</a:t>
            </a:r>
          </a:p>
          <a:p>
            <a:pPr lvl="1"/>
            <a:r>
              <a:rPr lang="en-US" dirty="0"/>
              <a:t>Same base tests run many times</a:t>
            </a:r>
          </a:p>
          <a:p>
            <a:pPr lvl="2"/>
            <a:r>
              <a:rPr lang="en-US" dirty="0"/>
              <a:t>Different seeds</a:t>
            </a:r>
          </a:p>
          <a:p>
            <a:pPr lvl="2"/>
            <a:r>
              <a:rPr lang="en-US" dirty="0"/>
              <a:t>Adjusted random distributions</a:t>
            </a:r>
          </a:p>
          <a:p>
            <a:pPr lvl="1"/>
            <a:r>
              <a:rPr lang="en-US" dirty="0"/>
              <a:t>One problem often results in many test invocations failing</a:t>
            </a:r>
          </a:p>
          <a:p>
            <a:r>
              <a:rPr lang="en-US" dirty="0"/>
              <a:t>Analysis of test failures</a:t>
            </a:r>
          </a:p>
          <a:p>
            <a:pPr lvl="1"/>
            <a:r>
              <a:rPr lang="en-US" dirty="0"/>
              <a:t>Which failures have a common cause?</a:t>
            </a:r>
          </a:p>
          <a:p>
            <a:pPr lvl="1"/>
            <a:r>
              <a:rPr lang="en-US" dirty="0"/>
              <a:t>What is the type of root cause for each failure?</a:t>
            </a:r>
          </a:p>
          <a:p>
            <a:r>
              <a:rPr lang="en-US" dirty="0"/>
              <a:t>Can this analysis be automated using machine learning?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59DC6E-BCDD-4BAA-BA56-CBEB7FFC7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Accellera Systems Initiative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2EA021-9809-47E1-8206-8A191D08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934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61C56-7822-4D27-B6C5-712144860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6326F-9725-4FDE-8DB2-07F0B3B5A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Unsupervised learning problem</a:t>
            </a:r>
          </a:p>
          <a:p>
            <a:r>
              <a:rPr lang="en-US" dirty="0"/>
              <a:t>Divide the dataset into clusters (groups)</a:t>
            </a:r>
          </a:p>
          <a:p>
            <a:r>
              <a:rPr lang="en-US" dirty="0"/>
              <a:t>Clusters will contain samples that are similar</a:t>
            </a:r>
          </a:p>
          <a:p>
            <a:pPr lvl="1"/>
            <a:r>
              <a:rPr lang="en-US" dirty="0"/>
              <a:t>In this case same failure root cause</a:t>
            </a:r>
          </a:p>
          <a:p>
            <a:r>
              <a:rPr lang="en-US" dirty="0"/>
              <a:t>Different types of algorithms:</a:t>
            </a:r>
          </a:p>
          <a:p>
            <a:pPr lvl="1"/>
            <a:r>
              <a:rPr lang="en-US" dirty="0"/>
              <a:t>Prototype-based</a:t>
            </a:r>
          </a:p>
          <a:p>
            <a:pPr lvl="1"/>
            <a:r>
              <a:rPr lang="en-US" dirty="0"/>
              <a:t>Density-based</a:t>
            </a:r>
          </a:p>
          <a:p>
            <a:pPr lvl="1"/>
            <a:r>
              <a:rPr lang="en-US" dirty="0"/>
              <a:t>Graph-based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63122-3C24-4AE6-83F4-3A86B907B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Accellera Systems Initiative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0E114C-5B88-4C08-9BD0-6867F3D7C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122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913E6-6469-4C2F-960F-5CEA9D6A7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70BF2-2E50-4C59-8EFB-FE052D869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different clustering algorithms evaluated</a:t>
            </a:r>
          </a:p>
          <a:p>
            <a:pPr lvl="1"/>
            <a:r>
              <a:rPr lang="en-US" dirty="0"/>
              <a:t>One of each of the three main types</a:t>
            </a:r>
          </a:p>
          <a:p>
            <a:r>
              <a:rPr lang="en-US" dirty="0"/>
              <a:t>One dimensionality reduction algorithms evaluated</a:t>
            </a:r>
          </a:p>
          <a:p>
            <a:r>
              <a:rPr lang="en-US" dirty="0"/>
              <a:t>Two different visualization algorithms evaluated</a:t>
            </a:r>
          </a:p>
          <a:p>
            <a:r>
              <a:rPr lang="en-US" dirty="0"/>
              <a:t>Implementations from </a:t>
            </a:r>
            <a:r>
              <a:rPr lang="en-US" i="1" dirty="0" err="1"/>
              <a:t>scikit</a:t>
            </a:r>
            <a:r>
              <a:rPr lang="en-US" i="1" dirty="0"/>
              <a:t>-learn</a:t>
            </a:r>
          </a:p>
          <a:p>
            <a:r>
              <a:rPr lang="en-US" dirty="0"/>
              <a:t>Hyperparameter settings were optimized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EC7AF-947E-4355-A89D-DDB71E2BB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Accellera Systems Initiative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F41525-74E3-4FB1-B78B-7CBEFDDF5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0547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04D7C-FED5-4267-948B-C411F571D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Algorithm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69748-96BD-4EA2-A019-B035794D3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Metrics used for classification are not applicable</a:t>
            </a:r>
          </a:p>
          <a:p>
            <a:r>
              <a:rPr lang="en-US" dirty="0"/>
              <a:t>No risk of overfitting since there is no training</a:t>
            </a:r>
          </a:p>
          <a:p>
            <a:pPr lvl="1"/>
            <a:r>
              <a:rPr lang="en-US" dirty="0"/>
              <a:t>No need for a separate test set</a:t>
            </a:r>
          </a:p>
          <a:p>
            <a:pPr lvl="1"/>
            <a:r>
              <a:rPr lang="en-US" dirty="0"/>
              <a:t>No need for cross-validation</a:t>
            </a:r>
          </a:p>
          <a:p>
            <a:r>
              <a:rPr lang="en-US" dirty="0"/>
              <a:t>Measure similarities between clusters while ignoring permutations</a:t>
            </a:r>
          </a:p>
          <a:p>
            <a:r>
              <a:rPr lang="en-US" dirty="0"/>
              <a:t>Adjusted Rand Index (ARI)</a:t>
            </a:r>
          </a:p>
          <a:p>
            <a:pPr lvl="1"/>
            <a:r>
              <a:rPr lang="en-US" dirty="0"/>
              <a:t>Based on pair-counting</a:t>
            </a:r>
          </a:p>
          <a:p>
            <a:pPr lvl="1"/>
            <a:r>
              <a:rPr lang="en-US" dirty="0"/>
              <a:t>Range [-1, 1]</a:t>
            </a:r>
          </a:p>
          <a:p>
            <a:r>
              <a:rPr lang="en-US" dirty="0"/>
              <a:t>Adjusted Mutual Information (AMI)</a:t>
            </a:r>
          </a:p>
          <a:p>
            <a:pPr lvl="1"/>
            <a:r>
              <a:rPr lang="en-US" dirty="0"/>
              <a:t>Based on information theory</a:t>
            </a:r>
          </a:p>
          <a:p>
            <a:pPr lvl="1"/>
            <a:r>
              <a:rPr lang="en-US" dirty="0"/>
              <a:t>Range [0, 1]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74742A-4114-4F5C-8F66-E2E0DD8D6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Accellera Systems Initiative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791F0A-F4AB-405B-9A2E-9E455B32E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306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339B2-C7BF-4ABF-9809-560F8782B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Results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3079510-84F5-419F-9F3E-4B223B8063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9815860"/>
              </p:ext>
            </p:extLst>
          </p:nvPr>
        </p:nvGraphicFramePr>
        <p:xfrm>
          <a:off x="558800" y="1783080"/>
          <a:ext cx="10972799" cy="3291840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3582839">
                  <a:extLst>
                    <a:ext uri="{9D8B030D-6E8A-4147-A177-3AD203B41FA5}">
                      <a16:colId xmlns:a16="http://schemas.microsoft.com/office/drawing/2014/main" val="93972758"/>
                    </a:ext>
                  </a:extLst>
                </a:gridCol>
                <a:gridCol w="1915916">
                  <a:extLst>
                    <a:ext uri="{9D8B030D-6E8A-4147-A177-3AD203B41FA5}">
                      <a16:colId xmlns:a16="http://schemas.microsoft.com/office/drawing/2014/main" val="439346560"/>
                    </a:ext>
                  </a:extLst>
                </a:gridCol>
                <a:gridCol w="1915916">
                  <a:extLst>
                    <a:ext uri="{9D8B030D-6E8A-4147-A177-3AD203B41FA5}">
                      <a16:colId xmlns:a16="http://schemas.microsoft.com/office/drawing/2014/main" val="3708686889"/>
                    </a:ext>
                  </a:extLst>
                </a:gridCol>
                <a:gridCol w="3558128">
                  <a:extLst>
                    <a:ext uri="{9D8B030D-6E8A-4147-A177-3AD203B41FA5}">
                      <a16:colId xmlns:a16="http://schemas.microsoft.com/office/drawing/2014/main" val="40553764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Algorithm</a:t>
                      </a:r>
                      <a:endParaRPr lang="en-US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AMI</a:t>
                      </a:r>
                      <a:endParaRPr lang="en-US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ARI</a:t>
                      </a:r>
                      <a:endParaRPr lang="en-US" sz="2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Computation time (s)</a:t>
                      </a:r>
                      <a:endParaRPr lang="en-US" sz="2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6718983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Baseline feature set</a:t>
                      </a:r>
                      <a:endParaRPr lang="en-US" sz="2400" b="1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4870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K-means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0.505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0.480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0.079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97153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DBSCAN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0.568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0.530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0.086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786147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Agglomerative Clustering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0.540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0.515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0.036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6193655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Dimensionality reduction using PCA</a:t>
                      </a:r>
                      <a:endParaRPr lang="en-US" sz="2400" b="1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6592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K-means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0.543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0.513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0.041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64946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DBSCAN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0.593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0.545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0.007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04545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Agglomerative Clustering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0.543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0.519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0.006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6980212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95C1FF-567D-4EE7-8BCB-EC26506B5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Accellera Systems Initiative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776E56-A347-429C-BE82-0A3ED9265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C84F47F-4B0F-4D74-B96E-349CEE7BEC32}"/>
              </a:ext>
            </a:extLst>
          </p:cNvPr>
          <p:cNvSpPr/>
          <p:nvPr/>
        </p:nvSpPr>
        <p:spPr>
          <a:xfrm>
            <a:off x="4546600" y="4343400"/>
            <a:ext cx="1092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C2BC758-00C5-484D-9405-F65FB5012E2F}"/>
              </a:ext>
            </a:extLst>
          </p:cNvPr>
          <p:cNvSpPr/>
          <p:nvPr/>
        </p:nvSpPr>
        <p:spPr>
          <a:xfrm>
            <a:off x="6451600" y="4343400"/>
            <a:ext cx="1092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812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04D1-3F3F-4F13-BEF4-20E54A716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of Clustering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034D6D7-0DC4-4FD6-9331-4D88E170A4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743" y="1447800"/>
            <a:ext cx="5716514" cy="449580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0030C2-3201-42D2-B941-74FC5B07C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Accellera Systems Initiative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9EE4A4-2D3C-4EA5-ABAB-72E7FB1D8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1548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39E7A-4106-49F5-8D40-EC1CC9C35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BD390-450A-4874-9957-662B9219C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Prototype tool based on the most suitable algorithms</a:t>
            </a:r>
          </a:p>
          <a:p>
            <a:r>
              <a:rPr lang="en-US" dirty="0"/>
              <a:t>Implemented in Python using </a:t>
            </a:r>
            <a:r>
              <a:rPr lang="en-US" i="1" dirty="0" err="1"/>
              <a:t>scikit</a:t>
            </a:r>
            <a:r>
              <a:rPr lang="en-US" i="1" dirty="0"/>
              <a:t>-learn</a:t>
            </a:r>
          </a:p>
          <a:p>
            <a:r>
              <a:rPr lang="en-US" dirty="0"/>
              <a:t>Pre-processing of log file using regular expressions</a:t>
            </a:r>
          </a:p>
          <a:p>
            <a:r>
              <a:rPr lang="en-US" dirty="0"/>
              <a:t>Interactive visualization of clustering results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42A212-F38C-44D9-A9C8-8C590F2AB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Accellera Systems Initiative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0142AC-C64C-464E-A128-AD39A8AFF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769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4DA21-3E24-487E-A610-33DEC5DAC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C0BBD-7677-4CC2-8BCF-4D6D55C7B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Investigate dependency on test bench coding style</a:t>
            </a:r>
          </a:p>
          <a:p>
            <a:r>
              <a:rPr lang="en-US" dirty="0"/>
              <a:t>Investigate dependency on report verbosity level</a:t>
            </a:r>
          </a:p>
          <a:p>
            <a:r>
              <a:rPr lang="en-US" dirty="0"/>
              <a:t>Use other data in addition to log files</a:t>
            </a:r>
          </a:p>
          <a:p>
            <a:r>
              <a:rPr lang="en-US" dirty="0"/>
              <a:t>Improve performance of clustering algorithms</a:t>
            </a:r>
          </a:p>
          <a:p>
            <a:pPr lvl="1"/>
            <a:r>
              <a:rPr lang="en-US" dirty="0"/>
              <a:t>More careful feature engineering</a:t>
            </a:r>
          </a:p>
          <a:p>
            <a:pPr lvl="1"/>
            <a:r>
              <a:rPr lang="en-US" dirty="0"/>
              <a:t>Tuning of hyperparameters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A8A45A-2687-44CF-8FDB-443C69B71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Accellera Systems Initiative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38CE1-B558-4509-920D-7064A4F3C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88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B882F-528C-4EE6-9B6C-BC9ECDED0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25330-F6A5-4029-8F28-65B11D3E6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learning can effectively be applied to classify UVM test failures</a:t>
            </a:r>
          </a:p>
          <a:p>
            <a:pPr lvl="1"/>
            <a:r>
              <a:rPr lang="en-US" dirty="0"/>
              <a:t>Random forest yielded an accuracy of 0.907 and an </a:t>
            </a:r>
            <a:r>
              <a:rPr lang="en-US" i="1" dirty="0"/>
              <a:t>F</a:t>
            </a:r>
            <a:r>
              <a:rPr lang="en-US" baseline="-25000" dirty="0"/>
              <a:t>1</a:t>
            </a:r>
            <a:r>
              <a:rPr lang="en-US" dirty="0"/>
              <a:t>-score of 0.913</a:t>
            </a:r>
          </a:p>
          <a:p>
            <a:r>
              <a:rPr lang="en-US" dirty="0"/>
              <a:t>Machine learning for clustering UVM test failures </a:t>
            </a:r>
            <a:r>
              <a:rPr lang="en-US"/>
              <a:t>was less convincing</a:t>
            </a:r>
            <a:endParaRPr lang="en-US" dirty="0"/>
          </a:p>
          <a:p>
            <a:pPr lvl="1"/>
            <a:r>
              <a:rPr lang="en-US" dirty="0"/>
              <a:t>DBSCAN yielded an AMI score of 0.593 and an ARI score of 0.545</a:t>
            </a:r>
          </a:p>
          <a:p>
            <a:r>
              <a:rPr lang="en-US" dirty="0"/>
              <a:t>Clustering algorithms can provide a good overview when used in combination with visualization algorithms</a:t>
            </a:r>
          </a:p>
          <a:p>
            <a:r>
              <a:rPr lang="en-US" dirty="0"/>
              <a:t>The investigated algorithms show promise as tools to reduce the time invested in analyzing failures in large test suites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A5965E-B824-4B3E-B5AC-B228F299E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Accellera Systems Initiative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BAEA97-C8F2-4E23-BC9E-303FF6BF8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5197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Accellera Systems Initiative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417F7-F34D-478B-8E2F-67E452688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DDE22-7C2B-48ED-AE28-AA0CB62D1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3C75B-F97F-4EF9-B7C9-F2890E7E1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Simulation log files from UVM test benches</a:t>
            </a:r>
          </a:p>
          <a:p>
            <a:r>
              <a:rPr lang="en-US" dirty="0"/>
              <a:t>Semi-structured text</a:t>
            </a:r>
          </a:p>
          <a:p>
            <a:r>
              <a:rPr lang="en-US" dirty="0"/>
              <a:t>Consists mostly of UVM report messages</a:t>
            </a:r>
          </a:p>
          <a:p>
            <a:r>
              <a:rPr lang="en-US" dirty="0"/>
              <a:t>Dataset used for evaluation:</a:t>
            </a:r>
          </a:p>
          <a:p>
            <a:pPr lvl="1"/>
            <a:r>
              <a:rPr lang="en-US" dirty="0"/>
              <a:t>12500 samples labeled with failure root cause</a:t>
            </a:r>
          </a:p>
          <a:p>
            <a:pPr lvl="1"/>
            <a:r>
              <a:rPr lang="en-US" dirty="0"/>
              <a:t>Originated from 29 UVM test benches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5B4B5C-2DE8-4E9F-A713-3C9BDFD3D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Accellera Systems Initiative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7A44EC-F087-498A-8675-BA01B1409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43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10061-3FCF-4DCD-A252-9D10FF0F7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94876-0E8F-4380-AE58-554FECDA6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input into numerical feature vectors</a:t>
            </a:r>
          </a:p>
          <a:p>
            <a:r>
              <a:rPr lang="en-US" dirty="0"/>
              <a:t>Examples of information extracted:</a:t>
            </a:r>
          </a:p>
          <a:p>
            <a:pPr lvl="1"/>
            <a:r>
              <a:rPr lang="en-US" dirty="0"/>
              <a:t>UVM test name and UVM configuration settings from command line</a:t>
            </a:r>
          </a:p>
          <a:p>
            <a:pPr lvl="1"/>
            <a:r>
              <a:rPr lang="en-US" dirty="0"/>
              <a:t>UVM report messages</a:t>
            </a:r>
          </a:p>
          <a:p>
            <a:pPr lvl="1"/>
            <a:r>
              <a:rPr lang="en-US" dirty="0"/>
              <a:t>Simulator warnings and error messages</a:t>
            </a:r>
          </a:p>
          <a:p>
            <a:r>
              <a:rPr lang="en-US" dirty="0"/>
              <a:t>Some information is abstracted</a:t>
            </a:r>
          </a:p>
          <a:p>
            <a:r>
              <a:rPr lang="en-US" dirty="0"/>
              <a:t>Mostly the frequency of occurrence is used as the feature</a:t>
            </a:r>
          </a:p>
          <a:p>
            <a:r>
              <a:rPr lang="en-US" dirty="0"/>
              <a:t>Original set consists of 616 features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579EA2-7C73-485F-ADD9-3AE26C6E7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Accellera Systems Initiative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8946A2-BDD9-496D-BB83-5248126C8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11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F8C11-7E40-43F8-9FE3-7B052A9A9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Dimensionality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08579-F94C-4904-B6CD-A1F67B49F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Feature selection</a:t>
            </a:r>
          </a:p>
          <a:p>
            <a:pPr lvl="1"/>
            <a:r>
              <a:rPr lang="en-US" dirty="0"/>
              <a:t>Remove less relevant features</a:t>
            </a:r>
          </a:p>
          <a:p>
            <a:pPr lvl="1"/>
            <a:r>
              <a:rPr lang="en-US" dirty="0"/>
              <a:t>Manual or automatic</a:t>
            </a:r>
          </a:p>
          <a:p>
            <a:r>
              <a:rPr lang="en-US" dirty="0"/>
              <a:t>Feature extraction</a:t>
            </a:r>
          </a:p>
          <a:p>
            <a:pPr lvl="1"/>
            <a:r>
              <a:rPr lang="en-US" dirty="0"/>
              <a:t>Merge existing features</a:t>
            </a:r>
          </a:p>
          <a:p>
            <a:r>
              <a:rPr lang="en-US" dirty="0"/>
              <a:t>Applied manual feature selection</a:t>
            </a:r>
          </a:p>
          <a:p>
            <a:pPr lvl="1"/>
            <a:r>
              <a:rPr lang="en-US" dirty="0"/>
              <a:t>Based on domain knowledge</a:t>
            </a:r>
          </a:p>
          <a:p>
            <a:pPr lvl="1"/>
            <a:r>
              <a:rPr lang="en-US" dirty="0"/>
              <a:t>Reduced set down to 287 features</a:t>
            </a:r>
          </a:p>
          <a:p>
            <a:pPr lvl="1"/>
            <a:r>
              <a:rPr lang="en-US" dirty="0"/>
              <a:t>Baseline used for evaluation</a:t>
            </a:r>
          </a:p>
          <a:p>
            <a:r>
              <a:rPr lang="en-US" dirty="0"/>
              <a:t>Evaluated algorithms for automatic selection and extraction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7F5D23-6E01-4F9B-82E7-D17DCEB9C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Accellera Systems Initiative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5A6332-6C3B-45D1-9E04-E9701C71C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27C2-787D-4949-825F-58B8637A1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3088F-CE05-4A3E-A623-7CEF99ECB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 learning problem</a:t>
            </a:r>
          </a:p>
          <a:p>
            <a:r>
              <a:rPr lang="en-US" dirty="0"/>
              <a:t>Training using a dataset associating input with output</a:t>
            </a:r>
          </a:p>
          <a:p>
            <a:pPr lvl="1"/>
            <a:r>
              <a:rPr lang="en-US" dirty="0"/>
              <a:t>Input is simulation log file</a:t>
            </a:r>
          </a:p>
          <a:p>
            <a:pPr lvl="1"/>
            <a:r>
              <a:rPr lang="en-US" dirty="0"/>
              <a:t>Output is failure root cause</a:t>
            </a:r>
          </a:p>
          <a:p>
            <a:r>
              <a:rPr lang="en-US" dirty="0"/>
              <a:t>Algorithm creates a model that predicts output for new input data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F16B95-C1F5-4B59-AC15-678D4A5A5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Accellera Systems Initiative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B0E4BD-4AF5-4A92-80D3-00B5F1004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62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2AE79-E5D8-44B3-B63D-2F57F20EF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Taxonomy of Test Failure Root Causes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70277FD-301F-434A-AD8C-B5EC91836F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3450" y="1852612"/>
            <a:ext cx="10325100" cy="368617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FABAF-36A1-438B-B75E-EC363F9FB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Accellera Systems Initiative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6D4B54-D117-4D28-B066-8917AB81D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826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913E6-6469-4C2F-960F-5CEA9D6A7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70BF2-2E50-4C59-8EFB-FE052D869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Nine classification algorithms evaluated</a:t>
            </a:r>
          </a:p>
          <a:p>
            <a:pPr lvl="1"/>
            <a:r>
              <a:rPr lang="en-US" dirty="0"/>
              <a:t>Selected because they use different strategies</a:t>
            </a:r>
          </a:p>
          <a:p>
            <a:r>
              <a:rPr lang="en-US" dirty="0"/>
              <a:t>Three dimensionality reduction algorithms evaluated</a:t>
            </a:r>
          </a:p>
          <a:p>
            <a:pPr lvl="1"/>
            <a:r>
              <a:rPr lang="en-US" dirty="0"/>
              <a:t>Two feature selection algorithms</a:t>
            </a:r>
          </a:p>
          <a:p>
            <a:pPr lvl="1"/>
            <a:r>
              <a:rPr lang="en-US" dirty="0"/>
              <a:t>One </a:t>
            </a:r>
            <a:r>
              <a:rPr lang="en-US"/>
              <a:t>feature extraction </a:t>
            </a:r>
            <a:r>
              <a:rPr lang="en-US" dirty="0"/>
              <a:t>algorithm</a:t>
            </a:r>
          </a:p>
          <a:p>
            <a:r>
              <a:rPr lang="en-US" dirty="0"/>
              <a:t>Implementations from </a:t>
            </a:r>
            <a:r>
              <a:rPr lang="en-US" i="1" dirty="0" err="1"/>
              <a:t>scikit</a:t>
            </a:r>
            <a:r>
              <a:rPr lang="en-US" i="1" dirty="0"/>
              <a:t>-learn</a:t>
            </a:r>
          </a:p>
          <a:p>
            <a:r>
              <a:rPr lang="en-US" dirty="0"/>
              <a:t>Initial evaluation using default hyperparameter settings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EC7AF-947E-4355-A89D-DDB71E2BB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Accellera Systems Initiative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F41525-74E3-4FB1-B78B-7CBEFDDF5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12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7BCC7-BBD0-4782-B3EE-2FDC61F86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Algorithm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7EA20-5535-48F9-98C9-76E90C489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divided into a training set and a test set</a:t>
            </a:r>
          </a:p>
          <a:p>
            <a:pPr lvl="1"/>
            <a:r>
              <a:rPr lang="en-US" dirty="0"/>
              <a:t>10000 samples for the training set</a:t>
            </a:r>
          </a:p>
          <a:p>
            <a:pPr lvl="1"/>
            <a:r>
              <a:rPr lang="en-US" dirty="0"/>
              <a:t>2500 samples for the test set</a:t>
            </a:r>
          </a:p>
          <a:p>
            <a:r>
              <a:rPr lang="en-US" dirty="0"/>
              <a:t>Evaluation steps:</a:t>
            </a:r>
          </a:p>
          <a:p>
            <a:pPr lvl="1"/>
            <a:r>
              <a:rPr lang="en-US" dirty="0"/>
              <a:t>Initial evaluation using training set and </a:t>
            </a:r>
            <a:r>
              <a:rPr lang="en-US" i="1" dirty="0"/>
              <a:t>k</a:t>
            </a:r>
            <a:r>
              <a:rPr lang="en-US" dirty="0"/>
              <a:t>-fold cross validation</a:t>
            </a:r>
          </a:p>
          <a:p>
            <a:pPr lvl="1"/>
            <a:r>
              <a:rPr lang="en-US" dirty="0"/>
              <a:t>Optimization of the most promising algorithms</a:t>
            </a:r>
          </a:p>
          <a:p>
            <a:pPr lvl="1"/>
            <a:r>
              <a:rPr lang="en-US" dirty="0"/>
              <a:t>Final evaluation using test set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AEB711-BBE0-4703-A932-1E3D94083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Accellera Systems Initiative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C0C011-7C03-4BF0-971A-B9FAB4131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031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C529A4D857314092F8987294A43FD3" ma:contentTypeVersion="0" ma:contentTypeDescription="Create a new document." ma:contentTypeScope="" ma:versionID="b3a40a446e339e50bd650e277a113f3f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1A855BF4-2A99-441B-9566-850307E4F0A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91CAD78-C6F6-407D-A9D5-329355F07703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purl.org/dc/dcmitype/"/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171F2A1-2ACF-4A95-B48F-47B38B7131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1198</Words>
  <Application>Microsoft Office PowerPoint</Application>
  <PresentationFormat>Widescreen</PresentationFormat>
  <Paragraphs>393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Times New Roman</vt:lpstr>
      <vt:lpstr>Office Theme</vt:lpstr>
      <vt:lpstr>Clustering and Classification of UVM Test Failures Using Machine Learning Techniques</vt:lpstr>
      <vt:lpstr>Problem Statement</vt:lpstr>
      <vt:lpstr>Input Data</vt:lpstr>
      <vt:lpstr>Features</vt:lpstr>
      <vt:lpstr>Dimensionality Reduction</vt:lpstr>
      <vt:lpstr>Classification</vt:lpstr>
      <vt:lpstr>Taxonomy of Test Failure Root Causes</vt:lpstr>
      <vt:lpstr>Classification Algorithms</vt:lpstr>
      <vt:lpstr>Classification Algorithm Evaluation</vt:lpstr>
      <vt:lpstr>Confusion Matrix</vt:lpstr>
      <vt:lpstr>Classification Metrics</vt:lpstr>
      <vt:lpstr>Initial Classification Results</vt:lpstr>
      <vt:lpstr>Summary of Initial Classification Evaluation</vt:lpstr>
      <vt:lpstr>Optimization of Classification Algorithms</vt:lpstr>
      <vt:lpstr>Classification Results After Optimization</vt:lpstr>
      <vt:lpstr>Final Classification Results</vt:lpstr>
      <vt:lpstr>Summary of Classification Evaluation</vt:lpstr>
      <vt:lpstr>Significance of Data</vt:lpstr>
      <vt:lpstr>Prediction Confidence</vt:lpstr>
      <vt:lpstr>Clustering</vt:lpstr>
      <vt:lpstr>Clustering Algorithms</vt:lpstr>
      <vt:lpstr>Clustering Algorithm Evaluation</vt:lpstr>
      <vt:lpstr>Clustering Results</vt:lpstr>
      <vt:lpstr>Visualization of Clustering</vt:lpstr>
      <vt:lpstr>Tool Implementation</vt:lpstr>
      <vt:lpstr>Future Work</vt:lpstr>
      <vt:lpstr>Conclusions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2011-11-23T07:37:04Z</dcterms:created>
  <dcterms:modified xsi:type="dcterms:W3CDTF">2018-10-08T20:03:18Z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0x0101004AC529A4D857314092F8987294A43FD3</vt:lpwstr>
  </property>
</Properties>
</file>