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51" r:id="rId2"/>
  </p:sldMasterIdLst>
  <p:notesMasterIdLst>
    <p:notesMasterId r:id="rId58"/>
  </p:notesMasterIdLst>
  <p:handoutMasterIdLst>
    <p:handoutMasterId r:id="rId59"/>
  </p:handoutMasterIdLst>
  <p:sldIdLst>
    <p:sldId id="290" r:id="rId3"/>
    <p:sldId id="638" r:id="rId4"/>
    <p:sldId id="537" r:id="rId5"/>
    <p:sldId id="637" r:id="rId6"/>
    <p:sldId id="538" r:id="rId7"/>
    <p:sldId id="536" r:id="rId8"/>
    <p:sldId id="639" r:id="rId9"/>
    <p:sldId id="540" r:id="rId10"/>
    <p:sldId id="640" r:id="rId11"/>
    <p:sldId id="539" r:id="rId12"/>
    <p:sldId id="542" r:id="rId13"/>
    <p:sldId id="541" r:id="rId14"/>
    <p:sldId id="543" r:id="rId15"/>
    <p:sldId id="562" r:id="rId16"/>
    <p:sldId id="544" r:id="rId17"/>
    <p:sldId id="545" r:id="rId18"/>
    <p:sldId id="572" r:id="rId19"/>
    <p:sldId id="546" r:id="rId20"/>
    <p:sldId id="563" r:id="rId21"/>
    <p:sldId id="564" r:id="rId22"/>
    <p:sldId id="565" r:id="rId23"/>
    <p:sldId id="566" r:id="rId24"/>
    <p:sldId id="568" r:id="rId25"/>
    <p:sldId id="575" r:id="rId26"/>
    <p:sldId id="570" r:id="rId27"/>
    <p:sldId id="577" r:id="rId28"/>
    <p:sldId id="578" r:id="rId29"/>
    <p:sldId id="579" r:id="rId30"/>
    <p:sldId id="548" r:id="rId31"/>
    <p:sldId id="580" r:id="rId32"/>
    <p:sldId id="581" r:id="rId33"/>
    <p:sldId id="592" r:id="rId34"/>
    <p:sldId id="582" r:id="rId35"/>
    <p:sldId id="583" r:id="rId36"/>
    <p:sldId id="584" r:id="rId37"/>
    <p:sldId id="587" r:id="rId38"/>
    <p:sldId id="589" r:id="rId39"/>
    <p:sldId id="594" r:id="rId40"/>
    <p:sldId id="596" r:id="rId41"/>
    <p:sldId id="595" r:id="rId42"/>
    <p:sldId id="590" r:id="rId43"/>
    <p:sldId id="597" r:id="rId44"/>
    <p:sldId id="598" r:id="rId45"/>
    <p:sldId id="599" r:id="rId46"/>
    <p:sldId id="604" r:id="rId47"/>
    <p:sldId id="614" r:id="rId48"/>
    <p:sldId id="620" r:id="rId49"/>
    <p:sldId id="621" r:id="rId50"/>
    <p:sldId id="622" r:id="rId51"/>
    <p:sldId id="623" r:id="rId52"/>
    <p:sldId id="615" r:id="rId53"/>
    <p:sldId id="624" r:id="rId54"/>
    <p:sldId id="522" r:id="rId55"/>
    <p:sldId id="523" r:id="rId56"/>
    <p:sldId id="641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uk, Nurcan" initials="YN" lastIdx="1" clrIdx="0">
    <p:extLst>
      <p:ext uri="{19B8F6BF-5375-455C-9EA6-DF929625EA0E}">
        <p15:presenceInfo xmlns:p15="http://schemas.microsoft.com/office/powerpoint/2012/main" userId="S::nxy140530@utdallas.edu::df9d5571-92fb-4e90-a13e-efd793d4f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80889" autoAdjust="0"/>
  </p:normalViewPr>
  <p:slideViewPr>
    <p:cSldViewPr>
      <p:cViewPr varScale="1">
        <p:scale>
          <a:sx n="88" d="100"/>
          <a:sy n="88" d="100"/>
        </p:scale>
        <p:origin x="2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4T12:54:57.77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r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r" defTabSz="942540" eaLnBrk="1" hangingPunct="1">
              <a:defRPr sz="1100"/>
            </a:lvl1pPr>
          </a:lstStyle>
          <a:p>
            <a:pPr>
              <a:defRPr/>
            </a:pPr>
            <a:fld id="{543AD976-27C3-4F1A-B473-CDA2D875A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53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r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r" defTabSz="942540" eaLnBrk="1" hangingPunct="1">
              <a:defRPr sz="1100"/>
            </a:lvl1pPr>
          </a:lstStyle>
          <a:p>
            <a:pPr>
              <a:defRPr/>
            </a:pPr>
            <a:fld id="{9181919A-E978-43BD-BB61-C26A9B63D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98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ent_delivery_networ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1388">
              <a:defRPr>
                <a:solidFill>
                  <a:schemeClr val="tx1"/>
                </a:solidFill>
                <a:latin typeface="Arial" charset="0"/>
              </a:defRPr>
            </a:lvl1pPr>
            <a:lvl2pPr marL="771525" indent="-296863" defTabSz="941388">
              <a:defRPr>
                <a:solidFill>
                  <a:schemeClr val="tx1"/>
                </a:solidFill>
                <a:latin typeface="Arial" charset="0"/>
              </a:defRPr>
            </a:lvl2pPr>
            <a:lvl3pPr marL="1187450" indent="-236538" defTabSz="941388">
              <a:defRPr>
                <a:solidFill>
                  <a:schemeClr val="tx1"/>
                </a:solidFill>
                <a:latin typeface="Arial" charset="0"/>
              </a:defRPr>
            </a:lvl3pPr>
            <a:lvl4pPr marL="1663700" indent="-236538" defTabSz="941388">
              <a:defRPr>
                <a:solidFill>
                  <a:schemeClr val="tx1"/>
                </a:solidFill>
                <a:latin typeface="Arial" charset="0"/>
              </a:defRPr>
            </a:lvl4pPr>
            <a:lvl5pPr marL="2138363" indent="-236538" defTabSz="941388">
              <a:defRPr>
                <a:solidFill>
                  <a:schemeClr val="tx1"/>
                </a:solidFill>
                <a:latin typeface="Arial" charset="0"/>
              </a:defRPr>
            </a:lvl5pPr>
            <a:lvl6pPr marL="25955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527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099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71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AF087D-CC80-45F4-8F39-13B60A3A7342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1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0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2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9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0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4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12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74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01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00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JQuery</a:t>
            </a:r>
            <a:r>
              <a:rPr lang="en-US" dirty="0"/>
              <a:t> remains the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most</a:t>
            </a:r>
            <a:r>
              <a:rPr lang="en-US" b="0" dirty="0"/>
              <a:t>-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used JavaScript library</a:t>
            </a:r>
            <a:r>
              <a:rPr lang="en-US" b="0" dirty="0"/>
              <a:t> </a:t>
            </a:r>
            <a:r>
              <a:rPr lang="en-US" dirty="0"/>
              <a:t>ever created and</a:t>
            </a:r>
            <a:r>
              <a:rPr lang="en-US" b="0" dirty="0"/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</a:t>
            </a:r>
            <a:r>
              <a:rPr lang="en-US" b="0" dirty="0"/>
              <a:t> </a:t>
            </a:r>
            <a:r>
              <a:rPr lang="en-US" dirty="0"/>
              <a:t>distributed with WordPress, ASP.NET and several other frameworks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047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102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611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09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093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304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21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4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361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061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It revolutionized client-side development by introducing  CSS selector to DOM node retrieval plus chaining to apply event handlers, animations, and Ajax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331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195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754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446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34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7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86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311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752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825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35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api.jquery.com</a:t>
            </a:r>
            <a:r>
              <a:rPr lang="en-US" dirty="0"/>
              <a:t>/category/utilities/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Plugins:  face detection, 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ocial chat support plugin that provides a quick and easy way to interact with your clients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501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967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663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5013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404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48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187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179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2465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0991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44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CDNs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can offer a performance benefit by hosting jQuery on servers spread across the globe. This also offers an advantage that if the visitor to your webpage has already downloaded a copy of jQuery from the same CDN, it won't have to be re-downloaded.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4892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34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3912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203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AJAX, simply refers to the pattern of using JavaScript to send and receive data from the web server without reloading the entire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4135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2788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528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noun.verb</a:t>
            </a:r>
            <a:r>
              <a:rPr lang="en-US" dirty="0"/>
              <a:t>()</a:t>
            </a:r>
          </a:p>
          <a:p>
            <a:r>
              <a:rPr lang="en-US" dirty="0" err="1"/>
              <a:t>Object.method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30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0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 userDrawn="1"/>
        </p:nvSpPr>
        <p:spPr bwMode="auto">
          <a:xfrm>
            <a:off x="654050" y="3160713"/>
            <a:ext cx="8078788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1900238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4235450"/>
            <a:ext cx="6400800" cy="12668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</a:t>
            </a:r>
          </a:p>
          <a:p>
            <a:pPr lvl="0"/>
            <a:r>
              <a:rPr lang="en-US" noProof="0"/>
              <a:t>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5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2D73-60C2-4758-BD57-98A57B5B9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02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77825"/>
            <a:ext cx="2038350" cy="5970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7825"/>
            <a:ext cx="5962650" cy="5970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B25DA-58B8-465F-8567-BDA053966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0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0"/>
          <p:cNvSpPr>
            <a:spLocks/>
          </p:cNvSpPr>
          <p:nvPr userDrawn="1"/>
        </p:nvSpPr>
        <p:spPr bwMode="auto">
          <a:xfrm>
            <a:off x="654050" y="3160713"/>
            <a:ext cx="8078788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67B3-BBA6-4263-9DE8-B67C3B9576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11A28-AE54-41EB-9FD8-D5FA91D957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98206-8A8F-4178-AAB4-C13D291349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FF747-BE2C-40FD-8307-A72B3B73EC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89080-8920-4B3C-A571-4E6D9EBEC5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2641-FB01-4092-A3D5-8141ABDB0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F3F77-C3E5-4512-90D7-55C69CEA5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D67B3-BBA6-4263-9DE8-B67C3B957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474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996AC-CDBE-42F3-818F-FB4C110D17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F2D73-60C2-4758-BD57-98A57B5B98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B25DA-58B8-465F-8567-BDA053966E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1A28-AE54-41EB-9FD8-D5FA91D95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5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00500" cy="510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39838"/>
            <a:ext cx="4000500" cy="510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98206-8A8F-4178-AAB4-C13D29134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6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FF747-BE2C-40FD-8307-A72B3B73E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89080-8920-4B3C-A571-4E6D9EBEC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18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D2641-FB01-4092-A3D5-8141ABDB0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3F77-C3E5-4512-90D7-55C69CEA5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9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96AC-CDBE-42F3-818F-FB4C110D1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7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auto">
          <a:xfrm>
            <a:off x="471488" y="1122363"/>
            <a:ext cx="8078787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77825"/>
            <a:ext cx="81534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1534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1788" y="6386513"/>
            <a:ext cx="768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EA43E7C-B1E6-4A5C-97BE-AC9E952D5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0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1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50000"/>
        <a:buFont typeface="OCR A Extended" pitchFamily="50" charset="0"/>
        <a:buChar char="-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September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EA43E7C-B1E6-4A5C-97BE-AC9E952D52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ptivepath.com/images/publications/essays/ajax-fig1.png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85561"/>
            <a:ext cx="7772400" cy="15746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Web Programming Languages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84385" y="3659430"/>
            <a:ext cx="6400800" cy="1304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/>
              <a:t>jQuery</a:t>
            </a:r>
            <a:r>
              <a:rPr lang="en-US" altLang="en-US" sz="3200" b="1" dirty="0"/>
              <a:t> and AJAX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jQuery uses CSS syntax to select elements</a:t>
            </a:r>
          </a:p>
          <a:p>
            <a:r>
              <a:rPr lang="en-US" dirty="0"/>
              <a:t>jQuery selectors are used to find/select/query HTML elements based on: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values of attributes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jQuery selectors are based on the existing CSS selectors</a:t>
            </a:r>
          </a:p>
          <a:p>
            <a:r>
              <a:rPr lang="en-US" dirty="0"/>
              <a:t>In addition, jQuery has custom selectors</a:t>
            </a:r>
          </a:p>
          <a:p>
            <a:r>
              <a:rPr lang="en-US" dirty="0"/>
              <a:t>jQuery selectors start with the dollar sign and open parentheses and end with closed parenthesis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$(this) – select current element</a:t>
            </a:r>
          </a:p>
          <a:p>
            <a:pPr lvl="1"/>
            <a:r>
              <a:rPr lang="en-US" dirty="0"/>
              <a:t>$("p") – select all &lt;p&gt; elements</a:t>
            </a:r>
          </a:p>
          <a:p>
            <a:pPr lvl="1"/>
            <a:r>
              <a:rPr lang="en-US" dirty="0"/>
              <a:t>$(".test") – select all elements with class="test"</a:t>
            </a:r>
          </a:p>
          <a:p>
            <a:pPr lvl="1"/>
            <a:r>
              <a:rPr lang="en-US" dirty="0"/>
              <a:t>$("#test") - select the element with id="test"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Selectors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128427"/>
              </p:ext>
            </p:extLst>
          </p:nvPr>
        </p:nvGraphicFramePr>
        <p:xfrm>
          <a:off x="961930" y="1239840"/>
          <a:ext cx="6605660" cy="5496620"/>
        </p:xfrm>
        <a:graphic>
          <a:graphicData uri="http://schemas.openxmlformats.org/drawingml/2006/table">
            <a:tbl>
              <a:tblPr/>
              <a:tblGrid>
                <a:gridCol w="161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232">
                <a:tc>
                  <a:txBody>
                    <a:bodyPr/>
                    <a:lstStyle/>
                    <a:p>
                      <a:r>
                        <a:rPr lang="en-US" sz="1600" dirty="0"/>
                        <a:t>$("*")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$(this)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current HTML element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p.intro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&lt;p&gt; elements with class="intro"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p:first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&lt;p&gt; element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li:first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&lt;li&gt; element of the first &lt;ul&gt;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li:first-child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&lt;li&gt; element of every &lt;ul&gt;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$("[</a:t>
                      </a:r>
                      <a:r>
                        <a:rPr lang="en-US" sz="1600" dirty="0" err="1"/>
                        <a:t>href</a:t>
                      </a:r>
                      <a:r>
                        <a:rPr lang="en-US" sz="1600" dirty="0"/>
                        <a:t>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elements with an href attribute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079">
                <a:tc>
                  <a:txBody>
                    <a:bodyPr/>
                    <a:lstStyle/>
                    <a:p>
                      <a:r>
                        <a:rPr lang="en-US" sz="1600" dirty="0"/>
                        <a:t>$("a[target='_blank']")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&lt;a&gt; elements with a target attribute value equal to "_blank"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r>
                        <a:rPr lang="en-US" sz="1600" dirty="0"/>
                        <a:t>$("a[target!='_blank']")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&lt;a&gt; elements with a target attribute value NOT equal to "_blank"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r>
                        <a:rPr lang="en-US" sz="1600" dirty="0"/>
                        <a:t>$(":button")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&lt;button&gt; elements and &lt;input&gt; elements of type="button"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tr:even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even &lt;tr&gt;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tr:odd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Selects all odd &lt;</a:t>
                      </a:r>
                      <a:r>
                        <a:rPr lang="en-US" sz="1600" dirty="0" err="1"/>
                        <a:t>tr</a:t>
                      </a:r>
                      <a:r>
                        <a:rPr lang="en-US" sz="1600" dirty="0"/>
                        <a:t>&gt;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346"/>
            <a:ext cx="8229600" cy="4655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hr-HR" dirty="0">
                <a:cs typeface="Courier New" pitchFamily="49" charset="0"/>
              </a:rPr>
              <a:t>&lt;script src="https://ajax.googleapis.com/ajax/libs/jquery/3.3.1/jquery.min.js"&gt;</a:t>
            </a:r>
            <a:r>
              <a:rPr lang="en-US" dirty="0"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  $("p").hide();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&lt;h2&gt;This is a heading&lt;/h2&gt;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&lt;p&gt;This is a paragraph.&lt;/p&gt;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&lt;p&gt;This is another paragraph.&lt;/p&gt;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&lt;button&gt;Click me&lt;/button&gt;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&lt;/html&gt;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can respond to events in an HTML page</a:t>
            </a:r>
          </a:p>
          <a:p>
            <a:r>
              <a:rPr lang="en-US" dirty="0"/>
              <a:t>Most DOM events have an equivalent jQuery method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64853"/>
              </p:ext>
            </p:extLst>
          </p:nvPr>
        </p:nvGraphicFramePr>
        <p:xfrm>
          <a:off x="616285" y="3083355"/>
          <a:ext cx="7412165" cy="26976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45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Mouse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Keyboard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Form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Document/Window Events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02">
                <a:tc>
                  <a:txBody>
                    <a:bodyPr/>
                    <a:lstStyle/>
                    <a:p>
                      <a:r>
                        <a:rPr lang="en-US" sz="2000" dirty="0"/>
                        <a:t>click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keypress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submit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load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49">
                <a:tc>
                  <a:txBody>
                    <a:bodyPr/>
                    <a:lstStyle/>
                    <a:p>
                      <a:r>
                        <a:rPr lang="en-US" sz="2000" dirty="0" err="1"/>
                        <a:t>dblclick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keydown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change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resize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mouseenter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keyup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focus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scroll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mouseleave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 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blur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unload</a:t>
                      </a:r>
                    </a:p>
                  </a:txBody>
                  <a:tcPr marL="45209" marR="45209" marT="22604" marB="226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Event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$("p").click(function(){</a:t>
            </a:r>
          </a:p>
          <a:p>
            <a:pPr marL="800100" lvl="2" indent="0">
              <a:buNone/>
            </a:pPr>
            <a:r>
              <a:rPr lang="en-US" dirty="0"/>
              <a:t>    $(this).hide();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&lt;p&gt;If you click on me, I will disappear.&lt;/p&gt;</a:t>
            </a:r>
          </a:p>
          <a:p>
            <a:pPr marL="800100" lvl="2" indent="0">
              <a:buNone/>
            </a:pPr>
            <a:r>
              <a:rPr lang="en-US" dirty="0"/>
              <a:t>&lt;p&gt;Click me away!&lt;/p&gt;</a:t>
            </a:r>
          </a:p>
          <a:p>
            <a:pPr marL="800100" lvl="2" indent="0">
              <a:buNone/>
            </a:pPr>
            <a:r>
              <a:rPr lang="en-US" dirty="0"/>
              <a:t>&lt;p&gt;Click me too!&lt;/p&gt;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7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90" y="625435"/>
            <a:ext cx="8229600" cy="1143000"/>
          </a:xfrm>
        </p:spPr>
        <p:txBody>
          <a:bodyPr/>
          <a:lstStyle/>
          <a:p>
            <a:r>
              <a:rPr lang="en-US" dirty="0"/>
              <a:t>jQuery: Event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90" y="1892800"/>
            <a:ext cx="8229600" cy="4525963"/>
          </a:xfrm>
          <a:ln w="28575">
            <a:solidFill>
              <a:srgbClr val="006699"/>
            </a:solidFill>
          </a:ln>
        </p:spPr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$("#p1").hover(function(){</a:t>
            </a:r>
          </a:p>
          <a:p>
            <a:pPr marL="800100" lvl="2" indent="0">
              <a:buNone/>
            </a:pPr>
            <a:r>
              <a:rPr lang="en-US" dirty="0"/>
              <a:t>    alert("You entered p1!");</a:t>
            </a:r>
          </a:p>
          <a:p>
            <a:pPr marL="800100" lvl="2" indent="0">
              <a:buNone/>
            </a:pPr>
            <a:r>
              <a:rPr lang="en-US" dirty="0"/>
              <a:t>    },</a:t>
            </a:r>
          </a:p>
          <a:p>
            <a:pPr marL="800100" lvl="2" indent="0">
              <a:buNone/>
            </a:pPr>
            <a:r>
              <a:rPr lang="en-US" dirty="0"/>
              <a:t>    function(){</a:t>
            </a:r>
          </a:p>
          <a:p>
            <a:pPr marL="800100" lvl="2" indent="0">
              <a:buNone/>
            </a:pPr>
            <a:r>
              <a:rPr lang="en-US" dirty="0"/>
              <a:t>    alert("Bye! You now leave p1!");</a:t>
            </a:r>
          </a:p>
          <a:p>
            <a:pPr marL="800100" lvl="2" indent="0">
              <a:buNone/>
            </a:pPr>
            <a:r>
              <a:rPr lang="en-US" dirty="0"/>
              <a:t>  }); 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 id="p1"&gt;This is a paragraph.&lt;/p&gt;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– Hide &amp;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Hide</a:t>
            </a:r>
          </a:p>
          <a:p>
            <a:pPr lvl="1"/>
            <a:r>
              <a:rPr lang="en-US" sz="1600" dirty="0"/>
              <a:t>hide HTML elements</a:t>
            </a:r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).hide(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</a:p>
          <a:p>
            <a:r>
              <a:rPr lang="en-US" sz="2000" b="1" dirty="0"/>
              <a:t>Show</a:t>
            </a:r>
          </a:p>
          <a:p>
            <a:pPr lvl="1"/>
            <a:r>
              <a:rPr lang="en-US" sz="1600" dirty="0"/>
              <a:t>show HTML elements</a:t>
            </a:r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).show(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</a:p>
          <a:p>
            <a:r>
              <a:rPr lang="en-US" sz="2000" b="1" dirty="0"/>
              <a:t>Toggle</a:t>
            </a:r>
          </a:p>
          <a:p>
            <a:pPr lvl="1"/>
            <a:r>
              <a:rPr lang="en-US" sz="1600" dirty="0"/>
              <a:t>toggle between showing and hiding HTML elements</a:t>
            </a:r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).toggle(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</a:p>
          <a:p>
            <a:pPr lvl="1"/>
            <a:endParaRPr lang="en-US" sz="1900" dirty="0"/>
          </a:p>
          <a:p>
            <a:r>
              <a:rPr lang="en-US" sz="1900" dirty="0"/>
              <a:t>Most jQuery page effect methods have the following optional parameters:</a:t>
            </a:r>
          </a:p>
          <a:p>
            <a:pPr lvl="1"/>
            <a:r>
              <a:rPr lang="en-US" sz="1700" i="1" dirty="0"/>
              <a:t>speed</a:t>
            </a:r>
            <a:r>
              <a:rPr lang="en-US" sz="1700" dirty="0"/>
              <a:t>: optional speed parameter specifies the duration of the effect with the following values: </a:t>
            </a:r>
          </a:p>
          <a:p>
            <a:pPr lvl="2"/>
            <a:r>
              <a:rPr lang="en-US" sz="1500" dirty="0"/>
              <a:t>Slow</a:t>
            </a:r>
          </a:p>
          <a:p>
            <a:pPr lvl="2"/>
            <a:r>
              <a:rPr lang="en-US" sz="1500" dirty="0"/>
              <a:t>normal</a:t>
            </a:r>
          </a:p>
          <a:p>
            <a:pPr lvl="2"/>
            <a:r>
              <a:rPr lang="en-US" sz="1500" dirty="0"/>
              <a:t>fast</a:t>
            </a:r>
          </a:p>
          <a:p>
            <a:pPr lvl="2"/>
            <a:r>
              <a:rPr lang="en-US" sz="1500" dirty="0"/>
              <a:t>numeric value (milliseconds)</a:t>
            </a:r>
          </a:p>
          <a:p>
            <a:pPr lvl="1"/>
            <a:r>
              <a:rPr lang="en-US" sz="1700" i="1" dirty="0"/>
              <a:t>callback</a:t>
            </a:r>
            <a:r>
              <a:rPr lang="en-US" sz="1700" dirty="0"/>
              <a:t>: optional callback parameter is an additional function to be executed after the original jQuery method completes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– Hide/Show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1508750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300" dirty="0"/>
              <a:t>&lt;!DOCTYPE html&gt;</a:t>
            </a:r>
          </a:p>
          <a:p>
            <a:pPr marL="800100" lvl="2" indent="0">
              <a:buNone/>
            </a:pPr>
            <a:r>
              <a:rPr lang="en-US" sz="1300" dirty="0"/>
              <a:t>&lt;html&gt;</a:t>
            </a:r>
          </a:p>
          <a:p>
            <a:pPr marL="800100" lvl="2" indent="0">
              <a:buNone/>
            </a:pPr>
            <a:r>
              <a:rPr lang="en-US" sz="1300" dirty="0"/>
              <a:t>&lt;head&gt;</a:t>
            </a:r>
          </a:p>
          <a:p>
            <a:pPr marL="800100" lvl="2" indent="0">
              <a:buNone/>
            </a:pPr>
            <a:r>
              <a:rPr lang="hr-HR" sz="1300" dirty="0"/>
              <a:t>&lt;script src="https://ajax.googleapis.com/ajax/libs/jquery/3.3.1/jquery.min.js"&gt;</a:t>
            </a:r>
            <a:r>
              <a:rPr lang="en-US" sz="1300" dirty="0"/>
              <a:t>&lt;script&gt;</a:t>
            </a:r>
          </a:p>
          <a:p>
            <a:pPr marL="800100" lvl="2" indent="0">
              <a:buNone/>
            </a:pPr>
            <a:r>
              <a:rPr lang="en-US" sz="13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300" dirty="0"/>
              <a:t>  $("#hide").click(function(){</a:t>
            </a:r>
          </a:p>
          <a:p>
            <a:pPr marL="800100" lvl="2" indent="0">
              <a:buNone/>
            </a:pPr>
            <a:r>
              <a:rPr lang="en-US" sz="1300" dirty="0"/>
              <a:t>    $("p").hide();</a:t>
            </a:r>
          </a:p>
          <a:p>
            <a:pPr marL="800100" lvl="2" indent="0">
              <a:buNone/>
            </a:pPr>
            <a:r>
              <a:rPr lang="en-US" sz="1300" dirty="0"/>
              <a:t>  });</a:t>
            </a:r>
          </a:p>
          <a:p>
            <a:pPr marL="800100" lvl="2" indent="0">
              <a:buNone/>
            </a:pPr>
            <a:r>
              <a:rPr lang="en-US" sz="1300" dirty="0"/>
              <a:t>  $("#show").click(function(){</a:t>
            </a:r>
          </a:p>
          <a:p>
            <a:pPr marL="800100" lvl="2" indent="0">
              <a:buNone/>
            </a:pPr>
            <a:r>
              <a:rPr lang="en-US" sz="1300" dirty="0"/>
              <a:t>    $("p").show();</a:t>
            </a:r>
          </a:p>
          <a:p>
            <a:pPr marL="800100" lvl="2" indent="0">
              <a:buNone/>
            </a:pPr>
            <a:r>
              <a:rPr lang="en-US" sz="1300" dirty="0"/>
              <a:t>  });</a:t>
            </a:r>
          </a:p>
          <a:p>
            <a:pPr marL="800100" lvl="2" indent="0">
              <a:buNone/>
            </a:pPr>
            <a:r>
              <a:rPr lang="en-US" sz="1300" dirty="0"/>
              <a:t>});</a:t>
            </a:r>
          </a:p>
          <a:p>
            <a:pPr marL="800100" lvl="2" indent="0">
              <a:buNone/>
            </a:pPr>
            <a:r>
              <a:rPr lang="en-US" sz="1300" dirty="0"/>
              <a:t>&lt;/script&gt;</a:t>
            </a:r>
          </a:p>
          <a:p>
            <a:pPr marL="800100" lvl="2" indent="0">
              <a:buNone/>
            </a:pPr>
            <a:r>
              <a:rPr lang="en-US" sz="1300" dirty="0"/>
              <a:t>&lt;/head&gt;</a:t>
            </a:r>
          </a:p>
          <a:p>
            <a:pPr marL="800100" lvl="2" indent="0">
              <a:buNone/>
            </a:pPr>
            <a:r>
              <a:rPr lang="en-US" sz="1300" dirty="0"/>
              <a:t>&lt;body&gt;</a:t>
            </a:r>
          </a:p>
          <a:p>
            <a:pPr marL="800100" lvl="2" indent="0">
              <a:buNone/>
            </a:pPr>
            <a:r>
              <a:rPr lang="en-US" sz="1300" dirty="0"/>
              <a:t>&lt;p&gt;If you click on the "Hide" button, I will disappear.&lt;/p&gt;</a:t>
            </a:r>
          </a:p>
          <a:p>
            <a:pPr marL="800100" lvl="2" indent="0">
              <a:buNone/>
            </a:pPr>
            <a:r>
              <a:rPr lang="en-US" sz="1300" dirty="0"/>
              <a:t>&lt;button id="hide"&gt;Hide&lt;/button&gt;</a:t>
            </a:r>
          </a:p>
          <a:p>
            <a:pPr marL="800100" lvl="2" indent="0">
              <a:buNone/>
            </a:pPr>
            <a:r>
              <a:rPr lang="en-US" sz="1300" dirty="0"/>
              <a:t>&lt;button id="show"&gt;Show&lt;/button&gt;</a:t>
            </a:r>
          </a:p>
          <a:p>
            <a:pPr marL="800100" lvl="2" indent="0">
              <a:buNone/>
            </a:pPr>
            <a:r>
              <a:rPr lang="en-US" sz="1300" dirty="0"/>
              <a:t>&lt;/body&gt;</a:t>
            </a:r>
          </a:p>
          <a:p>
            <a:pPr marL="800100" lvl="2" indent="0">
              <a:buNone/>
            </a:pPr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9911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– Hide/Show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57250" lvl="2" indent="0">
              <a:buNone/>
            </a:pPr>
            <a:r>
              <a:rPr lang="en-US" dirty="0"/>
              <a:t>&lt;!DOCTYPE html&gt;</a:t>
            </a:r>
          </a:p>
          <a:p>
            <a:pPr marL="857250" lvl="2" indent="0">
              <a:buNone/>
            </a:pPr>
            <a:r>
              <a:rPr lang="en-US" dirty="0"/>
              <a:t>&lt;html&gt;</a:t>
            </a:r>
          </a:p>
          <a:p>
            <a:pPr marL="857250" lvl="2" indent="0">
              <a:buNone/>
            </a:pPr>
            <a:r>
              <a:rPr lang="en-US" dirty="0"/>
              <a:t>&lt;head&gt;</a:t>
            </a:r>
          </a:p>
          <a:p>
            <a:pPr marL="85725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57250" lvl="2" indent="0">
              <a:buNone/>
            </a:pPr>
            <a:r>
              <a:rPr lang="en-US" dirty="0"/>
              <a:t>&lt;script&gt;</a:t>
            </a:r>
          </a:p>
          <a:p>
            <a:pPr marL="857250" lvl="2" indent="0">
              <a:buNone/>
            </a:pPr>
            <a:r>
              <a:rPr lang="en-US" dirty="0"/>
              <a:t>$(document).ready(function(){</a:t>
            </a:r>
          </a:p>
          <a:p>
            <a:pPr marL="857250" lvl="2" indent="0">
              <a:buNone/>
            </a:pPr>
            <a:r>
              <a:rPr lang="en-US" dirty="0"/>
              <a:t>  $("button").click(function(){</a:t>
            </a:r>
          </a:p>
          <a:p>
            <a:pPr marL="857250" lvl="2" indent="0">
              <a:buNone/>
            </a:pPr>
            <a:r>
              <a:rPr lang="en-US" dirty="0"/>
              <a:t>    $("p").toggle();</a:t>
            </a:r>
          </a:p>
          <a:p>
            <a:pPr marL="857250" lvl="2" indent="0">
              <a:buNone/>
            </a:pPr>
            <a:r>
              <a:rPr lang="en-US" dirty="0"/>
              <a:t>  });</a:t>
            </a:r>
          </a:p>
          <a:p>
            <a:pPr marL="857250" lvl="2" indent="0">
              <a:buNone/>
            </a:pPr>
            <a:r>
              <a:rPr lang="en-US" dirty="0"/>
              <a:t>});</a:t>
            </a:r>
          </a:p>
          <a:p>
            <a:pPr marL="857250" lvl="2" indent="0">
              <a:buNone/>
            </a:pPr>
            <a:r>
              <a:rPr lang="en-US" dirty="0"/>
              <a:t>&lt;/script&gt;</a:t>
            </a:r>
          </a:p>
          <a:p>
            <a:pPr marL="857250" lvl="2" indent="0">
              <a:buNone/>
            </a:pPr>
            <a:r>
              <a:rPr lang="en-US" dirty="0"/>
              <a:t>&lt;/head&gt;</a:t>
            </a:r>
          </a:p>
          <a:p>
            <a:pPr marL="857250" lvl="2" indent="0">
              <a:buNone/>
            </a:pPr>
            <a:r>
              <a:rPr lang="en-US" dirty="0"/>
              <a:t>&lt;body&gt;</a:t>
            </a:r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/>
              <a:t>&lt;button&gt;Toggle&lt;/button&gt;</a:t>
            </a:r>
          </a:p>
          <a:p>
            <a:pPr marL="857250" lvl="2" indent="0">
              <a:buNone/>
            </a:pPr>
            <a:r>
              <a:rPr lang="en-US" dirty="0"/>
              <a:t>&lt;p&gt;This is a paragraph with little content.&lt;/p&gt;</a:t>
            </a:r>
          </a:p>
          <a:p>
            <a:pPr marL="857250" lvl="2" indent="0">
              <a:buNone/>
            </a:pPr>
            <a:r>
              <a:rPr lang="en-US" dirty="0"/>
              <a:t>&lt;p&gt;This is another small paragraph.&lt;/p&gt;</a:t>
            </a:r>
          </a:p>
          <a:p>
            <a:pPr marL="857250" lvl="2" indent="0">
              <a:buNone/>
            </a:pPr>
            <a:r>
              <a:rPr lang="en-US" dirty="0"/>
              <a:t>&lt;/body&gt;</a:t>
            </a:r>
          </a:p>
          <a:p>
            <a:pPr marL="857250" lvl="2" indent="0">
              <a:buNone/>
            </a:pPr>
            <a:r>
              <a:rPr lang="en-US" dirty="0"/>
              <a:t>&lt;/html&gt;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Fading</a:t>
            </a:r>
          </a:p>
          <a:p>
            <a:pPr lvl="1"/>
            <a:r>
              <a:rPr lang="en-US" dirty="0"/>
              <a:t>jQuery fading methods can fade an element in and out of visibility</a:t>
            </a:r>
          </a:p>
          <a:p>
            <a:pPr lvl="1"/>
            <a:r>
              <a:rPr lang="en-US" dirty="0"/>
              <a:t>jQuery has the following fade methods:</a:t>
            </a:r>
          </a:p>
          <a:p>
            <a:pPr lvl="2"/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fade out an visible element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fadeOut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fadeIn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fade in a hidden element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fadeIn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toggles between fading in and fading out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fadeTo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fade an element to a given opacity </a:t>
            </a:r>
          </a:p>
          <a:p>
            <a:pPr lvl="3"/>
            <a:r>
              <a:rPr lang="en-US" dirty="0"/>
              <a:t>opacity value between 0 and 1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fadeTo</a:t>
            </a:r>
            <a:r>
              <a:rPr lang="en-US" dirty="0"/>
              <a:t>(</a:t>
            </a:r>
            <a:r>
              <a:rPr lang="en-US" i="1" dirty="0" err="1"/>
              <a:t>speed,opacity,callback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Frameworks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heopensourcery.com/keepopen/wp-content/uploads/2011/05/jqusag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5" y="1662370"/>
            <a:ext cx="6567255" cy="36830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2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508750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="https://</a:t>
            </a:r>
            <a:r>
              <a:rPr lang="en-US" sz="1100" dirty="0" err="1"/>
              <a:t>ajax.googleapis.com</a:t>
            </a:r>
            <a:r>
              <a:rPr lang="en-US" sz="1100" dirty="0"/>
              <a:t>/</a:t>
            </a:r>
            <a:r>
              <a:rPr lang="en-US" sz="1100" dirty="0" err="1"/>
              <a:t>ajax</a:t>
            </a:r>
            <a:r>
              <a:rPr lang="en-US" sz="1100" dirty="0"/>
              <a:t>/libs/</a:t>
            </a:r>
            <a:r>
              <a:rPr lang="en-US" sz="1100" dirty="0" err="1"/>
              <a:t>jquery</a:t>
            </a:r>
            <a:r>
              <a:rPr lang="en-US" sz="1100" dirty="0"/>
              <a:t>/3.4.1/</a:t>
            </a:r>
            <a:r>
              <a:rPr lang="en-US" sz="1100" dirty="0" err="1"/>
              <a:t>jquery.min.js</a:t>
            </a:r>
            <a:r>
              <a:rPr lang="en-US" sz="1100" dirty="0"/>
              <a:t>"&gt;&lt;/script&gt;</a:t>
            </a:r>
          </a:p>
          <a:p>
            <a:pPr marL="800100" lvl="2" indent="0">
              <a:buNone/>
            </a:pPr>
            <a:r>
              <a:rPr lang="en-US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$("button").click(function(){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$("#div1").</a:t>
            </a:r>
            <a:r>
              <a:rPr lang="en-US" sz="1100" dirty="0" err="1"/>
              <a:t>fadeIn</a:t>
            </a:r>
            <a:r>
              <a:rPr lang="en-US" sz="1100" dirty="0"/>
              <a:t>();</a:t>
            </a:r>
          </a:p>
          <a:p>
            <a:pPr marL="800100" lvl="2" indent="0">
              <a:buNone/>
            </a:pPr>
            <a:r>
              <a:rPr lang="en-US" sz="1100" dirty="0"/>
              <a:t>    $("#div2").</a:t>
            </a:r>
            <a:r>
              <a:rPr lang="en-US" sz="1100" dirty="0" err="1"/>
              <a:t>fadeIn</a:t>
            </a:r>
            <a:r>
              <a:rPr lang="en-US" sz="1100" dirty="0"/>
              <a:t>("slow");</a:t>
            </a:r>
          </a:p>
          <a:p>
            <a:pPr marL="800100" lvl="2" indent="0">
              <a:buNone/>
            </a:pPr>
            <a:r>
              <a:rPr lang="en-US" sz="1100" dirty="0"/>
              <a:t>    $("#div3").</a:t>
            </a:r>
            <a:r>
              <a:rPr lang="en-US" sz="1100" dirty="0" err="1"/>
              <a:t>fadeIn</a:t>
            </a:r>
            <a:r>
              <a:rPr lang="en-US" sz="1100" dirty="0"/>
              <a:t>(3000);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&lt;p&gt;Demonstrate </a:t>
            </a:r>
            <a:r>
              <a:rPr lang="en-US" sz="1100" dirty="0" err="1"/>
              <a:t>fadeIn</a:t>
            </a:r>
            <a:r>
              <a:rPr lang="en-US" sz="1100" dirty="0"/>
              <a:t>() with different parameters.&lt;/p&gt;</a:t>
            </a:r>
          </a:p>
          <a:p>
            <a:pPr marL="800100" lvl="2" indent="0">
              <a:buNone/>
            </a:pPr>
            <a:r>
              <a:rPr lang="en-US" sz="1100" dirty="0"/>
              <a:t>&lt;button&gt;Click to fade in boxes&lt;/button&gt;</a:t>
            </a:r>
          </a:p>
          <a:p>
            <a:pPr marL="800100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id="div1" style="width:80px;height:80px;display:none;background-color:red;"&gt;&lt;/div&gt;&lt;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id="div2" style="width:80px;height:80px;display:none;background-color:green;"&gt;&lt;/div&gt;&lt;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id="div3" style="width:80px;height:80px;display:none;background-color:blue;"&gt;&lt;/div&gt;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5" y="1623965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="https://</a:t>
            </a:r>
            <a:r>
              <a:rPr lang="en-US" sz="1100" dirty="0" err="1"/>
              <a:t>ajax.googleapis.com</a:t>
            </a:r>
            <a:r>
              <a:rPr lang="en-US" sz="1100" dirty="0"/>
              <a:t>/</a:t>
            </a:r>
            <a:r>
              <a:rPr lang="en-US" sz="1100" dirty="0" err="1"/>
              <a:t>ajax</a:t>
            </a:r>
            <a:r>
              <a:rPr lang="en-US" sz="1100" dirty="0"/>
              <a:t>/libs/</a:t>
            </a:r>
            <a:r>
              <a:rPr lang="en-US" sz="1100" dirty="0" err="1"/>
              <a:t>jquery</a:t>
            </a:r>
            <a:r>
              <a:rPr lang="en-US" sz="1100" dirty="0"/>
              <a:t>/3.3.1/</a:t>
            </a:r>
            <a:r>
              <a:rPr lang="en-US" sz="1100" dirty="0" err="1"/>
              <a:t>jquery.min.js</a:t>
            </a:r>
            <a:r>
              <a:rPr lang="en-US" sz="1100" dirty="0"/>
              <a:t>"&gt; &lt;/script&gt;</a:t>
            </a:r>
          </a:p>
          <a:p>
            <a:pPr marL="800100" lvl="2" indent="0">
              <a:buNone/>
            </a:pPr>
            <a:r>
              <a:rPr lang="en-US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$("button").click(function(){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$("#div1").</a:t>
            </a:r>
            <a:r>
              <a:rPr lang="en-US" sz="1100" dirty="0" err="1"/>
              <a:t>fadeTo</a:t>
            </a:r>
            <a:r>
              <a:rPr lang="en-US" sz="1100" dirty="0"/>
              <a:t>("slow",0.15);</a:t>
            </a:r>
          </a:p>
          <a:p>
            <a:pPr marL="800100" lvl="2" indent="0">
              <a:buNone/>
            </a:pPr>
            <a:r>
              <a:rPr lang="en-US" sz="1100" dirty="0"/>
              <a:t>    $("#div2").</a:t>
            </a:r>
            <a:r>
              <a:rPr lang="en-US" sz="1100" dirty="0" err="1"/>
              <a:t>fadeTo</a:t>
            </a:r>
            <a:r>
              <a:rPr lang="en-US" sz="1100" dirty="0"/>
              <a:t>("slow",0.4);</a:t>
            </a:r>
          </a:p>
          <a:p>
            <a:pPr marL="800100" lvl="2" indent="0">
              <a:buNone/>
            </a:pPr>
            <a:r>
              <a:rPr lang="en-US" sz="1100" dirty="0"/>
              <a:t>    $("#div3").</a:t>
            </a:r>
            <a:r>
              <a:rPr lang="en-US" sz="1100" dirty="0" err="1"/>
              <a:t>fadeTo</a:t>
            </a:r>
            <a:r>
              <a:rPr lang="en-US" sz="1100" dirty="0"/>
              <a:t>("slow",0.7);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&lt;p&gt;Demonstrate </a:t>
            </a:r>
            <a:r>
              <a:rPr lang="en-US" sz="1100" dirty="0" err="1"/>
              <a:t>fadeTo</a:t>
            </a:r>
            <a:r>
              <a:rPr lang="en-US" sz="1100" dirty="0"/>
              <a:t>() with different parameters.&lt;/p&gt;</a:t>
            </a:r>
          </a:p>
          <a:p>
            <a:pPr marL="800100" lvl="2" indent="0">
              <a:buNone/>
            </a:pPr>
            <a:r>
              <a:rPr lang="en-US" sz="1100" dirty="0"/>
              <a:t>&lt;button&gt;Click to fade boxes&lt;/button&gt;</a:t>
            </a:r>
          </a:p>
          <a:p>
            <a:pPr marL="800100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id="div1" style="width:80px;height:80px;background-color:red;"&gt;&lt;/div&gt;&lt;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id="div2" style="width:80px;height:80px;background-color:green;"&gt;&lt;/div&gt;&lt;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id="div3" style="width:80px;height:80px;background-color:blue;"&gt;&lt;/div&gt;</a:t>
            </a:r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slide methods slides elements up and down</a:t>
            </a:r>
          </a:p>
          <a:p>
            <a:r>
              <a:rPr lang="en-US" dirty="0" err="1"/>
              <a:t>slideDown</a:t>
            </a:r>
            <a:r>
              <a:rPr lang="en-US" dirty="0"/>
              <a:t>() method: slide down an element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slideDown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 err="1"/>
              <a:t>slideUp</a:t>
            </a:r>
            <a:r>
              <a:rPr lang="en-US" dirty="0"/>
              <a:t>() method: slide up an element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slideUp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 err="1"/>
              <a:t>slideToggle</a:t>
            </a:r>
            <a:r>
              <a:rPr lang="en-US" dirty="0"/>
              <a:t>() method: toggle between slide down/up for an element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hr-HR" sz="1100" dirty="0"/>
              <a:t>&lt;script src="https://ajax.googleapis.com/ajax/libs/jquery/3.3.1/jquery.min.js"&gt;&lt;/script&gt;</a:t>
            </a:r>
          </a:p>
          <a:p>
            <a:pPr marL="800100" lvl="2" indent="0">
              <a:buNone/>
            </a:pPr>
            <a:r>
              <a:rPr lang="hr-HR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$("#flip").click(function(){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$("#panel").</a:t>
            </a:r>
            <a:r>
              <a:rPr lang="en-US" sz="1100" dirty="0" err="1"/>
              <a:t>slideToggle</a:t>
            </a:r>
            <a:r>
              <a:rPr lang="en-US" sz="1100" dirty="0"/>
              <a:t>("slow");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 </a:t>
            </a:r>
          </a:p>
          <a:p>
            <a:pPr marL="800100" lvl="2" indent="0">
              <a:buNone/>
            </a:pPr>
            <a:r>
              <a:rPr lang="en-US" sz="1100" dirty="0"/>
              <a:t>&lt;style type="text/</a:t>
            </a:r>
            <a:r>
              <a:rPr lang="en-US" sz="1100" dirty="0" err="1"/>
              <a:t>css</a:t>
            </a:r>
            <a:r>
              <a:rPr lang="en-US" sz="1100" dirty="0"/>
              <a:t>"&gt; </a:t>
            </a:r>
          </a:p>
          <a:p>
            <a:pPr marL="800100" lvl="2" indent="0">
              <a:buNone/>
            </a:pPr>
            <a:r>
              <a:rPr lang="en-US" sz="1100" dirty="0"/>
              <a:t>#</a:t>
            </a:r>
            <a:r>
              <a:rPr lang="en-US" sz="1100" dirty="0" err="1"/>
              <a:t>panel,#flip</a:t>
            </a: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{</a:t>
            </a:r>
          </a:p>
          <a:p>
            <a:pPr marL="800100" lvl="2" indent="0">
              <a:buNone/>
            </a:pPr>
            <a:r>
              <a:rPr lang="en-US" sz="1100" dirty="0"/>
              <a:t>padding:5px; </a:t>
            </a:r>
            <a:r>
              <a:rPr lang="en-US" sz="1100" dirty="0" err="1"/>
              <a:t>text-align:center</a:t>
            </a:r>
            <a:r>
              <a:rPr lang="en-US" sz="1100" dirty="0"/>
              <a:t>; background-color:#e5eecc; </a:t>
            </a:r>
            <a:r>
              <a:rPr lang="en-US" sz="1100" dirty="0" err="1"/>
              <a:t>border:solid</a:t>
            </a:r>
            <a:r>
              <a:rPr lang="en-US" sz="1100" dirty="0"/>
              <a:t> 1px #c3c3c3;</a:t>
            </a:r>
          </a:p>
          <a:p>
            <a:pPr marL="800100" lvl="2" indent="0">
              <a:buNone/>
            </a:pPr>
            <a:r>
              <a:rPr lang="en-US" sz="1100" dirty="0"/>
              <a:t>}</a:t>
            </a:r>
          </a:p>
          <a:p>
            <a:pPr marL="800100" lvl="2" indent="0">
              <a:buNone/>
            </a:pPr>
            <a:r>
              <a:rPr lang="en-US" sz="1100" dirty="0"/>
              <a:t>#panel</a:t>
            </a:r>
          </a:p>
          <a:p>
            <a:pPr marL="800100" lvl="2" indent="0">
              <a:buNone/>
            </a:pPr>
            <a:r>
              <a:rPr lang="en-US" sz="1100" dirty="0"/>
              <a:t>{</a:t>
            </a:r>
          </a:p>
          <a:p>
            <a:pPr marL="800100" lvl="2" indent="0">
              <a:buNone/>
            </a:pPr>
            <a:r>
              <a:rPr lang="en-US" sz="1100" dirty="0"/>
              <a:t>padding:50px; </a:t>
            </a:r>
            <a:r>
              <a:rPr lang="en-US" sz="1100" dirty="0" err="1"/>
              <a:t>display:none</a:t>
            </a:r>
            <a:r>
              <a:rPr lang="en-US" sz="1100" dirty="0"/>
              <a:t>;</a:t>
            </a:r>
          </a:p>
          <a:p>
            <a:pPr marL="800100" lvl="2" indent="0">
              <a:buNone/>
            </a:pPr>
            <a:r>
              <a:rPr lang="en-US" sz="1100" dirty="0"/>
              <a:t>}</a:t>
            </a:r>
          </a:p>
          <a:p>
            <a:pPr marL="800100" lvl="2" indent="0">
              <a:buNone/>
            </a:pPr>
            <a:r>
              <a:rPr lang="en-US" sz="1100" dirty="0"/>
              <a:t>&lt;/style&gt;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 </a:t>
            </a:r>
          </a:p>
          <a:p>
            <a:pPr marL="800100" lvl="2" indent="0">
              <a:buNone/>
            </a:pPr>
            <a:r>
              <a:rPr lang="en-US" sz="1100" dirty="0"/>
              <a:t>&lt;div id="flip"&gt;Click to slide the panel down or up&lt;/div&gt;</a:t>
            </a:r>
          </a:p>
          <a:p>
            <a:pPr marL="800100" lvl="2" indent="0">
              <a:buNone/>
            </a:pPr>
            <a:r>
              <a:rPr lang="en-US" sz="1100" dirty="0"/>
              <a:t>&lt;div id="panel"&gt;Hello world!&lt;/div&gt;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jQuery animate() method provides support to create custom animations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).animate(</a:t>
            </a:r>
            <a:r>
              <a:rPr lang="en-US" i="1" dirty="0" err="1"/>
              <a:t>css_params,speed,callback</a:t>
            </a:r>
            <a:r>
              <a:rPr lang="en-US" dirty="0"/>
              <a:t>);</a:t>
            </a:r>
          </a:p>
          <a:p>
            <a:pPr lvl="2"/>
            <a:r>
              <a:rPr lang="en-US" i="1" dirty="0" err="1"/>
              <a:t>css_params</a:t>
            </a:r>
            <a:r>
              <a:rPr lang="en-US" dirty="0"/>
              <a:t>: mandatory parameter that specifies the CSS properties to be animated</a:t>
            </a:r>
          </a:p>
          <a:p>
            <a:pPr lvl="2"/>
            <a:r>
              <a:rPr lang="en-US" i="1" dirty="0"/>
              <a:t>speed</a:t>
            </a:r>
            <a:r>
              <a:rPr lang="en-US" dirty="0"/>
              <a:t>: optional speed parameter specifies the duration of the effect with the following values: </a:t>
            </a:r>
          </a:p>
          <a:p>
            <a:pPr lvl="3"/>
            <a:r>
              <a:rPr lang="en-US" dirty="0"/>
              <a:t>slow</a:t>
            </a:r>
          </a:p>
          <a:p>
            <a:pPr lvl="3"/>
            <a:r>
              <a:rPr lang="en-US" dirty="0"/>
              <a:t>normal</a:t>
            </a:r>
          </a:p>
          <a:p>
            <a:pPr lvl="3"/>
            <a:r>
              <a:rPr lang="en-US" dirty="0"/>
              <a:t>fast</a:t>
            </a:r>
          </a:p>
          <a:p>
            <a:pPr lvl="3"/>
            <a:r>
              <a:rPr lang="en-US" dirty="0"/>
              <a:t>numeric value (milliseconds)</a:t>
            </a:r>
          </a:p>
          <a:p>
            <a:pPr lvl="2"/>
            <a:r>
              <a:rPr lang="en-US" i="1" dirty="0"/>
              <a:t>callback</a:t>
            </a:r>
            <a:r>
              <a:rPr lang="en-US" dirty="0"/>
              <a:t>: optional callback parameter is an additional function to be executed after the original jQuery method completes</a:t>
            </a:r>
          </a:p>
          <a:p>
            <a:pPr lvl="1"/>
            <a:r>
              <a:rPr lang="en-US" dirty="0"/>
              <a:t>multiple properties can be animated at the same time</a:t>
            </a:r>
          </a:p>
          <a:p>
            <a:pPr lvl="1"/>
            <a:r>
              <a:rPr lang="en-US" dirty="0"/>
              <a:t>CSS property values to be modified can be:</a:t>
            </a:r>
          </a:p>
          <a:p>
            <a:pPr lvl="2"/>
            <a:r>
              <a:rPr lang="en-US" dirty="0"/>
              <a:t>absolute</a:t>
            </a:r>
          </a:p>
          <a:p>
            <a:pPr lvl="2"/>
            <a:r>
              <a:rPr lang="en-US" dirty="0"/>
              <a:t>relative to element’s current value</a:t>
            </a:r>
          </a:p>
          <a:p>
            <a:pPr lvl="2"/>
            <a:r>
              <a:rPr lang="en-US" dirty="0"/>
              <a:t>predefined options such as "show", "hide", or "toggle":</a:t>
            </a:r>
          </a:p>
          <a:p>
            <a:pPr lvl="1"/>
            <a:r>
              <a:rPr lang="en-US" dirty="0"/>
              <a:t>multiple animate() calls</a:t>
            </a:r>
          </a:p>
          <a:p>
            <a:pPr lvl="2"/>
            <a:r>
              <a:rPr lang="en-US" dirty="0"/>
              <a:t>jQuery creates queue of animate() calls, executing them in their order of appearance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&lt;!DOCTYPE html&gt;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&lt;html&gt;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&lt;head&gt;</a:t>
            </a:r>
          </a:p>
          <a:p>
            <a:pPr marL="800100" lvl="2" indent="0">
              <a:buNone/>
            </a:pPr>
            <a:r>
              <a:rPr lang="hr-HR" sz="2200" dirty="0">
                <a:latin typeface="+mj-lt"/>
              </a:rPr>
              <a:t>&lt;script src="https://ajax.googleapis.com/ajax/libs/jquery/3.3.1/jquery.min.js"&gt;</a:t>
            </a:r>
            <a:r>
              <a:rPr lang="en-US" sz="2200" dirty="0">
                <a:latin typeface="+mj-lt"/>
              </a:rPr>
              <a:t>&lt;/script&gt;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&lt;script&gt;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$(document).ready(function(){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$("button").click(function(){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$("div").animate({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left:'250px',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opacity:'0.5',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height:'150px',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width:'150px'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&lt;/script&gt;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&lt;/head&gt;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&lt;body&gt;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&lt;button&gt;Start Animation&lt;/button&gt;&lt;</a:t>
            </a:r>
            <a:r>
              <a:rPr lang="en-US" sz="2200" dirty="0" err="1">
                <a:latin typeface="+mj-lt"/>
              </a:rPr>
              <a:t>br</a:t>
            </a:r>
            <a:r>
              <a:rPr lang="en-US" sz="2200" dirty="0">
                <a:latin typeface="+mj-lt"/>
              </a:rPr>
              <a:t>/&gt;&lt;</a:t>
            </a:r>
            <a:r>
              <a:rPr lang="en-US" sz="2200" dirty="0" err="1">
                <a:latin typeface="+mj-lt"/>
              </a:rPr>
              <a:t>br</a:t>
            </a:r>
            <a:r>
              <a:rPr lang="en-US" sz="2200" dirty="0">
                <a:latin typeface="+mj-lt"/>
              </a:rPr>
              <a:t>/&gt;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&lt;div style="background:#98bf21;height:100px;width:100px;position:absolute;"&gt;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&lt;/div&gt;</a:t>
            </a:r>
          </a:p>
          <a:p>
            <a:pPr marL="800100" lvl="2" indent="0">
              <a:buNone/>
            </a:pPr>
            <a:endParaRPr lang="en-US" sz="2200" dirty="0">
              <a:latin typeface="+mj-lt"/>
            </a:endParaRP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&lt;/body&gt;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jQuery: Page Effects – Callback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statements are executed line by line</a:t>
            </a:r>
          </a:p>
          <a:p>
            <a:r>
              <a:rPr lang="en-US" dirty="0"/>
              <a:t>However, with effects, the next line of code can be run even though the effect is not finished and hence cause errors</a:t>
            </a:r>
          </a:p>
          <a:p>
            <a:r>
              <a:rPr lang="en-US" dirty="0"/>
              <a:t>Use a callback function to prevent errors</a:t>
            </a:r>
          </a:p>
          <a:p>
            <a:r>
              <a:rPr lang="en-US" dirty="0"/>
              <a:t>Callback function is executed after the current effect is finished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Hide effect (without callback)</a:t>
            </a:r>
          </a:p>
          <a:p>
            <a:pPr marL="1314450" lvl="3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$("p").hide(1000);</a:t>
            </a:r>
            <a:br>
              <a:rPr lang="en-US" dirty="0"/>
            </a:br>
            <a:r>
              <a:rPr lang="en-US" dirty="0"/>
              <a:t>  alert("The paragraph is now hidden");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 indent="0">
              <a:buNone/>
            </a:pPr>
            <a:r>
              <a:rPr lang="en-US" dirty="0"/>
              <a:t>	alert box will be displayed before the hide effect is completed</a:t>
            </a:r>
          </a:p>
          <a:p>
            <a:pPr lvl="1"/>
            <a:r>
              <a:rPr lang="en-US" dirty="0"/>
              <a:t>Hide effect (with callback)</a:t>
            </a:r>
          </a:p>
          <a:p>
            <a:pPr marL="1314450" lvl="3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$("p").hide("</a:t>
            </a:r>
            <a:r>
              <a:rPr lang="en-US" dirty="0" err="1"/>
              <a:t>slow",function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alert("The paragraph is now hidden");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-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if we can chain together several actions/methods for a same element into a single statement</a:t>
            </a:r>
          </a:p>
          <a:p>
            <a:r>
              <a:rPr lang="en-US" dirty="0"/>
              <a:t>jQuery allows such chaining of actions/methods</a:t>
            </a:r>
          </a:p>
          <a:p>
            <a:r>
              <a:rPr lang="en-US" dirty="0"/>
              <a:t>Avoids the overhead of the Selector running multiple times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Page Effects –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</a:t>
            </a:r>
          </a:p>
          <a:p>
            <a:pPr marL="800100" lvl="2" indent="0">
              <a:buNone/>
            </a:pPr>
            <a:r>
              <a:rPr lang="en-US" dirty="0"/>
              <a:t>  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$("#p1").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/>
              <a:t>color","red</a:t>
            </a:r>
            <a:r>
              <a:rPr lang="en-US" dirty="0"/>
              <a:t>").</a:t>
            </a:r>
            <a:r>
              <a:rPr lang="en-US" dirty="0" err="1"/>
              <a:t>slideUp</a:t>
            </a:r>
            <a:r>
              <a:rPr lang="en-US" dirty="0"/>
              <a:t>(2000).</a:t>
            </a:r>
            <a:r>
              <a:rPr lang="en-US" dirty="0" err="1"/>
              <a:t>slideDown</a:t>
            </a:r>
            <a:r>
              <a:rPr lang="en-US" dirty="0"/>
              <a:t>(2000);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 id="p1"&gt;jQuery is fun!!&lt;/p&gt;</a:t>
            </a:r>
          </a:p>
          <a:p>
            <a:pPr marL="800100" lvl="2" indent="0">
              <a:buNone/>
            </a:pPr>
            <a:r>
              <a:rPr lang="en-US" dirty="0"/>
              <a:t>&lt;button&gt;Click me&lt;/button&gt;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contains methods for DOM modification i.e. accessing and changing HTML elements and attributes</a:t>
            </a:r>
          </a:p>
          <a:p>
            <a:r>
              <a:rPr lang="en-US" dirty="0"/>
              <a:t>jQuery get content methods:</a:t>
            </a:r>
          </a:p>
          <a:p>
            <a:pPr lvl="1"/>
            <a:r>
              <a:rPr lang="en-US" dirty="0"/>
              <a:t>text() - gets the text content of selected element(s)</a:t>
            </a:r>
          </a:p>
          <a:p>
            <a:pPr lvl="1"/>
            <a:r>
              <a:rPr lang="en-US" dirty="0"/>
              <a:t>html() - gets the content of selected element(s) </a:t>
            </a:r>
          </a:p>
          <a:p>
            <a:pPr lvl="2"/>
            <a:r>
              <a:rPr lang="en-US" dirty="0"/>
              <a:t>gets the HTML syntax/markup also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() - gets the value of form field(s)</a:t>
            </a:r>
          </a:p>
          <a:p>
            <a:r>
              <a:rPr lang="en-US" dirty="0"/>
              <a:t>jQuery get attribute method: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() – gets the attribute value(s)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50" y="740650"/>
            <a:ext cx="8229600" cy="1143000"/>
          </a:xfrm>
        </p:spPr>
        <p:txBody>
          <a:bodyPr/>
          <a:lstStyle/>
          <a:p>
            <a:r>
              <a:rPr lang="en-US" dirty="0"/>
              <a:t>jQuery: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75" y="193120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: </a:t>
            </a:r>
            <a:r>
              <a:rPr lang="en-US" b="1" dirty="0">
                <a:solidFill>
                  <a:schemeClr val="tx2"/>
                </a:solidFill>
              </a:rPr>
              <a:t>write less, do more</a:t>
            </a:r>
          </a:p>
          <a:p>
            <a:pPr lvl="1"/>
            <a:r>
              <a:rPr lang="en-US" dirty="0"/>
              <a:t>popular JavaScript library</a:t>
            </a:r>
          </a:p>
          <a:p>
            <a:pPr lvl="2"/>
            <a:r>
              <a:rPr lang="en-US" dirty="0"/>
              <a:t>used by: Google, IBM, Microsoft, Nokia, Netflix, etc.</a:t>
            </a:r>
          </a:p>
          <a:p>
            <a:pPr lvl="1"/>
            <a:r>
              <a:rPr lang="en-US" dirty="0"/>
              <a:t>designed to simplify DOM-oriented client-side scripting</a:t>
            </a:r>
          </a:p>
          <a:p>
            <a:pPr lvl="1"/>
            <a:r>
              <a:rPr lang="en-US" dirty="0"/>
              <a:t>lightweight, "write less, do more", JavaScript library</a:t>
            </a:r>
          </a:p>
          <a:p>
            <a:r>
              <a:rPr lang="en-US" dirty="0"/>
              <a:t>jQuery makes it easier to write client-side scripting code</a:t>
            </a:r>
          </a:p>
          <a:p>
            <a:r>
              <a:rPr lang="en-US" dirty="0"/>
              <a:t>jQuery creates higher-level methods needed for achieving common tasks by wrapping several JavaScript statements into a single call</a:t>
            </a:r>
          </a:p>
          <a:p>
            <a:pPr lvl="1"/>
            <a:r>
              <a:rPr lang="en-US" dirty="0"/>
              <a:t>Example: AJAX calls and DOM manipulation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$("#btn1").click(function(){</a:t>
            </a:r>
          </a:p>
          <a:p>
            <a:pPr marL="800100" lvl="2" indent="0">
              <a:buNone/>
            </a:pPr>
            <a:r>
              <a:rPr lang="en-US" dirty="0"/>
              <a:t>    alert("Text: " + $("#test").text());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  $("#btn2").click(function(){</a:t>
            </a:r>
          </a:p>
          <a:p>
            <a:pPr marL="800100" lvl="2" indent="0">
              <a:buNone/>
            </a:pPr>
            <a:r>
              <a:rPr lang="en-US" dirty="0"/>
              <a:t>    alert("HTML: " + $("#test").html());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 id="test"&gt;This is some &lt;b&gt;bold&lt;/b&gt; text in a paragraph.&lt;/p&gt;</a:t>
            </a:r>
          </a:p>
          <a:p>
            <a:pPr marL="800100" lvl="2" indent="0">
              <a:buNone/>
            </a:pPr>
            <a:r>
              <a:rPr lang="en-US" dirty="0"/>
              <a:t>&lt;button id="btn1"&gt;Show Text&lt;/button&gt;</a:t>
            </a:r>
          </a:p>
          <a:p>
            <a:pPr marL="800100" lvl="2" indent="0">
              <a:buNone/>
            </a:pPr>
            <a:r>
              <a:rPr lang="en-US" dirty="0"/>
              <a:t>&lt;button id="btn2"&gt;Show HTML&lt;/button&gt;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alert("Value: " + $("#test").</a:t>
            </a:r>
            <a:r>
              <a:rPr lang="en-US" dirty="0" err="1"/>
              <a:t>val</a:t>
            </a:r>
            <a:r>
              <a:rPr lang="en-US" dirty="0"/>
              <a:t>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&lt;p&gt;Name: &lt;input type="text" id="test" value="Mickey Mouse"&gt;&lt;/p&gt;</a:t>
            </a:r>
          </a:p>
          <a:p>
            <a:pPr marL="800100" lvl="2" indent="0">
              <a:buNone/>
            </a:pPr>
            <a:r>
              <a:rPr lang="en-US" dirty="0"/>
              <a:t>&lt;button&gt;Show Value&lt;/button&gt;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alert($("#</a:t>
            </a:r>
            <a:r>
              <a:rPr lang="en-US" dirty="0" err="1"/>
              <a:t>utd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="http://www.utdallas.edu" id="</a:t>
            </a:r>
            <a:r>
              <a:rPr lang="en-US" dirty="0" err="1"/>
              <a:t>utd</a:t>
            </a:r>
            <a:r>
              <a:rPr lang="en-US" dirty="0"/>
              <a:t>"&gt;UT Dallas&lt;/a&gt;&lt;/p&gt;</a:t>
            </a:r>
          </a:p>
          <a:p>
            <a:pPr marL="800100" lvl="2" indent="0">
              <a:buNone/>
            </a:pPr>
            <a:r>
              <a:rPr lang="en-US" dirty="0"/>
              <a:t>&lt;button&gt;Show </a:t>
            </a:r>
            <a:r>
              <a:rPr lang="en-US" dirty="0" err="1"/>
              <a:t>href</a:t>
            </a:r>
            <a:r>
              <a:rPr lang="en-US" dirty="0"/>
              <a:t> Value&lt;/button&gt;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2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set content methods:</a:t>
            </a:r>
          </a:p>
          <a:p>
            <a:pPr lvl="1"/>
            <a:r>
              <a:rPr lang="en-US" dirty="0"/>
              <a:t>text() - sets the text content of selected element(s)</a:t>
            </a:r>
          </a:p>
          <a:p>
            <a:pPr lvl="1"/>
            <a:r>
              <a:rPr lang="en-US" dirty="0"/>
              <a:t>html() - sets the content of selected element(s) </a:t>
            </a:r>
          </a:p>
          <a:p>
            <a:pPr lvl="2"/>
            <a:r>
              <a:rPr lang="en-US" dirty="0"/>
              <a:t>sets the HTML syntax/markup also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() - sets the value of form field(s)</a:t>
            </a:r>
          </a:p>
          <a:p>
            <a:r>
              <a:rPr lang="en-US" dirty="0"/>
              <a:t>jQuery set attribute method: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() – sets the attribute value(s)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00100" lvl="2" indent="0">
              <a:buNone/>
            </a:pPr>
            <a:r>
              <a:rPr lang="en-US" sz="4400" dirty="0"/>
              <a:t>&lt;!DOCTYPE html&gt;</a:t>
            </a:r>
          </a:p>
          <a:p>
            <a:pPr marL="800100" lvl="2" indent="0">
              <a:buNone/>
            </a:pPr>
            <a:r>
              <a:rPr lang="en-US" sz="4400" dirty="0"/>
              <a:t>&lt;html&gt;</a:t>
            </a:r>
          </a:p>
          <a:p>
            <a:pPr marL="800100" lvl="2" indent="0">
              <a:buNone/>
            </a:pPr>
            <a:r>
              <a:rPr lang="en-US" sz="4400" dirty="0"/>
              <a:t>&lt;head&gt;</a:t>
            </a:r>
          </a:p>
          <a:p>
            <a:pPr marL="800100" lvl="2" indent="0">
              <a:buNone/>
            </a:pPr>
            <a:r>
              <a:rPr lang="hr-HR" sz="4400" dirty="0"/>
              <a:t>&lt;script src="https://ajax.googleapis.com/ajax/libs/jquery/3.3.1/jquery.min.js"&gt;</a:t>
            </a:r>
            <a:endParaRPr lang="en-US" sz="4400" dirty="0"/>
          </a:p>
          <a:p>
            <a:pPr marL="800100" lvl="2" indent="0">
              <a:buNone/>
            </a:pPr>
            <a:r>
              <a:rPr lang="en-US" sz="4400" dirty="0"/>
              <a:t>&lt;/script&gt;</a:t>
            </a:r>
          </a:p>
          <a:p>
            <a:pPr marL="800100" lvl="2" indent="0">
              <a:buNone/>
            </a:pPr>
            <a:r>
              <a:rPr lang="en-US" sz="4400" dirty="0"/>
              <a:t>&lt;script&gt;</a:t>
            </a:r>
          </a:p>
          <a:p>
            <a:pPr marL="800100" lvl="2" indent="0">
              <a:buNone/>
            </a:pPr>
            <a:r>
              <a:rPr lang="en-US" sz="4400" dirty="0"/>
              <a:t>$(document).ready(function(){</a:t>
            </a:r>
          </a:p>
          <a:p>
            <a:pPr marL="800100" lvl="2" indent="0">
              <a:buNone/>
            </a:pPr>
            <a:r>
              <a:rPr lang="en-US" sz="4400" dirty="0"/>
              <a:t>  $("#btn1").click(function(){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$("#test1").text("Hello world!");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  $("#btn2").click(function(){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$("#test2").html("&lt;b&gt;Hello world!&lt;/b&gt;");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  $("#btn3").click(function(){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$("#test3").</a:t>
            </a:r>
            <a:r>
              <a:rPr lang="en-US" sz="4400" dirty="0" err="1"/>
              <a:t>val</a:t>
            </a:r>
            <a:r>
              <a:rPr lang="en-US" sz="4400" dirty="0"/>
              <a:t>("Dolly Duck");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});</a:t>
            </a:r>
          </a:p>
          <a:p>
            <a:pPr marL="800100" lvl="2" indent="0">
              <a:buNone/>
            </a:pPr>
            <a:r>
              <a:rPr lang="en-US" sz="4400" dirty="0"/>
              <a:t>&lt;/script&gt;</a:t>
            </a:r>
          </a:p>
          <a:p>
            <a:pPr marL="800100" lvl="2" indent="0">
              <a:buNone/>
            </a:pPr>
            <a:r>
              <a:rPr lang="en-US" sz="4400" dirty="0"/>
              <a:t>&lt;/head&gt;</a:t>
            </a:r>
          </a:p>
          <a:p>
            <a:pPr marL="800100" lvl="2" indent="0">
              <a:buNone/>
            </a:pPr>
            <a:endParaRPr lang="en-US" sz="4400" dirty="0"/>
          </a:p>
          <a:p>
            <a:pPr marL="800100" lvl="2" indent="0">
              <a:buNone/>
            </a:pPr>
            <a:r>
              <a:rPr lang="en-US" sz="4400" dirty="0"/>
              <a:t>&lt;body&gt;</a:t>
            </a:r>
          </a:p>
          <a:p>
            <a:pPr marL="800100" lvl="2" indent="0">
              <a:buNone/>
            </a:pPr>
            <a:r>
              <a:rPr lang="en-US" sz="4400" dirty="0"/>
              <a:t>&lt;p id="test1"&gt;This is a paragraph.&lt;/p&gt;</a:t>
            </a:r>
          </a:p>
          <a:p>
            <a:pPr marL="800100" lvl="2" indent="0">
              <a:buNone/>
            </a:pPr>
            <a:r>
              <a:rPr lang="en-US" sz="4400" dirty="0"/>
              <a:t>&lt;p id="test2"&gt;This is another paragraph.&lt;/p&gt;</a:t>
            </a:r>
          </a:p>
          <a:p>
            <a:pPr marL="800100" lvl="2" indent="0">
              <a:buNone/>
            </a:pPr>
            <a:r>
              <a:rPr lang="en-US" sz="4400" dirty="0"/>
              <a:t>&lt;p&gt;Input field: &lt;input type="text" id="test3" value="Mickey Mouse"&gt;&lt;/p&gt;</a:t>
            </a:r>
          </a:p>
          <a:p>
            <a:pPr marL="800100" lvl="2" indent="0">
              <a:buNone/>
            </a:pPr>
            <a:r>
              <a:rPr lang="en-US" sz="4400" dirty="0"/>
              <a:t>&lt;button id="btn1"&gt;Set Text&lt;/button&gt;</a:t>
            </a:r>
          </a:p>
          <a:p>
            <a:pPr marL="800100" lvl="2" indent="0">
              <a:buNone/>
            </a:pPr>
            <a:r>
              <a:rPr lang="en-US" sz="4400" dirty="0"/>
              <a:t>&lt;button id="btn2"&gt;Set HTML&lt;/button&gt;</a:t>
            </a:r>
          </a:p>
          <a:p>
            <a:pPr marL="800100" lvl="2" indent="0">
              <a:buNone/>
            </a:pPr>
            <a:r>
              <a:rPr lang="en-US" sz="4400" dirty="0"/>
              <a:t>&lt;button id="btn3"&gt;Set Value&lt;/button&gt;</a:t>
            </a:r>
          </a:p>
          <a:p>
            <a:pPr marL="800100" lvl="2" indent="0">
              <a:buNone/>
            </a:pPr>
            <a:r>
              <a:rPr lang="en-US" sz="4400" dirty="0"/>
              <a:t>&lt;/body&gt;</a:t>
            </a:r>
          </a:p>
          <a:p>
            <a:pPr marL="800100" lvl="2" indent="0">
              <a:buNone/>
            </a:pPr>
            <a:r>
              <a:rPr lang="en-US" sz="44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</a:t>
            </a:r>
            <a:r>
              <a:rPr lang="en-US" dirty="0" err="1"/>
              <a:t>utd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","http://cs.utdallas.edu/");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="http://www.utdallas.edu" id="</a:t>
            </a:r>
            <a:r>
              <a:rPr lang="en-US" dirty="0" err="1"/>
              <a:t>utd</a:t>
            </a:r>
            <a:r>
              <a:rPr lang="en-US" dirty="0"/>
              <a:t>"&gt;</a:t>
            </a:r>
            <a:r>
              <a:rPr lang="en-US" dirty="0" err="1"/>
              <a:t>UTDallas</a:t>
            </a:r>
            <a:r>
              <a:rPr lang="en-US" dirty="0"/>
              <a:t>&lt;/a&gt;&lt;/p&gt;</a:t>
            </a:r>
          </a:p>
          <a:p>
            <a:pPr marL="800100" lvl="2" indent="0">
              <a:buNone/>
            </a:pPr>
            <a:r>
              <a:rPr lang="en-US" dirty="0"/>
              <a:t>&lt;button&gt;Change </a:t>
            </a:r>
            <a:r>
              <a:rPr lang="en-US" dirty="0" err="1"/>
              <a:t>href</a:t>
            </a:r>
            <a:r>
              <a:rPr lang="en-US" dirty="0"/>
              <a:t> value to UTD CS department&lt;/button&gt;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Add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are the jQuery methods to add new content:</a:t>
            </a:r>
          </a:p>
          <a:p>
            <a:pPr lvl="1"/>
            <a:r>
              <a:rPr lang="en-US" dirty="0"/>
              <a:t>append() - Inserts content at the end of the selected element(s)</a:t>
            </a:r>
          </a:p>
          <a:p>
            <a:pPr lvl="2"/>
            <a:r>
              <a:rPr lang="en-US" dirty="0"/>
              <a:t>$("p").append("Some appended text.");</a:t>
            </a:r>
          </a:p>
          <a:p>
            <a:pPr lvl="1"/>
            <a:r>
              <a:rPr lang="en-US" dirty="0"/>
              <a:t>prepend() - Inserts content at the beginning of the selected element(s)</a:t>
            </a:r>
          </a:p>
          <a:p>
            <a:pPr lvl="2"/>
            <a:r>
              <a:rPr lang="en-US" dirty="0"/>
              <a:t>$("p").prepend("Some prepended text.");</a:t>
            </a:r>
          </a:p>
          <a:p>
            <a:pPr lvl="1"/>
            <a:r>
              <a:rPr lang="en-US" dirty="0"/>
              <a:t>after() - Inserts content after the selected element(s)</a:t>
            </a:r>
          </a:p>
          <a:p>
            <a:pPr lvl="2"/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").after("Some text after");</a:t>
            </a:r>
          </a:p>
          <a:p>
            <a:pPr lvl="1"/>
            <a:r>
              <a:rPr lang="en-US" dirty="0"/>
              <a:t>before() - Inserts content before the selected element(s)</a:t>
            </a:r>
          </a:p>
          <a:p>
            <a:pPr lvl="2"/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").before("Some text before");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two jQuery methods are used to remove elements and content:</a:t>
            </a:r>
          </a:p>
          <a:p>
            <a:pPr lvl="1"/>
            <a:r>
              <a:rPr lang="en-US" dirty="0"/>
              <a:t>remove() - Removes the selected element and its child elements (if any)</a:t>
            </a:r>
          </a:p>
          <a:p>
            <a:pPr lvl="2"/>
            <a:r>
              <a:rPr lang="en-US" dirty="0"/>
              <a:t>Example: $("#div1").remove();</a:t>
            </a:r>
          </a:p>
          <a:p>
            <a:pPr lvl="2"/>
            <a:r>
              <a:rPr lang="en-US" dirty="0"/>
              <a:t>one optional parameter to select the elements to be removed</a:t>
            </a:r>
          </a:p>
          <a:p>
            <a:pPr lvl="3"/>
            <a:r>
              <a:rPr lang="en-US" dirty="0"/>
              <a:t>parameter value can be any of the jQuery selector</a:t>
            </a:r>
          </a:p>
          <a:p>
            <a:pPr lvl="3"/>
            <a:r>
              <a:rPr lang="en-US" dirty="0"/>
              <a:t>Example: removes all &lt;p&gt; elements with class="italic":</a:t>
            </a:r>
          </a:p>
          <a:p>
            <a:pPr marL="1828800" lvl="4" indent="0">
              <a:buNone/>
            </a:pPr>
            <a:r>
              <a:rPr lang="en-US" dirty="0"/>
              <a:t>$("p").remove(".italic");</a:t>
            </a:r>
          </a:p>
          <a:p>
            <a:pPr lvl="1"/>
            <a:r>
              <a:rPr lang="en-US" dirty="0"/>
              <a:t>empty() - Removes the child elements (if any) from the selected element</a:t>
            </a:r>
          </a:p>
          <a:p>
            <a:pPr lvl="2"/>
            <a:r>
              <a:rPr lang="en-US" dirty="0"/>
              <a:t>$("#div1").empty();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$("#div1").remove();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id="div1" style="height:100px;width:300px;border:1px solid </a:t>
            </a:r>
            <a:r>
              <a:rPr lang="en-US" dirty="0" err="1"/>
              <a:t>black;background-color:yellow</a:t>
            </a:r>
            <a:r>
              <a:rPr lang="en-US" dirty="0"/>
              <a:t>;"&gt;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This is some text in the div.</a:t>
            </a:r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 in the div.&lt;/p&gt;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&lt;button&gt;Remove div element&lt;/button&gt;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7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$("p").remove(".italic");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 class="italic"&gt;&lt;</a:t>
            </a:r>
            <a:r>
              <a:rPr lang="en-US" dirty="0" err="1"/>
              <a:t>i</a:t>
            </a:r>
            <a:r>
              <a:rPr lang="en-US" dirty="0"/>
              <a:t>&gt;This is another paragraph in the div.&lt;/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800100" lvl="2" indent="0">
              <a:buNone/>
            </a:pPr>
            <a:r>
              <a:rPr lang="en-US" dirty="0"/>
              <a:t>&lt;p class="italic"&gt;&lt;</a:t>
            </a:r>
            <a:r>
              <a:rPr lang="en-US" dirty="0" err="1"/>
              <a:t>i</a:t>
            </a:r>
            <a:r>
              <a:rPr lang="en-US" dirty="0"/>
              <a:t>&gt;This is another paragraph in the div.&lt;/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800100" lvl="2" indent="0">
              <a:buNone/>
            </a:pPr>
            <a:r>
              <a:rPr lang="en-US" dirty="0"/>
              <a:t>&lt;button&gt;Remove all p elements with class="italic"&lt;/button&gt;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contains the following features:</a:t>
            </a:r>
          </a:p>
          <a:p>
            <a:endParaRPr lang="en-US" dirty="0"/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/>
              <a:t>plugins to deal several real-world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59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$("#div1").empty();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id="div1" style="height:100px;width:300px;border:1px solid </a:t>
            </a:r>
            <a:r>
              <a:rPr lang="en-US" dirty="0" err="1"/>
              <a:t>black;background-color:yellow</a:t>
            </a:r>
            <a:r>
              <a:rPr lang="en-US" dirty="0"/>
              <a:t>;"&gt;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This is some text in the div.</a:t>
            </a:r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 in the div.&lt;/p&gt;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&lt;button&gt;Empty the div element&lt;/button&gt;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7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jQuery methods can be used for CSS manipulation:</a:t>
            </a:r>
          </a:p>
          <a:p>
            <a:pPr lvl="1"/>
            <a:r>
              <a:rPr lang="en-US" dirty="0" err="1"/>
              <a:t>addClass</a:t>
            </a:r>
            <a:r>
              <a:rPr lang="en-US" dirty="0"/>
              <a:t>() - Adds one or more classes to the selected element(s)</a:t>
            </a:r>
          </a:p>
          <a:p>
            <a:pPr lvl="2"/>
            <a:r>
              <a:rPr lang="en-US" dirty="0"/>
              <a:t>$("div").</a:t>
            </a:r>
            <a:r>
              <a:rPr lang="en-US" dirty="0" err="1"/>
              <a:t>addClass</a:t>
            </a:r>
            <a:r>
              <a:rPr lang="en-US" dirty="0"/>
              <a:t>("important");</a:t>
            </a:r>
          </a:p>
          <a:p>
            <a:pPr lvl="1"/>
            <a:r>
              <a:rPr lang="en-US" dirty="0" err="1"/>
              <a:t>removeClass</a:t>
            </a:r>
            <a:r>
              <a:rPr lang="en-US" dirty="0"/>
              <a:t>() - Removes one or more classes from the selected element(s)</a:t>
            </a:r>
          </a:p>
          <a:p>
            <a:pPr lvl="2"/>
            <a:r>
              <a:rPr lang="en-US" dirty="0"/>
              <a:t>$("h1,h2,p").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</a:p>
          <a:p>
            <a:pPr lvl="1"/>
            <a:r>
              <a:rPr lang="en-US" dirty="0" err="1"/>
              <a:t>toggleClass</a:t>
            </a:r>
            <a:r>
              <a:rPr lang="en-US" dirty="0"/>
              <a:t>() - Toggles between adding/removing classes for the selected element(s)</a:t>
            </a:r>
          </a:p>
          <a:p>
            <a:pPr lvl="2"/>
            <a:r>
              <a:rPr lang="en-US" dirty="0"/>
              <a:t>$("h1,h2,p").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 - Sets or returns the style attribute for the selected element(s)</a:t>
            </a:r>
          </a:p>
          <a:p>
            <a:pPr lvl="2"/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("background-color");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20" y="240920"/>
            <a:ext cx="8229600" cy="990600"/>
          </a:xfrm>
        </p:spPr>
        <p:txBody>
          <a:bodyPr/>
          <a:lstStyle/>
          <a:p>
            <a:r>
              <a:rPr lang="en-US" dirty="0"/>
              <a:t>jQuery: HTML Methods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961180" cy="5108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hr-HR" dirty="0"/>
              <a:t>&lt;script src="https://ajax.googleapis.com/ajax/libs/jquery/3.3.1/jquery.min.js"&gt;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$("button").click(function(){</a:t>
            </a:r>
          </a:p>
          <a:p>
            <a:pPr marL="0" indent="0">
              <a:buNone/>
            </a:pPr>
            <a:r>
              <a:rPr lang="en-US" dirty="0"/>
              <a:t>    $("h1,h2,p").</a:t>
            </a:r>
            <a:r>
              <a:rPr lang="en-US" dirty="0" err="1"/>
              <a:t>addClass</a:t>
            </a:r>
            <a:r>
              <a:rPr lang="en-US" dirty="0"/>
              <a:t>("blue");</a:t>
            </a:r>
          </a:p>
          <a:p>
            <a:pPr marL="0" indent="0">
              <a:buNone/>
            </a:pPr>
            <a:r>
              <a:rPr lang="en-US" dirty="0"/>
              <a:t>    $("div").</a:t>
            </a:r>
            <a:r>
              <a:rPr lang="en-US" dirty="0" err="1"/>
              <a:t>addClass</a:t>
            </a:r>
            <a:r>
              <a:rPr lang="en-US" dirty="0"/>
              <a:t>("important blue");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.important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font-weight:bold</a:t>
            </a:r>
            <a:r>
              <a:rPr lang="en-US" dirty="0"/>
              <a:t>; </a:t>
            </a:r>
            <a:r>
              <a:rPr lang="en-US" dirty="0" err="1"/>
              <a:t>font-size:xx-large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.blue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8380" y="1239915"/>
            <a:ext cx="426964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50000"/>
              <a:buFont typeface="OCR A Extended" pitchFamily="50" charset="0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&lt;/head&gt;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&lt;body&gt;</a:t>
            </a:r>
          </a:p>
          <a:p>
            <a:pPr marL="800100" lvl="2" indent="0">
              <a:buFont typeface="Wingdings" pitchFamily="2" charset="2"/>
              <a:buNone/>
            </a:pPr>
            <a:endParaRPr lang="en-US" sz="1300" kern="0" dirty="0"/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&lt;h1&gt;Heading 1&lt;/h1&gt;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&lt;h2&gt;Heading 2&lt;/h2&gt;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&lt;p&gt;This is a paragraph.&lt;/p&gt;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&lt;p&gt;This is another paragraph.&lt;/p&gt;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&lt;div&gt;This is some important text!&lt;/div&gt;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</a:t>
            </a:r>
            <a:r>
              <a:rPr lang="en-US" sz="1300" kern="0" dirty="0" err="1"/>
              <a:t>br</a:t>
            </a:r>
            <a:r>
              <a:rPr lang="en-US" sz="1300" kern="0" dirty="0"/>
              <a:t>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&lt;button&gt;Add classes to elements&lt;/button&gt;</a:t>
            </a:r>
          </a:p>
          <a:p>
            <a:pPr marL="800100" lvl="2" indent="0">
              <a:buFont typeface="Wingdings" pitchFamily="2" charset="2"/>
              <a:buNone/>
            </a:pPr>
            <a:endParaRPr lang="en-US" sz="1300" kern="0" dirty="0"/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&lt;/body&gt;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/>
              <a:t>&lt;/html&gt;</a:t>
            </a:r>
          </a:p>
          <a:p>
            <a:endParaRPr 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10" y="164575"/>
            <a:ext cx="8229600" cy="990600"/>
          </a:xfrm>
        </p:spPr>
        <p:txBody>
          <a:bodyPr/>
          <a:lstStyle/>
          <a:p>
            <a:r>
              <a:rPr lang="en-US" dirty="0"/>
              <a:t>jQuery: HTML Methods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884370" cy="5108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$("button").click(function(){</a:t>
            </a:r>
          </a:p>
          <a:p>
            <a:pPr marL="0" indent="0">
              <a:buNone/>
            </a:pPr>
            <a:r>
              <a:rPr lang="en-US" dirty="0"/>
              <a:t>    $("h1,h2,p").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.important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font-weight:bold</a:t>
            </a:r>
            <a:r>
              <a:rPr lang="en-US" dirty="0"/>
              <a:t>; </a:t>
            </a:r>
            <a:r>
              <a:rPr lang="en-US" dirty="0" err="1"/>
              <a:t>font-size:xx-large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.blue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810" y="1365109"/>
            <a:ext cx="388437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50000"/>
              <a:buFont typeface="OCR A Extended" pitchFamily="50" charset="0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&lt;body&gt;</a:t>
            </a:r>
          </a:p>
          <a:p>
            <a:pPr marL="0" indent="0">
              <a:buFont typeface="Wingdings" pitchFamily="2" charset="2"/>
              <a:buNone/>
            </a:pPr>
            <a:endParaRPr lang="en-US" sz="1300" kern="0" dirty="0"/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&lt;h1 class="blue"&gt;Heading 1&lt;/h1&gt;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&lt;h2 class="blue"&gt;Heading 2&lt;/h2&gt;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&lt;p class="blue"&gt;This is a paragraph.&lt;/p&gt;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&lt;p&gt;This is another paragraph.&lt;/p&gt;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</a:t>
            </a:r>
            <a:r>
              <a:rPr lang="en-US" sz="1300" kern="0" dirty="0" err="1"/>
              <a:t>br</a:t>
            </a:r>
            <a:r>
              <a:rPr lang="en-US" sz="1300" kern="0" dirty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&lt;button&gt;Remove class from elements&lt;/button&gt;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/>
              <a:t>&lt;/html&gt;</a:t>
            </a:r>
          </a:p>
          <a:p>
            <a:endParaRPr 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HTML Methods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$("h1,h2,p").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800100" lvl="2" indent="0">
              <a:buNone/>
            </a:pPr>
            <a:r>
              <a:rPr lang="en-US" dirty="0"/>
              <a:t>.blue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&lt;h1&gt;Heading 1&lt;/h1&gt;</a:t>
            </a:r>
          </a:p>
          <a:p>
            <a:pPr marL="800100" lvl="2" indent="0">
              <a:buNone/>
            </a:pPr>
            <a:r>
              <a:rPr lang="en-US" dirty="0"/>
              <a:t>&lt;h2&gt;Heading 2&lt;/h2&gt;</a:t>
            </a:r>
          </a:p>
          <a:p>
            <a:pPr marL="800100" lvl="2" indent="0">
              <a:buNone/>
            </a:pPr>
            <a:r>
              <a:rPr lang="en-US" dirty="0"/>
              <a:t>&lt;p&gt;This is a paragraph.&lt;/p&gt;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paragraph.&lt;/p&gt;</a:t>
            </a:r>
          </a:p>
          <a:p>
            <a:pPr marL="800100" lvl="2" indent="0">
              <a:buNone/>
            </a:pPr>
            <a:r>
              <a:rPr lang="en-US" dirty="0"/>
              <a:t>&lt;button&gt;Toggle class&lt;/button&gt;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DOM 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has methods to traverse through the DOM element hierarchy and find/select HTML elements</a:t>
            </a:r>
          </a:p>
          <a:p>
            <a:r>
              <a:rPr lang="en-US" dirty="0"/>
              <a:t>jQuery traversing methods can easily move up (to ancestors), down (to descendants) and sideways (to siblings) in the DOM tree</a:t>
            </a:r>
          </a:p>
        </p:txBody>
      </p:sp>
    </p:spTree>
    <p:extLst>
      <p:ext uri="{BB962C8B-B14F-4D97-AF65-F5344CB8AC3E}">
        <p14:creationId xmlns:p14="http://schemas.microsoft.com/office/powerpoint/2010/main" val="107520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jQuery: DOM Traversing - Ancestors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jQuery methods can be used to traverse up the DOM tree:</a:t>
            </a:r>
          </a:p>
          <a:p>
            <a:pPr lvl="1"/>
            <a:r>
              <a:rPr lang="en-US" dirty="0"/>
              <a:t>parent()</a:t>
            </a:r>
          </a:p>
          <a:p>
            <a:pPr lvl="2"/>
            <a:r>
              <a:rPr lang="en-US" dirty="0"/>
              <a:t>returns the direct parent element of the selected element</a:t>
            </a:r>
          </a:p>
          <a:p>
            <a:pPr lvl="1"/>
            <a:r>
              <a:rPr lang="en-US" dirty="0"/>
              <a:t>parents()</a:t>
            </a:r>
          </a:p>
          <a:p>
            <a:pPr lvl="2"/>
            <a:r>
              <a:rPr lang="en-US" dirty="0"/>
              <a:t>returns all ancestor elements of the selected element all the way up to the document's root element (&lt;html&gt;)</a:t>
            </a:r>
          </a:p>
          <a:p>
            <a:pPr lvl="2"/>
            <a:r>
              <a:rPr lang="en-US" dirty="0"/>
              <a:t>an optional parameter to filter the search for ancestors</a:t>
            </a:r>
          </a:p>
          <a:p>
            <a:pPr lvl="1"/>
            <a:r>
              <a:rPr lang="en-US" dirty="0" err="1"/>
              <a:t>parentsUntil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ancestor elements between the two given arguments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9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jQuery: DOM Traversing - Ancestors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.ancestors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err="1"/>
              <a:t>block;border</a:t>
            </a:r>
            <a:r>
              <a:rPr lang="en-US" dirty="0"/>
              <a:t>: 2px solid </a:t>
            </a:r>
            <a:r>
              <a:rPr lang="en-US" dirty="0" err="1"/>
              <a:t>lightgrey;color</a:t>
            </a:r>
            <a:r>
              <a:rPr lang="en-US" dirty="0"/>
              <a:t>: </a:t>
            </a:r>
            <a:r>
              <a:rPr lang="en-US" dirty="0" err="1"/>
              <a:t>lightgrey;padding</a:t>
            </a:r>
            <a:r>
              <a:rPr lang="en-US" dirty="0"/>
              <a:t>: 5px;margin: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$("span").</a:t>
            </a:r>
            <a:r>
              <a:rPr lang="en-US" dirty="0" err="1"/>
              <a:t>parentsUntil</a:t>
            </a:r>
            <a:r>
              <a:rPr lang="en-US" dirty="0"/>
              <a:t>("div").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 class="ancestors"&gt; body (great-great-grandparent)</a:t>
            </a:r>
          </a:p>
          <a:p>
            <a:pPr marL="800100" lvl="2" indent="0">
              <a:buNone/>
            </a:pPr>
            <a:r>
              <a:rPr lang="en-US" dirty="0"/>
              <a:t>  &lt;div style="width:500px;"&gt;div (great-grandparent)</a:t>
            </a:r>
          </a:p>
          <a:p>
            <a:pPr marL="800100" lvl="2" indent="0">
              <a:buNone/>
            </a:pPr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&gt;</a:t>
            </a:r>
            <a:r>
              <a:rPr lang="en-US" dirty="0" err="1"/>
              <a:t>ul</a:t>
            </a:r>
            <a:r>
              <a:rPr lang="en-US" dirty="0"/>
              <a:t> (grandparent)  </a:t>
            </a:r>
          </a:p>
          <a:p>
            <a:pPr marL="800100" lvl="2" indent="0">
              <a:buNone/>
            </a:pPr>
            <a:r>
              <a:rPr lang="en-US" dirty="0"/>
              <a:t>      &lt;li&gt;li (direct parent)</a:t>
            </a:r>
          </a:p>
          <a:p>
            <a:pPr marL="800100" lvl="2" indent="0">
              <a:buNone/>
            </a:pPr>
            <a:r>
              <a:rPr lang="en-US" dirty="0"/>
              <a:t>        &lt;span&gt;span&lt;/span&gt;</a:t>
            </a:r>
          </a:p>
          <a:p>
            <a:pPr marL="800100" lvl="2" indent="0">
              <a:buNone/>
            </a:pPr>
            <a:r>
              <a:rPr lang="en-US" dirty="0"/>
              <a:t>      &lt;/li&gt;</a:t>
            </a:r>
          </a:p>
          <a:p>
            <a:pPr marL="800100" lvl="2" indent="0">
              <a:buNone/>
            </a:pPr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   </a:t>
            </a:r>
          </a:p>
          <a:p>
            <a:pPr marL="800100" lvl="2" indent="0">
              <a:buNone/>
            </a:pPr>
            <a:r>
              <a:rPr lang="en-US" dirty="0"/>
              <a:t>  &lt;/div&gt;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3642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jQuery: DOM Traversing -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jQuery methods can be used to traverse down the DOM tree:</a:t>
            </a:r>
          </a:p>
          <a:p>
            <a:pPr lvl="1"/>
            <a:r>
              <a:rPr lang="en-US" dirty="0"/>
              <a:t>children()</a:t>
            </a:r>
          </a:p>
          <a:p>
            <a:pPr lvl="2"/>
            <a:r>
              <a:rPr lang="en-US" dirty="0"/>
              <a:t>returns all direct children of the selected element</a:t>
            </a:r>
          </a:p>
          <a:p>
            <a:pPr lvl="2"/>
            <a:r>
              <a:rPr lang="en-US" dirty="0"/>
              <a:t>an optional parameter to filter the search for children</a:t>
            </a:r>
          </a:p>
          <a:p>
            <a:pPr lvl="1"/>
            <a:r>
              <a:rPr lang="en-US" dirty="0"/>
              <a:t>find()</a:t>
            </a:r>
          </a:p>
          <a:p>
            <a:pPr lvl="2"/>
            <a:r>
              <a:rPr lang="en-US" dirty="0"/>
              <a:t>returns descendant elements of the selected element, all the way down to the last descendant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jQuery: DOM Traversing -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.descendants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block; border: 2px solid </a:t>
            </a:r>
            <a:r>
              <a:rPr lang="en-US" dirty="0" err="1"/>
              <a:t>lightgrey</a:t>
            </a:r>
            <a:r>
              <a:rPr lang="en-US" dirty="0"/>
              <a:t>; color: </a:t>
            </a:r>
            <a:r>
              <a:rPr lang="en-US" dirty="0" err="1"/>
              <a:t>lightgrey</a:t>
            </a:r>
            <a:r>
              <a:rPr lang="en-US" dirty="0"/>
              <a:t>; padding: 5px; margin: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$("div").children("p.1").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class="descendants" style="width:500px;"&gt;div (current element) </a:t>
            </a:r>
          </a:p>
          <a:p>
            <a:pPr marL="800100" lvl="2" indent="0">
              <a:buNone/>
            </a:pPr>
            <a:r>
              <a:rPr lang="en-US" dirty="0"/>
              <a:t>  &lt;p class="1"&gt;p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     </a:t>
            </a:r>
          </a:p>
          <a:p>
            <a:pPr marL="800100" lvl="2" indent="0">
              <a:buNone/>
            </a:pPr>
            <a:r>
              <a:rPr lang="en-US" dirty="0"/>
              <a:t>  &lt;/p&gt;</a:t>
            </a:r>
          </a:p>
          <a:p>
            <a:pPr marL="800100" lvl="2" indent="0">
              <a:buNone/>
            </a:pPr>
            <a:r>
              <a:rPr lang="en-US" dirty="0"/>
              <a:t>  &lt;p class="2"&gt;p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</a:t>
            </a:r>
          </a:p>
          <a:p>
            <a:pPr marL="800100" lvl="2" indent="0">
              <a:buNone/>
            </a:pPr>
            <a:r>
              <a:rPr lang="en-US" dirty="0"/>
              <a:t>  &lt;/p&gt; </a:t>
            </a:r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use jQuery:</a:t>
            </a:r>
          </a:p>
          <a:p>
            <a:pPr lvl="1"/>
            <a:r>
              <a:rPr lang="en-US" dirty="0"/>
              <a:t>Download the jQuery library from </a:t>
            </a:r>
            <a:r>
              <a:rPr lang="en-US" b="1" dirty="0">
                <a:solidFill>
                  <a:schemeClr val="tx2"/>
                </a:solidFill>
              </a:rPr>
              <a:t>jQuery.com </a:t>
            </a:r>
          </a:p>
          <a:p>
            <a:pPr lvl="2"/>
            <a:r>
              <a:rPr lang="en-US" dirty="0"/>
              <a:t>Two versions:</a:t>
            </a:r>
          </a:p>
          <a:p>
            <a:pPr lvl="3"/>
            <a:r>
              <a:rPr lang="en-US" dirty="0"/>
              <a:t>Production version - live website (production system): minified and compressed</a:t>
            </a:r>
          </a:p>
          <a:p>
            <a:pPr lvl="3"/>
            <a:r>
              <a:rPr lang="en-US" dirty="0"/>
              <a:t>Development version - testing and development  environments: uncompressed and readable code</a:t>
            </a:r>
          </a:p>
          <a:p>
            <a:pPr lvl="2"/>
            <a:r>
              <a:rPr lang="en-US" dirty="0"/>
              <a:t>The jQuery library is a single JavaScript file</a:t>
            </a:r>
          </a:p>
          <a:p>
            <a:pPr lvl="3"/>
            <a:r>
              <a:rPr lang="en-US" dirty="0"/>
              <a:t>Place the jQuery library file in the same directory as the pages where you wish to use it</a:t>
            </a:r>
          </a:p>
          <a:p>
            <a:pPr lvl="2"/>
            <a:r>
              <a:rPr lang="en-US" dirty="0"/>
              <a:t>Reference jQuery library file with the HTML &lt;script&gt; tag</a:t>
            </a:r>
          </a:p>
          <a:p>
            <a:pPr marL="1257300" lvl="3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="jquery-3.5.1.min.js"&gt;&lt;/script&gt;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pPr lvl="1"/>
            <a:r>
              <a:rPr lang="en-US" dirty="0"/>
              <a:t>Include jQuery library from CDNs (Content Delivery Network) like Google or Microsoft:</a:t>
            </a:r>
          </a:p>
          <a:p>
            <a:pPr lvl="1"/>
            <a:r>
              <a:rPr lang="en-US" sz="1600" dirty="0"/>
              <a:t>&lt;head&gt;</a:t>
            </a:r>
            <a:br>
              <a:rPr lang="en-US" sz="1600" dirty="0"/>
            </a:br>
            <a:r>
              <a:rPr lang="en-US" sz="1600" dirty="0"/>
              <a:t>   &lt;script </a:t>
            </a:r>
            <a:r>
              <a:rPr lang="en-US" sz="1600" dirty="0" err="1"/>
              <a:t>src</a:t>
            </a:r>
            <a:r>
              <a:rPr lang="en-US" sz="1600" dirty="0"/>
              <a:t>="https://</a:t>
            </a:r>
            <a:r>
              <a:rPr lang="en-US" sz="1600" dirty="0" err="1"/>
              <a:t>ajax.googleapis.com</a:t>
            </a:r>
            <a:r>
              <a:rPr lang="en-US" sz="1600" dirty="0"/>
              <a:t>/ajax/libs/</a:t>
            </a:r>
            <a:r>
              <a:rPr lang="en-US" sz="1600" dirty="0" err="1"/>
              <a:t>jquery</a:t>
            </a:r>
            <a:r>
              <a:rPr lang="en-US" sz="1600" dirty="0"/>
              <a:t>/3.5.1/</a:t>
            </a:r>
            <a:r>
              <a:rPr lang="en-US" sz="1600" dirty="0" err="1"/>
              <a:t>jquery.min.js</a:t>
            </a:r>
            <a:r>
              <a:rPr lang="en-US" sz="1600" dirty="0"/>
              <a:t>"&gt;&lt;/script&gt;</a:t>
            </a:r>
            <a:br>
              <a:rPr lang="en-US" sz="1600" dirty="0"/>
            </a:br>
            <a:r>
              <a:rPr lang="en-US" sz="1600" dirty="0"/>
              <a:t>&lt;/head&gt;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jQuery: DOM Traversing -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.descendants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err="1"/>
              <a:t>block;border</a:t>
            </a:r>
            <a:r>
              <a:rPr lang="en-US" dirty="0"/>
              <a:t>: 2px solid </a:t>
            </a:r>
            <a:r>
              <a:rPr lang="en-US" dirty="0" err="1"/>
              <a:t>lightgrey;color</a:t>
            </a:r>
            <a:r>
              <a:rPr lang="en-US" dirty="0"/>
              <a:t>: </a:t>
            </a:r>
            <a:r>
              <a:rPr lang="en-US" dirty="0" err="1"/>
              <a:t>lightgrey;padding</a:t>
            </a:r>
            <a:r>
              <a:rPr lang="en-US" dirty="0"/>
              <a:t>: 5px;margin: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$("div").find("span").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class="descendants" style="width:500px;"&gt;div (current element) </a:t>
            </a:r>
          </a:p>
          <a:p>
            <a:pPr marL="800100" lvl="2" indent="0">
              <a:buNone/>
            </a:pPr>
            <a:r>
              <a:rPr lang="en-US" dirty="0"/>
              <a:t>  &lt;p&gt;p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     </a:t>
            </a:r>
          </a:p>
          <a:p>
            <a:pPr marL="800100" lvl="2" indent="0">
              <a:buNone/>
            </a:pPr>
            <a:r>
              <a:rPr lang="en-US" dirty="0"/>
              <a:t>  &lt;/p&gt;</a:t>
            </a:r>
          </a:p>
          <a:p>
            <a:pPr marL="800100" lvl="2" indent="0">
              <a:buNone/>
            </a:pPr>
            <a:r>
              <a:rPr lang="en-US" dirty="0"/>
              <a:t>  &lt;p&gt;p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</a:t>
            </a:r>
          </a:p>
          <a:p>
            <a:pPr marL="800100" lvl="2" indent="0">
              <a:buNone/>
            </a:pPr>
            <a:r>
              <a:rPr lang="en-US" dirty="0"/>
              <a:t>  &lt;/p&gt; </a:t>
            </a:r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5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DOM Traversing - Siblings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jQuery methods can be used to traverse side-ways on the DOM tree:</a:t>
            </a:r>
          </a:p>
          <a:p>
            <a:pPr lvl="1"/>
            <a:r>
              <a:rPr lang="en-US" dirty="0"/>
              <a:t>siblings()</a:t>
            </a:r>
          </a:p>
          <a:p>
            <a:pPr lvl="2"/>
            <a:r>
              <a:rPr lang="en-US" dirty="0"/>
              <a:t>returns all sibling elements of the selected element</a:t>
            </a:r>
          </a:p>
          <a:p>
            <a:pPr lvl="2"/>
            <a:r>
              <a:rPr lang="en-US" dirty="0"/>
              <a:t>an optional parameter to filter the search for siblings</a:t>
            </a:r>
          </a:p>
          <a:p>
            <a:pPr lvl="1"/>
            <a:r>
              <a:rPr lang="en-US" dirty="0"/>
              <a:t>next()</a:t>
            </a:r>
          </a:p>
          <a:p>
            <a:pPr lvl="2"/>
            <a:r>
              <a:rPr lang="en-US" dirty="0"/>
              <a:t>returns the next sibling element of the selected element</a:t>
            </a:r>
          </a:p>
          <a:p>
            <a:pPr lvl="1"/>
            <a:r>
              <a:rPr lang="en-US" dirty="0" err="1"/>
              <a:t>nextAll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next sibling elements of the selected element</a:t>
            </a:r>
          </a:p>
          <a:p>
            <a:pPr lvl="1"/>
            <a:r>
              <a:rPr lang="en-US" dirty="0" err="1"/>
              <a:t>nextUntil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next sibling elements between two given arguments</a:t>
            </a:r>
          </a:p>
          <a:p>
            <a:pPr lvl="1"/>
            <a:r>
              <a:rPr lang="en-US" dirty="0" err="1"/>
              <a:t>prev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the previous sibling element of the selected element</a:t>
            </a:r>
          </a:p>
          <a:p>
            <a:pPr lvl="1"/>
            <a:r>
              <a:rPr lang="en-US" dirty="0" err="1"/>
              <a:t>prevAll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previous sibling elements of the selected element</a:t>
            </a:r>
          </a:p>
          <a:p>
            <a:pPr lvl="1"/>
            <a:r>
              <a:rPr lang="en-US" dirty="0" err="1"/>
              <a:t>prevUntil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all previous sibling elements between two given arguments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22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DOM Traversing - Siblings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00100" lvl="2" indent="0">
              <a:buNone/>
            </a:pPr>
            <a:r>
              <a:rPr lang="en-US" sz="4800" dirty="0"/>
              <a:t>&lt;!DOCTYPE html&gt;</a:t>
            </a:r>
          </a:p>
          <a:p>
            <a:pPr marL="800100" lvl="2" indent="0">
              <a:buNone/>
            </a:pPr>
            <a:r>
              <a:rPr lang="en-US" sz="4800" dirty="0"/>
              <a:t>&lt;html&gt;</a:t>
            </a:r>
          </a:p>
          <a:p>
            <a:pPr marL="800100" lvl="2" indent="0">
              <a:buNone/>
            </a:pPr>
            <a:r>
              <a:rPr lang="en-US" sz="4800" dirty="0"/>
              <a:t>&lt;head&gt;</a:t>
            </a:r>
          </a:p>
          <a:p>
            <a:pPr marL="800100" lvl="2" indent="0">
              <a:buNone/>
            </a:pPr>
            <a:r>
              <a:rPr lang="en-US" sz="4800" dirty="0"/>
              <a:t>&lt;style&gt;</a:t>
            </a:r>
          </a:p>
          <a:p>
            <a:pPr marL="800100" lvl="2" indent="0">
              <a:buNone/>
            </a:pPr>
            <a:r>
              <a:rPr lang="en-US" sz="4800" dirty="0"/>
              <a:t>.siblings *</a:t>
            </a:r>
          </a:p>
          <a:p>
            <a:pPr marL="800100" lvl="2" indent="0">
              <a:buNone/>
            </a:pPr>
            <a:r>
              <a:rPr lang="en-US" sz="4800" dirty="0"/>
              <a:t>{ </a:t>
            </a:r>
          </a:p>
          <a:p>
            <a:pPr marL="800100" lvl="2" indent="0">
              <a:buNone/>
            </a:pPr>
            <a:r>
              <a:rPr lang="en-US" sz="4800" dirty="0"/>
              <a:t>display: </a:t>
            </a:r>
            <a:r>
              <a:rPr lang="en-US" sz="4800" dirty="0" err="1"/>
              <a:t>block;border</a:t>
            </a:r>
            <a:r>
              <a:rPr lang="en-US" sz="4800" dirty="0"/>
              <a:t>: 2px solid </a:t>
            </a:r>
            <a:r>
              <a:rPr lang="en-US" sz="4800" dirty="0" err="1"/>
              <a:t>lightgrey;color</a:t>
            </a:r>
            <a:r>
              <a:rPr lang="en-US" sz="4800" dirty="0"/>
              <a:t>: </a:t>
            </a:r>
            <a:r>
              <a:rPr lang="en-US" sz="4800" dirty="0" err="1"/>
              <a:t>lightgrey;padding</a:t>
            </a:r>
            <a:r>
              <a:rPr lang="en-US" sz="4800" dirty="0"/>
              <a:t>: 5px;margin: 15px;</a:t>
            </a:r>
          </a:p>
          <a:p>
            <a:pPr marL="800100" lvl="2" indent="0">
              <a:buNone/>
            </a:pPr>
            <a:r>
              <a:rPr lang="en-US" sz="4800" dirty="0"/>
              <a:t>}</a:t>
            </a:r>
          </a:p>
          <a:p>
            <a:pPr marL="800100" lvl="2" indent="0">
              <a:buNone/>
            </a:pPr>
            <a:r>
              <a:rPr lang="en-US" sz="4800" dirty="0"/>
              <a:t>&lt;/style&gt;</a:t>
            </a:r>
          </a:p>
          <a:p>
            <a:pPr marL="800100" lvl="2" indent="0">
              <a:buNone/>
            </a:pPr>
            <a:r>
              <a:rPr lang="hr-HR" sz="4800" dirty="0"/>
              <a:t>&lt;script src="https://ajax.googleapis.com/ajax/libs/jquery/3.3.1/jquery.min.js"&gt;</a:t>
            </a:r>
            <a:r>
              <a:rPr lang="en-US" sz="4800" dirty="0"/>
              <a:t>&lt;/script&gt;</a:t>
            </a:r>
          </a:p>
          <a:p>
            <a:pPr marL="800100" lvl="2" indent="0">
              <a:buNone/>
            </a:pPr>
            <a:r>
              <a:rPr lang="en-US" sz="4800" dirty="0"/>
              <a:t>&lt;script&gt;</a:t>
            </a:r>
          </a:p>
          <a:p>
            <a:pPr marL="800100" lvl="2" indent="0">
              <a:buNone/>
            </a:pPr>
            <a:r>
              <a:rPr lang="en-US" sz="4800" dirty="0"/>
              <a:t>$(document).ready(function(){</a:t>
            </a:r>
          </a:p>
          <a:p>
            <a:pPr marL="800100" lvl="2" indent="0">
              <a:buNone/>
            </a:pPr>
            <a:r>
              <a:rPr lang="en-US" sz="4800" dirty="0"/>
              <a:t>  $("h2").</a:t>
            </a:r>
            <a:r>
              <a:rPr lang="en-US" sz="4800" dirty="0" err="1"/>
              <a:t>nextUntil</a:t>
            </a:r>
            <a:r>
              <a:rPr lang="en-US" sz="4800" dirty="0"/>
              <a:t>("h6").</a:t>
            </a:r>
            <a:r>
              <a:rPr lang="en-US" sz="4800" dirty="0" err="1"/>
              <a:t>css</a:t>
            </a:r>
            <a:r>
              <a:rPr lang="en-US" sz="4800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sz="4800" dirty="0"/>
              <a:t>});</a:t>
            </a:r>
          </a:p>
          <a:p>
            <a:pPr marL="800100" lvl="2" indent="0">
              <a:buNone/>
            </a:pPr>
            <a:r>
              <a:rPr lang="en-US" sz="4800" dirty="0"/>
              <a:t>&lt;/script&gt;</a:t>
            </a:r>
          </a:p>
          <a:p>
            <a:pPr marL="800100" lvl="2" indent="0">
              <a:buNone/>
            </a:pPr>
            <a:r>
              <a:rPr lang="en-US" sz="4800" dirty="0"/>
              <a:t>&lt;/head&gt;</a:t>
            </a:r>
          </a:p>
          <a:p>
            <a:pPr marL="800100" lvl="2" indent="0">
              <a:buNone/>
            </a:pPr>
            <a:r>
              <a:rPr lang="en-US" sz="4800" dirty="0"/>
              <a:t>&lt;body class="siblings"&gt;</a:t>
            </a:r>
          </a:p>
          <a:p>
            <a:pPr marL="800100" lvl="2" indent="0">
              <a:buNone/>
            </a:pPr>
            <a:endParaRPr lang="en-US" sz="4800" dirty="0"/>
          </a:p>
          <a:p>
            <a:pPr marL="800100" lvl="2" indent="0">
              <a:buNone/>
            </a:pPr>
            <a:r>
              <a:rPr lang="en-US" sz="4800" dirty="0"/>
              <a:t>&lt;div&gt;div (parent)</a:t>
            </a:r>
          </a:p>
          <a:p>
            <a:pPr marL="800100" lvl="2" indent="0">
              <a:buNone/>
            </a:pPr>
            <a:r>
              <a:rPr lang="en-US" sz="4800" dirty="0"/>
              <a:t>  &lt;p&gt;p&lt;/p&gt;</a:t>
            </a:r>
          </a:p>
          <a:p>
            <a:pPr marL="800100" lvl="2" indent="0">
              <a:buNone/>
            </a:pPr>
            <a:r>
              <a:rPr lang="en-US" sz="4800" dirty="0"/>
              <a:t>  &lt;span&gt;span&lt;/span&gt;</a:t>
            </a:r>
          </a:p>
          <a:p>
            <a:pPr marL="800100" lvl="2" indent="0">
              <a:buNone/>
            </a:pPr>
            <a:r>
              <a:rPr lang="en-US" sz="4800" dirty="0"/>
              <a:t>  &lt;h2&gt;h2&lt;/h2&gt;  &lt;h3&gt;h3&lt;/h3&gt;  &lt;h4&gt;h4&lt;/h4&gt;  &lt;h5&gt;h5&lt;/h5&gt;  &lt;h6&gt;h6&lt;/h6&gt;</a:t>
            </a:r>
          </a:p>
          <a:p>
            <a:pPr marL="800100" lvl="2" indent="0">
              <a:buNone/>
            </a:pPr>
            <a:r>
              <a:rPr lang="en-US" sz="4800" dirty="0"/>
              <a:t>  &lt;p&gt;p&lt;/p&gt;</a:t>
            </a:r>
          </a:p>
          <a:p>
            <a:pPr marL="800100" lvl="2" indent="0">
              <a:buNone/>
            </a:pPr>
            <a:r>
              <a:rPr lang="en-US" sz="4800" dirty="0"/>
              <a:t>&lt;/div&gt;</a:t>
            </a:r>
          </a:p>
          <a:p>
            <a:pPr marL="800100" lvl="2" indent="0">
              <a:buNone/>
            </a:pPr>
            <a:r>
              <a:rPr lang="en-US" sz="4800" dirty="0"/>
              <a:t>&lt;/body&gt;</a:t>
            </a:r>
          </a:p>
          <a:p>
            <a:pPr marL="800100" lvl="2" indent="0">
              <a:buNone/>
            </a:pPr>
            <a:r>
              <a:rPr lang="en-US" sz="4800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79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AJAX: 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AJAX: Asynchronous JavaScript + XML</a:t>
            </a:r>
          </a:p>
          <a:p>
            <a:r>
              <a:rPr lang="en-US" dirty="0"/>
              <a:t>AJAX allows client-side JavaScript to request and receive data from a server without refreshing the web page.</a:t>
            </a:r>
          </a:p>
          <a:p>
            <a:r>
              <a:rPr lang="en-US" dirty="0"/>
              <a:t>This technique enables the developer to create an application that is uninterrupted, making only portions of the web page reload with the new data.</a:t>
            </a:r>
          </a:p>
          <a:p>
            <a:r>
              <a:rPr lang="en-US" dirty="0"/>
              <a:t>Data can be retrieved using 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32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AJAX: Brief Introduction</a:t>
            </a:r>
          </a:p>
        </p:txBody>
      </p:sp>
      <p:pic>
        <p:nvPicPr>
          <p:cNvPr id="5" name="Content Placeholder 4" descr="Ajax Overview 1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846715" y="1431940"/>
            <a:ext cx="50911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1528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</a:t>
            </a:r>
          </a:p>
          <a:p>
            <a:r>
              <a:rPr lang="en-US" dirty="0"/>
              <a:t>Google Suggest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jQuery Selector to select/query HTML elements</a:t>
            </a:r>
          </a:p>
          <a:p>
            <a:r>
              <a:rPr lang="en-US" dirty="0"/>
              <a:t>Actions can then be performed on the selected/queried elements</a:t>
            </a:r>
          </a:p>
          <a:p>
            <a:r>
              <a:rPr lang="en-US" dirty="0"/>
              <a:t>jQuery functions can be stored in a separate .</a:t>
            </a:r>
            <a:r>
              <a:rPr lang="en-US" dirty="0" err="1"/>
              <a:t>js</a:t>
            </a:r>
            <a:r>
              <a:rPr lang="en-US" dirty="0"/>
              <a:t> file and referenced using the “script” element’s “</a:t>
            </a:r>
            <a:r>
              <a:rPr lang="en-US" dirty="0" err="1"/>
              <a:t>src</a:t>
            </a:r>
            <a:r>
              <a:rPr lang="en-US" dirty="0"/>
              <a:t>” attribute</a:t>
            </a:r>
          </a:p>
          <a:p>
            <a:r>
              <a:rPr lang="en-US" dirty="0"/>
              <a:t>Basic syntax is: 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dirty="0"/>
              <a:t>$ sign to specify jQuery</a:t>
            </a:r>
          </a:p>
          <a:p>
            <a:pPr lvl="1"/>
            <a:r>
              <a:rPr lang="en-US" i="1" dirty="0"/>
              <a:t>selector</a:t>
            </a:r>
            <a:r>
              <a:rPr lang="en-US" dirty="0"/>
              <a:t> to specify the HTML elements to select/query</a:t>
            </a:r>
          </a:p>
          <a:p>
            <a:pPr lvl="1"/>
            <a:r>
              <a:rPr lang="en-US" i="1" dirty="0"/>
              <a:t>action</a:t>
            </a:r>
            <a:r>
              <a:rPr lang="en-US" dirty="0"/>
              <a:t> is the action to be performed on the element(s)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8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$(this).hide() - hides the current element</a:t>
            </a:r>
          </a:p>
          <a:p>
            <a:pPr lvl="1"/>
            <a:r>
              <a:rPr lang="en-US" dirty="0"/>
              <a:t>$("p").hide() - hides all &lt;p&gt; elements</a:t>
            </a:r>
          </a:p>
          <a:p>
            <a:pPr lvl="1"/>
            <a:r>
              <a:rPr lang="en-US" dirty="0"/>
              <a:t>$(".test").hide() - hides all elements with class="test"</a:t>
            </a:r>
          </a:p>
          <a:p>
            <a:pPr lvl="1"/>
            <a:r>
              <a:rPr lang="en-US" dirty="0"/>
              <a:t>$("#test").hide() - hides the element with id="test"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Document Ready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Ready Event is used to prevent any jQuery code from running before the document is finished loading</a:t>
            </a:r>
          </a:p>
          <a:p>
            <a:r>
              <a:rPr lang="en-US" dirty="0"/>
              <a:t>Good practice to wait for the document to be fully loaded and ready before manipulating it</a:t>
            </a:r>
          </a:p>
          <a:p>
            <a:r>
              <a:rPr lang="en-US" dirty="0"/>
              <a:t>Document Ready Event allows for JavaScript code to be present in the HTML document head section</a:t>
            </a:r>
          </a:p>
          <a:p>
            <a:r>
              <a:rPr lang="en-US" dirty="0"/>
              <a:t>Problems if JavaScript Statements run before document is fully loaded:</a:t>
            </a:r>
          </a:p>
          <a:p>
            <a:pPr lvl="1"/>
            <a:r>
              <a:rPr lang="en-US" dirty="0"/>
              <a:t>hide an element that is not created yet</a:t>
            </a:r>
          </a:p>
          <a:p>
            <a:pPr lvl="1"/>
            <a:r>
              <a:rPr lang="en-US" dirty="0"/>
              <a:t>get the size of an image that is not loaded yet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jQuery: Document Ready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Usage: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27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fined">
  <a:themeElements>
    <a:clrScheme name="Refined 7">
      <a:dk1>
        <a:srgbClr val="000000"/>
      </a:dk1>
      <a:lt1>
        <a:srgbClr val="FFFFFF"/>
      </a:lt1>
      <a:dk2>
        <a:srgbClr val="000066"/>
      </a:dk2>
      <a:lt2>
        <a:srgbClr val="333399"/>
      </a:lt2>
      <a:accent1>
        <a:srgbClr val="3399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8AE7"/>
      </a:accent6>
      <a:hlink>
        <a:srgbClr val="00CCFF"/>
      </a:hlink>
      <a:folHlink>
        <a:srgbClr val="5F5F5F"/>
      </a:folHlink>
    </a:clrScheme>
    <a:fontScheme name="Refined">
      <a:majorFont>
        <a:latin typeface="Times New Roman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26013</TotalTime>
  <Words>6525</Words>
  <Application>Microsoft Macintosh PowerPoint</Application>
  <PresentationFormat>On-screen Show (4:3)</PresentationFormat>
  <Paragraphs>995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 Unicode MS</vt:lpstr>
      <vt:lpstr>Arial</vt:lpstr>
      <vt:lpstr>OCR A Extended</vt:lpstr>
      <vt:lpstr>Times New Roman</vt:lpstr>
      <vt:lpstr>Wingdings</vt:lpstr>
      <vt:lpstr>Refined</vt:lpstr>
      <vt:lpstr>Clarity</vt:lpstr>
      <vt:lpstr>Web Programming Languages </vt:lpstr>
      <vt:lpstr>JavaScript Frameworks</vt:lpstr>
      <vt:lpstr>jQuery: Introduction</vt:lpstr>
      <vt:lpstr>Features</vt:lpstr>
      <vt:lpstr>jQuery: Introduction</vt:lpstr>
      <vt:lpstr>jQuery: Syntax</vt:lpstr>
      <vt:lpstr>jQuery: Syntax</vt:lpstr>
      <vt:lpstr>jQuery: Document Ready Event</vt:lpstr>
      <vt:lpstr>jQuery: Document Ready Event</vt:lpstr>
      <vt:lpstr>jQuery: Selectors</vt:lpstr>
      <vt:lpstr>jQuery: Selectors</vt:lpstr>
      <vt:lpstr>jQuery: Selector Example</vt:lpstr>
      <vt:lpstr>jQuery: Events</vt:lpstr>
      <vt:lpstr>jQuery: Event Example</vt:lpstr>
      <vt:lpstr>jQuery: Event Example</vt:lpstr>
      <vt:lpstr>jQuery: Page Effects – Hide &amp; Show</vt:lpstr>
      <vt:lpstr>jQuery: Page Effects – Hide/Show</vt:lpstr>
      <vt:lpstr>jQuery: Page Effects – Hide/Show</vt:lpstr>
      <vt:lpstr>jQuery: Page Effects - Fading</vt:lpstr>
      <vt:lpstr>jQuery: Page Effects - Fading</vt:lpstr>
      <vt:lpstr>jQuery: Page Effects - Fading</vt:lpstr>
      <vt:lpstr>jQuery: Page Effects - Sliding</vt:lpstr>
      <vt:lpstr>jQuery: Page Effects - Sliding</vt:lpstr>
      <vt:lpstr>jQuery: Page Effects - Animations</vt:lpstr>
      <vt:lpstr>jQuery: Page Effects - Animations</vt:lpstr>
      <vt:lpstr>jQuery: Page Effects – Callback Functions</vt:lpstr>
      <vt:lpstr>jQuery: Page Effects - Chaining</vt:lpstr>
      <vt:lpstr>jQuery: Page Effects – Chaining</vt:lpstr>
      <vt:lpstr>jQuery: HTML Methods - Get</vt:lpstr>
      <vt:lpstr>jQuery: HTML Methods - Get</vt:lpstr>
      <vt:lpstr>jQuery: HTML Methods - Get</vt:lpstr>
      <vt:lpstr>jQuery: HTML Methods - Get</vt:lpstr>
      <vt:lpstr>jQuery: HTML Methods - Set</vt:lpstr>
      <vt:lpstr>jQuery: HTML Methods - Set</vt:lpstr>
      <vt:lpstr>jQuery: HTML Methods - Set</vt:lpstr>
      <vt:lpstr>jQuery: HTML Methods - Add </vt:lpstr>
      <vt:lpstr>jQuery: HTML Methods - Remove</vt:lpstr>
      <vt:lpstr>jQuery: HTML Methods - Remove</vt:lpstr>
      <vt:lpstr>jQuery: HTML Methods - Remove</vt:lpstr>
      <vt:lpstr>jQuery: HTML Methods - Remove</vt:lpstr>
      <vt:lpstr>jQuery: HTML Methods - CSS</vt:lpstr>
      <vt:lpstr>jQuery: HTML Methods - CSS</vt:lpstr>
      <vt:lpstr>jQuery: HTML Methods - CSS</vt:lpstr>
      <vt:lpstr>jQuery: HTML Methods - CSS</vt:lpstr>
      <vt:lpstr>jQuery: DOM Traversing</vt:lpstr>
      <vt:lpstr>jQuery: DOM Traversing - Ancestors</vt:lpstr>
      <vt:lpstr>jQuery: DOM Traversing - Ancestors</vt:lpstr>
      <vt:lpstr>jQuery: DOM Traversing - Descendants</vt:lpstr>
      <vt:lpstr>jQuery: DOM Traversing - Descendants</vt:lpstr>
      <vt:lpstr>jQuery: DOM Traversing - Descendants</vt:lpstr>
      <vt:lpstr>jQuery: DOM Traversing - Siblings</vt:lpstr>
      <vt:lpstr>jQuery: DOM Traversing - Siblings</vt:lpstr>
      <vt:lpstr>AJAX: Brief Introduction</vt:lpstr>
      <vt:lpstr>AJAX: Brief Introduction</vt:lpstr>
      <vt:lpstr>AJAX Examples</vt:lpstr>
    </vt:vector>
  </TitlesOfParts>
  <Company>The 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CS  6364</dc:title>
  <dc:creator>cathie</dc:creator>
  <cp:lastModifiedBy>Yuruk, Nurcan</cp:lastModifiedBy>
  <cp:revision>1699</cp:revision>
  <cp:lastPrinted>2014-02-07T16:52:43Z</cp:lastPrinted>
  <dcterms:created xsi:type="dcterms:W3CDTF">2006-06-12T19:09:32Z</dcterms:created>
  <dcterms:modified xsi:type="dcterms:W3CDTF">2020-09-14T19:30:42Z</dcterms:modified>
</cp:coreProperties>
</file>