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68" r:id="rId6"/>
  </p:sldIdLst>
  <p:sldSz cx="30275213" cy="42803763"/>
  <p:notesSz cx="7315200" cy="9601200"/>
  <p:defaultTextStyle>
    <a:defPPr>
      <a:defRPr lang="en-US"/>
    </a:defPPr>
    <a:lvl1pPr marL="0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Michaely" initials="RM" lastIdx="1" clrIdx="0">
    <p:extLst>
      <p:ext uri="{19B8F6BF-5375-455C-9EA6-DF929625EA0E}">
        <p15:presenceInfo xmlns:p15="http://schemas.microsoft.com/office/powerpoint/2012/main" userId="S-1-5-21-436374069-220523388-1801674531-92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C4"/>
    <a:srgbClr val="01B7C4"/>
    <a:srgbClr val="95A0B1"/>
    <a:srgbClr val="C3D2E7"/>
    <a:srgbClr val="C3D3E9"/>
    <a:srgbClr val="94ADCE"/>
    <a:srgbClr val="70839D"/>
    <a:srgbClr val="B7A832"/>
    <a:srgbClr val="E6DFA4"/>
    <a:srgbClr val="E6D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7" autoAdjust="0"/>
    <p:restoredTop sz="96866" autoAdjust="0"/>
  </p:normalViewPr>
  <p:slideViewPr>
    <p:cSldViewPr>
      <p:cViewPr varScale="1">
        <p:scale>
          <a:sx n="22" d="100"/>
          <a:sy n="22" d="100"/>
        </p:scale>
        <p:origin x="3186" y="48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2817F-697B-493D-AE7F-6FF66172E7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5F7F5AE-B448-42C5-B559-170A8884C0B0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CH" dirty="0" smtClean="0"/>
            <a:t>Algorithm </a:t>
          </a:r>
          <a:br>
            <a:rPr lang="de-CH" dirty="0" smtClean="0"/>
          </a:br>
          <a:r>
            <a:rPr lang="de-CH" dirty="0" smtClean="0"/>
            <a:t>Development</a:t>
          </a:r>
          <a:endParaRPr lang="de-CH" dirty="0"/>
        </a:p>
      </dgm:t>
    </dgm:pt>
    <dgm:pt modelId="{E488A65B-FD62-4C66-99F0-9B983D2755FE}" type="parTrans" cxnId="{D5FDC2AF-1921-45A3-8046-1A985B98B5C0}">
      <dgm:prSet/>
      <dgm:spPr/>
      <dgm:t>
        <a:bodyPr/>
        <a:lstStyle/>
        <a:p>
          <a:endParaRPr lang="de-CH"/>
        </a:p>
      </dgm:t>
    </dgm:pt>
    <dgm:pt modelId="{A794F765-2411-44C6-B7E5-AD6180533DCE}" type="sibTrans" cxnId="{D5FDC2AF-1921-45A3-8046-1A985B98B5C0}">
      <dgm:prSet/>
      <dgm:spPr/>
      <dgm:t>
        <a:bodyPr/>
        <a:lstStyle/>
        <a:p>
          <a:endParaRPr lang="de-CH"/>
        </a:p>
      </dgm:t>
    </dgm:pt>
    <dgm:pt modelId="{AD7F996E-75E8-4831-BD4A-A830566D5B7D}">
      <dgm:prSet phldrT="[Text]"/>
      <dgm:spPr/>
      <dgm:t>
        <a:bodyPr/>
        <a:lstStyle/>
        <a:p>
          <a:r>
            <a:rPr lang="de-CH" dirty="0" smtClean="0"/>
            <a:t>Architectural Development</a:t>
          </a:r>
          <a:endParaRPr lang="de-CH" dirty="0"/>
        </a:p>
      </dgm:t>
    </dgm:pt>
    <dgm:pt modelId="{0417FBEE-8254-42ED-95D7-38CAA87546B8}" type="parTrans" cxnId="{5EB8AA0B-B77F-4254-8019-FF1510E6E088}">
      <dgm:prSet/>
      <dgm:spPr/>
      <dgm:t>
        <a:bodyPr/>
        <a:lstStyle/>
        <a:p>
          <a:endParaRPr lang="de-CH"/>
        </a:p>
      </dgm:t>
    </dgm:pt>
    <dgm:pt modelId="{B23115A5-0477-418D-984F-F60DB942EF96}" type="sibTrans" cxnId="{5EB8AA0B-B77F-4254-8019-FF1510E6E088}">
      <dgm:prSet/>
      <dgm:spPr/>
      <dgm:t>
        <a:bodyPr/>
        <a:lstStyle/>
        <a:p>
          <a:endParaRPr lang="de-CH"/>
        </a:p>
      </dgm:t>
    </dgm:pt>
    <dgm:pt modelId="{D88FBBCC-9831-46B1-B1D0-BED0C51AB06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CH" dirty="0" smtClean="0"/>
            <a:t>Implementation</a:t>
          </a:r>
          <a:endParaRPr lang="de-CH" dirty="0"/>
        </a:p>
      </dgm:t>
    </dgm:pt>
    <dgm:pt modelId="{4F7FA68F-1068-4D47-BE22-CC86BD0610D5}" type="parTrans" cxnId="{6634253A-0341-4EE5-8BB8-1C6C8F80AF5E}">
      <dgm:prSet/>
      <dgm:spPr/>
      <dgm:t>
        <a:bodyPr/>
        <a:lstStyle/>
        <a:p>
          <a:endParaRPr lang="de-CH"/>
        </a:p>
      </dgm:t>
    </dgm:pt>
    <dgm:pt modelId="{6BBF78E3-6521-42AF-99A5-CF741A6F3F30}" type="sibTrans" cxnId="{6634253A-0341-4EE5-8BB8-1C6C8F80AF5E}">
      <dgm:prSet/>
      <dgm:spPr/>
      <dgm:t>
        <a:bodyPr/>
        <a:lstStyle/>
        <a:p>
          <a:endParaRPr lang="de-CH"/>
        </a:p>
      </dgm:t>
    </dgm:pt>
    <dgm:pt modelId="{9E5FFDFC-8FD8-4E9F-98BD-F2A23F55F842}" type="pres">
      <dgm:prSet presAssocID="{9C82817F-697B-493D-AE7F-6FF66172E758}" presName="Name0" presStyleCnt="0">
        <dgm:presLayoutVars>
          <dgm:dir/>
          <dgm:animLvl val="lvl"/>
          <dgm:resizeHandles val="exact"/>
        </dgm:presLayoutVars>
      </dgm:prSet>
      <dgm:spPr/>
    </dgm:pt>
    <dgm:pt modelId="{1ABE0D19-2590-4579-A6DB-F5310DECAF32}" type="pres">
      <dgm:prSet presAssocID="{65F7F5AE-B448-42C5-B559-170A8884C0B0}" presName="parTxOnly" presStyleLbl="node1" presStyleIdx="0" presStyleCnt="3" custScaleY="63094" custLinFactNeighborY="-915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82E1FE-E248-46E3-B57F-4B74B6DC1B96}" type="pres">
      <dgm:prSet presAssocID="{A794F765-2411-44C6-B7E5-AD6180533DCE}" presName="parTxOnlySpace" presStyleCnt="0"/>
      <dgm:spPr/>
    </dgm:pt>
    <dgm:pt modelId="{AD5EB54E-3EC0-42EF-8A83-31034C1D3CC0}" type="pres">
      <dgm:prSet presAssocID="{AD7F996E-75E8-4831-BD4A-A830566D5B7D}" presName="parTxOnly" presStyleLbl="node1" presStyleIdx="1" presStyleCnt="3" custScaleY="63094" custLinFactNeighborY="-915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5DE6E5D-7DE8-4F1B-B7C3-9D6D0C1D800A}" type="pres">
      <dgm:prSet presAssocID="{B23115A5-0477-418D-984F-F60DB942EF96}" presName="parTxOnlySpace" presStyleCnt="0"/>
      <dgm:spPr/>
    </dgm:pt>
    <dgm:pt modelId="{F1ED5C62-E743-4F0D-AC68-BA514AA2CE55}" type="pres">
      <dgm:prSet presAssocID="{D88FBBCC-9831-46B1-B1D0-BED0C51AB061}" presName="parTxOnly" presStyleLbl="node1" presStyleIdx="2" presStyleCnt="3" custScaleY="63094" custLinFactNeighborY="-915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797CC412-D3DF-4A34-BAEF-B85084FA374A}" type="presOf" srcId="{65F7F5AE-B448-42C5-B559-170A8884C0B0}" destId="{1ABE0D19-2590-4579-A6DB-F5310DECAF32}" srcOrd="0" destOrd="0" presId="urn:microsoft.com/office/officeart/2005/8/layout/chevron1"/>
    <dgm:cxn modelId="{B0E8F6D1-E420-4BC2-AE86-26C5A0749ADE}" type="presOf" srcId="{AD7F996E-75E8-4831-BD4A-A830566D5B7D}" destId="{AD5EB54E-3EC0-42EF-8A83-31034C1D3CC0}" srcOrd="0" destOrd="0" presId="urn:microsoft.com/office/officeart/2005/8/layout/chevron1"/>
    <dgm:cxn modelId="{2548C428-C33F-41D1-9B39-323074C014CF}" type="presOf" srcId="{D88FBBCC-9831-46B1-B1D0-BED0C51AB061}" destId="{F1ED5C62-E743-4F0D-AC68-BA514AA2CE55}" srcOrd="0" destOrd="0" presId="urn:microsoft.com/office/officeart/2005/8/layout/chevron1"/>
    <dgm:cxn modelId="{5EB8AA0B-B77F-4254-8019-FF1510E6E088}" srcId="{9C82817F-697B-493D-AE7F-6FF66172E758}" destId="{AD7F996E-75E8-4831-BD4A-A830566D5B7D}" srcOrd="1" destOrd="0" parTransId="{0417FBEE-8254-42ED-95D7-38CAA87546B8}" sibTransId="{B23115A5-0477-418D-984F-F60DB942EF96}"/>
    <dgm:cxn modelId="{2FF3BC1F-4827-4C1B-8DE5-C9AB4D57F332}" type="presOf" srcId="{9C82817F-697B-493D-AE7F-6FF66172E758}" destId="{9E5FFDFC-8FD8-4E9F-98BD-F2A23F55F842}" srcOrd="0" destOrd="0" presId="urn:microsoft.com/office/officeart/2005/8/layout/chevron1"/>
    <dgm:cxn modelId="{D5FDC2AF-1921-45A3-8046-1A985B98B5C0}" srcId="{9C82817F-697B-493D-AE7F-6FF66172E758}" destId="{65F7F5AE-B448-42C5-B559-170A8884C0B0}" srcOrd="0" destOrd="0" parTransId="{E488A65B-FD62-4C66-99F0-9B983D2755FE}" sibTransId="{A794F765-2411-44C6-B7E5-AD6180533DCE}"/>
    <dgm:cxn modelId="{6634253A-0341-4EE5-8BB8-1C6C8F80AF5E}" srcId="{9C82817F-697B-493D-AE7F-6FF66172E758}" destId="{D88FBBCC-9831-46B1-B1D0-BED0C51AB061}" srcOrd="2" destOrd="0" parTransId="{4F7FA68F-1068-4D47-BE22-CC86BD0610D5}" sibTransId="{6BBF78E3-6521-42AF-99A5-CF741A6F3F30}"/>
    <dgm:cxn modelId="{A401DF48-D950-42DE-84B9-FF25DBA7484A}" type="presParOf" srcId="{9E5FFDFC-8FD8-4E9F-98BD-F2A23F55F842}" destId="{1ABE0D19-2590-4579-A6DB-F5310DECAF32}" srcOrd="0" destOrd="0" presId="urn:microsoft.com/office/officeart/2005/8/layout/chevron1"/>
    <dgm:cxn modelId="{37257079-6BC0-4640-8A08-E005AE7BF74A}" type="presParOf" srcId="{9E5FFDFC-8FD8-4E9F-98BD-F2A23F55F842}" destId="{0082E1FE-E248-46E3-B57F-4B74B6DC1B96}" srcOrd="1" destOrd="0" presId="urn:microsoft.com/office/officeart/2005/8/layout/chevron1"/>
    <dgm:cxn modelId="{1CBE1DC5-8364-4E46-BA6B-8A7335DB0412}" type="presParOf" srcId="{9E5FFDFC-8FD8-4E9F-98BD-F2A23F55F842}" destId="{AD5EB54E-3EC0-42EF-8A83-31034C1D3CC0}" srcOrd="2" destOrd="0" presId="urn:microsoft.com/office/officeart/2005/8/layout/chevron1"/>
    <dgm:cxn modelId="{BA0A5672-9939-45B9-BA77-BE5860962448}" type="presParOf" srcId="{9E5FFDFC-8FD8-4E9F-98BD-F2A23F55F842}" destId="{B5DE6E5D-7DE8-4F1B-B7C3-9D6D0C1D800A}" srcOrd="3" destOrd="0" presId="urn:microsoft.com/office/officeart/2005/8/layout/chevron1"/>
    <dgm:cxn modelId="{DCCDDFE6-A444-47D1-B920-3D5FA9DBA63E}" type="presParOf" srcId="{9E5FFDFC-8FD8-4E9F-98BD-F2A23F55F842}" destId="{F1ED5C62-E743-4F0D-AC68-BA514AA2CE5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E0D19-2590-4579-A6DB-F5310DECAF32}">
      <dsp:nvSpPr>
        <dsp:cNvPr id="0" name=""/>
        <dsp:cNvSpPr/>
      </dsp:nvSpPr>
      <dsp:spPr>
        <a:xfrm>
          <a:off x="7879" y="229430"/>
          <a:ext cx="9599889" cy="242278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85344" rIns="85344" bIns="85344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400" kern="1200" dirty="0" smtClean="0"/>
            <a:t>Algorithm </a:t>
          </a:r>
          <a:br>
            <a:rPr lang="de-CH" sz="6400" kern="1200" dirty="0" smtClean="0"/>
          </a:br>
          <a:r>
            <a:rPr lang="de-CH" sz="6400" kern="1200" dirty="0" smtClean="0"/>
            <a:t>Development</a:t>
          </a:r>
          <a:endParaRPr lang="de-CH" sz="6400" kern="1200" dirty="0"/>
        </a:p>
      </dsp:txBody>
      <dsp:txXfrm>
        <a:off x="1219270" y="229430"/>
        <a:ext cx="7177108" cy="2422781"/>
      </dsp:txXfrm>
    </dsp:sp>
    <dsp:sp modelId="{AD5EB54E-3EC0-42EF-8A83-31034C1D3CC0}">
      <dsp:nvSpPr>
        <dsp:cNvPr id="0" name=""/>
        <dsp:cNvSpPr/>
      </dsp:nvSpPr>
      <dsp:spPr>
        <a:xfrm>
          <a:off x="8647780" y="229430"/>
          <a:ext cx="9599889" cy="24227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85344" rIns="85344" bIns="85344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400" kern="1200" dirty="0" smtClean="0"/>
            <a:t>Architectural Development</a:t>
          </a:r>
          <a:endParaRPr lang="de-CH" sz="6400" kern="1200" dirty="0"/>
        </a:p>
      </dsp:txBody>
      <dsp:txXfrm>
        <a:off x="9859171" y="229430"/>
        <a:ext cx="7177108" cy="2422781"/>
      </dsp:txXfrm>
    </dsp:sp>
    <dsp:sp modelId="{F1ED5C62-E743-4F0D-AC68-BA514AA2CE55}">
      <dsp:nvSpPr>
        <dsp:cNvPr id="0" name=""/>
        <dsp:cNvSpPr/>
      </dsp:nvSpPr>
      <dsp:spPr>
        <a:xfrm>
          <a:off x="17287680" y="229430"/>
          <a:ext cx="9599889" cy="2422781"/>
        </a:xfrm>
        <a:prstGeom prst="chevron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85344" rIns="85344" bIns="85344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400" kern="1200" dirty="0" smtClean="0"/>
            <a:t>Implementation</a:t>
          </a:r>
          <a:endParaRPr lang="de-CH" sz="6400" kern="1200" dirty="0"/>
        </a:p>
      </dsp:txBody>
      <dsp:txXfrm>
        <a:off x="18499071" y="229430"/>
        <a:ext cx="7177108" cy="242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2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2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19138"/>
            <a:ext cx="2546350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3" tIns="46747" rIns="93493" bIns="467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3493" tIns="46747" rIns="93493" bIns="467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3493" tIns="46747" rIns="93493" bIns="46747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nl-NL" sz="7800" dirty="0" smtClean="0"/>
              <a:t>Suggestion for MATLAB</a:t>
            </a:r>
            <a:r>
              <a:rPr lang="nl-NL" sz="7800" baseline="0" dirty="0" smtClean="0"/>
              <a:t> EXPO 2016 Benelux.</a:t>
            </a:r>
            <a:endParaRPr lang="en-US" sz="7800" dirty="0"/>
          </a:p>
          <a:p>
            <a:endParaRPr lang="de-CH" sz="7800" dirty="0"/>
          </a:p>
          <a:p>
            <a:endParaRPr lang="en-US" sz="7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999" y="3456000"/>
            <a:ext cx="27396000" cy="11340000"/>
          </a:xfrm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1440000" y="2160000"/>
            <a:ext cx="27396000" cy="1296000"/>
          </a:xfr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439999" y="16974000"/>
            <a:ext cx="27396000" cy="11340000"/>
          </a:xfrm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440000" y="15678000"/>
            <a:ext cx="27396000" cy="1296000"/>
          </a:xfr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1427004" y="30492000"/>
            <a:ext cx="27396000" cy="11340000"/>
          </a:xfrm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427005" y="29196000"/>
            <a:ext cx="27396000" cy="1296000"/>
          </a:xfr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12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999" y="5148000"/>
            <a:ext cx="27396000" cy="10800000"/>
          </a:xfrm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1440000" y="3852000"/>
            <a:ext cx="27396000" cy="1296000"/>
          </a:xfr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 lIns="360000"/>
          <a:lstStyle>
            <a:lvl1pPr marL="0" indent="0">
              <a:buSzPct val="75000"/>
              <a:buFontTx/>
              <a:buNone/>
              <a:defRPr lang="de-DE" sz="72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439999" y="18036000"/>
            <a:ext cx="27396000" cy="10800000"/>
          </a:xfrm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440000" y="16740000"/>
            <a:ext cx="27396000" cy="1296000"/>
          </a:xfr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 lIns="360000"/>
          <a:lstStyle>
            <a:lvl1pPr marL="1135308" indent="-1135308">
              <a:buSzPct val="75000"/>
              <a:defRPr lang="de-DE" sz="72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1427004" y="30924000"/>
            <a:ext cx="27396000" cy="10800000"/>
          </a:xfrm>
          <a:ln w="76200">
            <a:solidFill>
              <a:schemeClr val="tx2"/>
            </a:solidFill>
          </a:ln>
        </p:spPr>
        <p:txBody>
          <a:bodyPr/>
          <a:lstStyle>
            <a:lvl1pPr marL="1135308" indent="-1135308">
              <a:buSzPct val="75000"/>
              <a:defRPr lang="de-DE" sz="7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427005" y="29628000"/>
            <a:ext cx="27396000" cy="1296000"/>
          </a:xfr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 lIns="360000"/>
          <a:lstStyle>
            <a:lvl1pPr marL="1135308" indent="-1135308">
              <a:buSzPct val="75000"/>
              <a:defRPr lang="de-DE" sz="72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105000"/>
              </a:lnSpc>
              <a:defRPr sz="6622"/>
            </a:lvl2pPr>
            <a:lvl3pPr>
              <a:lnSpc>
                <a:spcPct val="105000"/>
              </a:lnSpc>
              <a:buSzPct val="75000"/>
              <a:defRPr sz="5297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marL="1135308" lvl="0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40000" y="1656000"/>
            <a:ext cx="26743105" cy="16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9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2853584"/>
            <a:ext cx="26743105" cy="61827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5"/>
            <a:ext cx="26743105" cy="2901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10614" y="231529"/>
            <a:ext cx="5829300" cy="158591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756882" y="966496"/>
            <a:ext cx="23232402" cy="1689107"/>
          </a:xfrm>
          <a:prstGeom prst="bentConnector3">
            <a:avLst>
              <a:gd name="adj1" fmla="val 99917"/>
            </a:avLst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defTabSz="3027487" rtl="0" eaLnBrk="1" latinLnBrk="0" hangingPunct="1">
        <a:spcBef>
          <a:spcPct val="0"/>
        </a:spcBef>
        <a:buNone/>
        <a:defRPr sz="9271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135308" indent="-1135308" algn="l" defTabSz="3027487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794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459833" indent="-946090" algn="l" defTabSz="30274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662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784359" indent="-756872" algn="l" defTabSz="3027487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52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298102" indent="-756872" algn="l" defTabSz="3027487" rtl="0" eaLnBrk="1" latinLnBrk="0" hangingPunct="1">
        <a:spcBef>
          <a:spcPct val="20000"/>
        </a:spcBef>
        <a:buFont typeface="Arial" pitchFamily="34" charset="0"/>
        <a:buNone/>
        <a:defRPr sz="52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811846" indent="-756872" algn="l" defTabSz="302748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463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325589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18" Type="http://schemas.openxmlformats.org/officeDocument/2006/relationships/image" Target="../media/image10.png"/><Relationship Id="rId3" Type="http://schemas.openxmlformats.org/officeDocument/2006/relationships/hyperlink" Target="http://time.com/3751696/amazon-drones/" TargetMode="Externa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463040" y="5056065"/>
            <a:ext cx="27432000" cy="1295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 vert="horz" lIns="36000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CH" sz="7200" b="1" dirty="0" smtClean="0">
                <a:solidFill>
                  <a:schemeClr val="bg1"/>
                </a:solidFill>
              </a:rPr>
              <a:t>Objective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1463040" y="16575233"/>
            <a:ext cx="27432000" cy="1296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 vert="horz" lIns="36000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CH" sz="7200" b="1" dirty="0" smtClean="0">
                <a:solidFill>
                  <a:schemeClr val="bg1"/>
                </a:solidFill>
              </a:rPr>
              <a:t>Workflow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1" name="Content Placeholder 7"/>
          <p:cNvSpPr txBox="1">
            <a:spLocks/>
          </p:cNvSpPr>
          <p:nvPr/>
        </p:nvSpPr>
        <p:spPr>
          <a:xfrm>
            <a:off x="1463040" y="30083760"/>
            <a:ext cx="27432000" cy="1296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017BC4"/>
              </a:gs>
            </a:gsLst>
            <a:lin ang="0" scaled="1"/>
          </a:gradFill>
          <a:ln w="76200">
            <a:solidFill>
              <a:schemeClr val="tx2"/>
            </a:solidFill>
          </a:ln>
        </p:spPr>
        <p:txBody>
          <a:bodyPr vert="horz" lIns="360000" tIns="45720" rIns="91440" bIns="45720" rtlCol="0">
            <a:noAutofit/>
          </a:bodyPr>
          <a:lstStyle>
            <a:lvl1pPr marL="1135308" indent="-1135308" algn="l" defTabSz="3027487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lang="de-DE" sz="72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459833" indent="-946090" algn="l" defTabSz="3027487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6622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784359" indent="-756872" algn="l" defTabSz="3027487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52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298102" indent="-756872" algn="l" defTabSz="3027487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52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811846" indent="-756872" algn="l" defTabSz="3027487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4635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8325589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dirty="0" smtClean="0"/>
              <a:t>Benefits</a:t>
            </a:r>
            <a:endParaRPr lang="en-US" dirty="0"/>
          </a:p>
        </p:txBody>
      </p:sp>
      <p:pic>
        <p:nvPicPr>
          <p:cNvPr id="46" name="Picture 4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41632" t="40646" r="8497" b="2448"/>
          <a:stretch/>
        </p:blipFill>
        <p:spPr>
          <a:xfrm>
            <a:off x="17801902" y="7432329"/>
            <a:ext cx="10873208" cy="828092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710522" y="1383657"/>
            <a:ext cx="25845036" cy="3376953"/>
          </a:xfrm>
          <a:prstGeom prst="rect">
            <a:avLst/>
          </a:prstGeom>
          <a:noFill/>
        </p:spPr>
        <p:txBody>
          <a:bodyPr wrap="square" lIns="417562" tIns="208781" rIns="417562" bIns="208781" rtlCol="0">
            <a:spAutoFit/>
          </a:bodyPr>
          <a:lstStyle/>
          <a:p>
            <a:pPr defTabSz="3028092">
              <a:spcBef>
                <a:spcPct val="0"/>
              </a:spcBef>
              <a:defRPr/>
            </a:pPr>
            <a:r>
              <a:rPr lang="en-US" sz="9602" dirty="0">
                <a:solidFill>
                  <a:srgbClr val="125687"/>
                </a:solidFill>
                <a:latin typeface="Arial" pitchFamily="34" charset="0"/>
                <a:ea typeface="+mj-ea"/>
                <a:cs typeface="Arial" pitchFamily="34" charset="0"/>
              </a:rPr>
              <a:t>Optimize Design and Implementation using Simulink for Flying Drone application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5238" y="7147850"/>
            <a:ext cx="15942186" cy="10127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5535" indent="-1135535" defTabSz="3028092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CH" sz="6001" dirty="0">
                <a:latin typeface="Arial" pitchFamily="34" charset="0"/>
                <a:cs typeface="Arial" pitchFamily="34" charset="0"/>
              </a:rPr>
              <a:t>Autonomous systems are becoming more important in the industry and society</a:t>
            </a:r>
            <a:r>
              <a:rPr lang="de-CH" sz="6001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de-CH" sz="6001" dirty="0" smtClean="0">
                <a:latin typeface="Arial" pitchFamily="34" charset="0"/>
                <a:cs typeface="Arial" pitchFamily="34" charset="0"/>
              </a:rPr>
            </a:br>
            <a:endParaRPr lang="de-CH" sz="6001" dirty="0">
              <a:latin typeface="Arial" pitchFamily="34" charset="0"/>
              <a:cs typeface="Arial" pitchFamily="34" charset="0"/>
            </a:endParaRPr>
          </a:p>
          <a:p>
            <a:pPr marL="1135535" indent="-1135535" defTabSz="3028092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CH" sz="6001" dirty="0">
                <a:latin typeface="Arial" pitchFamily="34" charset="0"/>
                <a:cs typeface="Arial" pitchFamily="34" charset="0"/>
              </a:rPr>
              <a:t>These systems heavily rely on advanced control and information systems</a:t>
            </a:r>
            <a:r>
              <a:rPr lang="de-CH" sz="6001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de-CH" sz="6001" dirty="0" smtClean="0">
                <a:latin typeface="Arial" pitchFamily="34" charset="0"/>
                <a:cs typeface="Arial" pitchFamily="34" charset="0"/>
              </a:rPr>
            </a:br>
            <a:endParaRPr lang="de-CH" sz="6001" dirty="0">
              <a:latin typeface="Arial" pitchFamily="34" charset="0"/>
              <a:cs typeface="Arial" pitchFamily="34" charset="0"/>
            </a:endParaRPr>
          </a:p>
          <a:p>
            <a:pPr marL="1135535" indent="-1135535" defTabSz="3028092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de-CH" sz="6001" dirty="0">
                <a:latin typeface="Arial" pitchFamily="34" charset="0"/>
                <a:cs typeface="Arial" pitchFamily="34" charset="0"/>
              </a:rPr>
              <a:t>Use one multi-domain simulation environment to design and implement controls applications on an AR Drone</a:t>
            </a:r>
            <a:r>
              <a:rPr lang="de-CH" sz="6001" dirty="0" smtClean="0">
                <a:latin typeface="Arial" pitchFamily="34" charset="0"/>
                <a:cs typeface="Arial" pitchFamily="34" charset="0"/>
              </a:rPr>
              <a:t>.</a:t>
            </a:r>
            <a:endParaRPr lang="nl-NL" sz="8802" dirty="0">
              <a:latin typeface="Arial" pitchFamily="34" charset="0"/>
              <a:cs typeface="Arial" pitchFamily="34" charset="0"/>
            </a:endParaRPr>
          </a:p>
          <a:p>
            <a:endParaRPr lang="nl-NL" sz="8802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401110"/>
              </p:ext>
            </p:extLst>
          </p:nvPr>
        </p:nvGraphicFramePr>
        <p:xfrm>
          <a:off x="1642595" y="18741755"/>
          <a:ext cx="26895450" cy="991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4" name="Rounded Rectangle 53"/>
          <p:cNvSpPr/>
          <p:nvPr/>
        </p:nvSpPr>
        <p:spPr>
          <a:xfrm>
            <a:off x="12633839" y="22521210"/>
            <a:ext cx="5023585" cy="62222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1" b="1" dirty="0">
                <a:latin typeface="Arial" pitchFamily="34" charset="0"/>
                <a:cs typeface="Arial" pitchFamily="34" charset="0"/>
              </a:rPr>
              <a:t>Laptop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0651280" y="22607790"/>
            <a:ext cx="7019058" cy="6135625"/>
          </a:xfrm>
          <a:prstGeom prst="roundRect">
            <a:avLst/>
          </a:prstGeom>
          <a:solidFill>
            <a:schemeClr val="lt1">
              <a:alpha val="87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1" b="1" dirty="0">
                <a:latin typeface="Arial" pitchFamily="34" charset="0"/>
                <a:cs typeface="Arial" pitchFamily="34" charset="0"/>
              </a:rPr>
              <a:t>AR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1" b="1" dirty="0">
                <a:latin typeface="Arial" pitchFamily="34" charset="0"/>
                <a:cs typeface="Arial" pitchFamily="34" charset="0"/>
              </a:rPr>
              <a:t>Drone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3994015" y="23794392"/>
            <a:ext cx="3050408" cy="345044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1" b="1" dirty="0">
                <a:latin typeface="Arial" pitchFamily="34" charset="0"/>
                <a:cs typeface="Arial" pitchFamily="34" charset="0"/>
              </a:rPr>
              <a:t>Simulink Models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18192716" y="23513780"/>
            <a:ext cx="2157361" cy="75357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Start / Stop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8156522" y="26737538"/>
            <a:ext cx="2124970" cy="79303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Values for plots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66366" y="27557675"/>
            <a:ext cx="893053" cy="96034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77438" y="27557674"/>
            <a:ext cx="3088929" cy="96034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371" y="23658434"/>
            <a:ext cx="5138854" cy="4111651"/>
          </a:xfrm>
          <a:prstGeom prst="rect">
            <a:avLst/>
          </a:prstGeom>
        </p:spPr>
      </p:pic>
      <p:sp>
        <p:nvSpPr>
          <p:cNvPr id="94" name="Rounded Rectangular Callout 93"/>
          <p:cNvSpPr/>
          <p:nvPr/>
        </p:nvSpPr>
        <p:spPr>
          <a:xfrm>
            <a:off x="19300927" y="22199778"/>
            <a:ext cx="3601200" cy="1103259"/>
          </a:xfrm>
          <a:prstGeom prst="wedgeRoundRectCallout">
            <a:avLst>
              <a:gd name="adj1" fmla="val 38922"/>
              <a:gd name="adj2" fmla="val 130060"/>
              <a:gd name="adj3" fmla="val 16667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Simulink Model compiled into Optimized C</a:t>
            </a:r>
          </a:p>
        </p:txBody>
      </p:sp>
      <p:sp>
        <p:nvSpPr>
          <p:cNvPr id="95" name="Rounded Rectangular Callout 94"/>
          <p:cNvSpPr/>
          <p:nvPr/>
        </p:nvSpPr>
        <p:spPr>
          <a:xfrm>
            <a:off x="16292438" y="22206740"/>
            <a:ext cx="2810379" cy="1049699"/>
          </a:xfrm>
          <a:prstGeom prst="wedgeRoundRectCallout">
            <a:avLst>
              <a:gd name="adj1" fmla="val -43023"/>
              <a:gd name="adj2" fmla="val 131971"/>
              <a:gd name="adj3" fmla="val 16667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Simulink Controls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66" b="100000" l="0" r="9928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842" y="25221091"/>
            <a:ext cx="1553649" cy="1365992"/>
          </a:xfrm>
          <a:prstGeom prst="rect">
            <a:avLst/>
          </a:prstGeom>
        </p:spPr>
      </p:pic>
      <p:sp>
        <p:nvSpPr>
          <p:cNvPr id="97" name="Right Arrow 96"/>
          <p:cNvSpPr/>
          <p:nvPr/>
        </p:nvSpPr>
        <p:spPr>
          <a:xfrm>
            <a:off x="17208558" y="24269094"/>
            <a:ext cx="4032609" cy="109811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ight Arrow 97"/>
          <p:cNvSpPr/>
          <p:nvPr/>
        </p:nvSpPr>
        <p:spPr>
          <a:xfrm rot="10800000">
            <a:off x="17187727" y="25599553"/>
            <a:ext cx="3984856" cy="116815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38" y="37408177"/>
            <a:ext cx="4968552" cy="480401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16"/>
          <a:srcRect l="-767" r="767"/>
          <a:stretch/>
        </p:blipFill>
        <p:spPr>
          <a:xfrm>
            <a:off x="20988000" y="34977411"/>
            <a:ext cx="6985417" cy="5718689"/>
          </a:xfrm>
          <a:prstGeom prst="rect">
            <a:avLst/>
          </a:prstGeom>
        </p:spPr>
      </p:pic>
      <p:sp>
        <p:nvSpPr>
          <p:cNvPr id="105" name="Rounded Rectangular Callout 104"/>
          <p:cNvSpPr/>
          <p:nvPr/>
        </p:nvSpPr>
        <p:spPr>
          <a:xfrm>
            <a:off x="9953030" y="39458153"/>
            <a:ext cx="10351585" cy="1632018"/>
          </a:xfrm>
          <a:prstGeom prst="wedgeRoundRectCallout">
            <a:avLst>
              <a:gd name="adj1" fmla="val -72057"/>
              <a:gd name="adj2" fmla="val 15747"/>
              <a:gd name="adj3" fmla="val 16667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1" dirty="0"/>
              <a:t>Short iteration cycles to optimize algorithm performance on </a:t>
            </a:r>
            <a:r>
              <a:rPr lang="nl-NL" sz="4801" dirty="0" smtClean="0"/>
              <a:t>hardware</a:t>
            </a:r>
            <a:endParaRPr lang="nl-NL" sz="4801" dirty="0"/>
          </a:p>
        </p:txBody>
      </p:sp>
      <p:sp>
        <p:nvSpPr>
          <p:cNvPr id="106" name="Rounded Rectangular Callout 105"/>
          <p:cNvSpPr/>
          <p:nvPr/>
        </p:nvSpPr>
        <p:spPr>
          <a:xfrm>
            <a:off x="11418655" y="35833050"/>
            <a:ext cx="8831519" cy="1752600"/>
          </a:xfrm>
          <a:prstGeom prst="wedgeRoundRectCallout">
            <a:avLst>
              <a:gd name="adj1" fmla="val 60342"/>
              <a:gd name="adj2" fmla="val 32050"/>
              <a:gd name="adj3" fmla="val 16667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1" dirty="0" smtClean="0"/>
              <a:t>Efficient target optimized automatically generated code</a:t>
            </a:r>
            <a:endParaRPr lang="en-US" sz="480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02" y="22859417"/>
            <a:ext cx="10573806" cy="5887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1589975"/>
            <a:ext cx="9009524" cy="6085714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11321182" y="32072918"/>
            <a:ext cx="10496403" cy="1799192"/>
          </a:xfrm>
          <a:prstGeom prst="wedgeRoundRectCallout">
            <a:avLst>
              <a:gd name="adj1" fmla="val -62888"/>
              <a:gd name="adj2" fmla="val 26101"/>
              <a:gd name="adj3" fmla="val 16667"/>
            </a:avLst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1" dirty="0" smtClean="0"/>
              <a:t>Optimize and easily validate through simulation before production</a:t>
            </a:r>
            <a:endParaRPr lang="nl-NL" sz="4801" dirty="0"/>
          </a:p>
        </p:txBody>
      </p:sp>
    </p:spTree>
    <p:extLst>
      <p:ext uri="{BB962C8B-B14F-4D97-AF65-F5344CB8AC3E}">
        <p14:creationId xmlns:p14="http://schemas.microsoft.com/office/powerpoint/2010/main" val="40374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737C1B76D252428EB580306A51F8D9" ma:contentTypeVersion="0" ma:contentTypeDescription="Create a new document." ma:contentTypeScope="" ma:versionID="27c9701ddcdbb61839132ce5344ce64c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cfef8d61329669b7074d46f8bc480986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85acdc-a394-4ae0-8c72-fb4a95b3d573">FV3TYEPWNNQC-1112351237-294</_dlc_DocId>
    <_dlc_DocIdUrl xmlns="5c85acdc-a394-4ae0-8c72-fb4a95b3d573">
      <Url>http://sharepoint/marketing/marcomm/conf/symposium/expo_bx/_layouts/15/DocIdRedir.aspx?ID=FV3TYEPWNNQC-1112351237-294</Url>
      <Description>FV3TYEPWNNQC-1112351237-294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0CB965-9220-484D-B552-CA3960E3EED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79DD49-9612-4253-8E4D-CF1D12EBC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5acdc-a394-4ae0-8c72-fb4a95b3d5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33C9BA-2DD1-4B5F-8F28-99688720E259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5c85acdc-a394-4ae0-8c72-fb4a95b3d573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E7E0FB2-A3A8-4115-B1BD-88615C6766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</TotalTime>
  <Words>79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MW_Public</vt:lpstr>
      <vt:lpstr>PowerPoint Presentation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Jan Eggers</dc:creator>
  <cp:keywords>Version 14.0</cp:keywords>
  <cp:lastModifiedBy>Sanne Marx</cp:lastModifiedBy>
  <cp:revision>140</cp:revision>
  <cp:lastPrinted>2014-10-07T12:09:50Z</cp:lastPrinted>
  <dcterms:created xsi:type="dcterms:W3CDTF">2014-09-25T06:42:59Z</dcterms:created>
  <dcterms:modified xsi:type="dcterms:W3CDTF">2016-06-09T15:14:22Z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0x010100F9737C1B76D252428EB580306A51F8D9</vt:lpwstr>
  </property>
  <property fmtid="{D5CDD505-2E9C-101B-9397-08002B2CF9AE}" pid="8" name="_dlc_DocIdItemGuid">
    <vt:lpwstr>a7a3637a-3983-4100-966c-b9fb6e37a529</vt:lpwstr>
  </property>
</Properties>
</file>