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87" r:id="rId5"/>
    <p:sldId id="281" r:id="rId6"/>
    <p:sldId id="288" r:id="rId7"/>
    <p:sldId id="286" r:id="rId8"/>
    <p:sldId id="289" r:id="rId9"/>
    <p:sldId id="274" r:id="rId10"/>
    <p:sldId id="275" r:id="rId11"/>
    <p:sldId id="276" r:id="rId12"/>
    <p:sldId id="277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CBE-6DB1-4B1B-ABB3-B63202E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7F89-5F03-480E-8C39-BE7723C3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A6B9-7556-400B-B4AC-433AB57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331-7D15-4DA4-9B6F-F190125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0A0A-8960-4A73-8B9B-F8E284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2A10-4392-4AD6-929E-227E4B3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47C7-ACB2-4E0E-947E-8988FB3C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B833-3184-47A5-BCD6-9C53AC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F833-8BC8-45EA-BFF4-903E11D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BB2-8FD9-4424-8EFC-E18CCD35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9A8D-1CA7-4961-BA18-89263A7A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FE6-DCBD-431E-99D6-4B35487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4D0-0311-48D0-805E-85C27A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9561-9855-4E6C-9663-CE83B4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B88F-4F71-430C-BC5E-4767A18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E35-505C-4661-A350-D48332BD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C6E-F342-4085-9221-5AD8946E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BF7A-7D25-491C-B744-D0ABCF1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26B-FE5C-41FB-A57A-2C06A95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87B-7262-41A1-984D-9A9F516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C57-6B97-4750-840C-2BEC361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807-4BBA-43DA-BD60-91F14B89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A53-092A-49DD-A391-80F1BF0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A654-A90A-44B0-89D2-053451B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9B6D-5E6E-419E-9334-9804D8E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2-8610-4B71-90D7-D32DE7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769-AC98-4BF6-A45E-619E93F6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DA5C-DA0E-42B7-940E-E41510ED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389-2245-405F-9E20-71C011F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AB5F-B68F-4088-8F0A-1B7AE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F76-EAF7-447B-A724-796F590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382D-B994-48A0-8D4F-9E4B265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2DA7-E357-4E79-948E-14D93DC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4071-8705-4799-8505-F7A64CE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B189-7903-4216-B49A-7154E16F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4BF6-3478-4A51-B0E0-31160284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C5DD-4E94-4EB1-AC14-0485D50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A404-6C0D-4DE9-BA53-8A44E6C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A75B-2B1B-410F-84AE-A3A3FF2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FBC-69EF-4DD9-A569-18FE7BE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B2D2-5DD7-4833-BF51-F3E697E7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6132-210B-4CCA-8F36-457AF6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6A77-955F-4304-B865-89A9DB6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AAF-04D4-4E97-90BC-98A9334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C425C-C440-4075-ACA5-C1D56B2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4AAB-D376-4EBC-A9E4-D713626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F48-9894-41D6-882C-1DA7612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3B81-8A03-4EC3-9688-4554E6B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C1B8-EDD4-4827-B8F9-DB74D76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718D-9C3F-4FC8-B203-6B74BA3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A3E-4DC6-4D95-A3BD-912F1D8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4BB3-8FC3-4B57-88F0-31B2C64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8A6-387D-47A4-BCDF-FEAA035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4CD6C-C2AF-453A-9CB0-F714B8AD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F76D-857D-4B16-A2BC-374B310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D72-CBEB-4011-B246-606AB82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3350-AE6F-44D4-BEA6-2A35AC3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9DF1-7DC0-4B81-A968-7306E0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5863-BB60-4FF4-85D6-6B118FC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557-7DD6-4B28-BA8C-D3F3929D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A98B-4738-4F2D-90A0-F4C6B13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C2-751E-4099-9875-B5427FD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6D0F-00D3-413A-9770-DECD2ADB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D29-D508-45F5-9FC4-04EE61C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1 – Part 2</a:t>
            </a:r>
            <a:br>
              <a:rPr lang="en-US" dirty="0"/>
            </a:br>
            <a:r>
              <a:rPr lang="en-US" sz="3200" dirty="0"/>
              <a:t>ECE</a:t>
            </a:r>
            <a:r>
              <a:rPr lang="zh-CN" altLang="en-US" sz="3200" dirty="0"/>
              <a:t> </a:t>
            </a:r>
            <a:r>
              <a:rPr lang="en-US" altLang="zh-CN" sz="3200" dirty="0"/>
              <a:t>471</a:t>
            </a:r>
            <a:br>
              <a:rPr lang="en-US" sz="3200" dirty="0"/>
            </a:br>
            <a:r>
              <a:rPr lang="en-US" altLang="zh-CN" sz="3200" dirty="0"/>
              <a:t>Fall</a:t>
            </a:r>
            <a:r>
              <a:rPr lang="en-US" sz="3200" dirty="0"/>
              <a:t>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9350-515F-46E8-B587-7C3FE28E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Karthik Vasu (kvasu2), Wilmer </a:t>
            </a:r>
            <a:r>
              <a:rPr lang="en-US" altLang="zh-CN" dirty="0" err="1"/>
              <a:t>Smilde</a:t>
            </a:r>
            <a:r>
              <a:rPr lang="en-US" altLang="zh-CN" dirty="0"/>
              <a:t> (wsmilde2), Xinran Yu (xinran4)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19196-DC92-A64D-B6B9-C7B9A0673305}"/>
              </a:ext>
            </a:extLst>
          </p:cNvPr>
          <p:cNvSpPr txBox="1"/>
          <p:nvPr/>
        </p:nvSpPr>
        <p:spPr>
          <a:xfrm>
            <a:off x="513729" y="1095875"/>
            <a:ext cx="10720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Q4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study found that an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automatic AV disengagement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will result in an accident if the human driver is </a:t>
            </a:r>
            <a:r>
              <a:rPr lang="en-US" sz="1800" i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slow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reacting. Following reactions are considered slow: 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 reaction time greater than 0.4s under cloudy conditions and, (ii) a reaction time greater than 0.7s under clear conditions. Find the probability of an accident per mile due to automatic AV disengagement and slow reaction.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68F1E-70DE-800B-2DFE-479A7C93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29" y="2362582"/>
            <a:ext cx="5010849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19196-DC92-A64D-B6B9-C7B9A0673305}"/>
              </a:ext>
            </a:extLst>
          </p:cNvPr>
          <p:cNvSpPr txBox="1"/>
          <p:nvPr/>
        </p:nvSpPr>
        <p:spPr>
          <a:xfrm>
            <a:off x="513729" y="1095875"/>
            <a:ext cx="10720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Q5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 will investigate how to diagnose the cause of an AV disengagement based on new observations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 AV had a disengagement with a reaction time greater than 0.4s on a cloudy day. What is the posterior probability that the root cause of the disengagement was “Software Froze”? 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posterior probability that the root cause of the disengagement was “Software Froze if the disengagement happened on a clear day with reaction time greater than 0.7s. Based on the probabilities calculated in Tasks 3.5.a and 3.5.b, discuss your findings.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3AA76-CC8A-058A-4A56-795571F2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2" y="2307630"/>
            <a:ext cx="11678271" cy="558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3C78A-65F5-DA0F-9E62-395FEED66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86" y="2865636"/>
            <a:ext cx="9840698" cy="25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49749-355A-CB6A-AC47-F7EB96E1A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86" y="4576150"/>
            <a:ext cx="11678272" cy="49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7638C-6AA3-D730-0204-28AB54AB7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6" y="5277242"/>
            <a:ext cx="953585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19196-DC92-A64D-B6B9-C7B9A0673305}"/>
              </a:ext>
            </a:extLst>
          </p:cNvPr>
          <p:cNvSpPr txBox="1"/>
          <p:nvPr/>
        </p:nvSpPr>
        <p:spPr>
          <a:xfrm>
            <a:off x="513729" y="1095875"/>
            <a:ext cx="10720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Q6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question, you will construct a Naive Bayes model to infer the root cause of disengagement scenarios of AVs. Naive Bayes assumes that the factors are class conditionally independent. We assume that both Location (urban-street or highway) and Weather (cloudy or clear) are factors related to the Cause (consider the Cause has 3 different values, “Software Froze”, “Hardware Fault” or “Other”), and Location and Weather are independent given the Cause. Answer the following questions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Draw a graph for the Naive Bayes model described in the question. 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b)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Count the number of parameters needed to define the Naive Bayes model (including the prior and the conditional probability distributions</a:t>
            </a:r>
            <a:r>
              <a:rPr lang="en-US" dirty="0">
                <a:effectLst/>
              </a:rPr>
              <a:t>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B0A78-12B7-4516-FED9-6039FF5B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084" y="2612650"/>
            <a:ext cx="3129716" cy="2158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58BA26-F72B-8CF4-74E7-F55DAE89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9" y="5252126"/>
            <a:ext cx="9362872" cy="14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9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19196-DC92-A64D-B6B9-C7B9A0673305}"/>
              </a:ext>
            </a:extLst>
          </p:cNvPr>
          <p:cNvSpPr txBox="1"/>
          <p:nvPr/>
        </p:nvSpPr>
        <p:spPr>
          <a:xfrm>
            <a:off x="513729" y="1095875"/>
            <a:ext cx="10720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Q6 </a:t>
            </a:r>
            <a:r>
              <a:rPr lang="en-US" b="1" dirty="0"/>
              <a:t>(continued):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Based on the number of parameters needed, derive, and show the conditional probability tables and prior probability from the given dataset to infer the Cause</a:t>
            </a:r>
            <a:r>
              <a:rPr lang="en-US" dirty="0">
                <a:effectLst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3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b)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According to the conditional probability tables you derived, what is the most probable root cause of disengagement given the Weather was </a:t>
            </a:r>
            <a:r>
              <a:rPr lang="en-US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cloudy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the Location was </a:t>
            </a:r>
            <a:r>
              <a:rPr lang="en-US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urban-street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DC95D-4C03-688E-A5A8-CCBC4831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8715"/>
            <a:ext cx="4753638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FB3C7-D3CD-43ED-992D-7547CE19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38" y="2324425"/>
            <a:ext cx="4324954" cy="1047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62D23-E6FA-85B8-FB3E-96587844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535" y="2338715"/>
            <a:ext cx="1362265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DDD17A-3D05-870D-41B0-F428D1E76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80" y="4320343"/>
            <a:ext cx="10395626" cy="134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1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19196-DC92-A64D-B6B9-C7B9A0673305}"/>
              </a:ext>
            </a:extLst>
          </p:cNvPr>
          <p:cNvSpPr txBox="1"/>
          <p:nvPr/>
        </p:nvSpPr>
        <p:spPr>
          <a:xfrm>
            <a:off x="513729" y="1095875"/>
            <a:ext cx="10720328" cy="420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Q1: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Based on the above assumptions, answer the following questions on basic probability.</a:t>
            </a:r>
          </a:p>
          <a:p>
            <a:pPr marL="6096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assumption of at most one disengagement per mile allows us to treat the occurrence of a disengagement in a mile as a random variable with a ___</a:t>
            </a:r>
            <a:r>
              <a:rPr lang="en-US" sz="18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Bernoulli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_____ distribution</a:t>
            </a:r>
          </a:p>
          <a:p>
            <a:pPr marL="6096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Based on the above assumptions, calculate the probability of disengagement per mile on a cloudy day. </a:t>
            </a:r>
          </a:p>
          <a:p>
            <a:pPr marL="6096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096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096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096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09600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Based on the above assumptions, calculate the probability of disengagement per mile on a clear day. </a:t>
            </a:r>
          </a:p>
          <a:p>
            <a:pPr marL="5524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524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7C77E-D3C9-1A57-03CB-90CCFC33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08" y="4678892"/>
            <a:ext cx="5210902" cy="428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FBB468-BDE8-005A-0457-D0C29F4A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08" y="2774420"/>
            <a:ext cx="528711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19196-DC92-A64D-B6B9-C7B9A0673305}"/>
              </a:ext>
            </a:extLst>
          </p:cNvPr>
          <p:cNvSpPr txBox="1"/>
          <p:nvPr/>
        </p:nvSpPr>
        <p:spPr>
          <a:xfrm>
            <a:off x="513729" y="1095875"/>
            <a:ext cx="10720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Q1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Based on the above assumptions, answer the following questions on basic probability</a:t>
            </a:r>
            <a:r>
              <a:rPr lang="en-US" dirty="0">
                <a:effectLst/>
              </a:rPr>
              <a:t> </a:t>
            </a:r>
            <a:br>
              <a:rPr lang="en-US" dirty="0">
                <a:effectLst/>
              </a:rPr>
            </a:br>
            <a:endParaRPr lang="en-US" dirty="0">
              <a:solidFill>
                <a:srgbClr val="212529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4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Similarly, calculate the probability of an automatic disengagement per mile on a cloudy day, and the probability of an automatic disengagement per mile on a clear day.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4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4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4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4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4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4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likely is it that there are 100 or more disengagements in 10,000 miles under cloudy conditions? (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hint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use Central Limit Theorem) 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B0BDB-49BD-065D-846C-ABB88C09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2362281"/>
            <a:ext cx="649695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9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A873A-4C64-C693-0293-AAE952B9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89" y="365125"/>
            <a:ext cx="9526621" cy="3702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95EEE3-B472-2095-8B70-690897864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9" y="4238053"/>
            <a:ext cx="870706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19196-DC92-A64D-B6B9-C7B9A0673305}"/>
              </a:ext>
            </a:extLst>
          </p:cNvPr>
          <p:cNvSpPr txBox="1"/>
          <p:nvPr/>
        </p:nvSpPr>
        <p:spPr>
          <a:xfrm>
            <a:off x="513729" y="1095875"/>
            <a:ext cx="107203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Q2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Assuming that the disengagement per mile is a random variable with the distribution you answered in Task 3.1.a, and the weather condition is 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cloudy</a:t>
            </a:r>
            <a:r>
              <a:rPr lang="en-US" dirty="0">
                <a:effectLst/>
              </a:rPr>
              <a:t> 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distribution of “the number of miles</a:t>
            </a:r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until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next disengagement”? Explain your reasoning. Calculate and state the values of the parameters of the distribution</a:t>
            </a:r>
            <a:r>
              <a:rPr lang="en-US" dirty="0">
                <a:effectLst/>
              </a:rPr>
              <a:t> 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/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/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/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</a:endParaRPr>
          </a:p>
          <a:p>
            <a:pPr marL="342900" indent="-342900" algn="just" fontAlgn="base">
              <a:buFontTx/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distribution of “the number of disengagements in 10,000 miles”? (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hint: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this is equivalent to drawing n=10,000 independent trials from the distribution of disengagement per mile you calculated from Task 3.1.a). Calculate and state the values of the parameters of the distribution. </a:t>
            </a:r>
          </a:p>
          <a:p>
            <a:pPr marL="342900" indent="-342900" algn="just" fontAlgn="base">
              <a:buFontTx/>
              <a:buAutoNum type="alphaLcParenR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fontAlgn="base">
              <a:buFontTx/>
              <a:buAutoNum type="alphaLcParenR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fontAlgn="base">
              <a:buFontTx/>
              <a:buAutoNum type="alphaLcParenR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FCC1E-C54F-AAC8-74A6-FBFDFB13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3344"/>
            <a:ext cx="11089532" cy="1651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4AD9F-5F25-68E7-251B-02D1FBFA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53" y="5285400"/>
            <a:ext cx="10583694" cy="142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3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CBE10-9C50-4A3D-3119-9D741C5EA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8824"/>
                <a:ext cx="10515600" cy="58781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c)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Notice that the number of disengagements “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𝒏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"</m:t>
                    </m:r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in Task 3.2.b is large while the probability of disengagement per mile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"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"</m:t>
                    </m:r>
                  </m:oMath>
                </a14:m>
                <a:r>
                  <a:rPr lang="en-US" sz="1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 is very small, what distribution does your answer in Task 3.2.b approximate? Calculate and state the values of the parameters of the distribution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CBE10-9C50-4A3D-3119-9D741C5EA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8824"/>
                <a:ext cx="10515600" cy="5878139"/>
              </a:xfrm>
              <a:blipFill>
                <a:blip r:embed="rId2"/>
                <a:stretch>
                  <a:fillRect l="-522" t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DAFA51D-F8E7-4E8B-ABF1-BD9E3676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1" y="1234859"/>
            <a:ext cx="10804441" cy="727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B6C8A-6C67-B85F-056C-E2CFFBC23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1" y="1961942"/>
            <a:ext cx="1790950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0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19196-DC92-A64D-B6B9-C7B9A0673305}"/>
              </a:ext>
            </a:extLst>
          </p:cNvPr>
          <p:cNvSpPr txBox="1"/>
          <p:nvPr/>
        </p:nvSpPr>
        <p:spPr>
          <a:xfrm>
            <a:off x="513729" y="912995"/>
            <a:ext cx="10720328" cy="373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Q2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Assuming that the disengagement per mile is a random variable with the distribution you answered in Task 3.1.a, and the weather condition is 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cloudy</a:t>
            </a:r>
            <a:r>
              <a:rPr lang="en-US" dirty="0">
                <a:effectLst/>
              </a:rPr>
              <a:t> .</a:t>
            </a:r>
            <a:endParaRPr lang="en-US" dirty="0"/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 startAt="4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Plot the probability mass function (PMF) of the distribution in Task 3.2.b and Task 3.2.c for:</a:t>
            </a:r>
            <a:r>
              <a:rPr lang="en-US" dirty="0">
                <a:effectLst/>
              </a:rPr>
              <a:t>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x-axis ranging between 0 and 10000.                            2. The x-axis ranging between 0 and 100</a:t>
            </a:r>
            <a:r>
              <a:rPr lang="en-US" dirty="0">
                <a:effectLst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</a:p>
          <a:p>
            <a:pPr marL="342900" indent="-342900" algn="just" fontAlgn="base">
              <a:buFontTx/>
              <a:buAutoNum type="alphaLcParenR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 fontAlgn="base">
              <a:buFontTx/>
              <a:buAutoNum type="alphaLcParenR"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FB2EE-D0FE-E160-5D72-47E03963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73" y="2290439"/>
            <a:ext cx="4870444" cy="3079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94F9B-7F5C-FC04-FFFD-DA39FDD7A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32" y="2290439"/>
            <a:ext cx="4821332" cy="3027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54C4D-4C2B-E678-E9FF-67E3D04E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51" y="5583200"/>
            <a:ext cx="11040483" cy="6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7CA7-09FA-156E-20E2-C105D106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71"/>
            <a:ext cx="10515600" cy="5890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e)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Solve Task 3.1.e by using the cumulative distribution function (CDF) of the distribution you computed in Task 3.2.c and compare the results. Discuss your findings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33311-C474-E69A-DD15-2071FE32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4842"/>
            <a:ext cx="856417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0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19196-DC92-A64D-B6B9-C7B9A0673305}"/>
              </a:ext>
            </a:extLst>
          </p:cNvPr>
          <p:cNvSpPr txBox="1"/>
          <p:nvPr/>
        </p:nvSpPr>
        <p:spPr>
          <a:xfrm>
            <a:off x="513729" y="1095875"/>
            <a:ext cx="10720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Q3:</a:t>
            </a:r>
            <a:r>
              <a:rPr lang="zh-CN" altLang="en-US" dirty="0"/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What’s the conditional probability that the reaction time is</a:t>
            </a:r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Greater than 0.4s given that the weather was cloudy? Reaction time is measured only in cases where there was an </a:t>
            </a:r>
            <a:r>
              <a:rPr lang="en-US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automatic disengagement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Greater than 0.7s given that the weather was clear? Reaction time is measured only in cases where there was an </a:t>
            </a:r>
            <a:r>
              <a:rPr lang="en-US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automatic disengagement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F05D8-AA98-C66D-6AE6-9D9BF305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3197"/>
            <a:ext cx="9488224" cy="32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DDADA-C38B-C516-D923-ADDDE27AF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26800"/>
            <a:ext cx="943106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8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901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Mini-Project 1 – Part 2 ECE 471 Fall 2024</vt:lpstr>
      <vt:lpstr>Task 3</vt:lpstr>
      <vt:lpstr>Task 3</vt:lpstr>
      <vt:lpstr>PowerPoint Presentation</vt:lpstr>
      <vt:lpstr>Task 3</vt:lpstr>
      <vt:lpstr>PowerPoint Presentation</vt:lpstr>
      <vt:lpstr>Task 3</vt:lpstr>
      <vt:lpstr>PowerPoint Presentation</vt:lpstr>
      <vt:lpstr>Task 3</vt:lpstr>
      <vt:lpstr>Task 3</vt:lpstr>
      <vt:lpstr>Task 3</vt:lpstr>
      <vt:lpstr>Task 3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Karthik Vasu</cp:lastModifiedBy>
  <cp:revision>80</cp:revision>
  <dcterms:created xsi:type="dcterms:W3CDTF">2020-01-30T21:31:06Z</dcterms:created>
  <dcterms:modified xsi:type="dcterms:W3CDTF">2024-10-04T01:41:51Z</dcterms:modified>
</cp:coreProperties>
</file>