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66" r:id="rId6"/>
    <p:sldId id="258" r:id="rId7"/>
    <p:sldId id="267" r:id="rId8"/>
    <p:sldId id="263" r:id="rId9"/>
    <p:sldId id="274" r:id="rId10"/>
    <p:sldId id="275" r:id="rId11"/>
    <p:sldId id="270" r:id="rId12"/>
    <p:sldId id="27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DC5D2A"/>
    <a:srgbClr val="AA0B19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7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36814"/>
            <a:ext cx="11253829" cy="5626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7543"/>
            <a:ext cx="9351386" cy="4675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4" r:id="rId4"/>
    <p:sldLayoutId id="2147483671" r:id="rId5"/>
    <p:sldLayoutId id="2147483665" r:id="rId6"/>
    <p:sldLayoutId id="2147483672" r:id="rId7"/>
    <p:sldLayoutId id="2147483660" r:id="rId8"/>
    <p:sldLayoutId id="214748367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920032" cy="1387249"/>
          </a:xfrm>
        </p:spPr>
        <p:txBody>
          <a:bodyPr/>
          <a:lstStyle/>
          <a:p>
            <a:pPr algn="l"/>
            <a:r>
              <a:rPr lang="en-US" dirty="0" err="1" smtClean="0"/>
              <a:t>Endava</a:t>
            </a:r>
            <a:r>
              <a:rPr lang="en-US" dirty="0"/>
              <a:t> </a:t>
            </a:r>
            <a:r>
              <a:rPr lang="en-US" dirty="0" smtClean="0"/>
              <a:t>Social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Tarapana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94" y="737465"/>
            <a:ext cx="3671054" cy="2148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1" y="3429000"/>
            <a:ext cx="3923809" cy="1892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4" y="2867445"/>
            <a:ext cx="2796782" cy="54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02" y="4296719"/>
            <a:ext cx="1862541" cy="1862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58" y="3093147"/>
            <a:ext cx="2369389" cy="562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86" y="3617344"/>
            <a:ext cx="1515374" cy="1515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58" y="4169389"/>
            <a:ext cx="1659780" cy="1659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9" y="1101425"/>
            <a:ext cx="4413551" cy="11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9595" y="2156957"/>
            <a:ext cx="8513310" cy="1091681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10303" y="1518557"/>
            <a:ext cx="6410005" cy="471079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Introduction of the team and </a:t>
            </a:r>
            <a:r>
              <a:rPr lang="en-US" sz="2800" dirty="0" smtClean="0"/>
              <a:t>product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About product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Main features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Benefits of using our product</a:t>
            </a:r>
            <a:endParaRPr lang="en-US" sz="2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Live demo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Technology stack</a:t>
            </a:r>
            <a:endParaRPr lang="en-US" sz="2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Q&amp;A</a:t>
            </a:r>
            <a:endParaRPr lang="en-US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Autofit/>
          </a:bodyPr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682152"/>
            <a:ext cx="10543495" cy="4343554"/>
          </a:xfrm>
        </p:spPr>
        <p:txBody>
          <a:bodyPr/>
          <a:lstStyle/>
          <a:p>
            <a:r>
              <a:rPr lang="en-GB" sz="2800" dirty="0" err="1" smtClean="0"/>
              <a:t>Tarapana</a:t>
            </a:r>
            <a:r>
              <a:rPr lang="en-GB" sz="2800" dirty="0" smtClean="0"/>
              <a:t> team members:</a:t>
            </a:r>
            <a:endParaRPr lang="en-GB" sz="2800" dirty="0"/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Slavko </a:t>
            </a:r>
            <a:r>
              <a:rPr lang="en-US" sz="2400" dirty="0">
                <a:solidFill>
                  <a:schemeClr val="tx1"/>
                </a:solidFill>
              </a:rPr>
              <a:t>Komarica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Marko </a:t>
            </a:r>
            <a:r>
              <a:rPr lang="en-US" sz="2400" dirty="0">
                <a:solidFill>
                  <a:schemeClr val="tx1"/>
                </a:solidFill>
              </a:rPr>
              <a:t>Kaplarevic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Milos </a:t>
            </a:r>
            <a:r>
              <a:rPr lang="en-US" sz="2400" dirty="0">
                <a:solidFill>
                  <a:schemeClr val="tx1"/>
                </a:solidFill>
              </a:rPr>
              <a:t>Mutavdzic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Dejan </a:t>
            </a:r>
            <a:r>
              <a:rPr lang="en-US" sz="2400" dirty="0">
                <a:solidFill>
                  <a:schemeClr val="tx1"/>
                </a:solidFill>
              </a:rPr>
              <a:t>Kojic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Damir </a:t>
            </a:r>
            <a:r>
              <a:rPr lang="en-US" sz="2400" dirty="0">
                <a:solidFill>
                  <a:schemeClr val="tx1"/>
                </a:solidFill>
              </a:rPr>
              <a:t>Alibegovic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810304" y="1617968"/>
            <a:ext cx="4831371" cy="4399111"/>
          </a:xfrm>
        </p:spPr>
        <p:txBody>
          <a:bodyPr/>
          <a:lstStyle/>
          <a:p>
            <a:r>
              <a:rPr lang="en-GB" sz="2800" dirty="0" smtClean="0"/>
              <a:t>What is social analytics?</a:t>
            </a:r>
          </a:p>
          <a:p>
            <a:endParaRPr lang="en-GB" sz="28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C</a:t>
            </a:r>
            <a:r>
              <a:rPr lang="en-US" sz="2000" b="0" dirty="0" smtClean="0">
                <a:solidFill>
                  <a:schemeClr val="tx1"/>
                </a:solidFill>
              </a:rPr>
              <a:t>ollection </a:t>
            </a:r>
            <a:r>
              <a:rPr lang="en-US" sz="2000" b="0" dirty="0">
                <a:solidFill>
                  <a:schemeClr val="tx1"/>
                </a:solidFill>
              </a:rPr>
              <a:t>and analysis of statistical, digital data on how users interface with an </a:t>
            </a:r>
            <a:r>
              <a:rPr lang="en-US" sz="2000" b="0" dirty="0" smtClean="0">
                <a:solidFill>
                  <a:schemeClr val="tx1"/>
                </a:solidFill>
              </a:rPr>
              <a:t>organization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P</a:t>
            </a:r>
            <a:r>
              <a:rPr lang="en-US" sz="2000" b="0" dirty="0" smtClean="0">
                <a:solidFill>
                  <a:schemeClr val="tx1"/>
                </a:solidFill>
              </a:rPr>
              <a:t>rimary </a:t>
            </a:r>
            <a:r>
              <a:rPr lang="en-US" sz="2000" b="0" dirty="0">
                <a:solidFill>
                  <a:schemeClr val="tx1"/>
                </a:solidFill>
              </a:rPr>
              <a:t>form of business intelligence, used to identify, predict, and respond to consumer </a:t>
            </a:r>
            <a:r>
              <a:rPr lang="en-US" sz="2000" b="0" dirty="0" smtClean="0">
                <a:solidFill>
                  <a:schemeClr val="tx1"/>
                </a:solidFill>
              </a:rPr>
              <a:t>behavior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84" y="1799121"/>
            <a:ext cx="3898223" cy="26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product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17968"/>
            <a:ext cx="7160505" cy="4399111"/>
          </a:xfrm>
        </p:spPr>
        <p:txBody>
          <a:bodyPr>
            <a:normAutofit/>
          </a:bodyPr>
          <a:lstStyle/>
          <a:p>
            <a:r>
              <a:rPr lang="en-GB" sz="2800" dirty="0"/>
              <a:t>What is </a:t>
            </a:r>
            <a:r>
              <a:rPr lang="en-GB" sz="2800" dirty="0" err="1" smtClean="0"/>
              <a:t>Endava</a:t>
            </a:r>
            <a:r>
              <a:rPr lang="en-GB" sz="2800" dirty="0" smtClean="0"/>
              <a:t> Social Analytics?</a:t>
            </a:r>
          </a:p>
          <a:p>
            <a:endParaRPr lang="en-GB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Do </a:t>
            </a:r>
            <a:r>
              <a:rPr lang="en-US" sz="2400" b="0" dirty="0">
                <a:solidFill>
                  <a:schemeClr val="tx1"/>
                </a:solidFill>
              </a:rPr>
              <a:t>your </a:t>
            </a:r>
            <a:r>
              <a:rPr lang="en-US" sz="2400" b="0" dirty="0" smtClean="0">
                <a:solidFill>
                  <a:schemeClr val="tx1"/>
                </a:solidFill>
              </a:rPr>
              <a:t>have your </a:t>
            </a:r>
            <a:r>
              <a:rPr lang="en-US" sz="2400" b="0" dirty="0">
                <a:solidFill>
                  <a:schemeClr val="tx1"/>
                </a:solidFill>
              </a:rPr>
              <a:t>overall marketing and business </a:t>
            </a:r>
            <a:r>
              <a:rPr lang="en-US" sz="2400" b="0" dirty="0" smtClean="0">
                <a:solidFill>
                  <a:schemeClr val="tx1"/>
                </a:solidFill>
              </a:rPr>
              <a:t>strategy centralized?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Have you defined marketing and business goals that can be tied to actions and events on </a:t>
            </a:r>
            <a:r>
              <a:rPr lang="en-US" sz="2400" b="0" dirty="0" smtClean="0">
                <a:solidFill>
                  <a:schemeClr val="tx1"/>
                </a:solidFill>
              </a:rPr>
              <a:t>just one place?</a:t>
            </a: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</a:t>
            </a:r>
            <a:r>
              <a:rPr lang="en-US" sz="2400" b="0" dirty="0" smtClean="0">
                <a:solidFill>
                  <a:schemeClr val="tx1"/>
                </a:solidFill>
              </a:rPr>
              <a:t>ow can you </a:t>
            </a:r>
            <a:r>
              <a:rPr lang="en-US" sz="2400" b="0" dirty="0">
                <a:solidFill>
                  <a:schemeClr val="tx1"/>
                </a:solidFill>
              </a:rPr>
              <a:t>prove the value and impact of </a:t>
            </a:r>
            <a:r>
              <a:rPr lang="en-US" sz="2400" b="0" dirty="0" smtClean="0">
                <a:solidFill>
                  <a:schemeClr val="tx1"/>
                </a:solidFill>
              </a:rPr>
              <a:t>your </a:t>
            </a:r>
            <a:r>
              <a:rPr lang="en-US" sz="2400" b="0" dirty="0">
                <a:solidFill>
                  <a:schemeClr val="tx1"/>
                </a:solidFill>
              </a:rPr>
              <a:t>social media activity</a:t>
            </a:r>
            <a:r>
              <a:rPr lang="en-US" sz="2400" b="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Do you have </a:t>
            </a:r>
            <a:r>
              <a:rPr lang="en-US" sz="2400" b="0" dirty="0" err="1" smtClean="0">
                <a:solidFill>
                  <a:schemeClr val="tx1"/>
                </a:solidFill>
              </a:rPr>
              <a:t>Endava</a:t>
            </a:r>
            <a:r>
              <a:rPr lang="en-US" sz="2400" b="0" dirty="0" smtClean="0">
                <a:solidFill>
                  <a:schemeClr val="tx1"/>
                </a:solidFill>
              </a:rPr>
              <a:t> Social Analytics?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41" y="2208938"/>
            <a:ext cx="449580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643848"/>
            <a:ext cx="9196337" cy="439911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Support for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Tweeter and LinkedIn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Different types of analytical reports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Configurable analytical reports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One channel to rule them all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456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643848"/>
            <a:ext cx="7160505" cy="439911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reasons behind developing the </a:t>
            </a:r>
            <a:r>
              <a:rPr lang="en-US" sz="2400" dirty="0" smtClean="0"/>
              <a:t>solution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Who will benefit from </a:t>
            </a:r>
            <a:r>
              <a:rPr lang="en-US" sz="2400" dirty="0" smtClean="0"/>
              <a:t>it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Performance/productivity </a:t>
            </a:r>
            <a:r>
              <a:rPr lang="en-US" sz="2400" dirty="0" smtClean="0"/>
              <a:t>improvements</a:t>
            </a:r>
            <a:endParaRPr lang="en-US" sz="2400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Financial benefits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8233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1555323"/>
            <a:ext cx="5861241" cy="4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17969"/>
            <a:ext cx="5719893" cy="257447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MongoDB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</a:t>
            </a:r>
            <a:r>
              <a:rPr lang="en-US" sz="2400" b="0" dirty="0" smtClean="0">
                <a:solidFill>
                  <a:schemeClr val="tx1"/>
                </a:solidFill>
              </a:rPr>
              <a:t>igh </a:t>
            </a:r>
            <a:r>
              <a:rPr lang="en-US" sz="2400" b="0" dirty="0">
                <a:solidFill>
                  <a:schemeClr val="tx1"/>
                </a:solidFill>
              </a:rPr>
              <a:t>insert rate over transaction </a:t>
            </a:r>
            <a:r>
              <a:rPr lang="en-US" sz="2400" b="0" dirty="0" smtClean="0">
                <a:solidFill>
                  <a:schemeClr val="tx1"/>
                </a:solidFill>
              </a:rPr>
              <a:t>safety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Database scaling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Data is </a:t>
            </a:r>
            <a:r>
              <a:rPr lang="en-US" sz="2400" b="0" dirty="0" smtClean="0">
                <a:solidFill>
                  <a:schemeClr val="tx1"/>
                </a:solidFill>
              </a:rPr>
              <a:t>location </a:t>
            </a:r>
            <a:r>
              <a:rPr lang="en-US" sz="2400" b="0" dirty="0">
                <a:solidFill>
                  <a:schemeClr val="tx1"/>
                </a:solidFill>
              </a:rPr>
              <a:t>b</a:t>
            </a:r>
            <a:r>
              <a:rPr lang="en-US" sz="2400" b="0" dirty="0" smtClean="0">
                <a:solidFill>
                  <a:schemeClr val="tx1"/>
                </a:solidFill>
              </a:rPr>
              <a:t>ased</a:t>
            </a: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L</a:t>
            </a:r>
            <a:r>
              <a:rPr lang="en-US" sz="2400" b="0" dirty="0" smtClean="0">
                <a:solidFill>
                  <a:schemeClr val="tx1"/>
                </a:solidFill>
              </a:rPr>
              <a:t>oad </a:t>
            </a:r>
            <a:r>
              <a:rPr lang="en-US" sz="2400" b="0" dirty="0">
                <a:solidFill>
                  <a:schemeClr val="tx1"/>
                </a:solidFill>
              </a:rPr>
              <a:t>and </a:t>
            </a:r>
            <a:r>
              <a:rPr lang="en-US" sz="2400" b="0" dirty="0" smtClean="0">
                <a:solidFill>
                  <a:schemeClr val="tx1"/>
                </a:solidFill>
              </a:rPr>
              <a:t>performance advantage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84" y="1038093"/>
            <a:ext cx="5780739" cy="419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38" y="3927035"/>
            <a:ext cx="4625716" cy="26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85ED32-62CE-4AD4-87BE-A71A2BB0EC02}" vid="{2575A82E-634F-4F3D-AA2B-6724E57896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26498-ED1E-45D6-B445-B5C935F92871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</Template>
  <TotalTime>197</TotalTime>
  <Words>268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Endava Social Analyzer</vt:lpstr>
      <vt:lpstr>Agenda</vt:lpstr>
      <vt:lpstr>Introduction </vt:lpstr>
      <vt:lpstr>Introduction </vt:lpstr>
      <vt:lpstr>About product </vt:lpstr>
      <vt:lpstr>Main features</vt:lpstr>
      <vt:lpstr>Benefits</vt:lpstr>
      <vt:lpstr>Live Demo</vt:lpstr>
      <vt:lpstr>Technology stack</vt:lpstr>
      <vt:lpstr>Technology stack</vt:lpstr>
      <vt:lpstr>Thank you for your attention!</vt:lpstr>
    </vt:vector>
  </TitlesOfParts>
  <Company>Power Symbol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Endava Social Analyzer</dc:title>
  <dc:creator>Dejan Kojić</dc:creator>
  <cp:lastModifiedBy>Dejan Kojić</cp:lastModifiedBy>
  <cp:revision>88</cp:revision>
  <dcterms:created xsi:type="dcterms:W3CDTF">2016-03-03T08:37:47Z</dcterms:created>
  <dcterms:modified xsi:type="dcterms:W3CDTF">2016-03-06T09:12:46Z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