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9" r:id="rId5"/>
    <p:sldId id="266" r:id="rId6"/>
    <p:sldId id="258" r:id="rId7"/>
    <p:sldId id="267" r:id="rId8"/>
    <p:sldId id="263" r:id="rId9"/>
    <p:sldId id="270" r:id="rId10"/>
    <p:sldId id="271" r:id="rId11"/>
    <p:sldId id="272" r:id="rId12"/>
    <p:sldId id="273" r:id="rId13"/>
    <p:sldId id="274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4E52"/>
    <a:srgbClr val="DC5D2A"/>
    <a:srgbClr val="AA0B19"/>
    <a:srgbClr val="81ADB5"/>
    <a:srgbClr val="E3E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7" autoAdjust="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85468-EA09-47E3-8036-5BF84197CAEF}" type="datetimeFigureOut">
              <a:rPr lang="en-GB" smtClean="0"/>
              <a:t>03/03/2016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2011F-DB26-4689-9E20-378C13B1A8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570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3BD5E-F603-431C-B79D-697385AE35AF}" type="datetimeFigureOut">
              <a:rPr lang="en-GB" smtClean="0"/>
              <a:t>03/03/2016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9FDB4-792A-4C30-B3CA-9A37EF575B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1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636814"/>
            <a:ext cx="11253829" cy="56269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27221" y="2212521"/>
            <a:ext cx="5798683" cy="1387249"/>
          </a:xfrm>
        </p:spPr>
        <p:txBody>
          <a:bodyPr rIns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4800" b="1" kern="1200" dirty="0">
                <a:solidFill>
                  <a:srgbClr val="AA0B19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ro-RO" dirty="0" smtClean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0557" y="3626534"/>
            <a:ext cx="581779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36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0" y="6256603"/>
            <a:ext cx="12192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8610600" y="634268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endava.com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54" y="329862"/>
            <a:ext cx="2038350" cy="676275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0" y="1314489"/>
            <a:ext cx="4588329" cy="8125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1131208" y="969671"/>
            <a:ext cx="3551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4A4E52"/>
                </a:solidFill>
              </a:rPr>
              <a:t>QUALITY. PRODUCTIVITY. INNOVATION.</a:t>
            </a:r>
            <a:endParaRPr lang="en-GB" sz="1600" dirty="0">
              <a:solidFill>
                <a:srgbClr val="4A4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972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Ag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67543"/>
            <a:ext cx="9351386" cy="46756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7221" y="2212521"/>
            <a:ext cx="5798683" cy="1387249"/>
          </a:xfrm>
        </p:spPr>
        <p:txBody>
          <a:bodyPr rIns="0" anchor="b">
            <a:noAutofit/>
          </a:bodyPr>
          <a:lstStyle>
            <a:lvl1pPr algn="r">
              <a:defRPr sz="48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0557" y="3626534"/>
            <a:ext cx="581779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38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54" y="329862"/>
            <a:ext cx="2038350" cy="6762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6256603"/>
            <a:ext cx="12192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610600" y="634268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endava.com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1314489"/>
            <a:ext cx="4588329" cy="8125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1131208" y="969671"/>
            <a:ext cx="3551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4A4E52"/>
                </a:solidFill>
              </a:rPr>
              <a:t>QUALITY. PRODUCTIVITY. INNOVATION.</a:t>
            </a:r>
            <a:endParaRPr lang="en-GB" sz="1600" dirty="0">
              <a:solidFill>
                <a:srgbClr val="4A4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557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Qu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2756"/>
            <a:ext cx="10847694" cy="54238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7221" y="2212521"/>
            <a:ext cx="5798683" cy="1387249"/>
          </a:xfrm>
        </p:spPr>
        <p:txBody>
          <a:bodyPr rIns="0" anchor="b">
            <a:noAutofit/>
          </a:bodyPr>
          <a:lstStyle>
            <a:lvl1pPr algn="r">
              <a:defRPr sz="48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0557" y="3626534"/>
            <a:ext cx="581779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38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54" y="329862"/>
            <a:ext cx="2038350" cy="6762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6256603"/>
            <a:ext cx="12192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610600" y="634268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endava.com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1314489"/>
            <a:ext cx="4588329" cy="8125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1131208" y="969671"/>
            <a:ext cx="3551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4A4E52"/>
                </a:solidFill>
              </a:rPr>
              <a:t>QUALITY. PRODUCTIVITY. INNOVATION.</a:t>
            </a:r>
            <a:endParaRPr lang="en-GB" sz="1600" dirty="0">
              <a:solidFill>
                <a:srgbClr val="4A4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3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008" y="1495425"/>
            <a:ext cx="4710548" cy="1158010"/>
          </a:xfrm>
        </p:spPr>
        <p:txBody>
          <a:bodyPr anchor="b">
            <a:noAutofit/>
          </a:bodyPr>
          <a:lstStyle>
            <a:lvl1pPr algn="r">
              <a:defRPr sz="38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dirty="0" smtClean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9008" y="2653435"/>
            <a:ext cx="4716449" cy="1655762"/>
          </a:xfrm>
        </p:spPr>
        <p:txBody>
          <a:bodyPr>
            <a:normAutofit/>
          </a:bodyPr>
          <a:lstStyle>
            <a:lvl1pPr marL="0" indent="0" algn="r">
              <a:buNone/>
              <a:defRPr sz="24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Presentation subtitle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589155" y="1495425"/>
            <a:ext cx="5764644" cy="4230689"/>
          </a:xfrm>
        </p:spPr>
        <p:txBody>
          <a:bodyPr/>
          <a:lstStyle>
            <a:lvl1pPr marL="457200" indent="-457200">
              <a:buClr>
                <a:srgbClr val="81ADB5"/>
              </a:buClr>
              <a:buFont typeface="Symbol" panose="05050102010706020507" pitchFamily="18" charset="2"/>
              <a:buChar char=""/>
              <a:defRPr sz="2600" b="1" baseline="0">
                <a:solidFill>
                  <a:srgbClr val="4A4E52"/>
                </a:solidFill>
              </a:defRPr>
            </a:lvl1pPr>
            <a:lvl2pPr marL="0" indent="0" algn="l">
              <a:buNone/>
              <a:defRPr sz="2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30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Section name</a:t>
            </a:r>
          </a:p>
          <a:p>
            <a:pPr lvl="1"/>
            <a:endParaRPr lang="en-US" dirty="0" smtClean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78" y="268590"/>
            <a:ext cx="1217621" cy="4039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461" y="3674029"/>
            <a:ext cx="3137694" cy="318397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4A4E52"/>
                </a:solidFill>
              </a:defRPr>
            </a:lvl1pPr>
          </a:lstStyle>
          <a:p>
            <a:r>
              <a:rPr lang="en-GB" dirty="0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13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28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305" y="233266"/>
            <a:ext cx="8513310" cy="1091681"/>
          </a:xfrm>
        </p:spPr>
        <p:txBody>
          <a:bodyPr lIns="0" anchor="t" anchorCtr="0">
            <a:normAutofit/>
          </a:bodyPr>
          <a:lstStyle>
            <a:lvl1pPr>
              <a:defRPr sz="36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Slide 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DC5D2A"/>
                </a:solidFill>
              </a:defRPr>
            </a:lvl1pPr>
          </a:lstStyle>
          <a:p>
            <a:r>
              <a:rPr lang="en-GB" dirty="0" smtClean="0"/>
              <a:t>QUALITY. PRODUCTIVITY. INNOVATION.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10303" y="1617968"/>
            <a:ext cx="10543495" cy="4399111"/>
          </a:xfrm>
        </p:spPr>
        <p:txBody>
          <a:bodyPr lIns="0"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5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117" y="302079"/>
            <a:ext cx="1116682" cy="370488"/>
          </a:xfrm>
          <a:prstGeom prst="rect">
            <a:avLst/>
          </a:prstGeom>
        </p:spPr>
      </p:pic>
      <p:sp>
        <p:nvSpPr>
          <p:cNvPr id="8" name="TextBox 19"/>
          <p:cNvSpPr txBox="1"/>
          <p:nvPr userDrawn="1"/>
        </p:nvSpPr>
        <p:spPr>
          <a:xfrm>
            <a:off x="5876731" y="3275112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1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52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60655" y="1518557"/>
            <a:ext cx="5193144" cy="4710793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834300" indent="-457200">
              <a:buClr>
                <a:srgbClr val="81ADB5"/>
              </a:buClr>
              <a:buFont typeface="Arial" panose="020B0604020202020204" pitchFamily="34" charset="0"/>
              <a:buChar char="•"/>
              <a:defRPr lang="en-US" sz="15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086300" indent="-342900">
              <a:buFont typeface="Calibri" panose="020F0502020204030204" pitchFamily="34" charset="0"/>
              <a:buChar char="-"/>
              <a:defRPr lang="en-US" sz="14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2000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20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</a:pPr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10304" y="1518557"/>
            <a:ext cx="5193144" cy="4710793"/>
          </a:xfrm>
        </p:spPr>
        <p:txBody>
          <a:bodyPr lIns="0"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7200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500">
                <a:solidFill>
                  <a:srgbClr val="4A4E52"/>
                </a:solidFill>
              </a:defRPr>
            </a:lvl3pPr>
            <a:lvl4pPr marL="972000" indent="-228600">
              <a:buFont typeface="Calibri" panose="020F0502020204030204" pitchFamily="34" charset="0"/>
              <a:buChar char="-"/>
              <a:defRPr sz="1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117" y="302079"/>
            <a:ext cx="1116682" cy="370488"/>
          </a:xfrm>
          <a:prstGeom prst="rect">
            <a:avLst/>
          </a:prstGeom>
        </p:spPr>
      </p:pic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4A4E52"/>
                </a:solidFill>
              </a:defRPr>
            </a:lvl1pPr>
          </a:lstStyle>
          <a:p>
            <a:r>
              <a:rPr lang="en-GB" dirty="0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10305" y="233266"/>
            <a:ext cx="8513310" cy="1091681"/>
          </a:xfrm>
        </p:spPr>
        <p:txBody>
          <a:bodyPr lIns="0" anchor="t" anchorCtr="0">
            <a:normAutofit/>
          </a:bodyPr>
          <a:lstStyle>
            <a:lvl1pPr>
              <a:defRPr sz="36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Slide Title</a:t>
            </a:r>
            <a:endParaRPr lang="en-GB" dirty="0"/>
          </a:p>
        </p:txBody>
      </p:sp>
      <p:sp>
        <p:nvSpPr>
          <p:cNvPr id="9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122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_on_th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160655" y="1620348"/>
            <a:ext cx="5193144" cy="4396731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lang="en-US" sz="15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>
              <a:buFont typeface="Calibri" panose="020F0502020204030204" pitchFamily="34" charset="0"/>
              <a:buChar char="-"/>
              <a:defRPr lang="en-US" sz="14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125730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3" name="Rectangle 12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10304" y="1617968"/>
            <a:ext cx="5193144" cy="4399111"/>
          </a:xfrm>
        </p:spPr>
        <p:txBody>
          <a:bodyPr lIns="0"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24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30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Insert chart/ graphic here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78" y="268590"/>
            <a:ext cx="1217621" cy="403977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4A4E52"/>
                </a:solidFill>
              </a:defRPr>
            </a:lvl1pPr>
          </a:lstStyle>
          <a:p>
            <a:r>
              <a:rPr lang="en-GB" dirty="0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10305" y="233266"/>
            <a:ext cx="8513310" cy="1091681"/>
          </a:xfrm>
        </p:spPr>
        <p:txBody>
          <a:bodyPr lIns="0" anchor="t" anchorCtr="0">
            <a:normAutofit/>
          </a:bodyPr>
          <a:lstStyle>
            <a:lvl1pPr>
              <a:defRPr sz="36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Slide Title</a:t>
            </a:r>
            <a:endParaRPr lang="en-GB" dirty="0"/>
          </a:p>
        </p:txBody>
      </p:sp>
      <p:sp>
        <p:nvSpPr>
          <p:cNvPr id="12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443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="1" baseline="0">
                <a:solidFill>
                  <a:srgbClr val="AA0B19"/>
                </a:solidFill>
              </a:defRPr>
            </a:lvl1pPr>
            <a:lvl2pPr marL="0" indent="0" algn="l">
              <a:buNone/>
              <a:defRPr sz="30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30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picture – full slide – from picture gallery \\rocjfs03\Public\Marketing\Pictures_for_collateral\2013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</p:txBody>
      </p:sp>
      <p:sp>
        <p:nvSpPr>
          <p:cNvPr id="1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9262" y="4523014"/>
            <a:ext cx="5817971" cy="1768247"/>
          </a:xfrm>
          <a:solidFill>
            <a:schemeClr val="bg1">
              <a:alpha val="65000"/>
            </a:schemeClr>
          </a:solidFill>
        </p:spPr>
        <p:txBody>
          <a:bodyPr lIns="180000" tIns="180000" rIns="180000" bIns="180000"/>
          <a:lstStyle>
            <a:lvl1pPr marL="0" indent="0">
              <a:buNone/>
              <a:defRPr sz="3000" b="1">
                <a:solidFill>
                  <a:srgbClr val="4A4E52"/>
                </a:solidFill>
              </a:defRPr>
            </a:lvl1pPr>
            <a:lvl2pPr marL="0" indent="0" algn="l">
              <a:buNone/>
              <a:defRPr sz="3000">
                <a:solidFill>
                  <a:srgbClr val="4A4E52"/>
                </a:solidFill>
              </a:defRPr>
            </a:lvl2pPr>
            <a:lvl3pPr marL="0" indent="0">
              <a:buClr>
                <a:srgbClr val="81ADB5"/>
              </a:buClr>
              <a:buFont typeface="Arial" panose="020B0604020202020204" pitchFamily="34" charset="0"/>
              <a:buNone/>
              <a:defRPr sz="3000" b="1" baseline="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274320" lvl="2">
              <a:buSzPct val="175000"/>
            </a:pPr>
            <a:r>
              <a:rPr lang="en-US" dirty="0" smtClean="0"/>
              <a:t>Headline here. Remember that the audience should listen to you, not read the screen. </a:t>
            </a:r>
          </a:p>
        </p:txBody>
      </p:sp>
    </p:spTree>
    <p:extLst>
      <p:ext uri="{BB962C8B-B14F-4D97-AF65-F5344CB8AC3E}">
        <p14:creationId xmlns:p14="http://schemas.microsoft.com/office/powerpoint/2010/main" val="1887576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_you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67644" y="2400299"/>
            <a:ext cx="2775856" cy="2426041"/>
          </a:xfrm>
        </p:spPr>
        <p:txBody>
          <a:bodyPr>
            <a:normAutofit/>
          </a:bodyPr>
          <a:lstStyle>
            <a:lvl1pPr marL="0" indent="0">
              <a:buNone/>
              <a:defRPr sz="2000" b="1" baseline="0">
                <a:solidFill>
                  <a:srgbClr val="4A4E52"/>
                </a:solidFill>
              </a:defRPr>
            </a:lvl1pPr>
            <a:lvl2pPr marL="0" indent="0" algn="l">
              <a:buNone/>
              <a:defRPr sz="30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30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Insert your picture -</a:t>
            </a:r>
          </a:p>
          <a:p>
            <a:pPr lvl="0"/>
            <a:r>
              <a:rPr lang="en-US" dirty="0" smtClean="0"/>
              <a:t>preferably with background in light color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10305" y="233266"/>
            <a:ext cx="8513310" cy="1091681"/>
          </a:xfrm>
        </p:spPr>
        <p:txBody>
          <a:bodyPr lIns="0" anchor="t" anchorCtr="0">
            <a:normAutofit/>
          </a:bodyPr>
          <a:lstStyle>
            <a:lvl1pPr>
              <a:defRPr sz="36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Thank you!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78" y="268590"/>
            <a:ext cx="1217621" cy="403977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4A4E52"/>
                </a:solidFill>
              </a:defRPr>
            </a:lvl1pPr>
          </a:lstStyle>
          <a:p>
            <a:r>
              <a:rPr lang="en-GB" dirty="0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13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372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‹#›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54078-FBCE-4758-9F4C-1C7F78520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4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49" r:id="rId2"/>
    <p:sldLayoutId id="2147483679" r:id="rId3"/>
    <p:sldLayoutId id="2147483674" r:id="rId4"/>
    <p:sldLayoutId id="2147483671" r:id="rId5"/>
    <p:sldLayoutId id="2147483665" r:id="rId6"/>
    <p:sldLayoutId id="2147483672" r:id="rId7"/>
    <p:sldLayoutId id="2147483660" r:id="rId8"/>
    <p:sldLayoutId id="2147483676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7221" y="2212521"/>
            <a:ext cx="5920032" cy="1387249"/>
          </a:xfrm>
        </p:spPr>
        <p:txBody>
          <a:bodyPr/>
          <a:lstStyle/>
          <a:p>
            <a:pPr algn="l"/>
            <a:r>
              <a:rPr lang="en-US" dirty="0" err="1" smtClean="0"/>
              <a:t>Endava</a:t>
            </a:r>
            <a:r>
              <a:rPr lang="en-US" dirty="0"/>
              <a:t> </a:t>
            </a:r>
            <a:r>
              <a:rPr lang="en-US" dirty="0" smtClean="0"/>
              <a:t>Social Analyzer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Damir Alibegovic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839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releases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810305" y="1643848"/>
            <a:ext cx="9196337" cy="4399111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Adding support for Tweeter and LinkedIn</a:t>
            </a:r>
            <a:endParaRPr lang="en-US" sz="2400" dirty="0" smtClean="0"/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Extended scope of data from social networks based on research</a:t>
            </a:r>
            <a:endParaRPr lang="en-US" sz="2400" dirty="0" smtClean="0"/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Different types of analytical reports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Configurable analytical reports</a:t>
            </a:r>
            <a:endParaRPr lang="en-US" sz="2400" dirty="0" smtClean="0"/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Adding post functionality</a:t>
            </a:r>
            <a:endParaRPr lang="en-GB" sz="2400" dirty="0" smtClean="0"/>
          </a:p>
          <a:p>
            <a:endParaRPr lang="en-US" sz="2400" b="0" dirty="0">
              <a:solidFill>
                <a:schemeClr val="tx1"/>
              </a:solidFill>
            </a:endParaRPr>
          </a:p>
          <a:p>
            <a:endParaRPr lang="en-GB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50" y="3031646"/>
            <a:ext cx="54292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6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9595" y="2156957"/>
            <a:ext cx="8513310" cy="1091681"/>
          </a:xfrm>
        </p:spPr>
        <p:txBody>
          <a:bodyPr/>
          <a:lstStyle/>
          <a:p>
            <a:pPr algn="ctr"/>
            <a:r>
              <a:rPr lang="en-US" dirty="0" smtClean="0"/>
              <a:t>Thank you for your attention!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68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810303" y="1518557"/>
            <a:ext cx="6410005" cy="4710793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Introduction of the team and product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Live </a:t>
            </a:r>
            <a:r>
              <a:rPr lang="en-US" sz="2800" dirty="0" smtClean="0"/>
              <a:t>demo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Technology </a:t>
            </a:r>
            <a:r>
              <a:rPr lang="en-US" sz="2800" dirty="0" smtClean="0"/>
              <a:t>stack</a:t>
            </a:r>
            <a:endParaRPr lang="en-US" sz="28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Benefits of using our </a:t>
            </a:r>
            <a:r>
              <a:rPr lang="en-US" sz="2800" dirty="0" smtClean="0"/>
              <a:t>product</a:t>
            </a:r>
            <a:endParaRPr lang="en-US" sz="28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Future plans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Q&amp;A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15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305" y="233267"/>
            <a:ext cx="8513310" cy="810530"/>
          </a:xfrm>
        </p:spPr>
        <p:txBody>
          <a:bodyPr>
            <a:noAutofit/>
          </a:bodyPr>
          <a:lstStyle/>
          <a:p>
            <a:r>
              <a:rPr lang="en-GB" dirty="0" smtClean="0"/>
              <a:t>Introduction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810305" y="1682152"/>
            <a:ext cx="10543495" cy="4343554"/>
          </a:xfrm>
        </p:spPr>
        <p:txBody>
          <a:bodyPr/>
          <a:lstStyle/>
          <a:p>
            <a:r>
              <a:rPr lang="en-GB" sz="2800" dirty="0" err="1" smtClean="0"/>
              <a:t>Tarapana</a:t>
            </a:r>
            <a:r>
              <a:rPr lang="en-GB" sz="2800" dirty="0" smtClean="0"/>
              <a:t> team members:</a:t>
            </a:r>
            <a:endParaRPr lang="en-GB" sz="2800" dirty="0"/>
          </a:p>
          <a:p>
            <a:pPr marL="342900" lvl="1" indent="-3429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Slavko </a:t>
            </a:r>
            <a:r>
              <a:rPr lang="en-US" sz="2400" dirty="0">
                <a:solidFill>
                  <a:schemeClr val="tx1"/>
                </a:solidFill>
              </a:rPr>
              <a:t>Komarica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Marko </a:t>
            </a:r>
            <a:r>
              <a:rPr lang="en-US" sz="2400" dirty="0">
                <a:solidFill>
                  <a:schemeClr val="tx1"/>
                </a:solidFill>
              </a:rPr>
              <a:t>Kaplarevic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Milos </a:t>
            </a:r>
            <a:r>
              <a:rPr lang="en-US" sz="2400" dirty="0">
                <a:solidFill>
                  <a:schemeClr val="tx1"/>
                </a:solidFill>
              </a:rPr>
              <a:t>Mutavdzic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Dejan </a:t>
            </a:r>
            <a:r>
              <a:rPr lang="en-US" sz="2400" dirty="0">
                <a:solidFill>
                  <a:schemeClr val="tx1"/>
                </a:solidFill>
              </a:rPr>
              <a:t>Kojic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Damir </a:t>
            </a:r>
            <a:r>
              <a:rPr lang="en-US" sz="2400" dirty="0">
                <a:solidFill>
                  <a:schemeClr val="tx1"/>
                </a:solidFill>
              </a:rPr>
              <a:t>Alibegovic</a:t>
            </a:r>
          </a:p>
          <a:p>
            <a:pPr marL="914400" lvl="2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952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br>
              <a:rPr lang="en-GB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3"/>
          </p:nvPr>
        </p:nvSpPr>
        <p:spPr>
          <a:xfrm>
            <a:off x="810304" y="1617968"/>
            <a:ext cx="4831371" cy="4399111"/>
          </a:xfrm>
        </p:spPr>
        <p:txBody>
          <a:bodyPr/>
          <a:lstStyle/>
          <a:p>
            <a:r>
              <a:rPr lang="en-GB" sz="2800" dirty="0" smtClean="0"/>
              <a:t>What is social analytics?</a:t>
            </a:r>
          </a:p>
          <a:p>
            <a:endParaRPr lang="en-GB" sz="2800" dirty="0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</a:rPr>
              <a:t>C</a:t>
            </a:r>
            <a:r>
              <a:rPr lang="en-US" sz="2000" b="0" dirty="0" smtClean="0">
                <a:solidFill>
                  <a:schemeClr val="tx1"/>
                </a:solidFill>
              </a:rPr>
              <a:t>ollection </a:t>
            </a:r>
            <a:r>
              <a:rPr lang="en-US" sz="2000" b="0" dirty="0">
                <a:solidFill>
                  <a:schemeClr val="tx1"/>
                </a:solidFill>
              </a:rPr>
              <a:t>and analysis of statistical, digital data on how users interface with an </a:t>
            </a:r>
            <a:r>
              <a:rPr lang="en-US" sz="2000" b="0" dirty="0" smtClean="0">
                <a:solidFill>
                  <a:schemeClr val="tx1"/>
                </a:solidFill>
              </a:rPr>
              <a:t>organization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 b="0" dirty="0" smtClean="0">
              <a:solidFill>
                <a:schemeClr val="tx1"/>
              </a:solidFill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</a:rPr>
              <a:t>P</a:t>
            </a:r>
            <a:r>
              <a:rPr lang="en-US" sz="2000" b="0" dirty="0" smtClean="0">
                <a:solidFill>
                  <a:schemeClr val="tx1"/>
                </a:solidFill>
              </a:rPr>
              <a:t>rimary </a:t>
            </a:r>
            <a:r>
              <a:rPr lang="en-US" sz="2000" b="0" dirty="0">
                <a:solidFill>
                  <a:schemeClr val="tx1"/>
                </a:solidFill>
              </a:rPr>
              <a:t>form of business intelligence, used to identify, predict, and respond to consumer </a:t>
            </a:r>
            <a:r>
              <a:rPr lang="en-US" sz="2000" b="0" dirty="0" err="1">
                <a:solidFill>
                  <a:schemeClr val="tx1"/>
                </a:solidFill>
              </a:rPr>
              <a:t>behaviour</a:t>
            </a:r>
            <a:endParaRPr lang="en-GB" sz="2000" dirty="0" smtClean="0">
              <a:solidFill>
                <a:schemeClr val="tx1"/>
              </a:solidFill>
            </a:endParaRP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684" y="1799121"/>
            <a:ext cx="3898223" cy="268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2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product</a:t>
            </a:r>
            <a:br>
              <a:rPr lang="en-US" dirty="0" smtClean="0"/>
            </a:b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810303" y="1617968"/>
            <a:ext cx="7160505" cy="4399111"/>
          </a:xfrm>
        </p:spPr>
        <p:txBody>
          <a:bodyPr>
            <a:normAutofit/>
          </a:bodyPr>
          <a:lstStyle/>
          <a:p>
            <a:r>
              <a:rPr lang="en-GB" sz="2800" dirty="0"/>
              <a:t>What is </a:t>
            </a:r>
            <a:r>
              <a:rPr lang="en-GB" sz="2800" dirty="0" err="1" smtClean="0"/>
              <a:t>Endava</a:t>
            </a:r>
            <a:r>
              <a:rPr lang="en-GB" sz="2800" dirty="0" smtClean="0"/>
              <a:t> Social Analytics?</a:t>
            </a:r>
          </a:p>
          <a:p>
            <a:endParaRPr lang="en-GB" sz="28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</a:rPr>
              <a:t>Do </a:t>
            </a:r>
            <a:r>
              <a:rPr lang="en-US" sz="2400" b="0" dirty="0">
                <a:solidFill>
                  <a:schemeClr val="tx1"/>
                </a:solidFill>
              </a:rPr>
              <a:t>your </a:t>
            </a:r>
            <a:r>
              <a:rPr lang="en-US" sz="2400" b="0" dirty="0" smtClean="0">
                <a:solidFill>
                  <a:schemeClr val="tx1"/>
                </a:solidFill>
              </a:rPr>
              <a:t>have your </a:t>
            </a:r>
            <a:r>
              <a:rPr lang="en-US" sz="2400" b="0" dirty="0">
                <a:solidFill>
                  <a:schemeClr val="tx1"/>
                </a:solidFill>
              </a:rPr>
              <a:t>overall marketing and business </a:t>
            </a:r>
            <a:r>
              <a:rPr lang="en-US" sz="2400" b="0" dirty="0" smtClean="0">
                <a:solidFill>
                  <a:schemeClr val="tx1"/>
                </a:solidFill>
              </a:rPr>
              <a:t>strategy centralized?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</a:rPr>
              <a:t>Have you defined marketing and business goals that can be tied to actions and events on </a:t>
            </a:r>
            <a:r>
              <a:rPr lang="en-US" sz="2400" b="0" dirty="0" smtClean="0">
                <a:solidFill>
                  <a:schemeClr val="tx1"/>
                </a:solidFill>
              </a:rPr>
              <a:t>just one place?</a:t>
            </a:r>
            <a:endParaRPr lang="en-US" sz="2400" b="0" dirty="0">
              <a:solidFill>
                <a:schemeClr val="tx1"/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</a:rPr>
              <a:t>H</a:t>
            </a:r>
            <a:r>
              <a:rPr lang="en-US" sz="2400" b="0" dirty="0" smtClean="0">
                <a:solidFill>
                  <a:schemeClr val="tx1"/>
                </a:solidFill>
              </a:rPr>
              <a:t>ow can you </a:t>
            </a:r>
            <a:r>
              <a:rPr lang="en-US" sz="2400" b="0" dirty="0">
                <a:solidFill>
                  <a:schemeClr val="tx1"/>
                </a:solidFill>
              </a:rPr>
              <a:t>prove the value and impact of </a:t>
            </a:r>
            <a:r>
              <a:rPr lang="en-US" sz="2400" b="0" dirty="0" smtClean="0">
                <a:solidFill>
                  <a:schemeClr val="tx1"/>
                </a:solidFill>
              </a:rPr>
              <a:t>your </a:t>
            </a:r>
            <a:r>
              <a:rPr lang="en-US" sz="2400" b="0" dirty="0">
                <a:solidFill>
                  <a:schemeClr val="tx1"/>
                </a:solidFill>
              </a:rPr>
              <a:t>social media activity</a:t>
            </a:r>
            <a:r>
              <a:rPr lang="en-US" sz="2400" b="0" dirty="0" smtClean="0">
                <a:solidFill>
                  <a:schemeClr val="tx1"/>
                </a:solidFill>
              </a:rPr>
              <a:t>?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</a:rPr>
              <a:t>Do you have </a:t>
            </a:r>
            <a:r>
              <a:rPr lang="en-US" sz="2400" b="0" dirty="0" err="1" smtClean="0">
                <a:solidFill>
                  <a:schemeClr val="tx1"/>
                </a:solidFill>
              </a:rPr>
              <a:t>Endava</a:t>
            </a:r>
            <a:r>
              <a:rPr lang="en-US" sz="2400" b="0" dirty="0" smtClean="0">
                <a:solidFill>
                  <a:schemeClr val="tx1"/>
                </a:solidFill>
              </a:rPr>
              <a:t> Social Analytics?</a:t>
            </a:r>
            <a:endParaRPr lang="en-US" sz="2400" b="0" dirty="0">
              <a:solidFill>
                <a:schemeClr val="tx1"/>
              </a:solidFill>
            </a:endParaRPr>
          </a:p>
          <a:p>
            <a:endParaRPr lang="en-US" sz="2400" b="0" dirty="0">
              <a:solidFill>
                <a:schemeClr val="tx1"/>
              </a:solidFill>
            </a:endParaRPr>
          </a:p>
          <a:p>
            <a:endParaRPr lang="en-GB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441" y="2208938"/>
            <a:ext cx="4495800" cy="216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1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309" y="1555323"/>
            <a:ext cx="5861241" cy="455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280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810303" y="1617969"/>
            <a:ext cx="5719893" cy="257447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MongoDB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</a:rPr>
              <a:t>H</a:t>
            </a:r>
            <a:r>
              <a:rPr lang="en-US" sz="2400" b="0" dirty="0" smtClean="0">
                <a:solidFill>
                  <a:schemeClr val="tx1"/>
                </a:solidFill>
              </a:rPr>
              <a:t>igh </a:t>
            </a:r>
            <a:r>
              <a:rPr lang="en-US" sz="2400" b="0" dirty="0">
                <a:solidFill>
                  <a:schemeClr val="tx1"/>
                </a:solidFill>
              </a:rPr>
              <a:t>insert rate over transaction </a:t>
            </a:r>
            <a:r>
              <a:rPr lang="en-US" sz="2400" b="0" dirty="0" smtClean="0">
                <a:solidFill>
                  <a:schemeClr val="tx1"/>
                </a:solidFill>
              </a:rPr>
              <a:t>safety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</a:rPr>
              <a:t>Database scaling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</a:rPr>
              <a:t>Data is </a:t>
            </a:r>
            <a:r>
              <a:rPr lang="en-US" sz="2400" b="0" dirty="0" smtClean="0">
                <a:solidFill>
                  <a:schemeClr val="tx1"/>
                </a:solidFill>
              </a:rPr>
              <a:t>location </a:t>
            </a:r>
            <a:r>
              <a:rPr lang="en-US" sz="2400" b="0" dirty="0">
                <a:solidFill>
                  <a:schemeClr val="tx1"/>
                </a:solidFill>
              </a:rPr>
              <a:t>b</a:t>
            </a:r>
            <a:r>
              <a:rPr lang="en-US" sz="2400" b="0" dirty="0" smtClean="0">
                <a:solidFill>
                  <a:schemeClr val="tx1"/>
                </a:solidFill>
              </a:rPr>
              <a:t>ased</a:t>
            </a:r>
            <a:endParaRPr lang="en-US" sz="2400" b="0" dirty="0">
              <a:solidFill>
                <a:schemeClr val="tx1"/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</a:rPr>
              <a:t>L</a:t>
            </a:r>
            <a:r>
              <a:rPr lang="en-US" sz="2400" b="0" dirty="0" smtClean="0">
                <a:solidFill>
                  <a:schemeClr val="tx1"/>
                </a:solidFill>
              </a:rPr>
              <a:t>oad </a:t>
            </a:r>
            <a:r>
              <a:rPr lang="en-US" sz="2400" b="0" dirty="0">
                <a:solidFill>
                  <a:schemeClr val="tx1"/>
                </a:solidFill>
              </a:rPr>
              <a:t>and </a:t>
            </a:r>
            <a:r>
              <a:rPr lang="en-US" sz="2400" b="0" dirty="0" smtClean="0">
                <a:solidFill>
                  <a:schemeClr val="tx1"/>
                </a:solidFill>
              </a:rPr>
              <a:t>performance advantage</a:t>
            </a:r>
          </a:p>
          <a:p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484" y="1038093"/>
            <a:ext cx="5780739" cy="41931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438" y="3927035"/>
            <a:ext cx="4625716" cy="260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43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103" y="737465"/>
            <a:ext cx="3671054" cy="21485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060" y="1811746"/>
            <a:ext cx="3533326" cy="11104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51" y="3429000"/>
            <a:ext cx="3923809" cy="18920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64" y="2867445"/>
            <a:ext cx="2796782" cy="5486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102" y="4296719"/>
            <a:ext cx="1862541" cy="186254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58" y="3093147"/>
            <a:ext cx="2369389" cy="56273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686" y="3617344"/>
            <a:ext cx="1515374" cy="15153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558" y="4169389"/>
            <a:ext cx="1659780" cy="16597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" y="1101425"/>
            <a:ext cx="4413551" cy="117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41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810305" y="1643848"/>
            <a:ext cx="7160505" cy="4399111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 reasons behind developing the </a:t>
            </a:r>
            <a:r>
              <a:rPr lang="en-US" sz="2400" dirty="0" smtClean="0"/>
              <a:t>solution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Who will benefit from it (target market)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Financial benefits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Performance/productivity improvements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Other benefits (ex. Life improvement)</a:t>
            </a:r>
            <a:endParaRPr lang="en-GB" sz="2400" dirty="0" smtClean="0"/>
          </a:p>
          <a:p>
            <a:endParaRPr lang="en-US" sz="2400" b="0" dirty="0">
              <a:solidFill>
                <a:schemeClr val="tx1"/>
              </a:solidFill>
            </a:endParaRP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682331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ndava">
      <a:dk1>
        <a:srgbClr val="4A4E52"/>
      </a:dk1>
      <a:lt1>
        <a:sysClr val="window" lastClr="FFFFFF"/>
      </a:lt1>
      <a:dk2>
        <a:srgbClr val="BDBEC0"/>
      </a:dk2>
      <a:lt2>
        <a:srgbClr val="FFFFFF"/>
      </a:lt2>
      <a:accent1>
        <a:srgbClr val="81ADB5"/>
      </a:accent1>
      <a:accent2>
        <a:srgbClr val="DC5C2B"/>
      </a:accent2>
      <a:accent3>
        <a:srgbClr val="0092DD"/>
      </a:accent3>
      <a:accent4>
        <a:srgbClr val="BDBEC0"/>
      </a:accent4>
      <a:accent5>
        <a:srgbClr val="4A4E52"/>
      </a:accent5>
      <a:accent6>
        <a:srgbClr val="81ADB5"/>
      </a:accent6>
      <a:hlink>
        <a:srgbClr val="AA0B19"/>
      </a:hlink>
      <a:folHlink>
        <a:srgbClr val="BDBEC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585ED32-62CE-4AD4-87BE-A71A2BB0EC02}" vid="{2575A82E-634F-4F3D-AA2B-6724E57896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4DE8F874A57D40BE181F274FFEEB68" ma:contentTypeVersion="0" ma:contentTypeDescription="Create a new document." ma:contentTypeScope="" ma:versionID="308c419822eca16213fccab147bd08e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6226498-ED1E-45D6-B445-B5C935F92871}">
  <ds:schemaRefs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00A66D2-D549-4A1D-988B-7AA6D122F8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9C9F4C-0F1C-4743-BD84-BFA3E1A808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PPT_template_wide_16-9</Template>
  <TotalTime>159</TotalTime>
  <Words>285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Symbol</vt:lpstr>
      <vt:lpstr>Office Theme</vt:lpstr>
      <vt:lpstr>Endava Social Analyzer</vt:lpstr>
      <vt:lpstr>Agenda</vt:lpstr>
      <vt:lpstr>Introduction </vt:lpstr>
      <vt:lpstr>Introduction </vt:lpstr>
      <vt:lpstr>About product </vt:lpstr>
      <vt:lpstr>Live Demo</vt:lpstr>
      <vt:lpstr>Technology stack</vt:lpstr>
      <vt:lpstr>Technology stack</vt:lpstr>
      <vt:lpstr>Benefits</vt:lpstr>
      <vt:lpstr>Future releases</vt:lpstr>
      <vt:lpstr>Thank you for your attention!</vt:lpstr>
    </vt:vector>
  </TitlesOfParts>
  <Company>Power Symbol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Endava Social Analyzer</dc:title>
  <dc:creator>Dejan Kojić</dc:creator>
  <cp:lastModifiedBy>Dejan Kojić</cp:lastModifiedBy>
  <cp:revision>72</cp:revision>
  <dcterms:created xsi:type="dcterms:W3CDTF">2016-03-03T08:37:47Z</dcterms:created>
  <dcterms:modified xsi:type="dcterms:W3CDTF">2016-03-03T12:05:53Z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0x010100B74DE8F874A57D40BE181F274FFEEB68</vt:lpwstr>
  </property>
</Properties>
</file>