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08A"/>
    <a:srgbClr val="F57600"/>
    <a:srgbClr val="EEDBF5"/>
    <a:srgbClr val="D1FFE8"/>
    <a:srgbClr val="00FFFF"/>
    <a:srgbClr val="A46496"/>
    <a:srgbClr val="969696"/>
    <a:srgbClr val="154B42"/>
    <a:srgbClr val="D9FFD9"/>
    <a:srgbClr val="AAC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0A87-D60B-4A90-8077-C442CB64146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173E-5B41-4A3E-A170-9F27FA9A8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0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60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41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21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01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6819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79622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242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9491-5E1B-42AD-95F0-F800CB04815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62AF-0B91-44B7-9657-E16448D8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6B1915-9716-4558-83A6-2132E228897B}"/>
              </a:ext>
            </a:extLst>
          </p:cNvPr>
          <p:cNvCxnSpPr>
            <a:cxnSpLocks/>
          </p:cNvCxnSpPr>
          <p:nvPr/>
        </p:nvCxnSpPr>
        <p:spPr>
          <a:xfrm flipV="1">
            <a:off x="2223436" y="947109"/>
            <a:ext cx="3275432" cy="2416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D9638D-0FB4-4485-BEC3-AC2737F07759}"/>
              </a:ext>
            </a:extLst>
          </p:cNvPr>
          <p:cNvCxnSpPr>
            <a:cxnSpLocks/>
          </p:cNvCxnSpPr>
          <p:nvPr/>
        </p:nvCxnSpPr>
        <p:spPr>
          <a:xfrm flipV="1">
            <a:off x="2447221" y="6797336"/>
            <a:ext cx="2904426" cy="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B62979-4116-4EA6-95FE-091C2A5F7724}"/>
              </a:ext>
            </a:extLst>
          </p:cNvPr>
          <p:cNvCxnSpPr>
            <a:cxnSpLocks/>
          </p:cNvCxnSpPr>
          <p:nvPr/>
        </p:nvCxnSpPr>
        <p:spPr>
          <a:xfrm flipV="1">
            <a:off x="9984295" y="894270"/>
            <a:ext cx="4564295" cy="2187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B2A5F9-CD32-4EE0-91AC-23B64AE76330}"/>
              </a:ext>
            </a:extLst>
          </p:cNvPr>
          <p:cNvCxnSpPr/>
          <p:nvPr/>
        </p:nvCxnSpPr>
        <p:spPr>
          <a:xfrm>
            <a:off x="4692318" y="836514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73EC21-821D-4B93-902B-D511B0248F21}"/>
              </a:ext>
            </a:extLst>
          </p:cNvPr>
          <p:cNvCxnSpPr/>
          <p:nvPr/>
        </p:nvCxnSpPr>
        <p:spPr>
          <a:xfrm>
            <a:off x="2223438" y="846141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8209F1-309E-4017-9273-6C94D3B08B74}"/>
              </a:ext>
            </a:extLst>
          </p:cNvPr>
          <p:cNvSpPr txBox="1"/>
          <p:nvPr/>
        </p:nvSpPr>
        <p:spPr>
          <a:xfrm>
            <a:off x="3929880" y="1116858"/>
            <a:ext cx="159779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1. April 30,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F2923B-919D-49B3-9711-B3560A6276F0}"/>
              </a:ext>
            </a:extLst>
          </p:cNvPr>
          <p:cNvCxnSpPr/>
          <p:nvPr/>
        </p:nvCxnSpPr>
        <p:spPr>
          <a:xfrm>
            <a:off x="11728385" y="751177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FB4B1B-E20E-4ABA-8F61-623B92BDA37F}"/>
              </a:ext>
            </a:extLst>
          </p:cNvPr>
          <p:cNvSpPr txBox="1"/>
          <p:nvPr/>
        </p:nvSpPr>
        <p:spPr>
          <a:xfrm>
            <a:off x="6525944" y="1123872"/>
            <a:ext cx="2576769" cy="149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2. Week ending December 11,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895BA-9E50-465A-B33A-A34994B79FA3}"/>
              </a:ext>
            </a:extLst>
          </p:cNvPr>
          <p:cNvSpPr txBox="1"/>
          <p:nvPr/>
        </p:nvSpPr>
        <p:spPr>
          <a:xfrm>
            <a:off x="1569166" y="1104845"/>
            <a:ext cx="159779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B27A0-0F48-4FD7-8D71-AFB88AD90DCE}"/>
              </a:ext>
            </a:extLst>
          </p:cNvPr>
          <p:cNvSpPr txBox="1"/>
          <p:nvPr/>
        </p:nvSpPr>
        <p:spPr>
          <a:xfrm>
            <a:off x="4180136" y="-543123"/>
            <a:ext cx="109728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Alpha</a:t>
            </a:r>
            <a:endParaRPr lang="en-US" sz="2281" baseline="-250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EDFDC-6380-434E-A1D6-A4F7AACE1DBF}"/>
              </a:ext>
            </a:extLst>
          </p:cNvPr>
          <p:cNvSpPr txBox="1"/>
          <p:nvPr/>
        </p:nvSpPr>
        <p:spPr>
          <a:xfrm>
            <a:off x="10729766" y="-564614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BA.5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797187-7370-418F-BB80-35163DFD2E5C}"/>
              </a:ext>
            </a:extLst>
          </p:cNvPr>
          <p:cNvCxnSpPr>
            <a:cxnSpLocks/>
          </p:cNvCxnSpPr>
          <p:nvPr/>
        </p:nvCxnSpPr>
        <p:spPr>
          <a:xfrm flipV="1">
            <a:off x="5546744" y="941702"/>
            <a:ext cx="1053785" cy="566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8C4B90-976C-480C-810A-4E67DA92AA4C}"/>
              </a:ext>
            </a:extLst>
          </p:cNvPr>
          <p:cNvSpPr txBox="1"/>
          <p:nvPr/>
        </p:nvSpPr>
        <p:spPr>
          <a:xfrm>
            <a:off x="10639293" y="1154257"/>
            <a:ext cx="232237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3. Week ending May 14,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86516-4CD2-436D-A921-62FB2C8716B7}"/>
              </a:ext>
            </a:extLst>
          </p:cNvPr>
          <p:cNvSpPr txBox="1"/>
          <p:nvPr/>
        </p:nvSpPr>
        <p:spPr>
          <a:xfrm>
            <a:off x="6600529" y="-541447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Omicron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CEFFF-76D6-40FC-BA33-0CC1B7C101DF}"/>
              </a:ext>
            </a:extLst>
          </p:cNvPr>
          <p:cNvSpPr txBox="1"/>
          <p:nvPr/>
        </p:nvSpPr>
        <p:spPr>
          <a:xfrm>
            <a:off x="615321" y="2565018"/>
            <a:ext cx="1980973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u="sng" baseline="-25000" dirty="0">
                <a:latin typeface="Arial Black" panose="020B0A04020102020204" pitchFamily="34" charset="0"/>
              </a:rPr>
              <a:t>Outcome Metric Definition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3CB640-0678-4A14-8FC8-A93194164611}"/>
              </a:ext>
            </a:extLst>
          </p:cNvPr>
          <p:cNvSpPr txBox="1"/>
          <p:nvPr/>
        </p:nvSpPr>
        <p:spPr>
          <a:xfrm>
            <a:off x="3443423" y="2442970"/>
            <a:ext cx="2576769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Upper quartile of cumulative confirmed SARS-CoV-2 cases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2862A-D90B-4E36-A5E5-FB7E5E832712}"/>
              </a:ext>
            </a:extLst>
          </p:cNvPr>
          <p:cNvSpPr txBox="1"/>
          <p:nvPr/>
        </p:nvSpPr>
        <p:spPr>
          <a:xfrm>
            <a:off x="6822867" y="2446600"/>
            <a:ext cx="2716093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Upper quartile of </a:t>
            </a:r>
            <a:r>
              <a:rPr lang="en-US" sz="2281" baseline="-25000" dirty="0" err="1">
                <a:latin typeface="Arial Black" panose="020B0A04020102020204" pitchFamily="34" charset="0"/>
              </a:rPr>
              <a:t>genomically</a:t>
            </a:r>
            <a:r>
              <a:rPr lang="en-US" sz="2281" baseline="-25000" dirty="0">
                <a:latin typeface="Arial Black" panose="020B0A04020102020204" pitchFamily="34" charset="0"/>
              </a:rPr>
              <a:t>-sequenced Omicron cases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C3B7D5-C3C6-4C65-B798-C9BFEA30D9B6}"/>
              </a:ext>
            </a:extLst>
          </p:cNvPr>
          <p:cNvSpPr txBox="1"/>
          <p:nvPr/>
        </p:nvSpPr>
        <p:spPr>
          <a:xfrm>
            <a:off x="615322" y="3158524"/>
            <a:ext cx="1696906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u="sng" baseline="-25000" dirty="0">
                <a:latin typeface="Arial Black" panose="020B0A04020102020204" pitchFamily="34" charset="0"/>
              </a:rPr>
              <a:t>Data 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1E281-31EF-428D-B3F2-44B99845866C}"/>
              </a:ext>
            </a:extLst>
          </p:cNvPr>
          <p:cNvSpPr txBox="1"/>
          <p:nvPr/>
        </p:nvSpPr>
        <p:spPr>
          <a:xfrm>
            <a:off x="3854558" y="3195017"/>
            <a:ext cx="1696906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JHU CSSE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2397A6-0AA5-4417-9F5C-551BF56D311A}"/>
              </a:ext>
            </a:extLst>
          </p:cNvPr>
          <p:cNvSpPr txBox="1"/>
          <p:nvPr/>
        </p:nvSpPr>
        <p:spPr>
          <a:xfrm>
            <a:off x="11372953" y="3195015"/>
            <a:ext cx="1696906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CDC NS3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C4DC7-BC00-4B15-A01F-3512613FDE5F}"/>
              </a:ext>
            </a:extLst>
          </p:cNvPr>
          <p:cNvSpPr txBox="1"/>
          <p:nvPr/>
        </p:nvSpPr>
        <p:spPr>
          <a:xfrm>
            <a:off x="7225441" y="3195016"/>
            <a:ext cx="1696906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CDC NS3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19AC97-ECFB-43BC-9792-D4C17CF907D7}"/>
              </a:ext>
            </a:extLst>
          </p:cNvPr>
          <p:cNvSpPr txBox="1"/>
          <p:nvPr/>
        </p:nvSpPr>
        <p:spPr>
          <a:xfrm>
            <a:off x="10954949" y="2443983"/>
            <a:ext cx="2640546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latin typeface="Arial Black" panose="020B0A04020102020204" pitchFamily="34" charset="0"/>
              </a:rPr>
              <a:t>Upper quartile of </a:t>
            </a:r>
            <a:r>
              <a:rPr lang="en-US" sz="2281" baseline="-25000" dirty="0" err="1">
                <a:latin typeface="Arial Black" panose="020B0A04020102020204" pitchFamily="34" charset="0"/>
              </a:rPr>
              <a:t>genomically</a:t>
            </a:r>
            <a:r>
              <a:rPr lang="en-US" sz="2281" baseline="-25000" dirty="0">
                <a:latin typeface="Arial Black" panose="020B0A04020102020204" pitchFamily="34" charset="0"/>
              </a:rPr>
              <a:t>-sequenced BA.5 cases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1B218E-5FEA-4AD5-8F98-A56827543443}"/>
              </a:ext>
            </a:extLst>
          </p:cNvPr>
          <p:cNvCxnSpPr>
            <a:cxnSpLocks/>
          </p:cNvCxnSpPr>
          <p:nvPr/>
        </p:nvCxnSpPr>
        <p:spPr>
          <a:xfrm>
            <a:off x="11917516" y="6788847"/>
            <a:ext cx="263107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2EDD-ED57-4758-8A92-C569F4BB982F}"/>
              </a:ext>
            </a:extLst>
          </p:cNvPr>
          <p:cNvCxnSpPr/>
          <p:nvPr/>
        </p:nvCxnSpPr>
        <p:spPr>
          <a:xfrm>
            <a:off x="4675119" y="6663719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6F6E67-949C-4707-8269-50D8205557EB}"/>
              </a:ext>
            </a:extLst>
          </p:cNvPr>
          <p:cNvCxnSpPr/>
          <p:nvPr/>
        </p:nvCxnSpPr>
        <p:spPr>
          <a:xfrm>
            <a:off x="2447224" y="6672203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27400E-0347-438A-A796-ECCC9DB52F2D}"/>
              </a:ext>
            </a:extLst>
          </p:cNvPr>
          <p:cNvSpPr txBox="1"/>
          <p:nvPr/>
        </p:nvSpPr>
        <p:spPr>
          <a:xfrm>
            <a:off x="1792953" y="6930908"/>
            <a:ext cx="159779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A1AE09-0750-4692-86AA-6E6878D3E903}"/>
              </a:ext>
            </a:extLst>
          </p:cNvPr>
          <p:cNvSpPr txBox="1"/>
          <p:nvPr/>
        </p:nvSpPr>
        <p:spPr>
          <a:xfrm>
            <a:off x="10898206" y="6225770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BA.5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0184F7-25EA-4121-B831-FA4E8BB78DCA}"/>
              </a:ext>
            </a:extLst>
          </p:cNvPr>
          <p:cNvCxnSpPr>
            <a:cxnSpLocks/>
          </p:cNvCxnSpPr>
          <p:nvPr/>
        </p:nvCxnSpPr>
        <p:spPr>
          <a:xfrm>
            <a:off x="5380989" y="6794069"/>
            <a:ext cx="546183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1B2B40D4-5F10-4217-857B-EE6A3E1A2CC9}"/>
              </a:ext>
            </a:extLst>
          </p:cNvPr>
          <p:cNvSpPr/>
          <p:nvPr/>
        </p:nvSpPr>
        <p:spPr>
          <a:xfrm rot="5400000">
            <a:off x="7051961" y="6704349"/>
            <a:ext cx="443200" cy="1098719"/>
          </a:xfrm>
          <a:prstGeom prst="rightBrace">
            <a:avLst>
              <a:gd name="adj1" fmla="val 47425"/>
              <a:gd name="adj2" fmla="val 496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24AF30-CECA-47A7-BA4C-772639A06F08}"/>
              </a:ext>
            </a:extLst>
          </p:cNvPr>
          <p:cNvSpPr txBox="1"/>
          <p:nvPr/>
        </p:nvSpPr>
        <p:spPr>
          <a:xfrm>
            <a:off x="6215006" y="7511005"/>
            <a:ext cx="2031901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baseline="30000" dirty="0">
                <a:latin typeface="Arial Black" panose="020B0A04020102020204" pitchFamily="34" charset="0"/>
              </a:rPr>
              <a:t>b</a:t>
            </a:r>
            <a:r>
              <a:rPr lang="en-US" sz="2281" dirty="0">
                <a:latin typeface="Arial Black" panose="020B0A04020102020204" pitchFamily="34" charset="0"/>
              </a:rPr>
              <a:t>3 week lag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C926849-2A61-4EF8-A273-8BCA647B7751}"/>
              </a:ext>
            </a:extLst>
          </p:cNvPr>
          <p:cNvSpPr/>
          <p:nvPr/>
        </p:nvSpPr>
        <p:spPr>
          <a:xfrm rot="16200000">
            <a:off x="6125718" y="6009479"/>
            <a:ext cx="443200" cy="840294"/>
          </a:xfrm>
          <a:prstGeom prst="rightBrace">
            <a:avLst>
              <a:gd name="adj1" fmla="val 47425"/>
              <a:gd name="adj2" fmla="val 4961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151418-B4C3-4210-93AE-D6556DDB5F87}"/>
              </a:ext>
            </a:extLst>
          </p:cNvPr>
          <p:cNvSpPr txBox="1"/>
          <p:nvPr/>
        </p:nvSpPr>
        <p:spPr>
          <a:xfrm>
            <a:off x="4700893" y="4902136"/>
            <a:ext cx="3449071" cy="1496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81" baseline="30000" dirty="0" err="1">
                <a:solidFill>
                  <a:srgbClr val="7030A0"/>
                </a:solidFill>
                <a:latin typeface="Arial Black" panose="020B0A04020102020204" pitchFamily="34" charset="0"/>
              </a:rPr>
              <a:t>a</a:t>
            </a:r>
            <a:r>
              <a:rPr lang="en-US" sz="2281" dirty="0" err="1">
                <a:solidFill>
                  <a:srgbClr val="7030A0"/>
                </a:solidFill>
                <a:latin typeface="Arial Black" panose="020B0A04020102020204" pitchFamily="34" charset="0"/>
              </a:rPr>
              <a:t>Weeks</a:t>
            </a:r>
            <a:r>
              <a:rPr lang="en-US" sz="2281" dirty="0">
                <a:solidFill>
                  <a:srgbClr val="7030A0"/>
                </a:solidFill>
                <a:latin typeface="Arial Black" panose="020B0A04020102020204" pitchFamily="34" charset="0"/>
              </a:rPr>
              <a:t> ending:</a:t>
            </a:r>
          </a:p>
          <a:p>
            <a:pPr algn="ctr"/>
            <a:r>
              <a:rPr lang="en-US" sz="2281" i="1" dirty="0">
                <a:solidFill>
                  <a:schemeClr val="accent1"/>
                </a:solidFill>
                <a:latin typeface="Arial Black" panose="020B0A04020102020204" pitchFamily="34" charset="0"/>
              </a:rPr>
              <a:t>11/11/21</a:t>
            </a:r>
          </a:p>
          <a:p>
            <a:pPr algn="ctr"/>
            <a:r>
              <a:rPr lang="en-US" sz="2281" i="1" dirty="0">
                <a:latin typeface="Arial Black" panose="020B0A04020102020204" pitchFamily="34" charset="0"/>
              </a:rPr>
              <a:t>11/18/21</a:t>
            </a:r>
          </a:p>
          <a:p>
            <a:pPr algn="ctr"/>
            <a:endParaRPr lang="en-US" sz="228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9E15CD-2B43-4E75-A641-963E93BAFB77}"/>
              </a:ext>
            </a:extLst>
          </p:cNvPr>
          <p:cNvSpPr txBox="1"/>
          <p:nvPr/>
        </p:nvSpPr>
        <p:spPr>
          <a:xfrm>
            <a:off x="211592" y="561579"/>
            <a:ext cx="1696906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rgbClr val="92D050"/>
                </a:solidFill>
                <a:latin typeface="Arial Black" panose="020B0A04020102020204" pitchFamily="34" charset="0"/>
              </a:rPr>
              <a:t>Dependent Variable</a:t>
            </a:r>
          </a:p>
          <a:p>
            <a:r>
              <a:rPr lang="en-US" sz="2281" baseline="-25000" dirty="0">
                <a:solidFill>
                  <a:srgbClr val="92D050"/>
                </a:solidFill>
                <a:latin typeface="Arial Black" panose="020B0A04020102020204" pitchFamily="34" charset="0"/>
              </a:rPr>
              <a:t>Dates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C10E0D-96A4-41EB-834D-11E39DE37ACA}"/>
              </a:ext>
            </a:extLst>
          </p:cNvPr>
          <p:cNvSpPr txBox="1"/>
          <p:nvPr/>
        </p:nvSpPr>
        <p:spPr>
          <a:xfrm>
            <a:off x="2134521" y="5652146"/>
            <a:ext cx="1696906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rgbClr val="7030A0"/>
                </a:solidFill>
                <a:latin typeface="Arial Black" panose="020B0A04020102020204" pitchFamily="34" charset="0"/>
              </a:rPr>
              <a:t>Temporal</a:t>
            </a:r>
          </a:p>
          <a:p>
            <a:r>
              <a:rPr lang="en-US" sz="2281" baseline="-25000" dirty="0">
                <a:solidFill>
                  <a:srgbClr val="7030A0"/>
                </a:solidFill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BDF3F98B-8EAE-4D19-A025-70E8A0F17B63}"/>
              </a:ext>
            </a:extLst>
          </p:cNvPr>
          <p:cNvSpPr/>
          <p:nvPr/>
        </p:nvSpPr>
        <p:spPr>
          <a:xfrm rot="5400000">
            <a:off x="11194129" y="6704349"/>
            <a:ext cx="443200" cy="1098719"/>
          </a:xfrm>
          <a:prstGeom prst="rightBrace">
            <a:avLst>
              <a:gd name="adj1" fmla="val 47425"/>
              <a:gd name="adj2" fmla="val 496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 dirty="0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9B0A9ABC-308B-4F61-8638-22830DA60213}"/>
              </a:ext>
            </a:extLst>
          </p:cNvPr>
          <p:cNvSpPr/>
          <p:nvPr/>
        </p:nvSpPr>
        <p:spPr>
          <a:xfrm rot="16200000">
            <a:off x="10203733" y="5982316"/>
            <a:ext cx="443200" cy="882074"/>
          </a:xfrm>
          <a:prstGeom prst="rightBrace">
            <a:avLst>
              <a:gd name="adj1" fmla="val 47425"/>
              <a:gd name="adj2" fmla="val 4961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649AC8-7B93-45D8-85BE-74B19839F7AF}"/>
              </a:ext>
            </a:extLst>
          </p:cNvPr>
          <p:cNvSpPr txBox="1"/>
          <p:nvPr/>
        </p:nvSpPr>
        <p:spPr>
          <a:xfrm>
            <a:off x="6824314" y="6211607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Omicron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710CBD-852A-4ED5-8F2C-EF770C60956D}"/>
              </a:ext>
            </a:extLst>
          </p:cNvPr>
          <p:cNvSpPr txBox="1"/>
          <p:nvPr/>
        </p:nvSpPr>
        <p:spPr>
          <a:xfrm>
            <a:off x="4180136" y="6111706"/>
            <a:ext cx="109728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Alpha</a:t>
            </a:r>
            <a:endParaRPr lang="en-US" sz="2281" baseline="-25000" dirty="0"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4956B7-0320-4D8A-84CE-8949D82EA277}"/>
              </a:ext>
            </a:extLst>
          </p:cNvPr>
          <p:cNvSpPr txBox="1"/>
          <p:nvPr/>
        </p:nvSpPr>
        <p:spPr>
          <a:xfrm>
            <a:off x="10442386" y="7511005"/>
            <a:ext cx="2031901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baseline="30000" dirty="0">
                <a:latin typeface="Arial Black" panose="020B0A04020102020204" pitchFamily="34" charset="0"/>
              </a:rPr>
              <a:t>b</a:t>
            </a:r>
            <a:r>
              <a:rPr lang="en-US" sz="2281" dirty="0">
                <a:latin typeface="Arial Black" panose="020B0A04020102020204" pitchFamily="34" charset="0"/>
              </a:rPr>
              <a:t>3 week lag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15B0991-BE40-4D5B-8A00-2F9CE6DF5C54}"/>
              </a:ext>
            </a:extLst>
          </p:cNvPr>
          <p:cNvCxnSpPr>
            <a:cxnSpLocks/>
          </p:cNvCxnSpPr>
          <p:nvPr/>
        </p:nvCxnSpPr>
        <p:spPr>
          <a:xfrm>
            <a:off x="7749744" y="6791544"/>
            <a:ext cx="1681459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49BD2E-ADC6-4A54-9CE3-C2171514FCFE}"/>
              </a:ext>
            </a:extLst>
          </p:cNvPr>
          <p:cNvCxnSpPr>
            <a:cxnSpLocks/>
          </p:cNvCxnSpPr>
          <p:nvPr/>
        </p:nvCxnSpPr>
        <p:spPr>
          <a:xfrm>
            <a:off x="6756524" y="6791546"/>
            <a:ext cx="996791" cy="252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1AB85A-2FDA-43CF-BC65-54996CD06E75}"/>
              </a:ext>
            </a:extLst>
          </p:cNvPr>
          <p:cNvCxnSpPr/>
          <p:nvPr/>
        </p:nvCxnSpPr>
        <p:spPr>
          <a:xfrm>
            <a:off x="7767586" y="6652109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49F339-305C-43DA-BB99-35DBE9FB4397}"/>
              </a:ext>
            </a:extLst>
          </p:cNvPr>
          <p:cNvCxnSpPr>
            <a:cxnSpLocks/>
          </p:cNvCxnSpPr>
          <p:nvPr/>
        </p:nvCxnSpPr>
        <p:spPr>
          <a:xfrm>
            <a:off x="10873577" y="6792309"/>
            <a:ext cx="1043386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F20A12-3600-4580-B7B4-551164A4515A}"/>
              </a:ext>
            </a:extLst>
          </p:cNvPr>
          <p:cNvCxnSpPr/>
          <p:nvPr/>
        </p:nvCxnSpPr>
        <p:spPr>
          <a:xfrm>
            <a:off x="11896825" y="6673998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72C7FC-A756-4651-8072-9041AF90D319}"/>
              </a:ext>
            </a:extLst>
          </p:cNvPr>
          <p:cNvCxnSpPr>
            <a:cxnSpLocks/>
          </p:cNvCxnSpPr>
          <p:nvPr/>
        </p:nvCxnSpPr>
        <p:spPr>
          <a:xfrm>
            <a:off x="301805" y="6797330"/>
            <a:ext cx="2045309" cy="0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83F9EA1-C408-46FC-B2AD-87ECBCD702D8}"/>
              </a:ext>
            </a:extLst>
          </p:cNvPr>
          <p:cNvSpPr txBox="1"/>
          <p:nvPr/>
        </p:nvSpPr>
        <p:spPr>
          <a:xfrm>
            <a:off x="542124" y="5618099"/>
            <a:ext cx="1696906" cy="102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Independent</a:t>
            </a:r>
          </a:p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Variables (n=143)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20C06E-871F-474C-BD20-D650528734DB}"/>
              </a:ext>
            </a:extLst>
          </p:cNvPr>
          <p:cNvSpPr txBox="1"/>
          <p:nvPr/>
        </p:nvSpPr>
        <p:spPr>
          <a:xfrm>
            <a:off x="8988342" y="4953381"/>
            <a:ext cx="2812134" cy="149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baseline="30000" dirty="0" err="1">
                <a:solidFill>
                  <a:srgbClr val="7030A0"/>
                </a:solidFill>
                <a:latin typeface="Arial Black" panose="020B0A04020102020204" pitchFamily="34" charset="0"/>
              </a:rPr>
              <a:t>c</a:t>
            </a:r>
            <a:r>
              <a:rPr lang="en-US" sz="2281" dirty="0" err="1">
                <a:solidFill>
                  <a:srgbClr val="7030A0"/>
                </a:solidFill>
                <a:latin typeface="Arial Black" panose="020B0A04020102020204" pitchFamily="34" charset="0"/>
              </a:rPr>
              <a:t>Weeks</a:t>
            </a:r>
            <a:r>
              <a:rPr lang="en-US" sz="2281" dirty="0">
                <a:solidFill>
                  <a:srgbClr val="7030A0"/>
                </a:solidFill>
                <a:latin typeface="Arial Black" panose="020B0A04020102020204" pitchFamily="34" charset="0"/>
              </a:rPr>
              <a:t> ending:</a:t>
            </a:r>
          </a:p>
          <a:p>
            <a:pPr algn="ctr"/>
            <a:r>
              <a:rPr lang="en-US" sz="2281" i="1" dirty="0">
                <a:solidFill>
                  <a:srgbClr val="00FFFF"/>
                </a:solidFill>
                <a:latin typeface="Arial Black" panose="020B0A04020102020204" pitchFamily="34" charset="0"/>
              </a:rPr>
              <a:t>04/14/22</a:t>
            </a:r>
          </a:p>
          <a:p>
            <a:pPr algn="ctr"/>
            <a:r>
              <a:rPr lang="en-US" sz="2281" i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04/21/22</a:t>
            </a:r>
          </a:p>
          <a:p>
            <a:pPr algn="ctr"/>
            <a:endParaRPr lang="en-US" sz="228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C552ACF-CBEF-4827-8B6D-91242B4A4AD6}"/>
              </a:ext>
            </a:extLst>
          </p:cNvPr>
          <p:cNvSpPr txBox="1"/>
          <p:nvPr/>
        </p:nvSpPr>
        <p:spPr>
          <a:xfrm>
            <a:off x="3337488" y="4871616"/>
            <a:ext cx="2475894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chemeClr val="accent2"/>
                </a:solidFill>
                <a:latin typeface="Arial Black" panose="020B0A04020102020204" pitchFamily="34" charset="0"/>
              </a:rPr>
              <a:t>a = not publicly available – aggregated manually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40CBDA4-3A9F-4B17-AC1F-465B1B957829}"/>
              </a:ext>
            </a:extLst>
          </p:cNvPr>
          <p:cNvSpPr txBox="1"/>
          <p:nvPr/>
        </p:nvSpPr>
        <p:spPr>
          <a:xfrm>
            <a:off x="7633200" y="7780010"/>
            <a:ext cx="4702191" cy="102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chemeClr val="accent2"/>
                </a:solidFill>
                <a:latin typeface="Arial Black" panose="020B0A04020102020204" pitchFamily="34" charset="0"/>
              </a:rPr>
              <a:t>b = 3-week lag selected by CDC</a:t>
            </a:r>
          </a:p>
          <a:p>
            <a:r>
              <a:rPr lang="en-US" sz="2281" baseline="-25000" dirty="0">
                <a:solidFill>
                  <a:schemeClr val="accent2"/>
                </a:solidFill>
                <a:latin typeface="Arial Black" panose="020B0A04020102020204" pitchFamily="34" charset="0"/>
              </a:rPr>
              <a:t>https://www.cdc.gov/coronavirus/2019-ncov/science/science-briefs/indicators-monitoring-community-levels.html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ECCCF-C603-4256-A124-ADAA883F9338}"/>
              </a:ext>
            </a:extLst>
          </p:cNvPr>
          <p:cNvSpPr txBox="1"/>
          <p:nvPr/>
        </p:nvSpPr>
        <p:spPr>
          <a:xfrm>
            <a:off x="7998891" y="4450597"/>
            <a:ext cx="2475894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chemeClr val="accent2"/>
                </a:solidFill>
                <a:latin typeface="Arial Black" panose="020B0A04020102020204" pitchFamily="34" charset="0"/>
              </a:rPr>
              <a:t>c = CDC Community Levels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7F469D-B053-47B5-9286-92FF63589F8D}"/>
              </a:ext>
            </a:extLst>
          </p:cNvPr>
          <p:cNvCxnSpPr>
            <a:cxnSpLocks/>
          </p:cNvCxnSpPr>
          <p:nvPr/>
        </p:nvCxnSpPr>
        <p:spPr>
          <a:xfrm flipV="1">
            <a:off x="6656828" y="930128"/>
            <a:ext cx="2378511" cy="870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BE90379-319D-4699-A38E-1CC94B38EEE5}"/>
              </a:ext>
            </a:extLst>
          </p:cNvPr>
          <p:cNvCxnSpPr>
            <a:cxnSpLocks/>
          </p:cNvCxnSpPr>
          <p:nvPr/>
        </p:nvCxnSpPr>
        <p:spPr>
          <a:xfrm>
            <a:off x="9192939" y="-9195"/>
            <a:ext cx="727943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9A7453C4-E8F7-44A2-9144-EDC25063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4506"/>
              </p:ext>
            </p:extLst>
          </p:nvPr>
        </p:nvGraphicFramePr>
        <p:xfrm>
          <a:off x="644395" y="7028247"/>
          <a:ext cx="749808" cy="1414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E778D2-D91A-4931-A013-0EE5C2072958}"/>
              </a:ext>
            </a:extLst>
          </p:cNvPr>
          <p:cNvCxnSpPr>
            <a:cxnSpLocks/>
          </p:cNvCxnSpPr>
          <p:nvPr/>
        </p:nvCxnSpPr>
        <p:spPr>
          <a:xfrm flipV="1">
            <a:off x="5890664" y="6791545"/>
            <a:ext cx="404259" cy="2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F1178-0912-4386-90BA-639F7641AF36}"/>
              </a:ext>
            </a:extLst>
          </p:cNvPr>
          <p:cNvCxnSpPr>
            <a:cxnSpLocks/>
          </p:cNvCxnSpPr>
          <p:nvPr/>
        </p:nvCxnSpPr>
        <p:spPr>
          <a:xfrm flipV="1">
            <a:off x="6323815" y="6791545"/>
            <a:ext cx="404259" cy="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795648-B02D-42B7-9821-39976EC9EAC6}"/>
              </a:ext>
            </a:extLst>
          </p:cNvPr>
          <p:cNvCxnSpPr>
            <a:cxnSpLocks/>
          </p:cNvCxnSpPr>
          <p:nvPr/>
        </p:nvCxnSpPr>
        <p:spPr>
          <a:xfrm>
            <a:off x="9475087" y="6791371"/>
            <a:ext cx="546183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6267A-054A-464E-9EC2-41DF0D6A7AE1}"/>
              </a:ext>
            </a:extLst>
          </p:cNvPr>
          <p:cNvCxnSpPr>
            <a:cxnSpLocks/>
          </p:cNvCxnSpPr>
          <p:nvPr/>
        </p:nvCxnSpPr>
        <p:spPr>
          <a:xfrm flipV="1">
            <a:off x="10004012" y="6788848"/>
            <a:ext cx="404259" cy="2"/>
          </a:xfrm>
          <a:prstGeom prst="straightConnector1">
            <a:avLst/>
          </a:prstGeom>
          <a:ln w="76200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BEE1D-10DA-4F85-AA76-F8F477022D5E}"/>
              </a:ext>
            </a:extLst>
          </p:cNvPr>
          <p:cNvCxnSpPr>
            <a:cxnSpLocks/>
          </p:cNvCxnSpPr>
          <p:nvPr/>
        </p:nvCxnSpPr>
        <p:spPr>
          <a:xfrm flipV="1">
            <a:off x="10437163" y="6788848"/>
            <a:ext cx="404259" cy="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6B880-67E7-4D51-B7EE-78C67318F98E}"/>
              </a:ext>
            </a:extLst>
          </p:cNvPr>
          <p:cNvCxnSpPr/>
          <p:nvPr/>
        </p:nvCxnSpPr>
        <p:spPr>
          <a:xfrm>
            <a:off x="7599147" y="795375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A698D6-2C04-4E3D-AA6E-11B03D787C90}"/>
              </a:ext>
            </a:extLst>
          </p:cNvPr>
          <p:cNvCxnSpPr>
            <a:cxnSpLocks/>
          </p:cNvCxnSpPr>
          <p:nvPr/>
        </p:nvCxnSpPr>
        <p:spPr>
          <a:xfrm flipV="1">
            <a:off x="542122" y="3177195"/>
            <a:ext cx="12965230" cy="2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D40E878-FF8C-46F2-8D67-B4CE7EB7A2FB}"/>
              </a:ext>
            </a:extLst>
          </p:cNvPr>
          <p:cNvCxnSpPr>
            <a:cxnSpLocks/>
          </p:cNvCxnSpPr>
          <p:nvPr/>
        </p:nvCxnSpPr>
        <p:spPr>
          <a:xfrm flipV="1">
            <a:off x="542122" y="3571831"/>
            <a:ext cx="12965230" cy="2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07AD0B-51C4-4A7C-9403-16D408C5AE68}"/>
              </a:ext>
            </a:extLst>
          </p:cNvPr>
          <p:cNvCxnSpPr>
            <a:cxnSpLocks/>
          </p:cNvCxnSpPr>
          <p:nvPr/>
        </p:nvCxnSpPr>
        <p:spPr>
          <a:xfrm flipV="1">
            <a:off x="542122" y="2474490"/>
            <a:ext cx="12965230" cy="22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13A392-E007-47CF-B189-F38A31835B3E}"/>
              </a:ext>
            </a:extLst>
          </p:cNvPr>
          <p:cNvCxnSpPr>
            <a:cxnSpLocks/>
          </p:cNvCxnSpPr>
          <p:nvPr/>
        </p:nvCxnSpPr>
        <p:spPr>
          <a:xfrm>
            <a:off x="542122" y="2485672"/>
            <a:ext cx="0" cy="1108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E19097-A49A-4192-8F10-BAB5D0FABA34}"/>
              </a:ext>
            </a:extLst>
          </p:cNvPr>
          <p:cNvCxnSpPr>
            <a:cxnSpLocks/>
          </p:cNvCxnSpPr>
          <p:nvPr/>
        </p:nvCxnSpPr>
        <p:spPr>
          <a:xfrm>
            <a:off x="2678928" y="2485673"/>
            <a:ext cx="0" cy="1108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5A9100F-4419-4ACA-959E-1E2499A9635A}"/>
              </a:ext>
            </a:extLst>
          </p:cNvPr>
          <p:cNvCxnSpPr>
            <a:cxnSpLocks/>
          </p:cNvCxnSpPr>
          <p:nvPr/>
        </p:nvCxnSpPr>
        <p:spPr>
          <a:xfrm>
            <a:off x="6222400" y="2487233"/>
            <a:ext cx="0" cy="1108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35B3E1-3501-4FFB-BEAB-A01438C2E731}"/>
              </a:ext>
            </a:extLst>
          </p:cNvPr>
          <p:cNvCxnSpPr>
            <a:cxnSpLocks/>
          </p:cNvCxnSpPr>
          <p:nvPr/>
        </p:nvCxnSpPr>
        <p:spPr>
          <a:xfrm>
            <a:off x="10089406" y="2474489"/>
            <a:ext cx="0" cy="1108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2CE93B-A63E-4E83-AF69-2F790FDC5193}"/>
              </a:ext>
            </a:extLst>
          </p:cNvPr>
          <p:cNvCxnSpPr>
            <a:cxnSpLocks/>
          </p:cNvCxnSpPr>
          <p:nvPr/>
        </p:nvCxnSpPr>
        <p:spPr>
          <a:xfrm>
            <a:off x="13507352" y="2471270"/>
            <a:ext cx="0" cy="1108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D9638D-0FB4-4485-BEC3-AC2737F07759}"/>
              </a:ext>
            </a:extLst>
          </p:cNvPr>
          <p:cNvCxnSpPr>
            <a:cxnSpLocks/>
          </p:cNvCxnSpPr>
          <p:nvPr/>
        </p:nvCxnSpPr>
        <p:spPr>
          <a:xfrm flipV="1">
            <a:off x="2298633" y="5053822"/>
            <a:ext cx="3041353" cy="3703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B62979-4116-4EA6-95FE-091C2A5F7724}"/>
              </a:ext>
            </a:extLst>
          </p:cNvPr>
          <p:cNvCxnSpPr>
            <a:cxnSpLocks/>
          </p:cNvCxnSpPr>
          <p:nvPr/>
        </p:nvCxnSpPr>
        <p:spPr>
          <a:xfrm flipV="1">
            <a:off x="9984295" y="-49006"/>
            <a:ext cx="4564295" cy="2187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B2A5F9-CD32-4EE0-91AC-23B64AE76330}"/>
              </a:ext>
            </a:extLst>
          </p:cNvPr>
          <p:cNvCxnSpPr/>
          <p:nvPr/>
        </p:nvCxnSpPr>
        <p:spPr>
          <a:xfrm>
            <a:off x="4692318" y="846141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73EC21-821D-4B93-902B-D511B0248F21}"/>
              </a:ext>
            </a:extLst>
          </p:cNvPr>
          <p:cNvCxnSpPr/>
          <p:nvPr/>
        </p:nvCxnSpPr>
        <p:spPr>
          <a:xfrm>
            <a:off x="2223438" y="846141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8209F1-309E-4017-9273-6C94D3B08B74}"/>
              </a:ext>
            </a:extLst>
          </p:cNvPr>
          <p:cNvSpPr txBox="1"/>
          <p:nvPr/>
        </p:nvSpPr>
        <p:spPr>
          <a:xfrm>
            <a:off x="3498047" y="1221522"/>
            <a:ext cx="3304239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   April 30, </a:t>
            </a:r>
          </a:p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    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6B880-67E7-4D51-B7EE-78C67318F98E}"/>
              </a:ext>
            </a:extLst>
          </p:cNvPr>
          <p:cNvCxnSpPr/>
          <p:nvPr/>
        </p:nvCxnSpPr>
        <p:spPr>
          <a:xfrm>
            <a:off x="7599147" y="776125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F2923B-919D-49B3-9711-B3560A6276F0}"/>
              </a:ext>
            </a:extLst>
          </p:cNvPr>
          <p:cNvCxnSpPr/>
          <p:nvPr/>
        </p:nvCxnSpPr>
        <p:spPr>
          <a:xfrm>
            <a:off x="11728385" y="751177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FB4B1B-E20E-4ABA-8F61-623B92BDA37F}"/>
              </a:ext>
            </a:extLst>
          </p:cNvPr>
          <p:cNvSpPr txBox="1"/>
          <p:nvPr/>
        </p:nvSpPr>
        <p:spPr>
          <a:xfrm>
            <a:off x="6343172" y="1204321"/>
            <a:ext cx="2841563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December 11, </a:t>
            </a:r>
          </a:p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       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895BA-9E50-465A-B33A-A34994B79FA3}"/>
              </a:ext>
            </a:extLst>
          </p:cNvPr>
          <p:cNvSpPr txBox="1"/>
          <p:nvPr/>
        </p:nvSpPr>
        <p:spPr>
          <a:xfrm>
            <a:off x="1569166" y="1104845"/>
            <a:ext cx="159779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B27A0-0F48-4FD7-8D71-AFB88AD90DCE}"/>
              </a:ext>
            </a:extLst>
          </p:cNvPr>
          <p:cNvSpPr txBox="1"/>
          <p:nvPr/>
        </p:nvSpPr>
        <p:spPr>
          <a:xfrm>
            <a:off x="4110468" y="-543123"/>
            <a:ext cx="1537213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Alpha</a:t>
            </a:r>
            <a:endParaRPr lang="en-US" sz="2281" baseline="-250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EDFDC-6380-434E-A1D6-A4F7AACE1DBF}"/>
              </a:ext>
            </a:extLst>
          </p:cNvPr>
          <p:cNvSpPr txBox="1"/>
          <p:nvPr/>
        </p:nvSpPr>
        <p:spPr>
          <a:xfrm>
            <a:off x="10729766" y="-564614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BA.5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6B1915-9716-4558-83A6-2132E228897B}"/>
              </a:ext>
            </a:extLst>
          </p:cNvPr>
          <p:cNvCxnSpPr>
            <a:cxnSpLocks/>
          </p:cNvCxnSpPr>
          <p:nvPr/>
        </p:nvCxnSpPr>
        <p:spPr>
          <a:xfrm flipV="1">
            <a:off x="2223436" y="926958"/>
            <a:ext cx="3667226" cy="4431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797187-7370-418F-BB80-35163DFD2E5C}"/>
              </a:ext>
            </a:extLst>
          </p:cNvPr>
          <p:cNvCxnSpPr>
            <a:cxnSpLocks/>
          </p:cNvCxnSpPr>
          <p:nvPr/>
        </p:nvCxnSpPr>
        <p:spPr>
          <a:xfrm flipV="1">
            <a:off x="5974946" y="918968"/>
            <a:ext cx="926677" cy="834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8C4B90-976C-480C-810A-4E67DA92AA4C}"/>
              </a:ext>
            </a:extLst>
          </p:cNvPr>
          <p:cNvSpPr txBox="1"/>
          <p:nvPr/>
        </p:nvSpPr>
        <p:spPr>
          <a:xfrm>
            <a:off x="11014440" y="1203842"/>
            <a:ext cx="2743778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May 14, </a:t>
            </a:r>
          </a:p>
          <a:p>
            <a:r>
              <a:rPr lang="en-US" sz="2281" dirty="0">
                <a:solidFill>
                  <a:srgbClr val="92D050"/>
                </a:solidFill>
                <a:latin typeface="Arial Black" panose="020B0A04020102020204" pitchFamily="34" charset="0"/>
              </a:rPr>
              <a:t> 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86516-4CD2-436D-A921-62FB2C8716B7}"/>
              </a:ext>
            </a:extLst>
          </p:cNvPr>
          <p:cNvSpPr txBox="1"/>
          <p:nvPr/>
        </p:nvSpPr>
        <p:spPr>
          <a:xfrm>
            <a:off x="6600529" y="-553478"/>
            <a:ext cx="1997240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latin typeface="Arial Black" panose="020B0A04020102020204" pitchFamily="34" charset="0"/>
              </a:rPr>
              <a:t>Omicron</a:t>
            </a:r>
            <a:endParaRPr lang="en-US" sz="2281" i="1" dirty="0">
              <a:latin typeface="Arial Black" panose="020B0A040201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1B218E-5FEA-4AD5-8F98-A56827543443}"/>
              </a:ext>
            </a:extLst>
          </p:cNvPr>
          <p:cNvCxnSpPr>
            <a:cxnSpLocks/>
          </p:cNvCxnSpPr>
          <p:nvPr/>
        </p:nvCxnSpPr>
        <p:spPr>
          <a:xfrm>
            <a:off x="11571772" y="5041875"/>
            <a:ext cx="2799514" cy="561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2EDD-ED57-4758-8A92-C569F4BB982F}"/>
              </a:ext>
            </a:extLst>
          </p:cNvPr>
          <p:cNvCxnSpPr/>
          <p:nvPr/>
        </p:nvCxnSpPr>
        <p:spPr>
          <a:xfrm>
            <a:off x="4767513" y="4965723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6F6E67-949C-4707-8269-50D8205557EB}"/>
              </a:ext>
            </a:extLst>
          </p:cNvPr>
          <p:cNvCxnSpPr/>
          <p:nvPr/>
        </p:nvCxnSpPr>
        <p:spPr>
          <a:xfrm>
            <a:off x="2298633" y="4965723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27400E-0347-438A-A796-ECCC9DB52F2D}"/>
              </a:ext>
            </a:extLst>
          </p:cNvPr>
          <p:cNvSpPr txBox="1"/>
          <p:nvPr/>
        </p:nvSpPr>
        <p:spPr>
          <a:xfrm>
            <a:off x="5303830" y="2298473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A1AE09-0750-4692-86AA-6E6878D3E903}"/>
              </a:ext>
            </a:extLst>
          </p:cNvPr>
          <p:cNvSpPr txBox="1"/>
          <p:nvPr/>
        </p:nvSpPr>
        <p:spPr>
          <a:xfrm>
            <a:off x="10749615" y="4519290"/>
            <a:ext cx="1997240" cy="443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solidFill>
                  <a:srgbClr val="154B42"/>
                </a:solidFill>
                <a:latin typeface="Arial Black" panose="020B0A04020102020204" pitchFamily="34" charset="0"/>
              </a:rPr>
              <a:t>BA.5</a:t>
            </a:r>
            <a:endParaRPr lang="en-US" sz="2281" i="1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0184F7-25EA-4121-B831-FA4E8BB78DCA}"/>
              </a:ext>
            </a:extLst>
          </p:cNvPr>
          <p:cNvCxnSpPr>
            <a:cxnSpLocks/>
          </p:cNvCxnSpPr>
          <p:nvPr/>
        </p:nvCxnSpPr>
        <p:spPr>
          <a:xfrm>
            <a:off x="5515101" y="5044522"/>
            <a:ext cx="162777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59E15CD-2B43-4E75-A641-963E93BAFB77}"/>
              </a:ext>
            </a:extLst>
          </p:cNvPr>
          <p:cNvSpPr txBox="1"/>
          <p:nvPr/>
        </p:nvSpPr>
        <p:spPr>
          <a:xfrm>
            <a:off x="211592" y="561581"/>
            <a:ext cx="1947406" cy="126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rgbClr val="92D050"/>
                </a:solidFill>
                <a:latin typeface="Arial Black" panose="020B0A04020102020204" pitchFamily="34" charset="0"/>
              </a:rPr>
              <a:t>1. Define Dependent Variable</a:t>
            </a:r>
          </a:p>
          <a:p>
            <a:r>
              <a:rPr lang="en-US" sz="2281" baseline="-25000" dirty="0">
                <a:solidFill>
                  <a:srgbClr val="92D050"/>
                </a:solidFill>
                <a:latin typeface="Arial Black" panose="020B0A04020102020204" pitchFamily="34" charset="0"/>
              </a:rPr>
              <a:t>Dates (week ending)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9D76F8-1D35-4BB2-86F8-48C4C7613205}"/>
              </a:ext>
            </a:extLst>
          </p:cNvPr>
          <p:cNvCxnSpPr>
            <a:cxnSpLocks/>
          </p:cNvCxnSpPr>
          <p:nvPr/>
        </p:nvCxnSpPr>
        <p:spPr>
          <a:xfrm>
            <a:off x="9900803" y="5047493"/>
            <a:ext cx="804049" cy="370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4649AC8-7B93-45D8-85BE-74B19839F7AF}"/>
              </a:ext>
            </a:extLst>
          </p:cNvPr>
          <p:cNvSpPr txBox="1"/>
          <p:nvPr/>
        </p:nvSpPr>
        <p:spPr>
          <a:xfrm>
            <a:off x="7281514" y="4516558"/>
            <a:ext cx="1997240" cy="443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81" dirty="0">
                <a:solidFill>
                  <a:srgbClr val="FF0000"/>
                </a:solidFill>
                <a:latin typeface="Arial Black" panose="020B0A04020102020204" pitchFamily="34" charset="0"/>
              </a:rPr>
              <a:t>Omicron</a:t>
            </a:r>
            <a:endParaRPr lang="en-US" sz="228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710CBD-852A-4ED5-8F2C-EF770C60956D}"/>
              </a:ext>
            </a:extLst>
          </p:cNvPr>
          <p:cNvSpPr txBox="1"/>
          <p:nvPr/>
        </p:nvSpPr>
        <p:spPr>
          <a:xfrm>
            <a:off x="4167093" y="4502430"/>
            <a:ext cx="1209415" cy="443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rgbClr val="00B050"/>
                </a:solidFill>
                <a:latin typeface="Arial Black" panose="020B0A04020102020204" pitchFamily="34" charset="0"/>
              </a:rPr>
              <a:t>Alpha</a:t>
            </a:r>
            <a:endParaRPr lang="en-US" sz="2281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15B0991-BE40-4D5B-8A00-2F9CE6DF5C54}"/>
              </a:ext>
            </a:extLst>
          </p:cNvPr>
          <p:cNvCxnSpPr>
            <a:cxnSpLocks/>
          </p:cNvCxnSpPr>
          <p:nvPr/>
        </p:nvCxnSpPr>
        <p:spPr>
          <a:xfrm>
            <a:off x="8158582" y="5051199"/>
            <a:ext cx="2031901" cy="252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49BD2E-ADC6-4A54-9CE3-C2171514FCFE}"/>
              </a:ext>
            </a:extLst>
          </p:cNvPr>
          <p:cNvCxnSpPr>
            <a:cxnSpLocks/>
          </p:cNvCxnSpPr>
          <p:nvPr/>
        </p:nvCxnSpPr>
        <p:spPr>
          <a:xfrm>
            <a:off x="7566615" y="5053722"/>
            <a:ext cx="53166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1AB85A-2FDA-43CF-BC65-54996CD06E75}"/>
              </a:ext>
            </a:extLst>
          </p:cNvPr>
          <p:cNvCxnSpPr/>
          <p:nvPr/>
        </p:nvCxnSpPr>
        <p:spPr>
          <a:xfrm>
            <a:off x="8224786" y="4957058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49F339-305C-43DA-BB99-35DBE9FB4397}"/>
              </a:ext>
            </a:extLst>
          </p:cNvPr>
          <p:cNvCxnSpPr>
            <a:cxnSpLocks/>
          </p:cNvCxnSpPr>
          <p:nvPr/>
        </p:nvCxnSpPr>
        <p:spPr>
          <a:xfrm flipV="1">
            <a:off x="10823026" y="5042253"/>
            <a:ext cx="1022702" cy="523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F20A12-3600-4580-B7B4-551164A4515A}"/>
              </a:ext>
            </a:extLst>
          </p:cNvPr>
          <p:cNvCxnSpPr/>
          <p:nvPr/>
        </p:nvCxnSpPr>
        <p:spPr>
          <a:xfrm>
            <a:off x="11748235" y="4967518"/>
            <a:ext cx="0" cy="25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72C7FC-A756-4651-8072-9041AF90D319}"/>
              </a:ext>
            </a:extLst>
          </p:cNvPr>
          <p:cNvCxnSpPr>
            <a:cxnSpLocks/>
          </p:cNvCxnSpPr>
          <p:nvPr/>
        </p:nvCxnSpPr>
        <p:spPr>
          <a:xfrm>
            <a:off x="153215" y="5090850"/>
            <a:ext cx="2045309" cy="0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7F469D-B053-47B5-9286-92FF63589F8D}"/>
              </a:ext>
            </a:extLst>
          </p:cNvPr>
          <p:cNvCxnSpPr>
            <a:cxnSpLocks/>
          </p:cNvCxnSpPr>
          <p:nvPr/>
        </p:nvCxnSpPr>
        <p:spPr>
          <a:xfrm flipV="1">
            <a:off x="6901622" y="-13149"/>
            <a:ext cx="2201091" cy="845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BE90379-319D-4699-A38E-1CC94B38EEE5}"/>
              </a:ext>
            </a:extLst>
          </p:cNvPr>
          <p:cNvCxnSpPr>
            <a:cxnSpLocks/>
          </p:cNvCxnSpPr>
          <p:nvPr/>
        </p:nvCxnSpPr>
        <p:spPr>
          <a:xfrm flipV="1">
            <a:off x="9102712" y="-27136"/>
            <a:ext cx="926677" cy="834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BE960CF0-8BC1-4455-B5EC-5AF33B1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44627"/>
              </p:ext>
            </p:extLst>
          </p:nvPr>
        </p:nvGraphicFramePr>
        <p:xfrm>
          <a:off x="7517775" y="2750839"/>
          <a:ext cx="749808" cy="136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FE396E64-52D9-4DDF-95A1-220353D6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9176"/>
              </p:ext>
            </p:extLst>
          </p:nvPr>
        </p:nvGraphicFramePr>
        <p:xfrm>
          <a:off x="8267583" y="2755466"/>
          <a:ext cx="749808" cy="1365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9A7453C4-E8F7-44A2-9144-EDC25063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80115"/>
              </p:ext>
            </p:extLst>
          </p:nvPr>
        </p:nvGraphicFramePr>
        <p:xfrm>
          <a:off x="3707658" y="2744698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B021A7E8-DD80-40F2-A14A-00E89B592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96572"/>
              </p:ext>
            </p:extLst>
          </p:nvPr>
        </p:nvGraphicFramePr>
        <p:xfrm>
          <a:off x="5390133" y="1062500"/>
          <a:ext cx="249936" cy="1365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4A19227E-1772-40F1-A451-349AE061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96063"/>
              </p:ext>
            </p:extLst>
          </p:nvPr>
        </p:nvGraphicFramePr>
        <p:xfrm>
          <a:off x="9223877" y="2759051"/>
          <a:ext cx="249936" cy="1365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A99718BF-AC5E-4E9E-AFE5-06030595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4062"/>
              </p:ext>
            </p:extLst>
          </p:nvPr>
        </p:nvGraphicFramePr>
        <p:xfrm>
          <a:off x="14121349" y="2740818"/>
          <a:ext cx="249936" cy="1365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BD10E4B-3550-462A-8819-B44B1A8E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977"/>
              </p:ext>
            </p:extLst>
          </p:nvPr>
        </p:nvGraphicFramePr>
        <p:xfrm>
          <a:off x="4922408" y="6137675"/>
          <a:ext cx="249936" cy="1365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26603E7D-4398-40AD-B313-D2F07CDB0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06019"/>
              </p:ext>
            </p:extLst>
          </p:nvPr>
        </p:nvGraphicFramePr>
        <p:xfrm>
          <a:off x="6767967" y="2750839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9CAB86D2-C892-483E-8B1D-C62BCB61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28172"/>
              </p:ext>
            </p:extLst>
          </p:nvPr>
        </p:nvGraphicFramePr>
        <p:xfrm>
          <a:off x="10895265" y="2742994"/>
          <a:ext cx="749808" cy="136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DC791A6-490A-4188-81E0-D37D361B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91606"/>
              </p:ext>
            </p:extLst>
          </p:nvPr>
        </p:nvGraphicFramePr>
        <p:xfrm>
          <a:off x="11645073" y="2747621"/>
          <a:ext cx="749808" cy="1365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9E54AD1-CA08-44A4-9ECC-4031B8AB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69161"/>
              </p:ext>
            </p:extLst>
          </p:nvPr>
        </p:nvGraphicFramePr>
        <p:xfrm>
          <a:off x="10134584" y="2740819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4B25794-6022-474B-B306-BAD92E52A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11417"/>
              </p:ext>
            </p:extLst>
          </p:nvPr>
        </p:nvGraphicFramePr>
        <p:xfrm>
          <a:off x="9102712" y="1013340"/>
          <a:ext cx="249936" cy="1365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6AA2C9C0-F5AF-4E5E-AE09-284D1D93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41901"/>
              </p:ext>
            </p:extLst>
          </p:nvPr>
        </p:nvGraphicFramePr>
        <p:xfrm>
          <a:off x="12405754" y="2747621"/>
          <a:ext cx="749808" cy="1365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492CBB6-143F-4FDF-9DBB-6DCF3FE9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30117"/>
              </p:ext>
            </p:extLst>
          </p:nvPr>
        </p:nvGraphicFramePr>
        <p:xfrm>
          <a:off x="13155562" y="2740819"/>
          <a:ext cx="749808" cy="1365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2BD5ED8-19FE-40CB-B9CD-C77FA4FF52C7}"/>
              </a:ext>
            </a:extLst>
          </p:cNvPr>
          <p:cNvSpPr/>
          <p:nvPr/>
        </p:nvSpPr>
        <p:spPr>
          <a:xfrm>
            <a:off x="7368645" y="4105197"/>
            <a:ext cx="95731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0" i="1" dirty="0">
                <a:solidFill>
                  <a:schemeClr val="accent1"/>
                </a:solidFill>
                <a:latin typeface="Arial Black" panose="020B0A04020102020204" pitchFamily="34" charset="0"/>
              </a:rPr>
              <a:t>11/11/21</a:t>
            </a:r>
          </a:p>
          <a:p>
            <a:pPr algn="ctr"/>
            <a:r>
              <a:rPr lang="en-US" sz="1080" i="1" dirty="0">
                <a:solidFill>
                  <a:schemeClr val="accent1"/>
                </a:solidFill>
                <a:latin typeface="Arial Black" panose="020B0A04020102020204" pitchFamily="34" charset="0"/>
              </a:rPr>
              <a:t>Indicators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986803-7871-4E6A-98E9-B905C07F0519}"/>
              </a:ext>
            </a:extLst>
          </p:cNvPr>
          <p:cNvSpPr/>
          <p:nvPr/>
        </p:nvSpPr>
        <p:spPr>
          <a:xfrm>
            <a:off x="7697031" y="4105197"/>
            <a:ext cx="187008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80" i="1" dirty="0">
                <a:latin typeface="Arial Black" panose="020B0A04020102020204" pitchFamily="34" charset="0"/>
              </a:rPr>
              <a:t>11/18/21</a:t>
            </a:r>
          </a:p>
          <a:p>
            <a:pPr algn="ctr"/>
            <a:r>
              <a:rPr lang="en-US" sz="1080" i="1" dirty="0">
                <a:latin typeface="Arial Black" panose="020B0A04020102020204" pitchFamily="34" charset="0"/>
              </a:rPr>
              <a:t>Indicators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830CF5-99F5-4A2D-9D06-9FD7400320C6}"/>
              </a:ext>
            </a:extLst>
          </p:cNvPr>
          <p:cNvSpPr txBox="1"/>
          <p:nvPr/>
        </p:nvSpPr>
        <p:spPr>
          <a:xfrm>
            <a:off x="6751985" y="4131906"/>
            <a:ext cx="1696906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62A61E-AB57-4461-91A0-DEC00CB14D56}"/>
              </a:ext>
            </a:extLst>
          </p:cNvPr>
          <p:cNvSpPr txBox="1"/>
          <p:nvPr/>
        </p:nvSpPr>
        <p:spPr>
          <a:xfrm>
            <a:off x="3707661" y="4118770"/>
            <a:ext cx="1696906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0814C8-FE10-4915-8469-AC034DA64A44}"/>
              </a:ext>
            </a:extLst>
          </p:cNvPr>
          <p:cNvSpPr/>
          <p:nvPr/>
        </p:nvSpPr>
        <p:spPr>
          <a:xfrm>
            <a:off x="10842456" y="4072445"/>
            <a:ext cx="86754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" i="1" dirty="0">
                <a:solidFill>
                  <a:schemeClr val="accent1"/>
                </a:solidFill>
                <a:latin typeface="Arial Black" panose="020B0A04020102020204" pitchFamily="34" charset="0"/>
              </a:rPr>
              <a:t>11/11/21</a:t>
            </a:r>
          </a:p>
          <a:p>
            <a:pPr algn="ctr"/>
            <a:r>
              <a:rPr lang="en-US" sz="960" i="1" dirty="0">
                <a:solidFill>
                  <a:schemeClr val="accent1"/>
                </a:solidFill>
                <a:latin typeface="Arial Black" panose="020B0A04020102020204" pitchFamily="34" charset="0"/>
              </a:rPr>
              <a:t>Indicators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74BD3A-2E39-4831-9FFE-EE2EDAAD61F9}"/>
              </a:ext>
            </a:extLst>
          </p:cNvPr>
          <p:cNvSpPr/>
          <p:nvPr/>
        </p:nvSpPr>
        <p:spPr>
          <a:xfrm>
            <a:off x="11125956" y="4072445"/>
            <a:ext cx="187008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" i="1" dirty="0">
                <a:latin typeface="Arial Black" panose="020B0A04020102020204" pitchFamily="34" charset="0"/>
              </a:rPr>
              <a:t>11/18/21</a:t>
            </a:r>
          </a:p>
          <a:p>
            <a:pPr algn="ctr"/>
            <a:r>
              <a:rPr lang="en-US" sz="960" i="1" dirty="0">
                <a:latin typeface="Arial Black" panose="020B0A04020102020204" pitchFamily="34" charset="0"/>
              </a:rPr>
              <a:t>Indicators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30FB47-BB71-418F-B287-D97C9BE2C1EA}"/>
              </a:ext>
            </a:extLst>
          </p:cNvPr>
          <p:cNvSpPr txBox="1"/>
          <p:nvPr/>
        </p:nvSpPr>
        <p:spPr>
          <a:xfrm>
            <a:off x="10180909" y="4099154"/>
            <a:ext cx="1696906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598978-6D9D-4CD1-89B5-114DC730612D}"/>
              </a:ext>
            </a:extLst>
          </p:cNvPr>
          <p:cNvSpPr/>
          <p:nvPr/>
        </p:nvSpPr>
        <p:spPr>
          <a:xfrm>
            <a:off x="12320406" y="4072445"/>
            <a:ext cx="86754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" i="1" dirty="0">
                <a:solidFill>
                  <a:srgbClr val="00FFFF"/>
                </a:solidFill>
                <a:latin typeface="Arial Black" panose="020B0A04020102020204" pitchFamily="34" charset="0"/>
              </a:rPr>
              <a:t>04/14/22</a:t>
            </a:r>
          </a:p>
          <a:p>
            <a:pPr algn="ctr"/>
            <a:r>
              <a:rPr lang="en-US" sz="960" i="1" dirty="0">
                <a:solidFill>
                  <a:srgbClr val="00FFFF"/>
                </a:solidFill>
                <a:latin typeface="Arial Black" panose="020B0A04020102020204" pitchFamily="34" charset="0"/>
              </a:rPr>
              <a:t>Indicators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9DCDEF-8481-4601-9110-66324A8AABD3}"/>
              </a:ext>
            </a:extLst>
          </p:cNvPr>
          <p:cNvSpPr/>
          <p:nvPr/>
        </p:nvSpPr>
        <p:spPr>
          <a:xfrm>
            <a:off x="12603906" y="4072445"/>
            <a:ext cx="187008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04/21/22</a:t>
            </a:r>
          </a:p>
          <a:p>
            <a:pPr algn="ctr"/>
            <a:r>
              <a:rPr lang="en-US" sz="96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Indicators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F26E923-0C38-4FB6-971D-58A386247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96873"/>
              </p:ext>
            </p:extLst>
          </p:nvPr>
        </p:nvGraphicFramePr>
        <p:xfrm>
          <a:off x="12846558" y="1013340"/>
          <a:ext cx="249936" cy="1365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B5D33478-1475-43F9-B10C-2086BBB987E3}"/>
              </a:ext>
            </a:extLst>
          </p:cNvPr>
          <p:cNvSpPr txBox="1"/>
          <p:nvPr/>
        </p:nvSpPr>
        <p:spPr>
          <a:xfrm>
            <a:off x="393534" y="3911618"/>
            <a:ext cx="1696906" cy="102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Independent</a:t>
            </a:r>
          </a:p>
          <a:p>
            <a:r>
              <a:rPr lang="en-US" sz="2281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Variables (n=143)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17786-9328-4E44-91DD-75DE9C92E188}"/>
              </a:ext>
            </a:extLst>
          </p:cNvPr>
          <p:cNvSpPr/>
          <p:nvPr/>
        </p:nvSpPr>
        <p:spPr>
          <a:xfrm>
            <a:off x="3655707" y="2711813"/>
            <a:ext cx="2329607" cy="2185217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BFCE-88EA-460C-B633-7A685D38D095}"/>
              </a:ext>
            </a:extLst>
          </p:cNvPr>
          <p:cNvSpPr/>
          <p:nvPr/>
        </p:nvSpPr>
        <p:spPr>
          <a:xfrm>
            <a:off x="6715428" y="2711811"/>
            <a:ext cx="2841566" cy="218037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5549C1-52FB-4A07-BC76-87F00F092619}"/>
              </a:ext>
            </a:extLst>
          </p:cNvPr>
          <p:cNvSpPr/>
          <p:nvPr/>
        </p:nvSpPr>
        <p:spPr>
          <a:xfrm>
            <a:off x="10038523" y="2702793"/>
            <a:ext cx="4361477" cy="2185218"/>
          </a:xfrm>
          <a:prstGeom prst="rect">
            <a:avLst/>
          </a:prstGeom>
          <a:noFill/>
          <a:ln w="57150">
            <a:solidFill>
              <a:srgbClr val="154B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srgbClr val="FF0000"/>
              </a:solidFill>
            </a:endParaRP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39E56603-8484-40FC-ABF6-A2D2DDDB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6315"/>
              </p:ext>
            </p:extLst>
          </p:nvPr>
        </p:nvGraphicFramePr>
        <p:xfrm>
          <a:off x="4108607" y="6137675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86B1AD7A-A13E-4FB6-940E-544321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8270"/>
              </p:ext>
            </p:extLst>
          </p:nvPr>
        </p:nvGraphicFramePr>
        <p:xfrm>
          <a:off x="7571688" y="6141340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221EE30E-DF19-4F93-A6D1-FF9EB460C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31463"/>
              </p:ext>
            </p:extLst>
          </p:nvPr>
        </p:nvGraphicFramePr>
        <p:xfrm>
          <a:off x="8402385" y="6140037"/>
          <a:ext cx="249936" cy="1365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767498-1836-4DA6-9F98-35D07F5E3AC4}"/>
              </a:ext>
            </a:extLst>
          </p:cNvPr>
          <p:cNvSpPr txBox="1"/>
          <p:nvPr/>
        </p:nvSpPr>
        <p:spPr>
          <a:xfrm>
            <a:off x="3367314" y="5834189"/>
            <a:ext cx="28446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Multicollinearity Reduction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D7A3F05D-D714-48B2-BB27-D3105E80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98065"/>
              </p:ext>
            </p:extLst>
          </p:nvPr>
        </p:nvGraphicFramePr>
        <p:xfrm>
          <a:off x="4900227" y="2740819"/>
          <a:ext cx="249936" cy="1365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F41449F-283B-4C72-8745-D48C7196C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88650"/>
              </p:ext>
            </p:extLst>
          </p:nvPr>
        </p:nvGraphicFramePr>
        <p:xfrm>
          <a:off x="11181190" y="6146457"/>
          <a:ext cx="749808" cy="136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49936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D8F7725E-8C6B-41DB-80F8-75939DDA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8650"/>
              </p:ext>
            </p:extLst>
          </p:nvPr>
        </p:nvGraphicFramePr>
        <p:xfrm>
          <a:off x="12011887" y="6145154"/>
          <a:ext cx="249936" cy="1365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936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11B7991A-7343-4D0E-B3FD-CC9ABD7A9B68}"/>
              </a:ext>
            </a:extLst>
          </p:cNvPr>
          <p:cNvSpPr txBox="1"/>
          <p:nvPr/>
        </p:nvSpPr>
        <p:spPr>
          <a:xfrm>
            <a:off x="4123706" y="9185853"/>
            <a:ext cx="2131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Black" panose="020B0A04020102020204" pitchFamily="34" charset="0"/>
              </a:rPr>
              <a:t>Variable Importance</a:t>
            </a:r>
            <a:endParaRPr lang="en-US" sz="120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56CD2-03BC-46AD-8D23-EA74DD11A0BF}"/>
              </a:ext>
            </a:extLst>
          </p:cNvPr>
          <p:cNvSpPr txBox="1"/>
          <p:nvPr/>
        </p:nvSpPr>
        <p:spPr>
          <a:xfrm>
            <a:off x="2119793" y="9185853"/>
            <a:ext cx="1914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Black" panose="020B0A04020102020204" pitchFamily="34" charset="0"/>
              </a:rPr>
              <a:t>Model Performance</a:t>
            </a:r>
            <a:endParaRPr lang="en-US" sz="120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EB2709-0E18-4677-AFCF-99BBAB505557}"/>
              </a:ext>
            </a:extLst>
          </p:cNvPr>
          <p:cNvSpPr txBox="1"/>
          <p:nvPr/>
        </p:nvSpPr>
        <p:spPr>
          <a:xfrm>
            <a:off x="8326345" y="9185853"/>
            <a:ext cx="2131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</a:rPr>
              <a:t>Variable Importance</a:t>
            </a:r>
            <a:endParaRPr lang="en-US" sz="120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48B11A-D4FB-4D78-BE90-373E8D5427B6}"/>
              </a:ext>
            </a:extLst>
          </p:cNvPr>
          <p:cNvSpPr txBox="1"/>
          <p:nvPr/>
        </p:nvSpPr>
        <p:spPr>
          <a:xfrm>
            <a:off x="6322431" y="9185853"/>
            <a:ext cx="1914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</a:rPr>
              <a:t>Model Performance</a:t>
            </a:r>
            <a:endParaRPr lang="en-US" sz="120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29433C-F828-4000-AF01-D7AAACAA4F63}"/>
              </a:ext>
            </a:extLst>
          </p:cNvPr>
          <p:cNvSpPr txBox="1"/>
          <p:nvPr/>
        </p:nvSpPr>
        <p:spPr>
          <a:xfrm>
            <a:off x="12279152" y="9185853"/>
            <a:ext cx="2131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4B42"/>
                </a:solidFill>
                <a:latin typeface="Arial Black" panose="020B0A04020102020204" pitchFamily="34" charset="0"/>
              </a:rPr>
              <a:t>Variable Importance</a:t>
            </a:r>
            <a:endParaRPr lang="en-US" sz="120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47A6B0-654E-4BD4-A5FD-F669AF4C4E6D}"/>
              </a:ext>
            </a:extLst>
          </p:cNvPr>
          <p:cNvSpPr txBox="1"/>
          <p:nvPr/>
        </p:nvSpPr>
        <p:spPr>
          <a:xfrm>
            <a:off x="10275238" y="9185853"/>
            <a:ext cx="19149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4B42"/>
                </a:solidFill>
                <a:latin typeface="Arial Black" panose="020B0A04020102020204" pitchFamily="34" charset="0"/>
              </a:rPr>
              <a:t>Model Performance</a:t>
            </a:r>
            <a:endParaRPr lang="en-US" sz="120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F9D456-ECF0-4426-B4FB-2FF50BB874B4}"/>
              </a:ext>
            </a:extLst>
          </p:cNvPr>
          <p:cNvSpPr txBox="1"/>
          <p:nvPr/>
        </p:nvSpPr>
        <p:spPr>
          <a:xfrm>
            <a:off x="6873811" y="5830441"/>
            <a:ext cx="28446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Multicollinearity Reduction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04D094-21D7-4E3B-A4A4-11B6CE1D96FD}"/>
              </a:ext>
            </a:extLst>
          </p:cNvPr>
          <p:cNvSpPr txBox="1"/>
          <p:nvPr/>
        </p:nvSpPr>
        <p:spPr>
          <a:xfrm>
            <a:off x="10404099" y="5830666"/>
            <a:ext cx="28446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Multicollinearity Reduction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C9F5E4-F8B1-45BE-A830-B6828BBEC11C}"/>
              </a:ext>
            </a:extLst>
          </p:cNvPr>
          <p:cNvCxnSpPr>
            <a:cxnSpLocks/>
          </p:cNvCxnSpPr>
          <p:nvPr/>
        </p:nvCxnSpPr>
        <p:spPr>
          <a:xfrm flipH="1">
            <a:off x="3943220" y="7891872"/>
            <a:ext cx="629854" cy="219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B0DB6A9-E286-4B34-97AF-8EE6E866E385}"/>
              </a:ext>
            </a:extLst>
          </p:cNvPr>
          <p:cNvSpPr/>
          <p:nvPr/>
        </p:nvSpPr>
        <p:spPr>
          <a:xfrm rot="5400000">
            <a:off x="4484162" y="7170849"/>
            <a:ext cx="285829" cy="10045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08955D1-5279-4A67-8606-260239451F16}"/>
              </a:ext>
            </a:extLst>
          </p:cNvPr>
          <p:cNvCxnSpPr>
            <a:cxnSpLocks/>
          </p:cNvCxnSpPr>
          <p:nvPr/>
        </p:nvCxnSpPr>
        <p:spPr>
          <a:xfrm>
            <a:off x="4729074" y="7891872"/>
            <a:ext cx="180046" cy="219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86FDECC-B12E-440C-99A5-E0FD4B738D23}"/>
              </a:ext>
            </a:extLst>
          </p:cNvPr>
          <p:cNvCxnSpPr>
            <a:cxnSpLocks/>
          </p:cNvCxnSpPr>
          <p:nvPr/>
        </p:nvCxnSpPr>
        <p:spPr>
          <a:xfrm flipH="1">
            <a:off x="7599150" y="7909705"/>
            <a:ext cx="450089" cy="276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9FFF7F81-2D01-47A9-999B-3AF472369E1F}"/>
              </a:ext>
            </a:extLst>
          </p:cNvPr>
          <p:cNvSpPr/>
          <p:nvPr/>
        </p:nvSpPr>
        <p:spPr>
          <a:xfrm rot="5400000">
            <a:off x="7960323" y="7188682"/>
            <a:ext cx="285829" cy="10045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4A490FA-7F54-4323-AC76-5D5762FE1E15}"/>
              </a:ext>
            </a:extLst>
          </p:cNvPr>
          <p:cNvCxnSpPr>
            <a:cxnSpLocks/>
          </p:cNvCxnSpPr>
          <p:nvPr/>
        </p:nvCxnSpPr>
        <p:spPr>
          <a:xfrm>
            <a:off x="8205236" y="7909705"/>
            <a:ext cx="447086" cy="180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57930BC-6E92-4F2A-8C2C-DC6EC3725BE5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11232734" y="7899349"/>
            <a:ext cx="404736" cy="372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0A76F2A0-54C5-479A-B58D-7E5DF20BFE3D}"/>
              </a:ext>
            </a:extLst>
          </p:cNvPr>
          <p:cNvSpPr/>
          <p:nvPr/>
        </p:nvSpPr>
        <p:spPr>
          <a:xfrm rot="5400000">
            <a:off x="11548557" y="7178328"/>
            <a:ext cx="285829" cy="10045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A68BF4F-8E79-4C6D-A97A-7E7934412B52}"/>
              </a:ext>
            </a:extLst>
          </p:cNvPr>
          <p:cNvCxnSpPr>
            <a:cxnSpLocks/>
          </p:cNvCxnSpPr>
          <p:nvPr/>
        </p:nvCxnSpPr>
        <p:spPr>
          <a:xfrm>
            <a:off x="11793470" y="7899349"/>
            <a:ext cx="1104384" cy="28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Down 90">
            <a:extLst>
              <a:ext uri="{FF2B5EF4-FFF2-40B4-BE49-F238E27FC236}">
                <a16:creationId xmlns:a16="http://schemas.microsoft.com/office/drawing/2014/main" id="{C925BEB2-84CB-48C9-81F6-68B6A19014F5}"/>
              </a:ext>
            </a:extLst>
          </p:cNvPr>
          <p:cNvSpPr/>
          <p:nvPr/>
        </p:nvSpPr>
        <p:spPr>
          <a:xfrm>
            <a:off x="7974748" y="5246295"/>
            <a:ext cx="507583" cy="6710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878A8FAF-25D6-4BEE-8515-6E64143397CE}"/>
              </a:ext>
            </a:extLst>
          </p:cNvPr>
          <p:cNvSpPr/>
          <p:nvPr/>
        </p:nvSpPr>
        <p:spPr>
          <a:xfrm>
            <a:off x="11502772" y="5263831"/>
            <a:ext cx="507583" cy="671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D86BEA-26C4-4442-9DF1-7E880825920F}"/>
              </a:ext>
            </a:extLst>
          </p:cNvPr>
          <p:cNvSpPr txBox="1"/>
          <p:nvPr/>
        </p:nvSpPr>
        <p:spPr>
          <a:xfrm>
            <a:off x="1827241" y="5407308"/>
            <a:ext cx="159779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3AE78-861D-4AD8-B475-F5B7FDB0A88C}"/>
              </a:ext>
            </a:extLst>
          </p:cNvPr>
          <p:cNvSpPr txBox="1"/>
          <p:nvPr/>
        </p:nvSpPr>
        <p:spPr>
          <a:xfrm>
            <a:off x="9011130" y="2250239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47D571-F868-4965-8004-C6925CE8F996}"/>
              </a:ext>
            </a:extLst>
          </p:cNvPr>
          <p:cNvSpPr txBox="1"/>
          <p:nvPr/>
        </p:nvSpPr>
        <p:spPr>
          <a:xfrm>
            <a:off x="12761563" y="2240434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9D9460-E17A-4FA7-8870-725E89A5AD85}"/>
              </a:ext>
            </a:extLst>
          </p:cNvPr>
          <p:cNvSpPr txBox="1"/>
          <p:nvPr/>
        </p:nvSpPr>
        <p:spPr>
          <a:xfrm>
            <a:off x="4818556" y="3962190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88F5DF-A891-45CB-B3BB-952E8FA3E324}"/>
              </a:ext>
            </a:extLst>
          </p:cNvPr>
          <p:cNvSpPr txBox="1"/>
          <p:nvPr/>
        </p:nvSpPr>
        <p:spPr>
          <a:xfrm>
            <a:off x="9141032" y="3993854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FBDA4D-1174-4CC6-A0C8-3A9E0423BAD2}"/>
              </a:ext>
            </a:extLst>
          </p:cNvPr>
          <p:cNvSpPr txBox="1"/>
          <p:nvPr/>
        </p:nvSpPr>
        <p:spPr>
          <a:xfrm>
            <a:off x="14035430" y="3961301"/>
            <a:ext cx="445817" cy="4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7DCEB477-5DA9-4BF0-AE53-7FBED54D08D7}"/>
              </a:ext>
            </a:extLst>
          </p:cNvPr>
          <p:cNvSpPr/>
          <p:nvPr/>
        </p:nvSpPr>
        <p:spPr>
          <a:xfrm>
            <a:off x="4487272" y="5258279"/>
            <a:ext cx="507583" cy="67106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73EBF0-2AF6-414F-B594-D59ACC070AB7}"/>
              </a:ext>
            </a:extLst>
          </p:cNvPr>
          <p:cNvSpPr txBox="1"/>
          <p:nvPr/>
        </p:nvSpPr>
        <p:spPr>
          <a:xfrm>
            <a:off x="211594" y="2842958"/>
            <a:ext cx="1614705" cy="1028230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81" baseline="-25000" dirty="0">
                <a:solidFill>
                  <a:srgbClr val="7030A0"/>
                </a:solidFill>
                <a:latin typeface="Arial Black" panose="020B0A04020102020204" pitchFamily="34" charset="0"/>
              </a:rPr>
              <a:t>2. Define Inclusion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420856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60BD75-35C1-488E-84AC-15859F3FF843}"/>
              </a:ext>
            </a:extLst>
          </p:cNvPr>
          <p:cNvCxnSpPr>
            <a:cxnSpLocks/>
          </p:cNvCxnSpPr>
          <p:nvPr/>
        </p:nvCxnSpPr>
        <p:spPr>
          <a:xfrm>
            <a:off x="3657224" y="4982008"/>
            <a:ext cx="3210443" cy="633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36D38D-ABBE-4326-8E37-506E1EC8A005}"/>
              </a:ext>
            </a:extLst>
          </p:cNvPr>
          <p:cNvCxnSpPr>
            <a:cxnSpLocks/>
          </p:cNvCxnSpPr>
          <p:nvPr/>
        </p:nvCxnSpPr>
        <p:spPr>
          <a:xfrm flipV="1">
            <a:off x="10382177" y="1315212"/>
            <a:ext cx="3993758" cy="1913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039FA-7CA5-4EFB-B00C-90A74ECE1E53}"/>
              </a:ext>
            </a:extLst>
          </p:cNvPr>
          <p:cNvCxnSpPr/>
          <p:nvPr/>
        </p:nvCxnSpPr>
        <p:spPr>
          <a:xfrm>
            <a:off x="5751698" y="1267884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611E8-688D-440D-B8CB-9B2A98303AEE}"/>
              </a:ext>
            </a:extLst>
          </p:cNvPr>
          <p:cNvCxnSpPr/>
          <p:nvPr/>
        </p:nvCxnSpPr>
        <p:spPr>
          <a:xfrm>
            <a:off x="3591428" y="1267884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97533-422D-4561-99A2-1F31994A5F15}"/>
              </a:ext>
            </a:extLst>
          </p:cNvPr>
          <p:cNvSpPr txBox="1"/>
          <p:nvPr/>
        </p:nvSpPr>
        <p:spPr>
          <a:xfrm>
            <a:off x="4706711" y="1596343"/>
            <a:ext cx="2891209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 April 30, </a:t>
            </a:r>
          </a:p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   2020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97468-DB55-4B48-8211-3369F48F5198}"/>
              </a:ext>
            </a:extLst>
          </p:cNvPr>
          <p:cNvCxnSpPr/>
          <p:nvPr/>
        </p:nvCxnSpPr>
        <p:spPr>
          <a:xfrm>
            <a:off x="8295174" y="1206620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F0757-0D78-4B3D-960B-973E0459F695}"/>
              </a:ext>
            </a:extLst>
          </p:cNvPr>
          <p:cNvCxnSpPr/>
          <p:nvPr/>
        </p:nvCxnSpPr>
        <p:spPr>
          <a:xfrm>
            <a:off x="11908257" y="1184791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F6472-1A9A-4AC9-85DB-16ACC4CDC646}"/>
              </a:ext>
            </a:extLst>
          </p:cNvPr>
          <p:cNvSpPr txBox="1"/>
          <p:nvPr/>
        </p:nvSpPr>
        <p:spPr>
          <a:xfrm>
            <a:off x="7196194" y="1581293"/>
            <a:ext cx="2486368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December 11, </a:t>
            </a:r>
          </a:p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     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F90C8-A4F2-4450-AADA-65480E250F47}"/>
              </a:ext>
            </a:extLst>
          </p:cNvPr>
          <p:cNvSpPr txBox="1"/>
          <p:nvPr/>
        </p:nvSpPr>
        <p:spPr>
          <a:xfrm>
            <a:off x="3018940" y="1494251"/>
            <a:ext cx="1398070" cy="132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u="sng" dirty="0">
                <a:latin typeface="Arial Black" panose="020B0A04020102020204" pitchFamily="34" charset="0"/>
              </a:rPr>
              <a:t>First US Case</a:t>
            </a:r>
            <a:r>
              <a:rPr lang="en-US" sz="1996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996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3100-C7A8-4861-AC00-86035001B89D}"/>
              </a:ext>
            </a:extLst>
          </p:cNvPr>
          <p:cNvSpPr txBox="1"/>
          <p:nvPr/>
        </p:nvSpPr>
        <p:spPr>
          <a:xfrm>
            <a:off x="5242579" y="852378"/>
            <a:ext cx="1345061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latin typeface="Arial Black" panose="020B0A04020102020204" pitchFamily="34" charset="0"/>
              </a:rPr>
              <a:t>Alpha</a:t>
            </a:r>
            <a:endParaRPr lang="en-US" sz="1996" baseline="-25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3D1C4-4761-4C26-BFC8-A3AE0CFBEABA}"/>
              </a:ext>
            </a:extLst>
          </p:cNvPr>
          <p:cNvSpPr txBox="1"/>
          <p:nvPr/>
        </p:nvSpPr>
        <p:spPr>
          <a:xfrm>
            <a:off x="11034466" y="833574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BA.5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E39BB-4BFC-408C-AFFC-BDFB5799CDE9}"/>
              </a:ext>
            </a:extLst>
          </p:cNvPr>
          <p:cNvCxnSpPr>
            <a:cxnSpLocks/>
          </p:cNvCxnSpPr>
          <p:nvPr/>
        </p:nvCxnSpPr>
        <p:spPr>
          <a:xfrm flipV="1">
            <a:off x="3591427" y="1354108"/>
            <a:ext cx="3282571" cy="2326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3F6674-E8B1-45D8-B892-7DC80E027D9C}"/>
              </a:ext>
            </a:extLst>
          </p:cNvPr>
          <p:cNvCxnSpPr>
            <a:cxnSpLocks/>
          </p:cNvCxnSpPr>
          <p:nvPr/>
        </p:nvCxnSpPr>
        <p:spPr>
          <a:xfrm flipV="1">
            <a:off x="6873997" y="1341767"/>
            <a:ext cx="810842" cy="730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22534-780F-4F03-BE10-2B7EB22A3E94}"/>
              </a:ext>
            </a:extLst>
          </p:cNvPr>
          <p:cNvSpPr txBox="1"/>
          <p:nvPr/>
        </p:nvSpPr>
        <p:spPr>
          <a:xfrm>
            <a:off x="11283554" y="1580874"/>
            <a:ext cx="2400806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May 14, </a:t>
            </a:r>
          </a:p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530DD-00CE-44EE-B538-7E4038EE449F}"/>
              </a:ext>
            </a:extLst>
          </p:cNvPr>
          <p:cNvSpPr txBox="1"/>
          <p:nvPr/>
        </p:nvSpPr>
        <p:spPr>
          <a:xfrm>
            <a:off x="7421383" y="843318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Omicron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E3AD2-C9BA-4346-974A-425D7DC7BDA1}"/>
              </a:ext>
            </a:extLst>
          </p:cNvPr>
          <p:cNvCxnSpPr>
            <a:cxnSpLocks/>
          </p:cNvCxnSpPr>
          <p:nvPr/>
        </p:nvCxnSpPr>
        <p:spPr>
          <a:xfrm>
            <a:off x="10466557" y="4980981"/>
            <a:ext cx="3909378" cy="90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E0758-05F5-437A-BD12-6A1A4D211B61}"/>
              </a:ext>
            </a:extLst>
          </p:cNvPr>
          <p:cNvCxnSpPr/>
          <p:nvPr/>
        </p:nvCxnSpPr>
        <p:spPr>
          <a:xfrm>
            <a:off x="5817494" y="4872519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C201-8DA5-4C2A-B132-06F4DE753DBC}"/>
              </a:ext>
            </a:extLst>
          </p:cNvPr>
          <p:cNvCxnSpPr/>
          <p:nvPr/>
        </p:nvCxnSpPr>
        <p:spPr>
          <a:xfrm>
            <a:off x="3657224" y="4872519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8C23B4-6B7E-4E51-B467-07A782CCFDF2}"/>
              </a:ext>
            </a:extLst>
          </p:cNvPr>
          <p:cNvSpPr txBox="1"/>
          <p:nvPr/>
        </p:nvSpPr>
        <p:spPr>
          <a:xfrm>
            <a:off x="6286769" y="2538675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0EA28-AE30-436B-AF52-24510AA3C3BD}"/>
              </a:ext>
            </a:extLst>
          </p:cNvPr>
          <p:cNvSpPr txBox="1"/>
          <p:nvPr/>
        </p:nvSpPr>
        <p:spPr>
          <a:xfrm>
            <a:off x="11051835" y="4481889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154B42"/>
                </a:solidFill>
                <a:latin typeface="Arial Black" panose="020B0A04020102020204" pitchFamily="34" charset="0"/>
              </a:rPr>
              <a:t>BA.5</a:t>
            </a:r>
            <a:endParaRPr lang="en-US" sz="1996" i="1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216961-A7CE-4BBC-858C-0E71495C35D4}"/>
              </a:ext>
            </a:extLst>
          </p:cNvPr>
          <p:cNvCxnSpPr>
            <a:cxnSpLocks/>
          </p:cNvCxnSpPr>
          <p:nvPr/>
        </p:nvCxnSpPr>
        <p:spPr>
          <a:xfrm>
            <a:off x="6898642" y="4988562"/>
            <a:ext cx="748103" cy="360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ACCE58-D175-43EE-914D-52B5BC18D520}"/>
              </a:ext>
            </a:extLst>
          </p:cNvPr>
          <p:cNvSpPr txBox="1"/>
          <p:nvPr/>
        </p:nvSpPr>
        <p:spPr>
          <a:xfrm>
            <a:off x="180202" y="1470186"/>
            <a:ext cx="2065154" cy="70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 Define Dependent Variable Dates (week ending)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596E29-F46A-4E10-B180-12E4EAEBCC24}"/>
              </a:ext>
            </a:extLst>
          </p:cNvPr>
          <p:cNvCxnSpPr>
            <a:cxnSpLocks/>
          </p:cNvCxnSpPr>
          <p:nvPr/>
        </p:nvCxnSpPr>
        <p:spPr>
          <a:xfrm>
            <a:off x="9733196" y="4974426"/>
            <a:ext cx="703543" cy="324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B2AE16-F1D7-4D2D-8BCA-15417004B61B}"/>
              </a:ext>
            </a:extLst>
          </p:cNvPr>
          <p:cNvSpPr txBox="1"/>
          <p:nvPr/>
        </p:nvSpPr>
        <p:spPr>
          <a:xfrm>
            <a:off x="8017246" y="4479499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FF0000"/>
                </a:solidFill>
                <a:latin typeface="Arial Black" panose="020B0A04020102020204" pitchFamily="34" charset="0"/>
              </a:rPr>
              <a:t>Omicron</a:t>
            </a:r>
            <a:endParaRPr lang="en-US" sz="1996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13E0C-322F-4362-885B-5794E30F91CD}"/>
              </a:ext>
            </a:extLst>
          </p:cNvPr>
          <p:cNvSpPr txBox="1"/>
          <p:nvPr/>
        </p:nvSpPr>
        <p:spPr>
          <a:xfrm>
            <a:off x="5292125" y="4467137"/>
            <a:ext cx="1058238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00B050"/>
                </a:solidFill>
                <a:latin typeface="Arial Black" panose="020B0A04020102020204" pitchFamily="34" charset="0"/>
              </a:rPr>
              <a:t>Alpha</a:t>
            </a:r>
            <a:endParaRPr lang="en-US" sz="1996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AD4416-9489-47B0-9E6A-09159963835A}"/>
              </a:ext>
            </a:extLst>
          </p:cNvPr>
          <p:cNvCxnSpPr>
            <a:cxnSpLocks/>
          </p:cNvCxnSpPr>
          <p:nvPr/>
        </p:nvCxnSpPr>
        <p:spPr>
          <a:xfrm flipV="1">
            <a:off x="7673084" y="4982007"/>
            <a:ext cx="2043318" cy="655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AE4FB-2C33-46A7-B731-D4E9D4BE863A}"/>
              </a:ext>
            </a:extLst>
          </p:cNvPr>
          <p:cNvCxnSpPr/>
          <p:nvPr/>
        </p:nvCxnSpPr>
        <p:spPr>
          <a:xfrm>
            <a:off x="8842608" y="4864937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AB686-E073-443A-90BC-6ADC1FC4ED86}"/>
              </a:ext>
            </a:extLst>
          </p:cNvPr>
          <p:cNvCxnSpPr/>
          <p:nvPr/>
        </p:nvCxnSpPr>
        <p:spPr>
          <a:xfrm>
            <a:off x="11925626" y="4874089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BA81E-AC49-4FDB-BBB7-7628B50E66D3}"/>
              </a:ext>
            </a:extLst>
          </p:cNvPr>
          <p:cNvCxnSpPr>
            <a:cxnSpLocks/>
          </p:cNvCxnSpPr>
          <p:nvPr/>
        </p:nvCxnSpPr>
        <p:spPr>
          <a:xfrm flipV="1">
            <a:off x="3018942" y="4982007"/>
            <a:ext cx="550687" cy="1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84E62-1CEC-46D8-A2FB-C96727FA9656}"/>
              </a:ext>
            </a:extLst>
          </p:cNvPr>
          <p:cNvCxnSpPr>
            <a:cxnSpLocks/>
          </p:cNvCxnSpPr>
          <p:nvPr/>
        </p:nvCxnSpPr>
        <p:spPr>
          <a:xfrm flipV="1">
            <a:off x="7684840" y="1326267"/>
            <a:ext cx="1925955" cy="73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D8FEB6-E019-49F6-B76D-61B15E976A5A}"/>
              </a:ext>
            </a:extLst>
          </p:cNvPr>
          <p:cNvCxnSpPr>
            <a:cxnSpLocks/>
          </p:cNvCxnSpPr>
          <p:nvPr/>
        </p:nvCxnSpPr>
        <p:spPr>
          <a:xfrm>
            <a:off x="9610793" y="1331491"/>
            <a:ext cx="8188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00E5F8-B7D2-4A56-85F8-102847FB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16799"/>
              </p:ext>
            </p:extLst>
          </p:nvPr>
        </p:nvGraphicFramePr>
        <p:xfrm>
          <a:off x="8223973" y="2934493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B132263-FB85-45BF-BC53-02683070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52569"/>
              </p:ext>
            </p:extLst>
          </p:nvPr>
        </p:nvGraphicFramePr>
        <p:xfrm>
          <a:off x="8880056" y="2938542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DEF2631-0F86-473F-8861-DD43F4AC9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54636"/>
              </p:ext>
            </p:extLst>
          </p:nvPr>
        </p:nvGraphicFramePr>
        <p:xfrm>
          <a:off x="4890121" y="2929120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7FD88E2-26BF-47FB-85BF-82E79ABD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91592"/>
              </p:ext>
            </p:extLst>
          </p:nvPr>
        </p:nvGraphicFramePr>
        <p:xfrm>
          <a:off x="6362286" y="1457197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DAA83F8-32F6-4F84-B262-CAE4EE404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66462"/>
              </p:ext>
            </p:extLst>
          </p:nvPr>
        </p:nvGraphicFramePr>
        <p:xfrm>
          <a:off x="9716812" y="2941679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C1D1F7D-887B-41F2-B3B6-1BA1C029A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0809"/>
              </p:ext>
            </p:extLst>
          </p:nvPr>
        </p:nvGraphicFramePr>
        <p:xfrm>
          <a:off x="14002100" y="2925726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E649867-9257-487E-9F62-3BAF59BA0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46966"/>
              </p:ext>
            </p:extLst>
          </p:nvPr>
        </p:nvGraphicFramePr>
        <p:xfrm>
          <a:off x="6003827" y="5897975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8CDB014-2273-4D5A-B109-E7E6D258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71444"/>
              </p:ext>
            </p:extLst>
          </p:nvPr>
        </p:nvGraphicFramePr>
        <p:xfrm>
          <a:off x="7567892" y="2934493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C3D0C8-60B8-4CA0-890B-30AF60EA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97363"/>
              </p:ext>
            </p:extLst>
          </p:nvPr>
        </p:nvGraphicFramePr>
        <p:xfrm>
          <a:off x="11179277" y="2927629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78BB67C-A855-4051-B4EA-98C7D038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03858"/>
              </p:ext>
            </p:extLst>
          </p:nvPr>
        </p:nvGraphicFramePr>
        <p:xfrm>
          <a:off x="11835360" y="2931678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15D15D9-ADD9-4D15-9762-60022E963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438"/>
              </p:ext>
            </p:extLst>
          </p:nvPr>
        </p:nvGraphicFramePr>
        <p:xfrm>
          <a:off x="10513681" y="2925726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B529270-0841-48DE-90B0-100DE860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42810"/>
              </p:ext>
            </p:extLst>
          </p:nvPr>
        </p:nvGraphicFramePr>
        <p:xfrm>
          <a:off x="9610793" y="1414182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DA11F1D-C15C-4268-94B0-66EB5BE04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8913"/>
              </p:ext>
            </p:extLst>
          </p:nvPr>
        </p:nvGraphicFramePr>
        <p:xfrm>
          <a:off x="12500956" y="2931678"/>
          <a:ext cx="656082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72C49FE-1FAD-47C5-9B43-C47234EEA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90153"/>
              </p:ext>
            </p:extLst>
          </p:nvPr>
        </p:nvGraphicFramePr>
        <p:xfrm>
          <a:off x="13157037" y="2925726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D46A7E04-D90C-4516-8DE2-3AD04185B6A8}"/>
              </a:ext>
            </a:extLst>
          </p:cNvPr>
          <p:cNvSpPr/>
          <p:nvPr/>
        </p:nvSpPr>
        <p:spPr>
          <a:xfrm>
            <a:off x="8065714" y="4119558"/>
            <a:ext cx="893194" cy="528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45" i="1" dirty="0">
                <a:solidFill>
                  <a:schemeClr val="accent1"/>
                </a:solidFill>
                <a:latin typeface="Arial Black" panose="020B0A04020102020204" pitchFamily="34" charset="0"/>
              </a:rPr>
              <a:t>11/11/2021</a:t>
            </a:r>
          </a:p>
          <a:p>
            <a:pPr algn="ctr"/>
            <a:r>
              <a:rPr lang="en-US" sz="945" i="1" dirty="0">
                <a:solidFill>
                  <a:schemeClr val="accent1"/>
                </a:solidFill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945" i="1" dirty="0">
                <a:solidFill>
                  <a:schemeClr val="accent1"/>
                </a:solidFill>
                <a:latin typeface="Arial Black" panose="020B0A04020102020204" pitchFamily="34" charset="0"/>
              </a:rPr>
              <a:t>(n=3)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7BE629-FF95-42F3-95D1-D72A1750D3CD}"/>
              </a:ext>
            </a:extLst>
          </p:cNvPr>
          <p:cNvSpPr/>
          <p:nvPr/>
        </p:nvSpPr>
        <p:spPr>
          <a:xfrm>
            <a:off x="8380824" y="4119558"/>
            <a:ext cx="1636327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45" i="1" dirty="0">
                <a:latin typeface="Arial Black" panose="020B0A04020102020204" pitchFamily="34" charset="0"/>
              </a:rPr>
              <a:t>11/18/2021</a:t>
            </a:r>
          </a:p>
          <a:p>
            <a:pPr algn="ctr"/>
            <a:r>
              <a:rPr lang="en-US" sz="945" i="1" dirty="0"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945" i="1" dirty="0">
                <a:latin typeface="Arial Black" panose="020B0A04020102020204" pitchFamily="34" charset="0"/>
              </a:rPr>
              <a:t>(n=3)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0C49D6-3C79-449C-85BC-BA06FE0315AB}"/>
              </a:ext>
            </a:extLst>
          </p:cNvPr>
          <p:cNvSpPr txBox="1"/>
          <p:nvPr/>
        </p:nvSpPr>
        <p:spPr>
          <a:xfrm>
            <a:off x="7552777" y="4131437"/>
            <a:ext cx="148479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0B10B-F45D-4F88-B1C3-B4F2EE92E8F1}"/>
              </a:ext>
            </a:extLst>
          </p:cNvPr>
          <p:cNvSpPr txBox="1"/>
          <p:nvPr/>
        </p:nvSpPr>
        <p:spPr>
          <a:xfrm>
            <a:off x="4890124" y="4131437"/>
            <a:ext cx="148479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1CBD8A-1398-4CF4-9ADB-6E467108F367}"/>
              </a:ext>
            </a:extLst>
          </p:cNvPr>
          <p:cNvSpPr/>
          <p:nvPr/>
        </p:nvSpPr>
        <p:spPr>
          <a:xfrm>
            <a:off x="11101290" y="4090902"/>
            <a:ext cx="82266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40" i="1" dirty="0">
                <a:solidFill>
                  <a:schemeClr val="accent1"/>
                </a:solidFill>
                <a:latin typeface="Arial Black" panose="020B0A04020102020204" pitchFamily="34" charset="0"/>
              </a:rPr>
              <a:t>11/11/2021</a:t>
            </a:r>
          </a:p>
          <a:p>
            <a:pPr algn="ctr"/>
            <a:r>
              <a:rPr lang="en-US" sz="840" i="1" dirty="0">
                <a:solidFill>
                  <a:schemeClr val="accent1"/>
                </a:solidFill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840" i="1" dirty="0">
                <a:solidFill>
                  <a:schemeClr val="accent1"/>
                </a:solidFill>
                <a:latin typeface="Arial Black" panose="020B0A04020102020204" pitchFamily="34" charset="0"/>
              </a:rPr>
              <a:t>(n=3)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A7B634-330F-46D4-BBF5-1A2E568F4599}"/>
              </a:ext>
            </a:extLst>
          </p:cNvPr>
          <p:cNvSpPr/>
          <p:nvPr/>
        </p:nvSpPr>
        <p:spPr>
          <a:xfrm>
            <a:off x="11381133" y="4090902"/>
            <a:ext cx="163632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40" i="1" dirty="0">
                <a:latin typeface="Arial Black" panose="020B0A04020102020204" pitchFamily="34" charset="0"/>
              </a:rPr>
              <a:t>11/18/2021</a:t>
            </a:r>
          </a:p>
          <a:p>
            <a:pPr algn="ctr"/>
            <a:r>
              <a:rPr lang="en-US" sz="840" i="1" dirty="0"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840" i="1" dirty="0">
                <a:latin typeface="Arial Black" panose="020B0A04020102020204" pitchFamily="34" charset="0"/>
              </a:rPr>
              <a:t>(n=3)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CDF76E-7F5D-4DF9-931E-4B9AECB7A44B}"/>
              </a:ext>
            </a:extLst>
          </p:cNvPr>
          <p:cNvSpPr txBox="1"/>
          <p:nvPr/>
        </p:nvSpPr>
        <p:spPr>
          <a:xfrm>
            <a:off x="10554216" y="4114274"/>
            <a:ext cx="68733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0F28D4-9529-4881-B1D7-997B4C7A1CB0}"/>
              </a:ext>
            </a:extLst>
          </p:cNvPr>
          <p:cNvSpPr/>
          <p:nvPr/>
        </p:nvSpPr>
        <p:spPr>
          <a:xfrm>
            <a:off x="12419897" y="4090902"/>
            <a:ext cx="82266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40" i="1" dirty="0">
                <a:solidFill>
                  <a:srgbClr val="00FFFF"/>
                </a:solidFill>
                <a:latin typeface="Arial Black" panose="020B0A04020102020204" pitchFamily="34" charset="0"/>
              </a:rPr>
              <a:t>04/14/2022</a:t>
            </a:r>
          </a:p>
          <a:p>
            <a:pPr algn="ctr"/>
            <a:r>
              <a:rPr lang="en-US" sz="840" i="1" dirty="0">
                <a:solidFill>
                  <a:srgbClr val="00FFFF"/>
                </a:solidFill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840" i="1" dirty="0">
                <a:solidFill>
                  <a:srgbClr val="00FFFF"/>
                </a:solidFill>
                <a:latin typeface="Arial Black" panose="020B0A04020102020204" pitchFamily="34" charset="0"/>
              </a:rPr>
              <a:t>(n=3)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A338EA-706F-46FC-8C25-2D7462D7CD86}"/>
              </a:ext>
            </a:extLst>
          </p:cNvPr>
          <p:cNvSpPr/>
          <p:nvPr/>
        </p:nvSpPr>
        <p:spPr>
          <a:xfrm>
            <a:off x="12674339" y="4090902"/>
            <a:ext cx="163632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4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04/21/2022</a:t>
            </a:r>
          </a:p>
          <a:p>
            <a:pPr algn="ctr"/>
            <a:r>
              <a:rPr lang="en-US" sz="84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Indicators</a:t>
            </a:r>
          </a:p>
          <a:p>
            <a:pPr algn="ctr"/>
            <a:r>
              <a:rPr lang="en-US" sz="84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(n=3)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3AB839F-F036-4C59-AF9B-C1CE70943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26500"/>
              </p:ext>
            </p:extLst>
          </p:nvPr>
        </p:nvGraphicFramePr>
        <p:xfrm>
          <a:off x="12886658" y="1414182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8FA59C6-7F04-4B04-A97F-08A696B3178E}"/>
              </a:ext>
            </a:extLst>
          </p:cNvPr>
          <p:cNvSpPr txBox="1"/>
          <p:nvPr/>
        </p:nvSpPr>
        <p:spPr>
          <a:xfrm>
            <a:off x="2539637" y="3889563"/>
            <a:ext cx="1484793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</a:t>
            </a:r>
          </a:p>
          <a:p>
            <a:r>
              <a:rPr lang="en-US" sz="1996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Independent</a:t>
            </a:r>
          </a:p>
          <a:p>
            <a:r>
              <a:rPr lang="en-US" sz="1996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Variables (n=143)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7869FE-4465-4C34-B3B9-AD048C997277}"/>
              </a:ext>
            </a:extLst>
          </p:cNvPr>
          <p:cNvSpPr/>
          <p:nvPr/>
        </p:nvSpPr>
        <p:spPr>
          <a:xfrm>
            <a:off x="4844662" y="2900347"/>
            <a:ext cx="2038406" cy="1912065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29FD2B-1E83-4875-9F7F-24F0A0247652}"/>
              </a:ext>
            </a:extLst>
          </p:cNvPr>
          <p:cNvSpPr/>
          <p:nvPr/>
        </p:nvSpPr>
        <p:spPr>
          <a:xfrm>
            <a:off x="7521921" y="2900347"/>
            <a:ext cx="2486370" cy="19078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A1AC17-6FB0-451E-99A7-62B725799C40}"/>
              </a:ext>
            </a:extLst>
          </p:cNvPr>
          <p:cNvSpPr/>
          <p:nvPr/>
        </p:nvSpPr>
        <p:spPr>
          <a:xfrm>
            <a:off x="10429627" y="2892456"/>
            <a:ext cx="3816292" cy="1912066"/>
          </a:xfrm>
          <a:prstGeom prst="rect">
            <a:avLst/>
          </a:prstGeom>
          <a:noFill/>
          <a:ln w="57150">
            <a:solidFill>
              <a:srgbClr val="154B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612B1DF-BE7F-4FBC-A6D6-8328B0C0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81170"/>
              </p:ext>
            </p:extLst>
          </p:nvPr>
        </p:nvGraphicFramePr>
        <p:xfrm>
          <a:off x="5291752" y="5897975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60090BD-A112-4245-B22C-AA8B226A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73424"/>
              </p:ext>
            </p:extLst>
          </p:nvPr>
        </p:nvGraphicFramePr>
        <p:xfrm>
          <a:off x="8271148" y="5901182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A87398F-9084-4738-9106-45FC16807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64352"/>
              </p:ext>
            </p:extLst>
          </p:nvPr>
        </p:nvGraphicFramePr>
        <p:xfrm>
          <a:off x="8998007" y="5900042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C8338AA-D2D4-408C-BED3-BA29AB660689}"/>
              </a:ext>
            </a:extLst>
          </p:cNvPr>
          <p:cNvSpPr txBox="1"/>
          <p:nvPr/>
        </p:nvSpPr>
        <p:spPr>
          <a:xfrm>
            <a:off x="4608492" y="5318154"/>
            <a:ext cx="248904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Multicollinearity Reduction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D676A5B-65BD-4DAA-A9D2-A093D86A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03300"/>
              </p:ext>
            </p:extLst>
          </p:nvPr>
        </p:nvGraphicFramePr>
        <p:xfrm>
          <a:off x="5933619" y="2925726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8DB7323-39F3-4C28-A062-564A0FC5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01405"/>
              </p:ext>
            </p:extLst>
          </p:nvPr>
        </p:nvGraphicFramePr>
        <p:xfrm>
          <a:off x="11429461" y="5905659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60B8E4F-3114-4601-B204-61A361EED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3160"/>
              </p:ext>
            </p:extLst>
          </p:nvPr>
        </p:nvGraphicFramePr>
        <p:xfrm>
          <a:off x="12156321" y="5904519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6093731-6EA2-456A-A571-D1D85287131C}"/>
              </a:ext>
            </a:extLst>
          </p:cNvPr>
          <p:cNvSpPr txBox="1"/>
          <p:nvPr/>
        </p:nvSpPr>
        <p:spPr>
          <a:xfrm>
            <a:off x="5304962" y="7765032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Arial Black" panose="020B0A04020102020204" pitchFamily="34" charset="0"/>
              </a:rPr>
              <a:t>Variable Importance</a:t>
            </a:r>
            <a:endParaRPr lang="en-US" sz="105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552C34-96C3-4192-8CA5-FE5AF98FF995}"/>
              </a:ext>
            </a:extLst>
          </p:cNvPr>
          <p:cNvSpPr txBox="1"/>
          <p:nvPr/>
        </p:nvSpPr>
        <p:spPr>
          <a:xfrm>
            <a:off x="3551539" y="7765032"/>
            <a:ext cx="1675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Arial Black" panose="020B0A04020102020204" pitchFamily="34" charset="0"/>
              </a:rPr>
              <a:t>Model Performance</a:t>
            </a:r>
            <a:endParaRPr lang="en-US" sz="105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92D3B5-92F5-4B6E-A7F8-632C57D2F4A9}"/>
              </a:ext>
            </a:extLst>
          </p:cNvPr>
          <p:cNvSpPr txBox="1"/>
          <p:nvPr/>
        </p:nvSpPr>
        <p:spPr>
          <a:xfrm>
            <a:off x="8931472" y="7765032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 Black" panose="020B0A04020102020204" pitchFamily="34" charset="0"/>
              </a:rPr>
              <a:t>Variable Importance</a:t>
            </a:r>
            <a:endParaRPr lang="en-US" sz="105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C058ED-4032-45B6-90F7-AACBCCDDBEC3}"/>
              </a:ext>
            </a:extLst>
          </p:cNvPr>
          <p:cNvSpPr txBox="1"/>
          <p:nvPr/>
        </p:nvSpPr>
        <p:spPr>
          <a:xfrm>
            <a:off x="7178048" y="7765032"/>
            <a:ext cx="1675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 Black" panose="020B0A04020102020204" pitchFamily="34" charset="0"/>
              </a:rPr>
              <a:t>Model Performance</a:t>
            </a:r>
            <a:endParaRPr lang="en-US" sz="105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EBDBE-A36F-405F-93E9-426360A1A28E}"/>
              </a:ext>
            </a:extLst>
          </p:cNvPr>
          <p:cNvSpPr txBox="1"/>
          <p:nvPr/>
        </p:nvSpPr>
        <p:spPr>
          <a:xfrm>
            <a:off x="12390177" y="7765032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54B42"/>
                </a:solidFill>
                <a:latin typeface="Arial Black" panose="020B0A04020102020204" pitchFamily="34" charset="0"/>
              </a:rPr>
              <a:t>Variable Importance</a:t>
            </a:r>
            <a:endParaRPr lang="en-US" sz="105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2F424E-B174-4D97-87C4-664D880F1D26}"/>
              </a:ext>
            </a:extLst>
          </p:cNvPr>
          <p:cNvSpPr txBox="1"/>
          <p:nvPr/>
        </p:nvSpPr>
        <p:spPr>
          <a:xfrm>
            <a:off x="10636754" y="7765032"/>
            <a:ext cx="1675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54B42"/>
                </a:solidFill>
                <a:latin typeface="Arial Black" panose="020B0A04020102020204" pitchFamily="34" charset="0"/>
              </a:rPr>
              <a:t>Model Performance</a:t>
            </a:r>
            <a:endParaRPr lang="en-US" sz="105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5BFBB4-A814-49CF-8A74-1386C4C46D06}"/>
              </a:ext>
            </a:extLst>
          </p:cNvPr>
          <p:cNvSpPr txBox="1"/>
          <p:nvPr/>
        </p:nvSpPr>
        <p:spPr>
          <a:xfrm>
            <a:off x="7652449" y="5313718"/>
            <a:ext cx="248904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Multicollinearity Reduction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7224AB-31A2-4DC4-B3F4-DD3DCEB1C726}"/>
              </a:ext>
            </a:extLst>
          </p:cNvPr>
          <p:cNvSpPr txBox="1"/>
          <p:nvPr/>
        </p:nvSpPr>
        <p:spPr>
          <a:xfrm>
            <a:off x="10723423" y="5334754"/>
            <a:ext cx="248904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Multicollinearity Reduction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68A55-105F-4B8F-9D8E-7E9548FA69C0}"/>
              </a:ext>
            </a:extLst>
          </p:cNvPr>
          <p:cNvCxnSpPr>
            <a:cxnSpLocks/>
          </p:cNvCxnSpPr>
          <p:nvPr/>
        </p:nvCxnSpPr>
        <p:spPr>
          <a:xfrm flipH="1">
            <a:off x="5147038" y="7432897"/>
            <a:ext cx="551122" cy="1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74C8DB7B-ED5A-40A7-89A0-A065B1688877}"/>
              </a:ext>
            </a:extLst>
          </p:cNvPr>
          <p:cNvSpPr/>
          <p:nvPr/>
        </p:nvSpPr>
        <p:spPr>
          <a:xfrm rot="5400000">
            <a:off x="5620360" y="6802003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78A1B5-2717-430E-B35A-B8704A127083}"/>
              </a:ext>
            </a:extLst>
          </p:cNvPr>
          <p:cNvCxnSpPr>
            <a:cxnSpLocks/>
          </p:cNvCxnSpPr>
          <p:nvPr/>
        </p:nvCxnSpPr>
        <p:spPr>
          <a:xfrm>
            <a:off x="5834660" y="7432897"/>
            <a:ext cx="157540" cy="1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C23F32-FDA1-4F37-8DBC-7718FCC1ABE6}"/>
              </a:ext>
            </a:extLst>
          </p:cNvPr>
          <p:cNvCxnSpPr>
            <a:cxnSpLocks/>
          </p:cNvCxnSpPr>
          <p:nvPr/>
        </p:nvCxnSpPr>
        <p:spPr>
          <a:xfrm flipH="1">
            <a:off x="8295175" y="7448501"/>
            <a:ext cx="393828" cy="24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74EA89A-A831-47CB-907A-3207A95B9331}"/>
              </a:ext>
            </a:extLst>
          </p:cNvPr>
          <p:cNvSpPr/>
          <p:nvPr/>
        </p:nvSpPr>
        <p:spPr>
          <a:xfrm rot="5400000">
            <a:off x="8611203" y="6817607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49D83FC-692F-4679-87C9-BA5920578115}"/>
              </a:ext>
            </a:extLst>
          </p:cNvPr>
          <p:cNvCxnSpPr>
            <a:cxnSpLocks/>
          </p:cNvCxnSpPr>
          <p:nvPr/>
        </p:nvCxnSpPr>
        <p:spPr>
          <a:xfrm>
            <a:off x="8825502" y="7448504"/>
            <a:ext cx="391200" cy="15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8C3E88-2E20-4C52-9080-47F097148AB0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1474564" y="7439442"/>
            <a:ext cx="354143" cy="32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944F09D3-6CC5-4F5D-BFA2-3EA1110E516D}"/>
              </a:ext>
            </a:extLst>
          </p:cNvPr>
          <p:cNvSpPr/>
          <p:nvPr/>
        </p:nvSpPr>
        <p:spPr>
          <a:xfrm rot="5400000">
            <a:off x="11750907" y="6808547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FB6A1E-0E4D-41D3-A5C7-34CAA5D56DBF}"/>
              </a:ext>
            </a:extLst>
          </p:cNvPr>
          <p:cNvCxnSpPr>
            <a:cxnSpLocks/>
          </p:cNvCxnSpPr>
          <p:nvPr/>
        </p:nvCxnSpPr>
        <p:spPr>
          <a:xfrm>
            <a:off x="11965206" y="7439441"/>
            <a:ext cx="966336" cy="24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D648BF85-2CA2-4AA1-BE50-43D31FFA80A4}"/>
              </a:ext>
            </a:extLst>
          </p:cNvPr>
          <p:cNvSpPr/>
          <p:nvPr/>
        </p:nvSpPr>
        <p:spPr>
          <a:xfrm>
            <a:off x="8623824" y="5118020"/>
            <a:ext cx="444135" cy="25009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148A25DA-365B-415F-B475-6DA76C3BB46D}"/>
              </a:ext>
            </a:extLst>
          </p:cNvPr>
          <p:cNvSpPr/>
          <p:nvPr/>
        </p:nvSpPr>
        <p:spPr>
          <a:xfrm>
            <a:off x="11710845" y="5133364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F401D3-D0EC-4165-A49F-2F97EBB84191}"/>
              </a:ext>
            </a:extLst>
          </p:cNvPr>
          <p:cNvSpPr txBox="1"/>
          <p:nvPr/>
        </p:nvSpPr>
        <p:spPr>
          <a:xfrm>
            <a:off x="9530657" y="2496471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425E3C-C541-45B7-A287-D2727696D256}"/>
              </a:ext>
            </a:extLst>
          </p:cNvPr>
          <p:cNvSpPr txBox="1"/>
          <p:nvPr/>
        </p:nvSpPr>
        <p:spPr>
          <a:xfrm>
            <a:off x="12812286" y="2487891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5B8DF1-BF76-4E19-B216-A9406173C6E3}"/>
              </a:ext>
            </a:extLst>
          </p:cNvPr>
          <p:cNvSpPr txBox="1"/>
          <p:nvPr/>
        </p:nvSpPr>
        <p:spPr>
          <a:xfrm>
            <a:off x="5862156" y="3994427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3A27B7-0134-47A3-B115-0F15EB6A5761}"/>
              </a:ext>
            </a:extLst>
          </p:cNvPr>
          <p:cNvSpPr txBox="1"/>
          <p:nvPr/>
        </p:nvSpPr>
        <p:spPr>
          <a:xfrm>
            <a:off x="9644321" y="4022133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85DE7F-DE2A-474F-9D9A-59DD590122A5}"/>
              </a:ext>
            </a:extLst>
          </p:cNvPr>
          <p:cNvSpPr txBox="1"/>
          <p:nvPr/>
        </p:nvSpPr>
        <p:spPr>
          <a:xfrm>
            <a:off x="13926920" y="3993649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03A66E6-8B1F-4C50-8E0F-9C87D7C0C025}"/>
              </a:ext>
            </a:extLst>
          </p:cNvPr>
          <p:cNvSpPr/>
          <p:nvPr/>
        </p:nvSpPr>
        <p:spPr>
          <a:xfrm>
            <a:off x="5602763" y="5128506"/>
            <a:ext cx="444135" cy="2519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22CD26-E6DE-4389-8A92-581829FD3780}"/>
              </a:ext>
            </a:extLst>
          </p:cNvPr>
          <p:cNvSpPr txBox="1"/>
          <p:nvPr/>
        </p:nvSpPr>
        <p:spPr>
          <a:xfrm>
            <a:off x="124088" y="3893246"/>
            <a:ext cx="1943394" cy="706540"/>
          </a:xfrm>
          <a:prstGeom prst="rect">
            <a:avLst/>
          </a:prstGeom>
          <a:noFill/>
          <a:ln w="571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 Define Inclusion of Independent Variables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5C9602-3F5C-46A7-8FF8-953FE58A9CA7}"/>
              </a:ext>
            </a:extLst>
          </p:cNvPr>
          <p:cNvSpPr txBox="1"/>
          <p:nvPr/>
        </p:nvSpPr>
        <p:spPr>
          <a:xfrm>
            <a:off x="2509463" y="4458855"/>
            <a:ext cx="7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AB511A-2AEF-471D-BC0D-D79872D9AFE6}"/>
              </a:ext>
            </a:extLst>
          </p:cNvPr>
          <p:cNvSpPr txBox="1"/>
          <p:nvPr/>
        </p:nvSpPr>
        <p:spPr>
          <a:xfrm>
            <a:off x="124089" y="5174276"/>
            <a:ext cx="2415547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="1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 Conduct Backward Stepwise Multicollinearity Reduction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A589E5-919F-4F1F-A323-F6D9009825D1}"/>
              </a:ext>
            </a:extLst>
          </p:cNvPr>
          <p:cNvSpPr txBox="1"/>
          <p:nvPr/>
        </p:nvSpPr>
        <p:spPr>
          <a:xfrm>
            <a:off x="124089" y="6438213"/>
            <a:ext cx="2385375" cy="70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4. Train Predictive Model Using 5-Fold Cross Validation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F52C1-A385-49E3-ABCA-DE28F7C32355}"/>
              </a:ext>
            </a:extLst>
          </p:cNvPr>
          <p:cNvSpPr txBox="1"/>
          <p:nvPr/>
        </p:nvSpPr>
        <p:spPr>
          <a:xfrm>
            <a:off x="124088" y="7288435"/>
            <a:ext cx="2809864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5. Analyze Retrospective Predictive Model Performance &amp; Derive Parsimonious Predictor Set</a:t>
            </a:r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6CD9E0FC-B351-4858-8307-C40F207E3AE7}"/>
              </a:ext>
            </a:extLst>
          </p:cNvPr>
          <p:cNvSpPr/>
          <p:nvPr/>
        </p:nvSpPr>
        <p:spPr>
          <a:xfrm>
            <a:off x="5602763" y="5584125"/>
            <a:ext cx="444135" cy="2839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ACA54A-940D-437E-92FF-3383E6480BF4}"/>
              </a:ext>
            </a:extLst>
          </p:cNvPr>
          <p:cNvSpPr txBox="1"/>
          <p:nvPr/>
        </p:nvSpPr>
        <p:spPr>
          <a:xfrm>
            <a:off x="671037" y="1077607"/>
            <a:ext cx="26914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Analysis Steps</a:t>
            </a:r>
            <a:endParaRPr lang="en-US" sz="1996" u="sng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E59203-017D-4932-9D84-7D5F9EC9AECA}"/>
              </a:ext>
            </a:extLst>
          </p:cNvPr>
          <p:cNvSpPr txBox="1"/>
          <p:nvPr/>
        </p:nvSpPr>
        <p:spPr>
          <a:xfrm>
            <a:off x="3152127" y="5098887"/>
            <a:ext cx="1398070" cy="132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u="sng" dirty="0">
                <a:latin typeface="Arial Black" panose="020B0A04020102020204" pitchFamily="34" charset="0"/>
              </a:rPr>
              <a:t>First US Case</a:t>
            </a:r>
            <a:r>
              <a:rPr lang="en-US" sz="1996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996" dirty="0">
                <a:latin typeface="Arial Black" panose="020B0A04020102020204" pitchFamily="34" charset="0"/>
              </a:rPr>
              <a:t>January 20, 2020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720D0660-28FE-4330-8CA1-91E3527C4E3D}"/>
              </a:ext>
            </a:extLst>
          </p:cNvPr>
          <p:cNvSpPr/>
          <p:nvPr/>
        </p:nvSpPr>
        <p:spPr>
          <a:xfrm>
            <a:off x="8611091" y="5584576"/>
            <a:ext cx="444135" cy="2634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9904B5FE-C5F2-4530-8D17-D31BC17B29E5}"/>
              </a:ext>
            </a:extLst>
          </p:cNvPr>
          <p:cNvSpPr/>
          <p:nvPr/>
        </p:nvSpPr>
        <p:spPr>
          <a:xfrm>
            <a:off x="11724570" y="5621832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295CCD-2B43-4323-8A92-ECD569CE4FC0}"/>
              </a:ext>
            </a:extLst>
          </p:cNvPr>
          <p:cNvSpPr txBox="1"/>
          <p:nvPr/>
        </p:nvSpPr>
        <p:spPr>
          <a:xfrm>
            <a:off x="5933034" y="5580763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05561F9-F610-4226-8CBF-D8412F2F5442}"/>
              </a:ext>
            </a:extLst>
          </p:cNvPr>
          <p:cNvSpPr txBox="1"/>
          <p:nvPr/>
        </p:nvSpPr>
        <p:spPr>
          <a:xfrm>
            <a:off x="8930957" y="5586645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31E64E-3C64-41A9-A884-71B61B916165}"/>
              </a:ext>
            </a:extLst>
          </p:cNvPr>
          <p:cNvSpPr txBox="1"/>
          <p:nvPr/>
        </p:nvSpPr>
        <p:spPr>
          <a:xfrm>
            <a:off x="12070624" y="5586645"/>
            <a:ext cx="39009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8322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60BD75-35C1-488E-84AC-15859F3FF843}"/>
              </a:ext>
            </a:extLst>
          </p:cNvPr>
          <p:cNvCxnSpPr>
            <a:cxnSpLocks/>
          </p:cNvCxnSpPr>
          <p:nvPr/>
        </p:nvCxnSpPr>
        <p:spPr>
          <a:xfrm>
            <a:off x="3833760" y="4148434"/>
            <a:ext cx="3210443" cy="633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36D38D-ABBE-4326-8E37-506E1EC8A005}"/>
              </a:ext>
            </a:extLst>
          </p:cNvPr>
          <p:cNvCxnSpPr>
            <a:cxnSpLocks/>
          </p:cNvCxnSpPr>
          <p:nvPr/>
        </p:nvCxnSpPr>
        <p:spPr>
          <a:xfrm flipV="1">
            <a:off x="10558713" y="481638"/>
            <a:ext cx="3993758" cy="1913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039FA-7CA5-4EFB-B00C-90A74ECE1E53}"/>
              </a:ext>
            </a:extLst>
          </p:cNvPr>
          <p:cNvCxnSpPr/>
          <p:nvPr/>
        </p:nvCxnSpPr>
        <p:spPr>
          <a:xfrm>
            <a:off x="5928234" y="434310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611E8-688D-440D-B8CB-9B2A98303AEE}"/>
              </a:ext>
            </a:extLst>
          </p:cNvPr>
          <p:cNvCxnSpPr/>
          <p:nvPr/>
        </p:nvCxnSpPr>
        <p:spPr>
          <a:xfrm>
            <a:off x="3767964" y="434310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97533-422D-4561-99A2-1F31994A5F15}"/>
              </a:ext>
            </a:extLst>
          </p:cNvPr>
          <p:cNvSpPr txBox="1"/>
          <p:nvPr/>
        </p:nvSpPr>
        <p:spPr>
          <a:xfrm>
            <a:off x="4706710" y="836997"/>
            <a:ext cx="2891209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 04/30/2020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97468-DB55-4B48-8211-3369F48F5198}"/>
              </a:ext>
            </a:extLst>
          </p:cNvPr>
          <p:cNvCxnSpPr/>
          <p:nvPr/>
        </p:nvCxnSpPr>
        <p:spPr>
          <a:xfrm>
            <a:off x="8471710" y="373046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F0757-0D78-4B3D-960B-973E0459F695}"/>
              </a:ext>
            </a:extLst>
          </p:cNvPr>
          <p:cNvCxnSpPr/>
          <p:nvPr/>
        </p:nvCxnSpPr>
        <p:spPr>
          <a:xfrm>
            <a:off x="12084793" y="351217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F6472-1A9A-4AC9-85DB-16ACC4CDC646}"/>
              </a:ext>
            </a:extLst>
          </p:cNvPr>
          <p:cNvSpPr txBox="1"/>
          <p:nvPr/>
        </p:nvSpPr>
        <p:spPr>
          <a:xfrm>
            <a:off x="7519083" y="833103"/>
            <a:ext cx="2486368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12/11/2021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F90C8-A4F2-4450-AADA-65480E250F47}"/>
              </a:ext>
            </a:extLst>
          </p:cNvPr>
          <p:cNvSpPr txBox="1"/>
          <p:nvPr/>
        </p:nvSpPr>
        <p:spPr>
          <a:xfrm>
            <a:off x="2843555" y="660677"/>
            <a:ext cx="222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First US Case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01/20/2020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3100-C7A8-4861-AC00-86035001B89D}"/>
              </a:ext>
            </a:extLst>
          </p:cNvPr>
          <p:cNvSpPr txBox="1"/>
          <p:nvPr/>
        </p:nvSpPr>
        <p:spPr>
          <a:xfrm>
            <a:off x="5419115" y="18804"/>
            <a:ext cx="1345061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latin typeface="Arial Black" panose="020B0A04020102020204" pitchFamily="34" charset="0"/>
              </a:rPr>
              <a:t>Alpha</a:t>
            </a:r>
            <a:endParaRPr lang="en-US" sz="1996" baseline="-25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3D1C4-4761-4C26-BFC8-A3AE0CFBEABA}"/>
              </a:ext>
            </a:extLst>
          </p:cNvPr>
          <p:cNvSpPr txBox="1"/>
          <p:nvPr/>
        </p:nvSpPr>
        <p:spPr>
          <a:xfrm>
            <a:off x="11211002" y="0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BA.5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E39BB-4BFC-408C-AFFC-BDFB5799CDE9}"/>
              </a:ext>
            </a:extLst>
          </p:cNvPr>
          <p:cNvCxnSpPr>
            <a:cxnSpLocks/>
          </p:cNvCxnSpPr>
          <p:nvPr/>
        </p:nvCxnSpPr>
        <p:spPr>
          <a:xfrm flipV="1">
            <a:off x="3767963" y="520534"/>
            <a:ext cx="3282571" cy="2326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3F6674-E8B1-45D8-B892-7DC80E027D9C}"/>
              </a:ext>
            </a:extLst>
          </p:cNvPr>
          <p:cNvCxnSpPr>
            <a:cxnSpLocks/>
          </p:cNvCxnSpPr>
          <p:nvPr/>
        </p:nvCxnSpPr>
        <p:spPr>
          <a:xfrm flipV="1">
            <a:off x="7075178" y="520719"/>
            <a:ext cx="786197" cy="632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22534-780F-4F03-BE10-2B7EB22A3E94}"/>
              </a:ext>
            </a:extLst>
          </p:cNvPr>
          <p:cNvSpPr txBox="1"/>
          <p:nvPr/>
        </p:nvSpPr>
        <p:spPr>
          <a:xfrm>
            <a:off x="11201658" y="835736"/>
            <a:ext cx="2400806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05/14/2022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530DD-00CE-44EE-B538-7E4038EE449F}"/>
              </a:ext>
            </a:extLst>
          </p:cNvPr>
          <p:cNvSpPr txBox="1"/>
          <p:nvPr/>
        </p:nvSpPr>
        <p:spPr>
          <a:xfrm>
            <a:off x="7597919" y="9744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Omicron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E3AD2-C9BA-4346-974A-425D7DC7BDA1}"/>
              </a:ext>
            </a:extLst>
          </p:cNvPr>
          <p:cNvCxnSpPr>
            <a:cxnSpLocks/>
          </p:cNvCxnSpPr>
          <p:nvPr/>
        </p:nvCxnSpPr>
        <p:spPr>
          <a:xfrm>
            <a:off x="10643093" y="4147407"/>
            <a:ext cx="3909378" cy="90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E0758-05F5-437A-BD12-6A1A4D211B61}"/>
              </a:ext>
            </a:extLst>
          </p:cNvPr>
          <p:cNvCxnSpPr/>
          <p:nvPr/>
        </p:nvCxnSpPr>
        <p:spPr>
          <a:xfrm>
            <a:off x="5994030" y="403894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C201-8DA5-4C2A-B132-06F4DE753DBC}"/>
              </a:ext>
            </a:extLst>
          </p:cNvPr>
          <p:cNvCxnSpPr/>
          <p:nvPr/>
        </p:nvCxnSpPr>
        <p:spPr>
          <a:xfrm>
            <a:off x="3833760" y="403894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A0EA28-AE30-436B-AF52-24510AA3C3BD}"/>
              </a:ext>
            </a:extLst>
          </p:cNvPr>
          <p:cNvSpPr txBox="1"/>
          <p:nvPr/>
        </p:nvSpPr>
        <p:spPr>
          <a:xfrm>
            <a:off x="11228371" y="3648315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154B42"/>
                </a:solidFill>
                <a:latin typeface="Arial Black" panose="020B0A04020102020204" pitchFamily="34" charset="0"/>
              </a:rPr>
              <a:t>BA.5</a:t>
            </a:r>
            <a:endParaRPr lang="en-US" sz="1996" i="1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216961-A7CE-4BBC-858C-0E71495C35D4}"/>
              </a:ext>
            </a:extLst>
          </p:cNvPr>
          <p:cNvCxnSpPr>
            <a:cxnSpLocks/>
          </p:cNvCxnSpPr>
          <p:nvPr/>
        </p:nvCxnSpPr>
        <p:spPr>
          <a:xfrm>
            <a:off x="7075178" y="4154988"/>
            <a:ext cx="748103" cy="360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ACCE58-D175-43EE-914D-52B5BC18D520}"/>
              </a:ext>
            </a:extLst>
          </p:cNvPr>
          <p:cNvSpPr txBox="1"/>
          <p:nvPr/>
        </p:nvSpPr>
        <p:spPr>
          <a:xfrm>
            <a:off x="50818" y="794193"/>
            <a:ext cx="246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 Define </a:t>
            </a:r>
            <a:r>
              <a:rPr lang="en-US" sz="2400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Dependent Variable</a:t>
            </a:r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Dates (week ending)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596E29-F46A-4E10-B180-12E4EAEBCC24}"/>
              </a:ext>
            </a:extLst>
          </p:cNvPr>
          <p:cNvCxnSpPr>
            <a:cxnSpLocks/>
          </p:cNvCxnSpPr>
          <p:nvPr/>
        </p:nvCxnSpPr>
        <p:spPr>
          <a:xfrm>
            <a:off x="9909732" y="4140852"/>
            <a:ext cx="703543" cy="324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B2AE16-F1D7-4D2D-8BCA-15417004B61B}"/>
              </a:ext>
            </a:extLst>
          </p:cNvPr>
          <p:cNvSpPr txBox="1"/>
          <p:nvPr/>
        </p:nvSpPr>
        <p:spPr>
          <a:xfrm>
            <a:off x="8193782" y="3645925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FF0000"/>
                </a:solidFill>
                <a:latin typeface="Arial Black" panose="020B0A04020102020204" pitchFamily="34" charset="0"/>
              </a:rPr>
              <a:t>Omicron</a:t>
            </a:r>
            <a:endParaRPr lang="en-US" sz="1996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13E0C-322F-4362-885B-5794E30F91CD}"/>
              </a:ext>
            </a:extLst>
          </p:cNvPr>
          <p:cNvSpPr txBox="1"/>
          <p:nvPr/>
        </p:nvSpPr>
        <p:spPr>
          <a:xfrm>
            <a:off x="4942719" y="3620894"/>
            <a:ext cx="2259222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00B050"/>
                </a:solidFill>
                <a:latin typeface="Arial Black" panose="020B0A04020102020204" pitchFamily="34" charset="0"/>
              </a:rPr>
              <a:t>Alpha</a:t>
            </a:r>
            <a:endParaRPr lang="en-US" sz="1996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AD4416-9489-47B0-9E6A-09159963835A}"/>
              </a:ext>
            </a:extLst>
          </p:cNvPr>
          <p:cNvCxnSpPr>
            <a:cxnSpLocks/>
          </p:cNvCxnSpPr>
          <p:nvPr/>
        </p:nvCxnSpPr>
        <p:spPr>
          <a:xfrm flipV="1">
            <a:off x="7849620" y="4148433"/>
            <a:ext cx="2043318" cy="655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AE4FB-2C33-46A7-B731-D4E9D4BE863A}"/>
              </a:ext>
            </a:extLst>
          </p:cNvPr>
          <p:cNvCxnSpPr/>
          <p:nvPr/>
        </p:nvCxnSpPr>
        <p:spPr>
          <a:xfrm>
            <a:off x="9019144" y="4031363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AB686-E073-443A-90BC-6ADC1FC4ED86}"/>
              </a:ext>
            </a:extLst>
          </p:cNvPr>
          <p:cNvCxnSpPr/>
          <p:nvPr/>
        </p:nvCxnSpPr>
        <p:spPr>
          <a:xfrm>
            <a:off x="12102162" y="404051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BA81E-AC49-4FDB-BBB7-7628B50E66D3}"/>
              </a:ext>
            </a:extLst>
          </p:cNvPr>
          <p:cNvCxnSpPr>
            <a:cxnSpLocks/>
          </p:cNvCxnSpPr>
          <p:nvPr/>
        </p:nvCxnSpPr>
        <p:spPr>
          <a:xfrm>
            <a:off x="2793399" y="4140852"/>
            <a:ext cx="952766" cy="7582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84E62-1CEC-46D8-A2FB-C96727FA9656}"/>
              </a:ext>
            </a:extLst>
          </p:cNvPr>
          <p:cNvCxnSpPr>
            <a:cxnSpLocks/>
          </p:cNvCxnSpPr>
          <p:nvPr/>
        </p:nvCxnSpPr>
        <p:spPr>
          <a:xfrm flipV="1">
            <a:off x="7861376" y="517745"/>
            <a:ext cx="1925955" cy="73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D8FEB6-E019-49F6-B76D-61B15E976A5A}"/>
              </a:ext>
            </a:extLst>
          </p:cNvPr>
          <p:cNvCxnSpPr>
            <a:cxnSpLocks/>
          </p:cNvCxnSpPr>
          <p:nvPr/>
        </p:nvCxnSpPr>
        <p:spPr>
          <a:xfrm>
            <a:off x="9787329" y="497917"/>
            <a:ext cx="8188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00E5F8-B7D2-4A56-85F8-102847FB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99189"/>
              </p:ext>
            </p:extLst>
          </p:nvPr>
        </p:nvGraphicFramePr>
        <p:xfrm>
          <a:off x="8400509" y="2100919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B132263-FB85-45BF-BC53-02683070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94815"/>
              </p:ext>
            </p:extLst>
          </p:nvPr>
        </p:nvGraphicFramePr>
        <p:xfrm>
          <a:off x="9056591" y="2104968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DEF2631-0F86-473F-8861-DD43F4AC9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07327"/>
              </p:ext>
            </p:extLst>
          </p:nvPr>
        </p:nvGraphicFramePr>
        <p:xfrm>
          <a:off x="5066657" y="2095546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7FD88E2-26BF-47FB-85BF-82E79ABD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86716"/>
              </p:ext>
            </p:extLst>
          </p:nvPr>
        </p:nvGraphicFramePr>
        <p:xfrm>
          <a:off x="6702200" y="624476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DAA83F8-32F6-4F84-B262-CAE4EE404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57172"/>
              </p:ext>
            </p:extLst>
          </p:nvPr>
        </p:nvGraphicFramePr>
        <p:xfrm>
          <a:off x="9893348" y="2108105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C1D1F7D-887B-41F2-B3B6-1BA1C029A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29284"/>
              </p:ext>
            </p:extLst>
          </p:nvPr>
        </p:nvGraphicFramePr>
        <p:xfrm>
          <a:off x="14178636" y="2092152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E649867-9257-487E-9F62-3BAF59BA0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60438"/>
              </p:ext>
            </p:extLst>
          </p:nvPr>
        </p:nvGraphicFramePr>
        <p:xfrm>
          <a:off x="6180363" y="5064401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8CDB014-2273-4D5A-B109-E7E6D258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59983"/>
              </p:ext>
            </p:extLst>
          </p:nvPr>
        </p:nvGraphicFramePr>
        <p:xfrm>
          <a:off x="7744427" y="2100919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C3D0C8-60B8-4CA0-890B-30AF60EA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4399"/>
              </p:ext>
            </p:extLst>
          </p:nvPr>
        </p:nvGraphicFramePr>
        <p:xfrm>
          <a:off x="11355813" y="2094055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78BB67C-A855-4051-B4EA-98C7D038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2084"/>
              </p:ext>
            </p:extLst>
          </p:nvPr>
        </p:nvGraphicFramePr>
        <p:xfrm>
          <a:off x="12011895" y="2098104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15D15D9-ADD9-4D15-9762-60022E963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36870"/>
              </p:ext>
            </p:extLst>
          </p:nvPr>
        </p:nvGraphicFramePr>
        <p:xfrm>
          <a:off x="10690217" y="2092152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B529270-0841-48DE-90B0-100DE860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9954"/>
              </p:ext>
            </p:extLst>
          </p:nvPr>
        </p:nvGraphicFramePr>
        <p:xfrm>
          <a:off x="9787329" y="58060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DA11F1D-C15C-4268-94B0-66EB5BE04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20361"/>
              </p:ext>
            </p:extLst>
          </p:nvPr>
        </p:nvGraphicFramePr>
        <p:xfrm>
          <a:off x="12677491" y="2098104"/>
          <a:ext cx="656082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72C49FE-1FAD-47C5-9B43-C47234EEA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08259"/>
              </p:ext>
            </p:extLst>
          </p:nvPr>
        </p:nvGraphicFramePr>
        <p:xfrm>
          <a:off x="13333573" y="2092152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3AB839F-F036-4C59-AF9B-C1CE70943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93258"/>
              </p:ext>
            </p:extLst>
          </p:nvPr>
        </p:nvGraphicFramePr>
        <p:xfrm>
          <a:off x="13063194" y="580608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8FA59C6-7F04-4B04-A97F-08A696B3178E}"/>
              </a:ext>
            </a:extLst>
          </p:cNvPr>
          <p:cNvSpPr txBox="1"/>
          <p:nvPr/>
        </p:nvSpPr>
        <p:spPr>
          <a:xfrm>
            <a:off x="2398490" y="3517416"/>
            <a:ext cx="256057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 Features (n=143)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7869FE-4465-4C34-B3B9-AD048C997277}"/>
              </a:ext>
            </a:extLst>
          </p:cNvPr>
          <p:cNvSpPr/>
          <p:nvPr/>
        </p:nvSpPr>
        <p:spPr>
          <a:xfrm>
            <a:off x="5021197" y="2066773"/>
            <a:ext cx="2214349" cy="1912065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29FD2B-1E83-4875-9F7F-24F0A0247652}"/>
              </a:ext>
            </a:extLst>
          </p:cNvPr>
          <p:cNvSpPr/>
          <p:nvPr/>
        </p:nvSpPr>
        <p:spPr>
          <a:xfrm>
            <a:off x="7698457" y="2066773"/>
            <a:ext cx="2486370" cy="19078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A1AC17-6FB0-451E-99A7-62B725799C40}"/>
              </a:ext>
            </a:extLst>
          </p:cNvPr>
          <p:cNvSpPr/>
          <p:nvPr/>
        </p:nvSpPr>
        <p:spPr>
          <a:xfrm>
            <a:off x="10606163" y="2058882"/>
            <a:ext cx="3816292" cy="1912066"/>
          </a:xfrm>
          <a:prstGeom prst="rect">
            <a:avLst/>
          </a:prstGeom>
          <a:noFill/>
          <a:ln w="57150">
            <a:solidFill>
              <a:srgbClr val="154B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612B1DF-BE7F-4FBC-A6D6-8328B0C0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42154"/>
              </p:ext>
            </p:extLst>
          </p:nvPr>
        </p:nvGraphicFramePr>
        <p:xfrm>
          <a:off x="5468287" y="5064401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60090BD-A112-4245-B22C-AA8B226A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05965"/>
              </p:ext>
            </p:extLst>
          </p:nvPr>
        </p:nvGraphicFramePr>
        <p:xfrm>
          <a:off x="8447683" y="5067608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A87398F-9084-4738-9106-45FC16807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39853"/>
              </p:ext>
            </p:extLst>
          </p:nvPr>
        </p:nvGraphicFramePr>
        <p:xfrm>
          <a:off x="9174543" y="506646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C8338AA-D2D4-408C-BED3-BA29AB660689}"/>
              </a:ext>
            </a:extLst>
          </p:cNvPr>
          <p:cNvSpPr txBox="1"/>
          <p:nvPr/>
        </p:nvSpPr>
        <p:spPr>
          <a:xfrm>
            <a:off x="4610532" y="4459253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D676A5B-65BD-4DAA-A9D2-A093D86A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97916"/>
              </p:ext>
            </p:extLst>
          </p:nvPr>
        </p:nvGraphicFramePr>
        <p:xfrm>
          <a:off x="6110155" y="2092152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8DB7323-39F3-4C28-A062-564A0FC5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11952"/>
              </p:ext>
            </p:extLst>
          </p:nvPr>
        </p:nvGraphicFramePr>
        <p:xfrm>
          <a:off x="11605997" y="5072085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60B8E4F-3114-4601-B204-61A361EED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46005"/>
              </p:ext>
            </p:extLst>
          </p:nvPr>
        </p:nvGraphicFramePr>
        <p:xfrm>
          <a:off x="12332857" y="5070945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6093731-6EA2-456A-A571-D1D85287131C}"/>
              </a:ext>
            </a:extLst>
          </p:cNvPr>
          <p:cNvSpPr txBox="1"/>
          <p:nvPr/>
        </p:nvSpPr>
        <p:spPr>
          <a:xfrm>
            <a:off x="5481498" y="6931458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Arial Black" panose="020B0A04020102020204" pitchFamily="34" charset="0"/>
              </a:rPr>
              <a:t>Feature Importance</a:t>
            </a:r>
            <a:endParaRPr lang="en-US" sz="105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552C34-96C3-4192-8CA5-FE5AF98FF995}"/>
              </a:ext>
            </a:extLst>
          </p:cNvPr>
          <p:cNvSpPr txBox="1"/>
          <p:nvPr/>
        </p:nvSpPr>
        <p:spPr>
          <a:xfrm>
            <a:off x="3728075" y="6931458"/>
            <a:ext cx="1675619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Arial Black" panose="020B0A04020102020204" pitchFamily="34" charset="0"/>
              </a:rPr>
              <a:t>Model Performance</a:t>
            </a:r>
          </a:p>
          <a:p>
            <a:pPr algn="ctr"/>
            <a:r>
              <a:rPr lang="en-US" sz="1600" baseline="-25000" dirty="0">
                <a:solidFill>
                  <a:srgbClr val="00B050"/>
                </a:solidFill>
                <a:latin typeface="Arial Black" panose="020B0A04020102020204" pitchFamily="34" charset="0"/>
              </a:rPr>
              <a:t>(see Table 1)</a:t>
            </a:r>
            <a:endParaRPr lang="en-US" sz="1050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92D3B5-92F5-4B6E-A7F8-632C57D2F4A9}"/>
              </a:ext>
            </a:extLst>
          </p:cNvPr>
          <p:cNvSpPr txBox="1"/>
          <p:nvPr/>
        </p:nvSpPr>
        <p:spPr>
          <a:xfrm>
            <a:off x="9108008" y="6931458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 Black" panose="020B0A04020102020204" pitchFamily="34" charset="0"/>
              </a:rPr>
              <a:t>Feature Importance</a:t>
            </a:r>
            <a:endParaRPr lang="en-US" sz="105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C058ED-4032-45B6-90F7-AACBCCDDBEC3}"/>
              </a:ext>
            </a:extLst>
          </p:cNvPr>
          <p:cNvSpPr txBox="1"/>
          <p:nvPr/>
        </p:nvSpPr>
        <p:spPr>
          <a:xfrm>
            <a:off x="7354584" y="6931458"/>
            <a:ext cx="1675619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 Black" panose="020B0A04020102020204" pitchFamily="34" charset="0"/>
              </a:rPr>
              <a:t>Model Performance</a:t>
            </a:r>
          </a:p>
          <a:p>
            <a:pPr algn="ctr"/>
            <a:r>
              <a:rPr lang="en-US" sz="1600" baseline="-25000" dirty="0">
                <a:solidFill>
                  <a:srgbClr val="FF0000"/>
                </a:solidFill>
                <a:latin typeface="Arial Black" panose="020B0A04020102020204" pitchFamily="34" charset="0"/>
              </a:rPr>
              <a:t>(see Table 1)</a:t>
            </a:r>
            <a:endParaRPr lang="en-US" sz="1050" baseline="-25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EBDBE-A36F-405F-93E9-426360A1A28E}"/>
              </a:ext>
            </a:extLst>
          </p:cNvPr>
          <p:cNvSpPr txBox="1"/>
          <p:nvPr/>
        </p:nvSpPr>
        <p:spPr>
          <a:xfrm>
            <a:off x="12566713" y="6931458"/>
            <a:ext cx="1864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54B42"/>
                </a:solidFill>
                <a:latin typeface="Arial Black" panose="020B0A04020102020204" pitchFamily="34" charset="0"/>
              </a:rPr>
              <a:t>Feature Importance</a:t>
            </a:r>
            <a:endParaRPr lang="en-US" sz="105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2F424E-B174-4D97-87C4-664D880F1D26}"/>
              </a:ext>
            </a:extLst>
          </p:cNvPr>
          <p:cNvSpPr txBox="1"/>
          <p:nvPr/>
        </p:nvSpPr>
        <p:spPr>
          <a:xfrm>
            <a:off x="10813290" y="6906406"/>
            <a:ext cx="1675619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54B42"/>
                </a:solidFill>
                <a:latin typeface="Arial Black" panose="020B0A04020102020204" pitchFamily="34" charset="0"/>
              </a:rPr>
              <a:t>Model Performance</a:t>
            </a:r>
          </a:p>
          <a:p>
            <a:pPr algn="ctr"/>
            <a:r>
              <a:rPr lang="en-US" sz="1050" baseline="-25000" dirty="0">
                <a:solidFill>
                  <a:srgbClr val="154B42"/>
                </a:solidFill>
                <a:latin typeface="Arial Black" panose="020B0A04020102020204" pitchFamily="34" charset="0"/>
              </a:rPr>
              <a:t> </a:t>
            </a:r>
            <a:r>
              <a:rPr lang="en-US" sz="1600" baseline="-25000" dirty="0">
                <a:solidFill>
                  <a:srgbClr val="154B42"/>
                </a:solidFill>
                <a:latin typeface="Arial Black" panose="020B0A04020102020204" pitchFamily="34" charset="0"/>
              </a:rPr>
              <a:t>(see Table 1)</a:t>
            </a:r>
            <a:endParaRPr lang="en-US" sz="1050" baseline="-25000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68A55-105F-4B8F-9D8E-7E9548FA69C0}"/>
              </a:ext>
            </a:extLst>
          </p:cNvPr>
          <p:cNvCxnSpPr>
            <a:cxnSpLocks/>
          </p:cNvCxnSpPr>
          <p:nvPr/>
        </p:nvCxnSpPr>
        <p:spPr>
          <a:xfrm flipH="1">
            <a:off x="5323574" y="6599323"/>
            <a:ext cx="551122" cy="1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74C8DB7B-ED5A-40A7-89A0-A065B1688877}"/>
              </a:ext>
            </a:extLst>
          </p:cNvPr>
          <p:cNvSpPr/>
          <p:nvPr/>
        </p:nvSpPr>
        <p:spPr>
          <a:xfrm rot="5400000">
            <a:off x="5796896" y="5968429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78A1B5-2717-430E-B35A-B8704A127083}"/>
              </a:ext>
            </a:extLst>
          </p:cNvPr>
          <p:cNvCxnSpPr>
            <a:cxnSpLocks/>
          </p:cNvCxnSpPr>
          <p:nvPr/>
        </p:nvCxnSpPr>
        <p:spPr>
          <a:xfrm>
            <a:off x="6011196" y="6599323"/>
            <a:ext cx="157540" cy="1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C23F32-FDA1-4F37-8DBC-7718FCC1ABE6}"/>
              </a:ext>
            </a:extLst>
          </p:cNvPr>
          <p:cNvCxnSpPr>
            <a:cxnSpLocks/>
          </p:cNvCxnSpPr>
          <p:nvPr/>
        </p:nvCxnSpPr>
        <p:spPr>
          <a:xfrm flipH="1">
            <a:off x="8471711" y="6614927"/>
            <a:ext cx="393828" cy="24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74EA89A-A831-47CB-907A-3207A95B9331}"/>
              </a:ext>
            </a:extLst>
          </p:cNvPr>
          <p:cNvSpPr/>
          <p:nvPr/>
        </p:nvSpPr>
        <p:spPr>
          <a:xfrm rot="5400000">
            <a:off x="8787739" y="5984033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49D83FC-692F-4679-87C9-BA5920578115}"/>
              </a:ext>
            </a:extLst>
          </p:cNvPr>
          <p:cNvCxnSpPr>
            <a:cxnSpLocks/>
          </p:cNvCxnSpPr>
          <p:nvPr/>
        </p:nvCxnSpPr>
        <p:spPr>
          <a:xfrm>
            <a:off x="9002038" y="6614930"/>
            <a:ext cx="391200" cy="15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8C3E88-2E20-4C52-9080-47F097148AB0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1651100" y="6580816"/>
            <a:ext cx="354144" cy="32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944F09D3-6CC5-4F5D-BFA2-3EA1110E516D}"/>
              </a:ext>
            </a:extLst>
          </p:cNvPr>
          <p:cNvSpPr/>
          <p:nvPr/>
        </p:nvSpPr>
        <p:spPr>
          <a:xfrm rot="5400000">
            <a:off x="11927443" y="5974973"/>
            <a:ext cx="250100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FB6A1E-0E4D-41D3-A5C7-34CAA5D56DBF}"/>
              </a:ext>
            </a:extLst>
          </p:cNvPr>
          <p:cNvCxnSpPr>
            <a:cxnSpLocks/>
          </p:cNvCxnSpPr>
          <p:nvPr/>
        </p:nvCxnSpPr>
        <p:spPr>
          <a:xfrm>
            <a:off x="12141742" y="6605867"/>
            <a:ext cx="966336" cy="24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D648BF85-2CA2-4AA1-BE50-43D31FFA80A4}"/>
              </a:ext>
            </a:extLst>
          </p:cNvPr>
          <p:cNvSpPr/>
          <p:nvPr/>
        </p:nvSpPr>
        <p:spPr>
          <a:xfrm>
            <a:off x="8800360" y="4284446"/>
            <a:ext cx="444135" cy="25009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148A25DA-365B-415F-B475-6DA76C3BB46D}"/>
              </a:ext>
            </a:extLst>
          </p:cNvPr>
          <p:cNvSpPr/>
          <p:nvPr/>
        </p:nvSpPr>
        <p:spPr>
          <a:xfrm>
            <a:off x="11887381" y="4299790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03A66E6-8B1F-4C50-8E0F-9C87D7C0C025}"/>
              </a:ext>
            </a:extLst>
          </p:cNvPr>
          <p:cNvSpPr/>
          <p:nvPr/>
        </p:nvSpPr>
        <p:spPr>
          <a:xfrm>
            <a:off x="5779299" y="4294932"/>
            <a:ext cx="444135" cy="2519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22CD26-E6DE-4389-8A92-581829FD3780}"/>
              </a:ext>
            </a:extLst>
          </p:cNvPr>
          <p:cNvSpPr txBox="1"/>
          <p:nvPr/>
        </p:nvSpPr>
        <p:spPr>
          <a:xfrm>
            <a:off x="50818" y="2461931"/>
            <a:ext cx="1943394" cy="830997"/>
          </a:xfrm>
          <a:prstGeom prst="rect">
            <a:avLst/>
          </a:prstGeom>
          <a:noFill/>
          <a:ln w="571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2. Define Inclusion of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AB511A-2AEF-471D-BC0D-D79872D9AFE6}"/>
              </a:ext>
            </a:extLst>
          </p:cNvPr>
          <p:cNvSpPr txBox="1"/>
          <p:nvPr/>
        </p:nvSpPr>
        <p:spPr>
          <a:xfrm>
            <a:off x="50818" y="4052656"/>
            <a:ext cx="250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 Conduct </a:t>
            </a:r>
            <a:r>
              <a:rPr lang="en-US" sz="2400" b="1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Backward Stepwise Multicollinearity Reduction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A589E5-919F-4F1F-A323-F6D9009825D1}"/>
              </a:ext>
            </a:extLst>
          </p:cNvPr>
          <p:cNvSpPr txBox="1"/>
          <p:nvPr/>
        </p:nvSpPr>
        <p:spPr>
          <a:xfrm>
            <a:off x="50819" y="5121974"/>
            <a:ext cx="303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4. Train Predictive Model (i.e., Random Forest) Using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5-Fold Cross Validation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F52C1-A385-49E3-ABCA-DE28F7C32355}"/>
              </a:ext>
            </a:extLst>
          </p:cNvPr>
          <p:cNvSpPr txBox="1"/>
          <p:nvPr/>
        </p:nvSpPr>
        <p:spPr>
          <a:xfrm>
            <a:off x="52180" y="6335785"/>
            <a:ext cx="3222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5. Analyze </a:t>
            </a:r>
            <a:r>
              <a:rPr lang="en-US" sz="2400" i="1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Retrospective</a:t>
            </a:r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Predictive Model Performance &amp; Derive </a:t>
            </a:r>
            <a:r>
              <a:rPr lang="en-US" sz="2400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Parsimonious Feature Set</a:t>
            </a:r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6CD9E0FC-B351-4858-8307-C40F207E3AE7}"/>
              </a:ext>
            </a:extLst>
          </p:cNvPr>
          <p:cNvSpPr/>
          <p:nvPr/>
        </p:nvSpPr>
        <p:spPr>
          <a:xfrm>
            <a:off x="5779299" y="4750551"/>
            <a:ext cx="444135" cy="2839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ACA54A-940D-437E-92FF-3383E6480BF4}"/>
              </a:ext>
            </a:extLst>
          </p:cNvPr>
          <p:cNvSpPr txBox="1"/>
          <p:nvPr/>
        </p:nvSpPr>
        <p:spPr>
          <a:xfrm>
            <a:off x="546949" y="244033"/>
            <a:ext cx="26914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Analysis Steps</a:t>
            </a:r>
            <a:endParaRPr lang="en-US" sz="1996" u="sng" baseline="-25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720D0660-28FE-4330-8CA1-91E3527C4E3D}"/>
              </a:ext>
            </a:extLst>
          </p:cNvPr>
          <p:cNvSpPr/>
          <p:nvPr/>
        </p:nvSpPr>
        <p:spPr>
          <a:xfrm>
            <a:off x="8787627" y="4751002"/>
            <a:ext cx="444135" cy="2634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9904B5FE-C5F2-4530-8D17-D31BC17B29E5}"/>
              </a:ext>
            </a:extLst>
          </p:cNvPr>
          <p:cNvSpPr/>
          <p:nvPr/>
        </p:nvSpPr>
        <p:spPr>
          <a:xfrm>
            <a:off x="11901106" y="4788258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6B898D-69EC-465F-B1E5-42E2C21CCA37}"/>
              </a:ext>
            </a:extLst>
          </p:cNvPr>
          <p:cNvSpPr txBox="1"/>
          <p:nvPr/>
        </p:nvSpPr>
        <p:spPr>
          <a:xfrm>
            <a:off x="52180" y="7596113"/>
            <a:ext cx="312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6. Train Predictive Model, Analyze </a:t>
            </a:r>
            <a:r>
              <a:rPr lang="en-US" sz="2400" i="1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Prospective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Performance, and Derive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Parsimonious Feature Set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4A3121FD-AB1B-4D64-977D-B20D6F6D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11488"/>
              </p:ext>
            </p:extLst>
          </p:nvPr>
        </p:nvGraphicFramePr>
        <p:xfrm>
          <a:off x="6310550" y="7590765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71C997A6-BAD1-466F-853C-9F8942C0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44850"/>
              </p:ext>
            </p:extLst>
          </p:nvPr>
        </p:nvGraphicFramePr>
        <p:xfrm>
          <a:off x="5598474" y="7590765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DCB93C4-5475-4A94-93D5-2748A65CE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12211"/>
              </p:ext>
            </p:extLst>
          </p:nvPr>
        </p:nvGraphicFramePr>
        <p:xfrm>
          <a:off x="6952276" y="7578239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8B19C12-2BD4-4467-A976-4295F00F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039"/>
              </p:ext>
            </p:extLst>
          </p:nvPr>
        </p:nvGraphicFramePr>
        <p:xfrm>
          <a:off x="9812707" y="7573648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B585CEF-6FE0-4390-BBED-F759D96B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48356"/>
              </p:ext>
            </p:extLst>
          </p:nvPr>
        </p:nvGraphicFramePr>
        <p:xfrm>
          <a:off x="10539567" y="757250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272373BF-27EC-4E08-8F89-975CD3466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97034"/>
              </p:ext>
            </p:extLst>
          </p:nvPr>
        </p:nvGraphicFramePr>
        <p:xfrm>
          <a:off x="11187713" y="7576985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127" name="Right Brace 126">
            <a:extLst>
              <a:ext uri="{FF2B5EF4-FFF2-40B4-BE49-F238E27FC236}">
                <a16:creationId xmlns:a16="http://schemas.microsoft.com/office/drawing/2014/main" id="{8C05FE0B-DF09-4C46-886E-CAFE6D381A70}"/>
              </a:ext>
            </a:extLst>
          </p:cNvPr>
          <p:cNvSpPr/>
          <p:nvPr/>
        </p:nvSpPr>
        <p:spPr>
          <a:xfrm rot="5400000">
            <a:off x="5965449" y="8368903"/>
            <a:ext cx="173404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80EA55-658D-495B-8201-05E6A007A5B6}"/>
              </a:ext>
            </a:extLst>
          </p:cNvPr>
          <p:cNvSpPr txBox="1"/>
          <p:nvPr/>
        </p:nvSpPr>
        <p:spPr>
          <a:xfrm>
            <a:off x="5676109" y="8885988"/>
            <a:ext cx="1675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Training</a:t>
            </a:r>
            <a:endParaRPr lang="en-US" sz="1050" baseline="-25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6504D34-E735-405D-A979-B035D02832F7}"/>
              </a:ext>
            </a:extLst>
          </p:cNvPr>
          <p:cNvSpPr txBox="1"/>
          <p:nvPr/>
        </p:nvSpPr>
        <p:spPr>
          <a:xfrm>
            <a:off x="6718565" y="8755978"/>
            <a:ext cx="167561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Prospective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Validation</a:t>
            </a:r>
            <a:endParaRPr lang="en-US" sz="1050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51757DDF-4C60-47F2-BF68-F7D816826AE1}"/>
              </a:ext>
            </a:extLst>
          </p:cNvPr>
          <p:cNvSpPr/>
          <p:nvPr/>
        </p:nvSpPr>
        <p:spPr>
          <a:xfrm rot="5400000">
            <a:off x="10199072" y="8356130"/>
            <a:ext cx="173404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02B373-9547-426E-9390-2CD630A1A231}"/>
              </a:ext>
            </a:extLst>
          </p:cNvPr>
          <p:cNvSpPr txBox="1"/>
          <p:nvPr/>
        </p:nvSpPr>
        <p:spPr>
          <a:xfrm>
            <a:off x="9909732" y="8898267"/>
            <a:ext cx="1675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Training</a:t>
            </a:r>
            <a:endParaRPr lang="en-US" sz="1050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E9CC50-503C-4DF8-9C5A-2CFCFC6BA52E}"/>
              </a:ext>
            </a:extLst>
          </p:cNvPr>
          <p:cNvSpPr txBox="1"/>
          <p:nvPr/>
        </p:nvSpPr>
        <p:spPr>
          <a:xfrm>
            <a:off x="10875932" y="8729643"/>
            <a:ext cx="167561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Prospective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Validation</a:t>
            </a:r>
            <a:endParaRPr lang="en-US" sz="1050" baseline="-25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39D8B-3DCD-479B-BE85-2C0E4C7664D7}"/>
              </a:ext>
            </a:extLst>
          </p:cNvPr>
          <p:cNvSpPr txBox="1"/>
          <p:nvPr/>
        </p:nvSpPr>
        <p:spPr>
          <a:xfrm>
            <a:off x="7174680" y="8276807"/>
            <a:ext cx="1864930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Feature Importance</a:t>
            </a:r>
          </a:p>
          <a:p>
            <a:pPr algn="ctr"/>
            <a:r>
              <a:rPr lang="en-US" sz="1600" baseline="-25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(see Table 6)</a:t>
            </a:r>
            <a:endParaRPr lang="en-US" sz="1050" baseline="-25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90CFC6E-AA29-43ED-B7CF-46E34914B5F3}"/>
              </a:ext>
            </a:extLst>
          </p:cNvPr>
          <p:cNvSpPr txBox="1"/>
          <p:nvPr/>
        </p:nvSpPr>
        <p:spPr>
          <a:xfrm>
            <a:off x="7170970" y="7700481"/>
            <a:ext cx="1675619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Model Performance</a:t>
            </a:r>
          </a:p>
          <a:p>
            <a:pPr algn="ctr"/>
            <a:r>
              <a:rPr lang="en-US" sz="1600" baseline="-25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(see Table 1)</a:t>
            </a:r>
            <a:endParaRPr lang="en-US" sz="1050" baseline="-25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71732EF-5E51-4828-BAD5-0C91C570BEC2}"/>
              </a:ext>
            </a:extLst>
          </p:cNvPr>
          <p:cNvSpPr txBox="1"/>
          <p:nvPr/>
        </p:nvSpPr>
        <p:spPr>
          <a:xfrm>
            <a:off x="11492036" y="8340698"/>
            <a:ext cx="1864930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Feature Importance</a:t>
            </a:r>
          </a:p>
          <a:p>
            <a:pPr algn="ctr"/>
            <a:r>
              <a:rPr lang="en-US" sz="16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(see Table 7)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18D14FD-507F-4C6D-B8A4-70A0CBA8646A}"/>
              </a:ext>
            </a:extLst>
          </p:cNvPr>
          <p:cNvSpPr txBox="1"/>
          <p:nvPr/>
        </p:nvSpPr>
        <p:spPr>
          <a:xfrm>
            <a:off x="11488326" y="7764372"/>
            <a:ext cx="1675619" cy="4180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Model Performance</a:t>
            </a:r>
          </a:p>
          <a:p>
            <a:pPr algn="ctr"/>
            <a:r>
              <a:rPr lang="en-US" sz="16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(see Table 1)</a:t>
            </a:r>
            <a:endParaRPr lang="en-US" sz="1050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AE5673-3AE7-4A46-B088-58FF58FF6D70}"/>
              </a:ext>
            </a:extLst>
          </p:cNvPr>
          <p:cNvSpPr/>
          <p:nvPr/>
        </p:nvSpPr>
        <p:spPr>
          <a:xfrm>
            <a:off x="5499410" y="7346906"/>
            <a:ext cx="3351344" cy="177829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EF2B06B-FE96-4B52-9913-CEDF538FFBC3}"/>
              </a:ext>
            </a:extLst>
          </p:cNvPr>
          <p:cNvSpPr/>
          <p:nvPr/>
        </p:nvSpPr>
        <p:spPr>
          <a:xfrm>
            <a:off x="9731093" y="7323387"/>
            <a:ext cx="3351344" cy="1787350"/>
          </a:xfrm>
          <a:prstGeom prst="rect">
            <a:avLst/>
          </a:prstGeom>
          <a:noFill/>
          <a:ln w="5715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F484B7F-9D1B-4539-BA49-580C059AD91F}"/>
              </a:ext>
            </a:extLst>
          </p:cNvPr>
          <p:cNvSpPr/>
          <p:nvPr/>
        </p:nvSpPr>
        <p:spPr>
          <a:xfrm>
            <a:off x="3284167" y="6226462"/>
            <a:ext cx="310028" cy="1000116"/>
          </a:xfrm>
          <a:prstGeom prst="leftBrace">
            <a:avLst>
              <a:gd name="adj1" fmla="val 68937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47A87D71-00EA-4424-AE90-966D09D12D07}"/>
              </a:ext>
            </a:extLst>
          </p:cNvPr>
          <p:cNvSpPr/>
          <p:nvPr/>
        </p:nvSpPr>
        <p:spPr>
          <a:xfrm>
            <a:off x="3139319" y="7333703"/>
            <a:ext cx="539224" cy="1741164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CDCB1476-47DA-4236-99B2-2755398F8EBD}"/>
              </a:ext>
            </a:extLst>
          </p:cNvPr>
          <p:cNvSpPr/>
          <p:nvPr/>
        </p:nvSpPr>
        <p:spPr>
          <a:xfrm>
            <a:off x="3173643" y="5028918"/>
            <a:ext cx="408363" cy="1125897"/>
          </a:xfrm>
          <a:prstGeom prst="leftBrace">
            <a:avLst>
              <a:gd name="adj1" fmla="val 40726"/>
              <a:gd name="adj2" fmla="val 51113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1F437AA5-FABD-402E-A88B-A061BEF99D8F}"/>
              </a:ext>
            </a:extLst>
          </p:cNvPr>
          <p:cNvSpPr/>
          <p:nvPr/>
        </p:nvSpPr>
        <p:spPr>
          <a:xfrm>
            <a:off x="2459205" y="4299790"/>
            <a:ext cx="334194" cy="626635"/>
          </a:xfrm>
          <a:prstGeom prst="leftBrace">
            <a:avLst>
              <a:gd name="adj1" fmla="val 40726"/>
              <a:gd name="adj2" fmla="val 51113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e 142">
            <a:extLst>
              <a:ext uri="{FF2B5EF4-FFF2-40B4-BE49-F238E27FC236}">
                <a16:creationId xmlns:a16="http://schemas.microsoft.com/office/drawing/2014/main" id="{1410769F-A97A-4198-8D38-62A907081DE8}"/>
              </a:ext>
            </a:extLst>
          </p:cNvPr>
          <p:cNvSpPr/>
          <p:nvPr/>
        </p:nvSpPr>
        <p:spPr>
          <a:xfrm>
            <a:off x="2100399" y="2058882"/>
            <a:ext cx="539224" cy="2036077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197F85D3-08D6-446A-B98D-B95C5389C9CB}"/>
              </a:ext>
            </a:extLst>
          </p:cNvPr>
          <p:cNvSpPr/>
          <p:nvPr/>
        </p:nvSpPr>
        <p:spPr>
          <a:xfrm>
            <a:off x="2248051" y="685116"/>
            <a:ext cx="474708" cy="1199239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C2A53C60-385A-44C3-8745-C8736335F66B}"/>
              </a:ext>
            </a:extLst>
          </p:cNvPr>
          <p:cNvSpPr/>
          <p:nvPr/>
        </p:nvSpPr>
        <p:spPr>
          <a:xfrm rot="16200000">
            <a:off x="6509050" y="8057569"/>
            <a:ext cx="444135" cy="283962"/>
          </a:xfrm>
          <a:prstGeom prst="downArrow">
            <a:avLst/>
          </a:prstGeom>
          <a:solidFill>
            <a:srgbClr val="A4649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774369CA-B11A-483E-A5A2-BE11A6CBE0AE}"/>
              </a:ext>
            </a:extLst>
          </p:cNvPr>
          <p:cNvSpPr/>
          <p:nvPr/>
        </p:nvSpPr>
        <p:spPr>
          <a:xfrm rot="16200000">
            <a:off x="10807145" y="8052130"/>
            <a:ext cx="444135" cy="283962"/>
          </a:xfrm>
          <a:prstGeom prst="downArrow">
            <a:avLst/>
          </a:prstGeom>
          <a:solidFill>
            <a:srgbClr val="A4649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FDE661F-6B49-4C50-A460-9AEA688B9D30}"/>
              </a:ext>
            </a:extLst>
          </p:cNvPr>
          <p:cNvSpPr txBox="1"/>
          <p:nvPr/>
        </p:nvSpPr>
        <p:spPr>
          <a:xfrm>
            <a:off x="7579228" y="4473691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D84594D-91F3-45C2-8A30-44DB386FCF29}"/>
              </a:ext>
            </a:extLst>
          </p:cNvPr>
          <p:cNvSpPr txBox="1"/>
          <p:nvPr/>
        </p:nvSpPr>
        <p:spPr>
          <a:xfrm>
            <a:off x="10852613" y="4476077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5089BA-C0E5-4E83-BAEA-9D869C76C70B}"/>
              </a:ext>
            </a:extLst>
          </p:cNvPr>
          <p:cNvSpPr txBox="1"/>
          <p:nvPr/>
        </p:nvSpPr>
        <p:spPr>
          <a:xfrm>
            <a:off x="2386677" y="2080541"/>
            <a:ext cx="2729841" cy="13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latin typeface="Arial Black" panose="020B0A04020102020204" pitchFamily="34" charset="0"/>
              </a:rPr>
              <a:t>CDC Community Level</a:t>
            </a:r>
          </a:p>
          <a:p>
            <a:r>
              <a:rPr lang="en-US" sz="1996" baseline="-25000" dirty="0">
                <a:latin typeface="Arial Black" panose="020B0A04020102020204" pitchFamily="34" charset="0"/>
              </a:rPr>
              <a:t>Indicators for week ending:</a:t>
            </a:r>
            <a:endParaRPr lang="en-US" sz="1996" baseline="-25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11/11/2021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latin typeface="Arial Black" panose="020B0A04020102020204" pitchFamily="34" charset="0"/>
              </a:rPr>
              <a:t>11/18/2021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rgbClr val="00FFFF"/>
                </a:solidFill>
                <a:latin typeface="Arial Black" panose="020B0A04020102020204" pitchFamily="34" charset="0"/>
              </a:rPr>
              <a:t>04/14/2022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04/21/2022 (n=3)</a:t>
            </a: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362A6C15-9C81-4EB6-BFEF-5768E703B315}"/>
              </a:ext>
            </a:extLst>
          </p:cNvPr>
          <p:cNvSpPr/>
          <p:nvPr/>
        </p:nvSpPr>
        <p:spPr>
          <a:xfrm rot="2783207">
            <a:off x="6525044" y="1778058"/>
            <a:ext cx="113625" cy="2241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330A10-4655-494A-92B3-716E9DE76F8C}"/>
              </a:ext>
            </a:extLst>
          </p:cNvPr>
          <p:cNvSpPr txBox="1"/>
          <p:nvPr/>
        </p:nvSpPr>
        <p:spPr>
          <a:xfrm>
            <a:off x="2808464" y="4246021"/>
            <a:ext cx="222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First US Case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01/20/2020</a:t>
            </a: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893AF3C4-3B6E-4A3A-8603-9D52607E53C9}"/>
              </a:ext>
            </a:extLst>
          </p:cNvPr>
          <p:cNvSpPr/>
          <p:nvPr/>
        </p:nvSpPr>
        <p:spPr>
          <a:xfrm rot="20568577">
            <a:off x="9895978" y="1778057"/>
            <a:ext cx="113625" cy="2241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27601AD2-E518-491D-89E9-C2F15D89B91C}"/>
              </a:ext>
            </a:extLst>
          </p:cNvPr>
          <p:cNvSpPr/>
          <p:nvPr/>
        </p:nvSpPr>
        <p:spPr>
          <a:xfrm rot="17256966">
            <a:off x="13662933" y="1454880"/>
            <a:ext cx="118081" cy="76300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</p:spTree>
    <p:extLst>
      <p:ext uri="{BB962C8B-B14F-4D97-AF65-F5344CB8AC3E}">
        <p14:creationId xmlns:p14="http://schemas.microsoft.com/office/powerpoint/2010/main" val="381810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60BD75-35C1-488E-84AC-15859F3FF843}"/>
              </a:ext>
            </a:extLst>
          </p:cNvPr>
          <p:cNvCxnSpPr>
            <a:cxnSpLocks/>
          </p:cNvCxnSpPr>
          <p:nvPr/>
        </p:nvCxnSpPr>
        <p:spPr>
          <a:xfrm>
            <a:off x="3833760" y="4148434"/>
            <a:ext cx="3210443" cy="633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36D38D-ABBE-4326-8E37-506E1EC8A005}"/>
              </a:ext>
            </a:extLst>
          </p:cNvPr>
          <p:cNvCxnSpPr>
            <a:cxnSpLocks/>
          </p:cNvCxnSpPr>
          <p:nvPr/>
        </p:nvCxnSpPr>
        <p:spPr>
          <a:xfrm flipV="1">
            <a:off x="10558713" y="481638"/>
            <a:ext cx="3993758" cy="1913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039FA-7CA5-4EFB-B00C-90A74ECE1E53}"/>
              </a:ext>
            </a:extLst>
          </p:cNvPr>
          <p:cNvCxnSpPr/>
          <p:nvPr/>
        </p:nvCxnSpPr>
        <p:spPr>
          <a:xfrm>
            <a:off x="5928234" y="434310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611E8-688D-440D-B8CB-9B2A98303AEE}"/>
              </a:ext>
            </a:extLst>
          </p:cNvPr>
          <p:cNvCxnSpPr/>
          <p:nvPr/>
        </p:nvCxnSpPr>
        <p:spPr>
          <a:xfrm>
            <a:off x="3767964" y="434310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97533-422D-4561-99A2-1F31994A5F15}"/>
              </a:ext>
            </a:extLst>
          </p:cNvPr>
          <p:cNvSpPr txBox="1"/>
          <p:nvPr/>
        </p:nvSpPr>
        <p:spPr>
          <a:xfrm>
            <a:off x="4706710" y="836997"/>
            <a:ext cx="2891209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   04/30/2020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97468-DB55-4B48-8211-3369F48F5198}"/>
              </a:ext>
            </a:extLst>
          </p:cNvPr>
          <p:cNvCxnSpPr/>
          <p:nvPr/>
        </p:nvCxnSpPr>
        <p:spPr>
          <a:xfrm>
            <a:off x="8471710" y="373046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F0757-0D78-4B3D-960B-973E0459F695}"/>
              </a:ext>
            </a:extLst>
          </p:cNvPr>
          <p:cNvCxnSpPr/>
          <p:nvPr/>
        </p:nvCxnSpPr>
        <p:spPr>
          <a:xfrm>
            <a:off x="12084793" y="351217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F6472-1A9A-4AC9-85DB-16ACC4CDC646}"/>
              </a:ext>
            </a:extLst>
          </p:cNvPr>
          <p:cNvSpPr txBox="1"/>
          <p:nvPr/>
        </p:nvSpPr>
        <p:spPr>
          <a:xfrm>
            <a:off x="7519083" y="833103"/>
            <a:ext cx="2486368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12/11/2021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F90C8-A4F2-4450-AADA-65480E250F47}"/>
              </a:ext>
            </a:extLst>
          </p:cNvPr>
          <p:cNvSpPr txBox="1"/>
          <p:nvPr/>
        </p:nvSpPr>
        <p:spPr>
          <a:xfrm>
            <a:off x="2843555" y="660677"/>
            <a:ext cx="222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First US Case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01/20/2020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3100-C7A8-4861-AC00-86035001B89D}"/>
              </a:ext>
            </a:extLst>
          </p:cNvPr>
          <p:cNvSpPr txBox="1"/>
          <p:nvPr/>
        </p:nvSpPr>
        <p:spPr>
          <a:xfrm>
            <a:off x="5419115" y="18804"/>
            <a:ext cx="1345061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latin typeface="Arial Black" panose="020B0A04020102020204" pitchFamily="34" charset="0"/>
              </a:rPr>
              <a:t>Alpha</a:t>
            </a:r>
            <a:endParaRPr lang="en-US" sz="1996" baseline="-25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3D1C4-4761-4C26-BFC8-A3AE0CFBEABA}"/>
              </a:ext>
            </a:extLst>
          </p:cNvPr>
          <p:cNvSpPr txBox="1"/>
          <p:nvPr/>
        </p:nvSpPr>
        <p:spPr>
          <a:xfrm>
            <a:off x="11211002" y="0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BA.5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E39BB-4BFC-408C-AFFC-BDFB5799CDE9}"/>
              </a:ext>
            </a:extLst>
          </p:cNvPr>
          <p:cNvCxnSpPr>
            <a:cxnSpLocks/>
          </p:cNvCxnSpPr>
          <p:nvPr/>
        </p:nvCxnSpPr>
        <p:spPr>
          <a:xfrm flipV="1">
            <a:off x="3767963" y="520534"/>
            <a:ext cx="3282571" cy="2326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3F6674-E8B1-45D8-B892-7DC80E027D9C}"/>
              </a:ext>
            </a:extLst>
          </p:cNvPr>
          <p:cNvCxnSpPr>
            <a:cxnSpLocks/>
          </p:cNvCxnSpPr>
          <p:nvPr/>
        </p:nvCxnSpPr>
        <p:spPr>
          <a:xfrm flipV="1">
            <a:off x="7075178" y="520719"/>
            <a:ext cx="786197" cy="632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22534-780F-4F03-BE10-2B7EB22A3E94}"/>
              </a:ext>
            </a:extLst>
          </p:cNvPr>
          <p:cNvSpPr txBox="1"/>
          <p:nvPr/>
        </p:nvSpPr>
        <p:spPr>
          <a:xfrm>
            <a:off x="11201658" y="835736"/>
            <a:ext cx="2400806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dirty="0">
                <a:solidFill>
                  <a:srgbClr val="92D050"/>
                </a:solidFill>
                <a:latin typeface="Arial Black" panose="020B0A04020102020204" pitchFamily="34" charset="0"/>
              </a:rPr>
              <a:t>05/14/2022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530DD-00CE-44EE-B538-7E4038EE449F}"/>
              </a:ext>
            </a:extLst>
          </p:cNvPr>
          <p:cNvSpPr txBox="1"/>
          <p:nvPr/>
        </p:nvSpPr>
        <p:spPr>
          <a:xfrm>
            <a:off x="7597919" y="9744"/>
            <a:ext cx="1747585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latin typeface="Arial Black" panose="020B0A04020102020204" pitchFamily="34" charset="0"/>
              </a:rPr>
              <a:t>Omicron</a:t>
            </a:r>
            <a:endParaRPr lang="en-US" sz="1996" i="1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E3AD2-C9BA-4346-974A-425D7DC7BDA1}"/>
              </a:ext>
            </a:extLst>
          </p:cNvPr>
          <p:cNvCxnSpPr>
            <a:cxnSpLocks/>
          </p:cNvCxnSpPr>
          <p:nvPr/>
        </p:nvCxnSpPr>
        <p:spPr>
          <a:xfrm>
            <a:off x="10643093" y="4147407"/>
            <a:ext cx="3909378" cy="90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E0758-05F5-437A-BD12-6A1A4D211B61}"/>
              </a:ext>
            </a:extLst>
          </p:cNvPr>
          <p:cNvCxnSpPr/>
          <p:nvPr/>
        </p:nvCxnSpPr>
        <p:spPr>
          <a:xfrm>
            <a:off x="5994030" y="403894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3FC201-8DA5-4C2A-B132-06F4DE753DBC}"/>
              </a:ext>
            </a:extLst>
          </p:cNvPr>
          <p:cNvCxnSpPr/>
          <p:nvPr/>
        </p:nvCxnSpPr>
        <p:spPr>
          <a:xfrm>
            <a:off x="3833760" y="403894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A0EA28-AE30-436B-AF52-24510AA3C3BD}"/>
              </a:ext>
            </a:extLst>
          </p:cNvPr>
          <p:cNvSpPr txBox="1"/>
          <p:nvPr/>
        </p:nvSpPr>
        <p:spPr>
          <a:xfrm>
            <a:off x="11228371" y="3648315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154B42"/>
                </a:solidFill>
                <a:latin typeface="Arial Black" panose="020B0A04020102020204" pitchFamily="34" charset="0"/>
              </a:rPr>
              <a:t>BA.5</a:t>
            </a:r>
            <a:endParaRPr lang="en-US" sz="1996" i="1" dirty="0">
              <a:solidFill>
                <a:srgbClr val="154B4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216961-A7CE-4BBC-858C-0E71495C35D4}"/>
              </a:ext>
            </a:extLst>
          </p:cNvPr>
          <p:cNvCxnSpPr>
            <a:cxnSpLocks/>
          </p:cNvCxnSpPr>
          <p:nvPr/>
        </p:nvCxnSpPr>
        <p:spPr>
          <a:xfrm>
            <a:off x="7075178" y="4154988"/>
            <a:ext cx="748103" cy="360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ACCE58-D175-43EE-914D-52B5BC18D520}"/>
              </a:ext>
            </a:extLst>
          </p:cNvPr>
          <p:cNvSpPr txBox="1"/>
          <p:nvPr/>
        </p:nvSpPr>
        <p:spPr>
          <a:xfrm>
            <a:off x="50818" y="794193"/>
            <a:ext cx="246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 Define </a:t>
            </a:r>
            <a:r>
              <a:rPr lang="en-US" sz="2400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Dependent Variable</a:t>
            </a:r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Dates (week ending)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596E29-F46A-4E10-B180-12E4EAEBCC24}"/>
              </a:ext>
            </a:extLst>
          </p:cNvPr>
          <p:cNvCxnSpPr>
            <a:cxnSpLocks/>
          </p:cNvCxnSpPr>
          <p:nvPr/>
        </p:nvCxnSpPr>
        <p:spPr>
          <a:xfrm>
            <a:off x="9909732" y="4140852"/>
            <a:ext cx="703543" cy="324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B2AE16-F1D7-4D2D-8BCA-15417004B61B}"/>
              </a:ext>
            </a:extLst>
          </p:cNvPr>
          <p:cNvSpPr txBox="1"/>
          <p:nvPr/>
        </p:nvSpPr>
        <p:spPr>
          <a:xfrm>
            <a:off x="8193782" y="3645925"/>
            <a:ext cx="1747585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FF0000"/>
                </a:solidFill>
                <a:latin typeface="Arial Black" panose="020B0A04020102020204" pitchFamily="34" charset="0"/>
              </a:rPr>
              <a:t>Omicron</a:t>
            </a:r>
            <a:endParaRPr lang="en-US" sz="1996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13E0C-322F-4362-885B-5794E30F91CD}"/>
              </a:ext>
            </a:extLst>
          </p:cNvPr>
          <p:cNvSpPr txBox="1"/>
          <p:nvPr/>
        </p:nvSpPr>
        <p:spPr>
          <a:xfrm>
            <a:off x="4942719" y="3620894"/>
            <a:ext cx="2259222" cy="399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6" dirty="0">
                <a:solidFill>
                  <a:srgbClr val="00B050"/>
                </a:solidFill>
                <a:latin typeface="Arial Black" panose="020B0A04020102020204" pitchFamily="34" charset="0"/>
              </a:rPr>
              <a:t>Alpha</a:t>
            </a:r>
            <a:endParaRPr lang="en-US" sz="1996" baseline="-2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AD4416-9489-47B0-9E6A-09159963835A}"/>
              </a:ext>
            </a:extLst>
          </p:cNvPr>
          <p:cNvCxnSpPr>
            <a:cxnSpLocks/>
          </p:cNvCxnSpPr>
          <p:nvPr/>
        </p:nvCxnSpPr>
        <p:spPr>
          <a:xfrm flipV="1">
            <a:off x="7849620" y="4148433"/>
            <a:ext cx="2043318" cy="655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AE4FB-2C33-46A7-B731-D4E9D4BE863A}"/>
              </a:ext>
            </a:extLst>
          </p:cNvPr>
          <p:cNvCxnSpPr/>
          <p:nvPr/>
        </p:nvCxnSpPr>
        <p:spPr>
          <a:xfrm>
            <a:off x="9019144" y="4031363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AB686-E073-443A-90BC-6ADC1FC4ED86}"/>
              </a:ext>
            </a:extLst>
          </p:cNvPr>
          <p:cNvCxnSpPr/>
          <p:nvPr/>
        </p:nvCxnSpPr>
        <p:spPr>
          <a:xfrm>
            <a:off x="12102162" y="4040515"/>
            <a:ext cx="0" cy="2189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BA81E-AC49-4FDB-BBB7-7628B50E66D3}"/>
              </a:ext>
            </a:extLst>
          </p:cNvPr>
          <p:cNvCxnSpPr>
            <a:cxnSpLocks/>
          </p:cNvCxnSpPr>
          <p:nvPr/>
        </p:nvCxnSpPr>
        <p:spPr>
          <a:xfrm flipV="1">
            <a:off x="2722759" y="4148434"/>
            <a:ext cx="1023406" cy="6330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84E62-1CEC-46D8-A2FB-C96727FA9656}"/>
              </a:ext>
            </a:extLst>
          </p:cNvPr>
          <p:cNvCxnSpPr>
            <a:cxnSpLocks/>
          </p:cNvCxnSpPr>
          <p:nvPr/>
        </p:nvCxnSpPr>
        <p:spPr>
          <a:xfrm flipV="1">
            <a:off x="7861376" y="517745"/>
            <a:ext cx="1925955" cy="73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D8FEB6-E019-49F6-B76D-61B15E976A5A}"/>
              </a:ext>
            </a:extLst>
          </p:cNvPr>
          <p:cNvCxnSpPr>
            <a:cxnSpLocks/>
          </p:cNvCxnSpPr>
          <p:nvPr/>
        </p:nvCxnSpPr>
        <p:spPr>
          <a:xfrm>
            <a:off x="9787329" y="497917"/>
            <a:ext cx="8188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00E5F8-B7D2-4A56-85F8-102847FBE0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0509" y="2100919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B132263-FB85-45BF-BC53-02683070BA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56591" y="2104968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DEF2631-0F86-473F-8861-DD43F4AC9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6657" y="2095546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7FD88E2-26BF-47FB-85BF-82E79ABDF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2200" y="624476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DAA83F8-32F6-4F84-B262-CAE4EE4046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93348" y="2108105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C1D1F7D-887B-41F2-B3B6-1BA1C029AB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78636" y="2092152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E649867-9257-487E-9F62-3BAF59BA05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0363" y="5064401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8CDB014-2273-4D5A-B109-E7E6D25838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4427" y="2100919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C3D0C8-60B8-4CA0-890B-30AF60EA3F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55813" y="2094055"/>
          <a:ext cx="656082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78BB67C-A855-4051-B4EA-98C7D038E3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11895" y="2098104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15D15D9-ADD9-4D15-9762-60022E9636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90217" y="2092152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B529270-0841-48DE-90B0-100DE860E7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87329" y="58060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DA11F1D-C15C-4268-94B0-66EB5BE04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77491" y="2098104"/>
          <a:ext cx="656082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72C49FE-1FAD-47C5-9B43-C47234EEAF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3573" y="2092152"/>
          <a:ext cx="656082" cy="117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3AB839F-F036-4C59-AF9B-C1CE70943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63194" y="580608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8FA59C6-7F04-4B04-A97F-08A696B3178E}"/>
              </a:ext>
            </a:extLst>
          </p:cNvPr>
          <p:cNvSpPr txBox="1"/>
          <p:nvPr/>
        </p:nvSpPr>
        <p:spPr>
          <a:xfrm>
            <a:off x="2398490" y="3517416"/>
            <a:ext cx="256057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solidFill>
                  <a:schemeClr val="accent4"/>
                </a:solidFill>
                <a:latin typeface="Arial Black" panose="020B0A04020102020204" pitchFamily="34" charset="0"/>
              </a:rPr>
              <a:t>Baseline Features (n=143)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7869FE-4465-4C34-B3B9-AD048C997277}"/>
              </a:ext>
            </a:extLst>
          </p:cNvPr>
          <p:cNvSpPr/>
          <p:nvPr/>
        </p:nvSpPr>
        <p:spPr>
          <a:xfrm>
            <a:off x="5021197" y="2066773"/>
            <a:ext cx="2214349" cy="1912065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29FD2B-1E83-4875-9F7F-24F0A0247652}"/>
              </a:ext>
            </a:extLst>
          </p:cNvPr>
          <p:cNvSpPr/>
          <p:nvPr/>
        </p:nvSpPr>
        <p:spPr>
          <a:xfrm>
            <a:off x="7698457" y="2066773"/>
            <a:ext cx="2486370" cy="19078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A1AC17-6FB0-451E-99A7-62B725799C40}"/>
              </a:ext>
            </a:extLst>
          </p:cNvPr>
          <p:cNvSpPr/>
          <p:nvPr/>
        </p:nvSpPr>
        <p:spPr>
          <a:xfrm>
            <a:off x="10606163" y="2058882"/>
            <a:ext cx="3816292" cy="1912066"/>
          </a:xfrm>
          <a:prstGeom prst="rect">
            <a:avLst/>
          </a:prstGeom>
          <a:noFill/>
          <a:ln w="57150">
            <a:solidFill>
              <a:srgbClr val="154B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>
              <a:solidFill>
                <a:srgbClr val="FF0000"/>
              </a:solidFill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612B1DF-BE7F-4FBC-A6D6-8328B0C08E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68287" y="5064401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60090BD-A112-4245-B22C-AA8B226AF5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47683" y="5067608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A87398F-9084-4738-9106-45FC168079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74543" y="506646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C8338AA-D2D4-408C-BED3-BA29AB660689}"/>
              </a:ext>
            </a:extLst>
          </p:cNvPr>
          <p:cNvSpPr txBox="1"/>
          <p:nvPr/>
        </p:nvSpPr>
        <p:spPr>
          <a:xfrm>
            <a:off x="4610532" y="4459253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D676A5B-65BD-4DAA-A9D2-A093D86A4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0155" y="2092152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8DB7323-39F3-4C28-A062-564A0FC59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05997" y="5072085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154B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AAC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CBA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60B8E4F-3114-4601-B204-61A361EED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32857" y="5070945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81" name="Right Brace 80">
            <a:extLst>
              <a:ext uri="{FF2B5EF4-FFF2-40B4-BE49-F238E27FC236}">
                <a16:creationId xmlns:a16="http://schemas.microsoft.com/office/drawing/2014/main" id="{74C8DB7B-ED5A-40A7-89A0-A065B1688877}"/>
              </a:ext>
            </a:extLst>
          </p:cNvPr>
          <p:cNvSpPr/>
          <p:nvPr/>
        </p:nvSpPr>
        <p:spPr>
          <a:xfrm rot="5400000">
            <a:off x="5823815" y="5842531"/>
            <a:ext cx="250099" cy="1076133"/>
          </a:xfrm>
          <a:prstGeom prst="rightBrace">
            <a:avLst>
              <a:gd name="adj1" fmla="val 35527"/>
              <a:gd name="adj2" fmla="val 508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D648BF85-2CA2-4AA1-BE50-43D31FFA80A4}"/>
              </a:ext>
            </a:extLst>
          </p:cNvPr>
          <p:cNvSpPr/>
          <p:nvPr/>
        </p:nvSpPr>
        <p:spPr>
          <a:xfrm>
            <a:off x="8800360" y="4284446"/>
            <a:ext cx="444135" cy="25009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148A25DA-365B-415F-B475-6DA76C3BB46D}"/>
              </a:ext>
            </a:extLst>
          </p:cNvPr>
          <p:cNvSpPr/>
          <p:nvPr/>
        </p:nvSpPr>
        <p:spPr>
          <a:xfrm>
            <a:off x="11887381" y="4299790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03A66E6-8B1F-4C50-8E0F-9C87D7C0C025}"/>
              </a:ext>
            </a:extLst>
          </p:cNvPr>
          <p:cNvSpPr/>
          <p:nvPr/>
        </p:nvSpPr>
        <p:spPr>
          <a:xfrm>
            <a:off x="5779299" y="4294932"/>
            <a:ext cx="444135" cy="2519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22CD26-E6DE-4389-8A92-581829FD3780}"/>
              </a:ext>
            </a:extLst>
          </p:cNvPr>
          <p:cNvSpPr txBox="1"/>
          <p:nvPr/>
        </p:nvSpPr>
        <p:spPr>
          <a:xfrm>
            <a:off x="50818" y="2461931"/>
            <a:ext cx="1943394" cy="830997"/>
          </a:xfrm>
          <a:prstGeom prst="rect">
            <a:avLst/>
          </a:prstGeom>
          <a:noFill/>
          <a:ln w="571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2. Define Inclusion of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AB511A-2AEF-471D-BC0D-D79872D9AFE6}"/>
              </a:ext>
            </a:extLst>
          </p:cNvPr>
          <p:cNvSpPr txBox="1"/>
          <p:nvPr/>
        </p:nvSpPr>
        <p:spPr>
          <a:xfrm>
            <a:off x="50818" y="4052656"/>
            <a:ext cx="250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 Conduct </a:t>
            </a:r>
            <a:r>
              <a:rPr lang="en-US" sz="2400" b="1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Backward Stepwise Multicollinearity Reduction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A589E5-919F-4F1F-A323-F6D9009825D1}"/>
              </a:ext>
            </a:extLst>
          </p:cNvPr>
          <p:cNvSpPr txBox="1"/>
          <p:nvPr/>
        </p:nvSpPr>
        <p:spPr>
          <a:xfrm>
            <a:off x="50819" y="5121974"/>
            <a:ext cx="303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4. Train Predictive Model (i.e., Random Forest) Using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5-Fold Cross Validation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F52C1-A385-49E3-ABCA-DE28F7C32355}"/>
              </a:ext>
            </a:extLst>
          </p:cNvPr>
          <p:cNvSpPr txBox="1"/>
          <p:nvPr/>
        </p:nvSpPr>
        <p:spPr>
          <a:xfrm>
            <a:off x="52180" y="6335785"/>
            <a:ext cx="3222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5. Analyze </a:t>
            </a:r>
            <a:r>
              <a:rPr lang="en-US" sz="2400" i="1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Retrospective</a:t>
            </a:r>
            <a:r>
              <a:rPr lang="en-US" sz="2400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Predictive Model Performance &amp; Derive </a:t>
            </a:r>
            <a:r>
              <a:rPr lang="en-US" sz="2400" u="sng" baseline="-25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Parsimonious Feature Set</a:t>
            </a:r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6CD9E0FC-B351-4858-8307-C40F207E3AE7}"/>
              </a:ext>
            </a:extLst>
          </p:cNvPr>
          <p:cNvSpPr/>
          <p:nvPr/>
        </p:nvSpPr>
        <p:spPr>
          <a:xfrm>
            <a:off x="5779299" y="4750551"/>
            <a:ext cx="444135" cy="2839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ACA54A-940D-437E-92FF-3383E6480BF4}"/>
              </a:ext>
            </a:extLst>
          </p:cNvPr>
          <p:cNvSpPr txBox="1"/>
          <p:nvPr/>
        </p:nvSpPr>
        <p:spPr>
          <a:xfrm>
            <a:off x="546949" y="244033"/>
            <a:ext cx="26914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Analysis Steps</a:t>
            </a:r>
            <a:endParaRPr lang="en-US" sz="1996" u="sng" baseline="-25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720D0660-28FE-4330-8CA1-91E3527C4E3D}"/>
              </a:ext>
            </a:extLst>
          </p:cNvPr>
          <p:cNvSpPr/>
          <p:nvPr/>
        </p:nvSpPr>
        <p:spPr>
          <a:xfrm>
            <a:off x="8787627" y="4751002"/>
            <a:ext cx="444135" cy="2634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9904B5FE-C5F2-4530-8D17-D31BC17B29E5}"/>
              </a:ext>
            </a:extLst>
          </p:cNvPr>
          <p:cNvSpPr/>
          <p:nvPr/>
        </p:nvSpPr>
        <p:spPr>
          <a:xfrm>
            <a:off x="11901106" y="4788258"/>
            <a:ext cx="444135" cy="242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54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6B898D-69EC-465F-B1E5-42E2C21CCA37}"/>
              </a:ext>
            </a:extLst>
          </p:cNvPr>
          <p:cNvSpPr txBox="1"/>
          <p:nvPr/>
        </p:nvSpPr>
        <p:spPr>
          <a:xfrm>
            <a:off x="52180" y="7596113"/>
            <a:ext cx="312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6. Train Predictive Model, Analyze </a:t>
            </a:r>
            <a:r>
              <a:rPr lang="en-US" sz="2400" i="1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Prospective</a:t>
            </a:r>
            <a:r>
              <a:rPr lang="en-US" sz="2400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Performance, and Derive </a:t>
            </a:r>
            <a:r>
              <a:rPr lang="en-US" sz="2400" u="sng" baseline="-25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Parsimonious Feature Set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4A3121FD-AB1B-4D64-977D-B20D6F6D94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0550" y="7590765"/>
          <a:ext cx="218694" cy="1170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71C997A6-BAD1-466F-853C-9F8942C04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8474" y="7590765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D1F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97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DCB93C4-5475-4A94-93D5-2748A65CE1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276" y="7578239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8B19C12-2BD4-4467-A976-4295F00F0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12707" y="7573648"/>
          <a:ext cx="656082" cy="11704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2930998657"/>
                    </a:ext>
                  </a:extLst>
                </a:gridCol>
                <a:gridCol w="218694">
                  <a:extLst>
                    <a:ext uri="{9D8B030D-6E8A-4147-A177-3AD203B41FA5}">
                      <a16:colId xmlns:a16="http://schemas.microsoft.com/office/drawing/2014/main" val="398838173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97FFCB"/>
                        </a:solidFill>
                      </a:endParaRPr>
                    </a:p>
                  </a:txBody>
                  <a:tcPr marL="0" marR="0" marT="0" marB="0">
                    <a:solidFill>
                      <a:srgbClr val="FEB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>
                    <a:solidFill>
                      <a:srgbClr val="F95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B585CEF-6FE0-4390-BBED-F759D96BB1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39567" y="7572508"/>
          <a:ext cx="218694" cy="1170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272373BF-27EC-4E08-8F89-975CD34664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87713" y="7576985"/>
          <a:ext cx="218694" cy="1170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694">
                  <a:extLst>
                    <a:ext uri="{9D8B030D-6E8A-4147-A177-3AD203B41FA5}">
                      <a16:colId xmlns:a16="http://schemas.microsoft.com/office/drawing/2014/main" val="4146760204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62060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79594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6584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8432806"/>
                  </a:ext>
                </a:extLst>
              </a:tr>
            </a:tbl>
          </a:graphicData>
        </a:graphic>
      </p:graphicFrame>
      <p:sp>
        <p:nvSpPr>
          <p:cNvPr id="127" name="Right Brace 126">
            <a:extLst>
              <a:ext uri="{FF2B5EF4-FFF2-40B4-BE49-F238E27FC236}">
                <a16:creationId xmlns:a16="http://schemas.microsoft.com/office/drawing/2014/main" id="{8C05FE0B-DF09-4C46-886E-CAFE6D381A70}"/>
              </a:ext>
            </a:extLst>
          </p:cNvPr>
          <p:cNvSpPr/>
          <p:nvPr/>
        </p:nvSpPr>
        <p:spPr>
          <a:xfrm rot="5400000">
            <a:off x="5965449" y="8368903"/>
            <a:ext cx="173404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80EA55-658D-495B-8201-05E6A007A5B6}"/>
              </a:ext>
            </a:extLst>
          </p:cNvPr>
          <p:cNvSpPr txBox="1"/>
          <p:nvPr/>
        </p:nvSpPr>
        <p:spPr>
          <a:xfrm>
            <a:off x="5526322" y="8795636"/>
            <a:ext cx="16756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Training</a:t>
            </a:r>
            <a:endParaRPr lang="en-US" sz="1050" baseline="-25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6504D34-E735-405D-A979-B035D02832F7}"/>
              </a:ext>
            </a:extLst>
          </p:cNvPr>
          <p:cNvSpPr txBox="1"/>
          <p:nvPr/>
        </p:nvSpPr>
        <p:spPr>
          <a:xfrm>
            <a:off x="6718565" y="8755978"/>
            <a:ext cx="167561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Prospective</a:t>
            </a:r>
          </a:p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Validation</a:t>
            </a:r>
            <a:endParaRPr lang="en-US" sz="1050" b="1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51757DDF-4C60-47F2-BF68-F7D816826AE1}"/>
              </a:ext>
            </a:extLst>
          </p:cNvPr>
          <p:cNvSpPr/>
          <p:nvPr/>
        </p:nvSpPr>
        <p:spPr>
          <a:xfrm rot="5400000">
            <a:off x="10199072" y="8356130"/>
            <a:ext cx="173404" cy="879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02B373-9547-426E-9390-2CD630A1A231}"/>
              </a:ext>
            </a:extLst>
          </p:cNvPr>
          <p:cNvSpPr txBox="1"/>
          <p:nvPr/>
        </p:nvSpPr>
        <p:spPr>
          <a:xfrm>
            <a:off x="9787329" y="8808409"/>
            <a:ext cx="16756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Training</a:t>
            </a:r>
            <a:endParaRPr lang="en-US" sz="1100" baseline="-25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E9CC50-503C-4DF8-9C5A-2CFCFC6BA52E}"/>
              </a:ext>
            </a:extLst>
          </p:cNvPr>
          <p:cNvSpPr txBox="1"/>
          <p:nvPr/>
        </p:nvSpPr>
        <p:spPr>
          <a:xfrm>
            <a:off x="10875932" y="8729643"/>
            <a:ext cx="167561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Prospective</a:t>
            </a:r>
          </a:p>
          <a:p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Validation</a:t>
            </a:r>
            <a:endParaRPr lang="en-US" sz="1050" b="1" i="1" baseline="-25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AE5673-3AE7-4A46-B088-58FF58FF6D70}"/>
              </a:ext>
            </a:extLst>
          </p:cNvPr>
          <p:cNvSpPr/>
          <p:nvPr/>
        </p:nvSpPr>
        <p:spPr>
          <a:xfrm>
            <a:off x="5499410" y="7346906"/>
            <a:ext cx="3351344" cy="177829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EF2B06B-FE96-4B52-9913-CEDF538FFBC3}"/>
              </a:ext>
            </a:extLst>
          </p:cNvPr>
          <p:cNvSpPr/>
          <p:nvPr/>
        </p:nvSpPr>
        <p:spPr>
          <a:xfrm>
            <a:off x="9731093" y="7323387"/>
            <a:ext cx="3351344" cy="1787350"/>
          </a:xfrm>
          <a:prstGeom prst="rect">
            <a:avLst/>
          </a:prstGeom>
          <a:noFill/>
          <a:ln w="5715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F484B7F-9D1B-4539-BA49-580C059AD91F}"/>
              </a:ext>
            </a:extLst>
          </p:cNvPr>
          <p:cNvSpPr/>
          <p:nvPr/>
        </p:nvSpPr>
        <p:spPr>
          <a:xfrm>
            <a:off x="3284167" y="6226462"/>
            <a:ext cx="310028" cy="1000116"/>
          </a:xfrm>
          <a:prstGeom prst="leftBrace">
            <a:avLst>
              <a:gd name="adj1" fmla="val 68937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47A87D71-00EA-4424-AE90-966D09D12D07}"/>
              </a:ext>
            </a:extLst>
          </p:cNvPr>
          <p:cNvSpPr/>
          <p:nvPr/>
        </p:nvSpPr>
        <p:spPr>
          <a:xfrm>
            <a:off x="3139319" y="7333703"/>
            <a:ext cx="539224" cy="1741164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CDCB1476-47DA-4236-99B2-2755398F8EBD}"/>
              </a:ext>
            </a:extLst>
          </p:cNvPr>
          <p:cNvSpPr/>
          <p:nvPr/>
        </p:nvSpPr>
        <p:spPr>
          <a:xfrm>
            <a:off x="3173643" y="5028918"/>
            <a:ext cx="408363" cy="1125897"/>
          </a:xfrm>
          <a:prstGeom prst="leftBrace">
            <a:avLst>
              <a:gd name="adj1" fmla="val 40726"/>
              <a:gd name="adj2" fmla="val 51113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1F437AA5-FABD-402E-A88B-A061BEF99D8F}"/>
              </a:ext>
            </a:extLst>
          </p:cNvPr>
          <p:cNvSpPr/>
          <p:nvPr/>
        </p:nvSpPr>
        <p:spPr>
          <a:xfrm>
            <a:off x="2459205" y="4299790"/>
            <a:ext cx="334194" cy="626635"/>
          </a:xfrm>
          <a:prstGeom prst="leftBrace">
            <a:avLst>
              <a:gd name="adj1" fmla="val 40726"/>
              <a:gd name="adj2" fmla="val 51113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e 142">
            <a:extLst>
              <a:ext uri="{FF2B5EF4-FFF2-40B4-BE49-F238E27FC236}">
                <a16:creationId xmlns:a16="http://schemas.microsoft.com/office/drawing/2014/main" id="{1410769F-A97A-4198-8D38-62A907081DE8}"/>
              </a:ext>
            </a:extLst>
          </p:cNvPr>
          <p:cNvSpPr/>
          <p:nvPr/>
        </p:nvSpPr>
        <p:spPr>
          <a:xfrm>
            <a:off x="2100399" y="2058882"/>
            <a:ext cx="539224" cy="2036077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197F85D3-08D6-446A-B98D-B95C5389C9CB}"/>
              </a:ext>
            </a:extLst>
          </p:cNvPr>
          <p:cNvSpPr/>
          <p:nvPr/>
        </p:nvSpPr>
        <p:spPr>
          <a:xfrm>
            <a:off x="2248051" y="685116"/>
            <a:ext cx="474708" cy="1199239"/>
          </a:xfrm>
          <a:prstGeom prst="leftBrace">
            <a:avLst>
              <a:gd name="adj1" fmla="val 45501"/>
              <a:gd name="adj2" fmla="val 50000"/>
            </a:avLst>
          </a:prstGeom>
          <a:ln w="28575">
            <a:solidFill>
              <a:srgbClr val="A4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C2A53C60-385A-44C3-8745-C8736335F66B}"/>
              </a:ext>
            </a:extLst>
          </p:cNvPr>
          <p:cNvSpPr/>
          <p:nvPr/>
        </p:nvSpPr>
        <p:spPr>
          <a:xfrm rot="16200000">
            <a:off x="6509050" y="8057569"/>
            <a:ext cx="444135" cy="283962"/>
          </a:xfrm>
          <a:prstGeom prst="downArrow">
            <a:avLst/>
          </a:prstGeom>
          <a:solidFill>
            <a:srgbClr val="A4649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774369CA-B11A-483E-A5A2-BE11A6CBE0AE}"/>
              </a:ext>
            </a:extLst>
          </p:cNvPr>
          <p:cNvSpPr/>
          <p:nvPr/>
        </p:nvSpPr>
        <p:spPr>
          <a:xfrm rot="16200000">
            <a:off x="10807145" y="8052130"/>
            <a:ext cx="444135" cy="283962"/>
          </a:xfrm>
          <a:prstGeom prst="downArrow">
            <a:avLst/>
          </a:prstGeom>
          <a:solidFill>
            <a:srgbClr val="A4649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FDE661F-6B49-4C50-A460-9AEA688B9D30}"/>
              </a:ext>
            </a:extLst>
          </p:cNvPr>
          <p:cNvSpPr txBox="1"/>
          <p:nvPr/>
        </p:nvSpPr>
        <p:spPr>
          <a:xfrm>
            <a:off x="7579228" y="4473691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D84594D-91F3-45C2-8A30-44DB386FCF29}"/>
              </a:ext>
            </a:extLst>
          </p:cNvPr>
          <p:cNvSpPr txBox="1"/>
          <p:nvPr/>
        </p:nvSpPr>
        <p:spPr>
          <a:xfrm>
            <a:off x="10852613" y="4476077"/>
            <a:ext cx="325084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>
                <a:latin typeface="Arial Black" panose="020B0A04020102020204" pitchFamily="34" charset="0"/>
              </a:rPr>
              <a:t>Multicollinearity Reduction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5089BA-C0E5-4E83-BAEA-9D869C76C70B}"/>
              </a:ext>
            </a:extLst>
          </p:cNvPr>
          <p:cNvSpPr txBox="1"/>
          <p:nvPr/>
        </p:nvSpPr>
        <p:spPr>
          <a:xfrm>
            <a:off x="2386677" y="2080541"/>
            <a:ext cx="2729841" cy="13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6" baseline="-25000" dirty="0">
                <a:latin typeface="Arial Black" panose="020B0A04020102020204" pitchFamily="34" charset="0"/>
              </a:rPr>
              <a:t>CDC Community Level</a:t>
            </a:r>
          </a:p>
          <a:p>
            <a:r>
              <a:rPr lang="en-US" sz="1996" baseline="-25000" dirty="0">
                <a:latin typeface="Arial Black" panose="020B0A04020102020204" pitchFamily="34" charset="0"/>
              </a:rPr>
              <a:t>Indicators for week ending:</a:t>
            </a:r>
            <a:endParaRPr lang="en-US" sz="1996" baseline="-25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11/11/2021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latin typeface="Arial Black" panose="020B0A04020102020204" pitchFamily="34" charset="0"/>
              </a:rPr>
              <a:t>11/18/2021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rgbClr val="00FFFF"/>
                </a:solidFill>
                <a:latin typeface="Arial Black" panose="020B0A04020102020204" pitchFamily="34" charset="0"/>
              </a:rPr>
              <a:t>04/14/2022 (n=3)</a:t>
            </a:r>
          </a:p>
          <a:p>
            <a:pPr indent="-342900">
              <a:buSzPct val="89000"/>
              <a:buFont typeface="Arial" panose="020B0604020202020204" pitchFamily="34" charset="0"/>
              <a:buChar char="•"/>
            </a:pPr>
            <a:r>
              <a:rPr lang="en-US" sz="1996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04/21/2022 (n=3)</a:t>
            </a: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362A6C15-9C81-4EB6-BFEF-5768E703B315}"/>
              </a:ext>
            </a:extLst>
          </p:cNvPr>
          <p:cNvSpPr/>
          <p:nvPr/>
        </p:nvSpPr>
        <p:spPr>
          <a:xfrm rot="2783207">
            <a:off x="6525044" y="1778058"/>
            <a:ext cx="113625" cy="2241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330A10-4655-494A-92B3-716E9DE76F8C}"/>
              </a:ext>
            </a:extLst>
          </p:cNvPr>
          <p:cNvSpPr txBox="1"/>
          <p:nvPr/>
        </p:nvSpPr>
        <p:spPr>
          <a:xfrm>
            <a:off x="2808464" y="4246021"/>
            <a:ext cx="222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First US Case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01/20/2020</a:t>
            </a: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893AF3C4-3B6E-4A3A-8603-9D52607E53C9}"/>
              </a:ext>
            </a:extLst>
          </p:cNvPr>
          <p:cNvSpPr/>
          <p:nvPr/>
        </p:nvSpPr>
        <p:spPr>
          <a:xfrm rot="20568577">
            <a:off x="9908504" y="1778057"/>
            <a:ext cx="113625" cy="2241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27601AD2-E518-491D-89E9-C2F15D89B91C}"/>
              </a:ext>
            </a:extLst>
          </p:cNvPr>
          <p:cNvSpPr/>
          <p:nvPr/>
        </p:nvSpPr>
        <p:spPr>
          <a:xfrm rot="17256966">
            <a:off x="13662933" y="1454880"/>
            <a:ext cx="118081" cy="76300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06F77F1D-E67D-4B79-8DB2-9785DEADE0B0}"/>
              </a:ext>
            </a:extLst>
          </p:cNvPr>
          <p:cNvSpPr/>
          <p:nvPr/>
        </p:nvSpPr>
        <p:spPr>
          <a:xfrm rot="5400000">
            <a:off x="8797333" y="5867318"/>
            <a:ext cx="250099" cy="1076133"/>
          </a:xfrm>
          <a:prstGeom prst="rightBrace">
            <a:avLst>
              <a:gd name="adj1" fmla="val 35527"/>
              <a:gd name="adj2" fmla="val 508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F8204D06-0132-46CF-A7BA-C7520524D43F}"/>
              </a:ext>
            </a:extLst>
          </p:cNvPr>
          <p:cNvSpPr/>
          <p:nvPr/>
        </p:nvSpPr>
        <p:spPr>
          <a:xfrm rot="5400000">
            <a:off x="11934666" y="5857835"/>
            <a:ext cx="250099" cy="1076133"/>
          </a:xfrm>
          <a:prstGeom prst="rightBrace">
            <a:avLst>
              <a:gd name="adj1" fmla="val 35527"/>
              <a:gd name="adj2" fmla="val 508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49DFA684-158E-44E2-9CB3-8BE65A8FA957}"/>
              </a:ext>
            </a:extLst>
          </p:cNvPr>
          <p:cNvSpPr/>
          <p:nvPr/>
        </p:nvSpPr>
        <p:spPr>
          <a:xfrm>
            <a:off x="7341026" y="7572508"/>
            <a:ext cx="252976" cy="1157135"/>
          </a:xfrm>
          <a:prstGeom prst="rightBrace">
            <a:avLst>
              <a:gd name="adj1" fmla="val 35527"/>
              <a:gd name="adj2" fmla="val 508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C55E002E-2800-4792-915E-F323FCC4F938}"/>
              </a:ext>
            </a:extLst>
          </p:cNvPr>
          <p:cNvSpPr/>
          <p:nvPr/>
        </p:nvSpPr>
        <p:spPr>
          <a:xfrm>
            <a:off x="11588496" y="7586230"/>
            <a:ext cx="298885" cy="1143414"/>
          </a:xfrm>
          <a:prstGeom prst="rightBrace">
            <a:avLst>
              <a:gd name="adj1" fmla="val 35527"/>
              <a:gd name="adj2" fmla="val 508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96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E9D03E-C098-4DBC-86E5-B159EAD9FD52}"/>
              </a:ext>
            </a:extLst>
          </p:cNvPr>
          <p:cNvSpPr/>
          <p:nvPr/>
        </p:nvSpPr>
        <p:spPr>
          <a:xfrm>
            <a:off x="5039714" y="6709430"/>
            <a:ext cx="811645" cy="299631"/>
          </a:xfrm>
          <a:prstGeom prst="roundRect">
            <a:avLst/>
          </a:prstGeom>
          <a:noFill/>
          <a:ln w="57150">
            <a:solidFill>
              <a:srgbClr val="E6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MP*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8F95055-883C-47B7-8C7A-FC9B7B40F2EC}"/>
              </a:ext>
            </a:extLst>
          </p:cNvPr>
          <p:cNvSpPr/>
          <p:nvPr/>
        </p:nvSpPr>
        <p:spPr>
          <a:xfrm>
            <a:off x="6041872" y="6709430"/>
            <a:ext cx="909260" cy="299631"/>
          </a:xfrm>
          <a:prstGeom prst="roundRect">
            <a:avLst/>
          </a:prstGeom>
          <a:noFill/>
          <a:ln w="57150">
            <a:solidFill>
              <a:srgbClr val="F5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PFS^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B9E60B2-7614-4042-B4BD-D7175F843102}"/>
              </a:ext>
            </a:extLst>
          </p:cNvPr>
          <p:cNvSpPr/>
          <p:nvPr/>
        </p:nvSpPr>
        <p:spPr>
          <a:xfrm>
            <a:off x="7986553" y="6714978"/>
            <a:ext cx="811645" cy="299631"/>
          </a:xfrm>
          <a:prstGeom prst="roundRect">
            <a:avLst/>
          </a:prstGeom>
          <a:noFill/>
          <a:ln w="57150">
            <a:solidFill>
              <a:srgbClr val="E6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MP*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5426D7D7-1541-40AA-8528-01B4D597B639}"/>
              </a:ext>
            </a:extLst>
          </p:cNvPr>
          <p:cNvSpPr/>
          <p:nvPr/>
        </p:nvSpPr>
        <p:spPr>
          <a:xfrm>
            <a:off x="8988711" y="6714978"/>
            <a:ext cx="909260" cy="299631"/>
          </a:xfrm>
          <a:prstGeom prst="roundRect">
            <a:avLst/>
          </a:prstGeom>
          <a:noFill/>
          <a:ln w="57150">
            <a:solidFill>
              <a:srgbClr val="F5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PFS^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BE7A885-3532-4C4F-8EE9-6F0F94C18D2C}"/>
              </a:ext>
            </a:extLst>
          </p:cNvPr>
          <p:cNvSpPr/>
          <p:nvPr/>
        </p:nvSpPr>
        <p:spPr>
          <a:xfrm>
            <a:off x="11140994" y="6710270"/>
            <a:ext cx="811645" cy="299631"/>
          </a:xfrm>
          <a:prstGeom prst="roundRect">
            <a:avLst/>
          </a:prstGeom>
          <a:noFill/>
          <a:ln w="57150">
            <a:solidFill>
              <a:srgbClr val="E6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MP*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131DC70D-834A-493F-B09A-27F0C0E84045}"/>
              </a:ext>
            </a:extLst>
          </p:cNvPr>
          <p:cNvSpPr/>
          <p:nvPr/>
        </p:nvSpPr>
        <p:spPr>
          <a:xfrm>
            <a:off x="12143152" y="6710270"/>
            <a:ext cx="909260" cy="299631"/>
          </a:xfrm>
          <a:prstGeom prst="roundRect">
            <a:avLst/>
          </a:prstGeom>
          <a:noFill/>
          <a:ln w="57150">
            <a:solidFill>
              <a:srgbClr val="F5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PFS^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0E46618-8E46-450D-8657-1171261D24CF}"/>
              </a:ext>
            </a:extLst>
          </p:cNvPr>
          <p:cNvSpPr/>
          <p:nvPr/>
        </p:nvSpPr>
        <p:spPr>
          <a:xfrm>
            <a:off x="7860718" y="7761038"/>
            <a:ext cx="811645" cy="299631"/>
          </a:xfrm>
          <a:prstGeom prst="roundRect">
            <a:avLst/>
          </a:prstGeom>
          <a:noFill/>
          <a:ln w="57150">
            <a:solidFill>
              <a:srgbClr val="E6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MP*</a:t>
            </a:r>
            <a:endParaRPr lang="en-US" baseline="30000" dirty="0">
              <a:solidFill>
                <a:sysClr val="windowText" lastClr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C3D158EC-2CA6-4F09-BA42-A0E9549D29B1}"/>
              </a:ext>
            </a:extLst>
          </p:cNvPr>
          <p:cNvSpPr/>
          <p:nvPr/>
        </p:nvSpPr>
        <p:spPr>
          <a:xfrm>
            <a:off x="7823281" y="8287424"/>
            <a:ext cx="909260" cy="299631"/>
          </a:xfrm>
          <a:prstGeom prst="roundRect">
            <a:avLst/>
          </a:prstGeom>
          <a:noFill/>
          <a:ln w="57150">
            <a:solidFill>
              <a:srgbClr val="F5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PFS</a:t>
            </a:r>
            <a:r>
              <a:rPr lang="en-US" baseline="30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#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41BC02E-88F8-4B43-943C-A97317DECB97}"/>
              </a:ext>
            </a:extLst>
          </p:cNvPr>
          <p:cNvSpPr/>
          <p:nvPr/>
        </p:nvSpPr>
        <p:spPr>
          <a:xfrm>
            <a:off x="12119141" y="7756305"/>
            <a:ext cx="811645" cy="299631"/>
          </a:xfrm>
          <a:prstGeom prst="roundRect">
            <a:avLst/>
          </a:prstGeom>
          <a:noFill/>
          <a:ln w="57150">
            <a:solidFill>
              <a:srgbClr val="E6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MP*</a:t>
            </a:r>
            <a:endParaRPr lang="en-US" baseline="30000" dirty="0">
              <a:solidFill>
                <a:sysClr val="windowText" lastClr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CDFEEDC-99AA-4482-844A-2E6E55F3C7B0}"/>
              </a:ext>
            </a:extLst>
          </p:cNvPr>
          <p:cNvSpPr/>
          <p:nvPr/>
        </p:nvSpPr>
        <p:spPr>
          <a:xfrm>
            <a:off x="12081704" y="8282691"/>
            <a:ext cx="909260" cy="299631"/>
          </a:xfrm>
          <a:prstGeom prst="roundRect">
            <a:avLst/>
          </a:prstGeom>
          <a:noFill/>
          <a:ln w="57150">
            <a:solidFill>
              <a:srgbClr val="F5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PFS</a:t>
            </a:r>
            <a:r>
              <a:rPr lang="en-US" baseline="30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4496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16328</TotalTime>
  <Words>772</Words>
  <Application>Microsoft Office PowerPoint</Application>
  <PresentationFormat>Custom</PresentationFormat>
  <Paragraphs>252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Kevin</dc:creator>
  <cp:lastModifiedBy>Smith, Kevin</cp:lastModifiedBy>
  <cp:revision>60</cp:revision>
  <dcterms:created xsi:type="dcterms:W3CDTF">2022-10-02T17:23:43Z</dcterms:created>
  <dcterms:modified xsi:type="dcterms:W3CDTF">2023-04-12T18:05:18Z</dcterms:modified>
</cp:coreProperties>
</file>