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57" r:id="rId10"/>
    <p:sldId id="271" r:id="rId11"/>
    <p:sldId id="272" r:id="rId12"/>
    <p:sldId id="273" r:id="rId13"/>
    <p:sldId id="258" r:id="rId14"/>
    <p:sldId id="275" r:id="rId15"/>
    <p:sldId id="276" r:id="rId16"/>
    <p:sldId id="259" r:id="rId17"/>
    <p:sldId id="277" r:id="rId18"/>
    <p:sldId id="278" r:id="rId19"/>
    <p:sldId id="260" r:id="rId20"/>
    <p:sldId id="284" r:id="rId21"/>
    <p:sldId id="279" r:id="rId22"/>
    <p:sldId id="281" r:id="rId23"/>
    <p:sldId id="282" r:id="rId24"/>
    <p:sldId id="280" r:id="rId25"/>
    <p:sldId id="283" r:id="rId26"/>
    <p:sldId id="261" r:id="rId27"/>
    <p:sldId id="286" r:id="rId28"/>
    <p:sldId id="262" r:id="rId29"/>
    <p:sldId id="287" r:id="rId30"/>
    <p:sldId id="285" r:id="rId31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46" y="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20/10/2016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83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20/10/2016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3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20/10/2016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74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20/10/2016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475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20/10/2016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8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20/10/2016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94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20/10/2016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97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20/10/2016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46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20/10/2016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07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20/10/2016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00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8F7-DEA3-421D-BEA9-5A2A5BF9A649}" type="datetimeFigureOut">
              <a:rPr lang="it-IT" smtClean="0"/>
              <a:t>20/10/2016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6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68F7-DEA3-421D-BEA9-5A2A5BF9A649}" type="datetimeFigureOut">
              <a:rPr lang="it-IT" smtClean="0"/>
              <a:t>20/10/2016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7998-C6DA-4E5A-8C9C-D7EC369B5D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25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2887885" y="1156467"/>
            <a:ext cx="1031996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.m FILE</a:t>
            </a:r>
          </a:p>
        </p:txBody>
      </p:sp>
      <p:cxnSp>
        <p:nvCxnSpPr>
          <p:cNvPr id="6" name="Connettore 4 5"/>
          <p:cNvCxnSpPr/>
          <p:nvPr/>
        </p:nvCxnSpPr>
        <p:spPr>
          <a:xfrm rot="5400000">
            <a:off x="3038317" y="2273462"/>
            <a:ext cx="730205" cy="92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/>
          <p:cNvSpPr/>
          <p:nvPr/>
        </p:nvSpPr>
        <p:spPr>
          <a:xfrm>
            <a:off x="2720083" y="2639027"/>
            <a:ext cx="1365748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out</a:t>
            </a:r>
          </a:p>
          <a:p>
            <a:pPr algn="ctr"/>
            <a:r>
              <a:rPr lang="it-IT" sz="2000" dirty="0"/>
              <a:t>(</a:t>
            </a:r>
            <a:r>
              <a:rPr lang="it-IT" sz="2000" dirty="0" err="1"/>
              <a:t>struct</a:t>
            </a:r>
            <a:r>
              <a:rPr lang="it-IT" sz="2000" dirty="0"/>
              <a:t>)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3402958" y="2067110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mreadFS.m</a:t>
            </a:r>
            <a:endParaRPr lang="it-IT" sz="2000" dirty="0"/>
          </a:p>
        </p:txBody>
      </p:sp>
      <p:cxnSp>
        <p:nvCxnSpPr>
          <p:cNvPr id="10" name="Connettore 4 9"/>
          <p:cNvCxnSpPr/>
          <p:nvPr/>
        </p:nvCxnSpPr>
        <p:spPr>
          <a:xfrm rot="5400000">
            <a:off x="2678000" y="4094190"/>
            <a:ext cx="1450840" cy="92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3495901" y="3573602"/>
            <a:ext cx="272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removeextraspacesLF.m</a:t>
            </a:r>
            <a:r>
              <a:rPr lang="it-IT" sz="2000" dirty="0" smtClean="0"/>
              <a:t> </a:t>
            </a:r>
            <a:endParaRPr lang="it-IT" sz="2000" dirty="0"/>
          </a:p>
        </p:txBody>
      </p:sp>
      <p:cxnSp>
        <p:nvCxnSpPr>
          <p:cNvPr id="14" name="Connettore 4 13"/>
          <p:cNvCxnSpPr>
            <a:endCxn id="18" idx="6"/>
          </p:cNvCxnSpPr>
          <p:nvPr/>
        </p:nvCxnSpPr>
        <p:spPr>
          <a:xfrm rot="10800000" flipV="1">
            <a:off x="1031996" y="5190329"/>
            <a:ext cx="1926998" cy="5921"/>
          </a:xfrm>
          <a:prstGeom prst="bentConnector3">
            <a:avLst/>
          </a:prstGeom>
          <a:ln w="57150">
            <a:solidFill>
              <a:schemeClr val="accent1">
                <a:alpha val="9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2720083" y="4820073"/>
            <a:ext cx="1361808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out (</a:t>
            </a:r>
            <a:r>
              <a:rPr lang="it-IT" sz="2000" dirty="0" err="1"/>
              <a:t>struct</a:t>
            </a:r>
            <a:r>
              <a:rPr lang="it-IT" sz="2000" dirty="0"/>
              <a:t>)</a:t>
            </a:r>
          </a:p>
        </p:txBody>
      </p:sp>
      <p:sp>
        <p:nvSpPr>
          <p:cNvPr id="17" name="Ovale 16"/>
          <p:cNvSpPr/>
          <p:nvPr/>
        </p:nvSpPr>
        <p:spPr>
          <a:xfrm>
            <a:off x="5769978" y="4820073"/>
            <a:ext cx="1031996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.xml file</a:t>
            </a:r>
          </a:p>
        </p:txBody>
      </p:sp>
      <p:sp>
        <p:nvSpPr>
          <p:cNvPr id="18" name="Ovale 17"/>
          <p:cNvSpPr/>
          <p:nvPr/>
        </p:nvSpPr>
        <p:spPr>
          <a:xfrm>
            <a:off x="0" y="4820073"/>
            <a:ext cx="1031996" cy="752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.m FILE</a:t>
            </a:r>
          </a:p>
        </p:txBody>
      </p:sp>
      <p:cxnSp>
        <p:nvCxnSpPr>
          <p:cNvPr id="24" name="Connettore 4 23"/>
          <p:cNvCxnSpPr/>
          <p:nvPr/>
        </p:nvCxnSpPr>
        <p:spPr>
          <a:xfrm rot="5400000">
            <a:off x="5145305" y="4007619"/>
            <a:ext cx="12700" cy="2884989"/>
          </a:xfrm>
          <a:prstGeom prst="bentConnector3">
            <a:avLst>
              <a:gd name="adj1" fmla="val 307596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43195" y="4759442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mwriteFS.m</a:t>
            </a:r>
            <a:endParaRPr lang="it-IT" sz="2000" dirty="0"/>
          </a:p>
        </p:txBody>
      </p:sp>
      <p:cxnSp>
        <p:nvCxnSpPr>
          <p:cNvPr id="28" name="Connettore 4 27"/>
          <p:cNvCxnSpPr>
            <a:endCxn id="17" idx="0"/>
          </p:cNvCxnSpPr>
          <p:nvPr/>
        </p:nvCxnSpPr>
        <p:spPr>
          <a:xfrm flipV="1">
            <a:off x="3776903" y="4820074"/>
            <a:ext cx="2509073" cy="124035"/>
          </a:xfrm>
          <a:prstGeom prst="bentConnector4">
            <a:avLst>
              <a:gd name="adj1" fmla="val 505"/>
              <a:gd name="adj2" fmla="val 28430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4396933" y="4611914"/>
            <a:ext cx="171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xmlwriteFS.m</a:t>
            </a:r>
            <a:endParaRPr lang="it-IT" sz="20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4186157" y="5384104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xmlreadFS.m</a:t>
            </a:r>
            <a:endParaRPr lang="it-IT" sz="2000" dirty="0"/>
          </a:p>
        </p:txBody>
      </p:sp>
      <p:cxnSp>
        <p:nvCxnSpPr>
          <p:cNvPr id="44" name="Connettore 4 43"/>
          <p:cNvCxnSpPr>
            <a:endCxn id="15" idx="3"/>
          </p:cNvCxnSpPr>
          <p:nvPr/>
        </p:nvCxnSpPr>
        <p:spPr>
          <a:xfrm rot="5400000" flipH="1" flipV="1">
            <a:off x="1660256" y="6151227"/>
            <a:ext cx="1948237" cy="570281"/>
          </a:xfrm>
          <a:prstGeom prst="bentConnector3">
            <a:avLst>
              <a:gd name="adj1" fmla="val 4643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/>
          <p:nvPr/>
        </p:nvCxnSpPr>
        <p:spPr>
          <a:xfrm rot="16200000" flipH="1">
            <a:off x="2269105" y="6368404"/>
            <a:ext cx="1885375" cy="281580"/>
          </a:xfrm>
          <a:prstGeom prst="bentConnector3">
            <a:avLst>
              <a:gd name="adj1" fmla="val 518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2039574" y="7264821"/>
            <a:ext cx="1506562" cy="1268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 err="1"/>
              <a:t>helpGUI</a:t>
            </a:r>
            <a:endParaRPr lang="it-IT" sz="2000" dirty="0"/>
          </a:p>
        </p:txBody>
      </p:sp>
      <p:cxnSp>
        <p:nvCxnSpPr>
          <p:cNvPr id="56" name="Connettore 4 55"/>
          <p:cNvCxnSpPr/>
          <p:nvPr/>
        </p:nvCxnSpPr>
        <p:spPr>
          <a:xfrm rot="5400000" flipH="1" flipV="1">
            <a:off x="36403" y="2012240"/>
            <a:ext cx="3163274" cy="2204085"/>
          </a:xfrm>
          <a:prstGeom prst="bentConnector3">
            <a:avLst>
              <a:gd name="adj1" fmla="val 100861"/>
            </a:avLst>
          </a:prstGeom>
          <a:ln w="571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4 74"/>
          <p:cNvCxnSpPr/>
          <p:nvPr/>
        </p:nvCxnSpPr>
        <p:spPr>
          <a:xfrm rot="16200000" flipH="1">
            <a:off x="3314928" y="5576212"/>
            <a:ext cx="1456043" cy="139376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aborazione 86"/>
          <p:cNvSpPr/>
          <p:nvPr/>
        </p:nvSpPr>
        <p:spPr>
          <a:xfrm>
            <a:off x="4384011" y="7001118"/>
            <a:ext cx="1785438" cy="10011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/>
              <a:t>.html FILE</a:t>
            </a:r>
          </a:p>
        </p:txBody>
      </p:sp>
      <p:sp>
        <p:nvSpPr>
          <p:cNvPr id="88" name="CasellaDiTesto 87"/>
          <p:cNvSpPr txBox="1"/>
          <p:nvPr/>
        </p:nvSpPr>
        <p:spPr>
          <a:xfrm>
            <a:off x="4878205" y="6273097"/>
            <a:ext cx="1715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htmlwriteFS.m</a:t>
            </a:r>
            <a:endParaRPr lang="it-IT" sz="2000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0" y="219919"/>
            <a:ext cx="694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latin typeface="Arial Rounded MT Bold" panose="020F0704030504030204" pitchFamily="34" charset="0"/>
              </a:rPr>
              <a:t>From </a:t>
            </a:r>
            <a:r>
              <a:rPr lang="it-IT" sz="2800" dirty="0">
                <a:latin typeface="Arial Rounded MT Bold" panose="020F0704030504030204" pitchFamily="34" charset="0"/>
              </a:rPr>
              <a:t>.m to .html </a:t>
            </a:r>
            <a:r>
              <a:rPr lang="it-IT" sz="2800" dirty="0" err="1" smtClean="0">
                <a:latin typeface="Arial Rounded MT Bold" panose="020F0704030504030204" pitchFamily="34" charset="0"/>
              </a:rPr>
              <a:t>using</a:t>
            </a:r>
            <a:r>
              <a:rPr lang="it-IT" sz="2800" dirty="0" smtClean="0">
                <a:latin typeface="Arial Rounded MT Bold" panose="020F0704030504030204" pitchFamily="34" charset="0"/>
              </a:rPr>
              <a:t> .xml</a:t>
            </a:r>
            <a:endParaRPr lang="it-IT" sz="2800" dirty="0">
              <a:latin typeface="Arial Rounded MT Bold" panose="020F0704030504030204" pitchFamily="34" charset="0"/>
            </a:endParaRPr>
          </a:p>
        </p:txBody>
      </p:sp>
      <p:sp>
        <p:nvSpPr>
          <p:cNvPr id="90" name="CasellaDiTesto 89"/>
          <p:cNvSpPr txBox="1"/>
          <p:nvPr/>
        </p:nvSpPr>
        <p:spPr>
          <a:xfrm>
            <a:off x="183126" y="7699152"/>
            <a:ext cx="203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HelpGUI.mlapp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314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965" y="486838"/>
            <a:ext cx="6004549" cy="1203066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out </a:t>
            </a:r>
            <a:r>
              <a:rPr lang="it-IT" dirty="0" err="1" smtClean="0"/>
              <a:t>strucure</a:t>
            </a:r>
            <a:r>
              <a:rPr lang="it-IT" dirty="0" smtClean="0"/>
              <a:t> </a:t>
            </a:r>
            <a:r>
              <a:rPr lang="it-IT" dirty="0" err="1" smtClean="0"/>
              <a:t>created</a:t>
            </a:r>
            <a:r>
              <a:rPr lang="it-IT" dirty="0" smtClean="0"/>
              <a:t> by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mreadFS.m</a:t>
            </a:r>
            <a:r>
              <a:rPr lang="it-IT" dirty="0" smtClean="0"/>
              <a:t> </a:t>
            </a:r>
            <a:r>
              <a:rPr lang="it-IT" dirty="0" err="1" smtClean="0"/>
              <a:t>starting</a:t>
            </a:r>
            <a:r>
              <a:rPr lang="it-IT" dirty="0" smtClean="0"/>
              <a:t> from file </a:t>
            </a:r>
            <a:r>
              <a:rPr lang="it-IT" dirty="0" err="1" smtClean="0"/>
              <a:t>tclust.m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503" t="-2" r="28538" b="-464"/>
          <a:stretch/>
        </p:blipFill>
        <p:spPr>
          <a:xfrm>
            <a:off x="0" y="2434167"/>
            <a:ext cx="6840639" cy="43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965" y="486838"/>
            <a:ext cx="6004549" cy="1203066"/>
          </a:xfrm>
        </p:spPr>
        <p:txBody>
          <a:bodyPr>
            <a:normAutofit/>
          </a:bodyPr>
          <a:lstStyle/>
          <a:p>
            <a:r>
              <a:rPr lang="it-IT" dirty="0" err="1" smtClean="0"/>
              <a:t>Dissection</a:t>
            </a:r>
            <a:r>
              <a:rPr lang="it-IT" dirty="0" smtClean="0"/>
              <a:t> of the </a:t>
            </a:r>
            <a:r>
              <a:rPr lang="it-IT" dirty="0" err="1" smtClean="0"/>
              <a:t>field</a:t>
            </a:r>
            <a:r>
              <a:rPr lang="it-IT" dirty="0" smtClean="0"/>
              <a:t> </a:t>
            </a:r>
            <a:r>
              <a:rPr lang="it-IT" dirty="0" err="1" smtClean="0"/>
              <a:t>out.OptArgs</a:t>
            </a:r>
            <a:r>
              <a:rPr lang="it-IT" dirty="0" smtClean="0"/>
              <a:t> (Optional </a:t>
            </a:r>
            <a:r>
              <a:rPr lang="it-IT" dirty="0" err="1" smtClean="0"/>
              <a:t>arguments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3134" t="17018" r="12833" b="1198"/>
          <a:stretch/>
        </p:blipFill>
        <p:spPr>
          <a:xfrm>
            <a:off x="0" y="1608012"/>
            <a:ext cx="6672805" cy="372704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r="8744"/>
          <a:stretch/>
        </p:blipFill>
        <p:spPr>
          <a:xfrm>
            <a:off x="1" y="5509550"/>
            <a:ext cx="6794338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965" y="486838"/>
            <a:ext cx="6004549" cy="1203066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Dissection</a:t>
            </a:r>
            <a:r>
              <a:rPr lang="it-IT" dirty="0" smtClean="0"/>
              <a:t> of the </a:t>
            </a:r>
            <a:r>
              <a:rPr lang="it-IT" dirty="0" err="1" smtClean="0"/>
              <a:t>field</a:t>
            </a:r>
            <a:r>
              <a:rPr lang="it-IT" dirty="0" smtClean="0"/>
              <a:t> </a:t>
            </a:r>
            <a:r>
              <a:rPr lang="it-IT" dirty="0" err="1" smtClean="0"/>
              <a:t>out.description</a:t>
            </a:r>
            <a:r>
              <a:rPr lang="it-IT" dirty="0" smtClean="0"/>
              <a:t> and a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element</a:t>
            </a:r>
            <a:r>
              <a:rPr lang="it-IT" dirty="0" smtClean="0"/>
              <a:t> inside </a:t>
            </a:r>
            <a:r>
              <a:rPr lang="it-IT" dirty="0" err="1" smtClean="0"/>
              <a:t>out.OptArgs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1" y="1896508"/>
            <a:ext cx="6955330" cy="36576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761" y="6091767"/>
            <a:ext cx="6858000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 smtClean="0"/>
              <a:t>File «</a:t>
            </a:r>
            <a:r>
              <a:rPr lang="it-IT" sz="3600" dirty="0" err="1" smtClean="0"/>
              <a:t>removeextraspacesLF.m</a:t>
            </a:r>
            <a:r>
              <a:rPr lang="it-IT" sz="3600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963" y="2434167"/>
            <a:ext cx="6638078" cy="5801784"/>
          </a:xfrm>
        </p:spPr>
        <p:txBody>
          <a:bodyPr>
            <a:normAutofit/>
          </a:bodyPr>
          <a:lstStyle/>
          <a:p>
            <a:r>
              <a:rPr lang="it-IT" dirty="0" err="1" smtClean="0"/>
              <a:t>Removes</a:t>
            </a:r>
            <a:r>
              <a:rPr lang="it-IT" dirty="0" smtClean="0"/>
              <a:t> extra </a:t>
            </a:r>
            <a:r>
              <a:rPr lang="it-IT" dirty="0" err="1" smtClean="0"/>
              <a:t>spaces</a:t>
            </a:r>
            <a:r>
              <a:rPr lang="it-IT" dirty="0" smtClean="0"/>
              <a:t> and extra line </a:t>
            </a:r>
            <a:r>
              <a:rPr lang="it-IT" dirty="0" err="1" smtClean="0"/>
              <a:t>feeds</a:t>
            </a:r>
            <a:r>
              <a:rPr lang="it-IT" dirty="0" smtClean="0"/>
              <a:t>(CR)  from a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except</a:t>
            </a:r>
            <a:r>
              <a:rPr lang="it-IT" dirty="0" smtClean="0"/>
              <a:t> </a:t>
            </a:r>
            <a:r>
              <a:rPr lang="it-IT" dirty="0" err="1" smtClean="0"/>
              <a:t>those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</a:p>
          <a:p>
            <a:r>
              <a:rPr lang="en-US" dirty="0" smtClean="0"/>
              <a:t>symbol </a:t>
            </a:r>
            <a:r>
              <a:rPr lang="en-US" dirty="0"/>
              <a:t>';'  is followed by one or more spaces and a CR; </a:t>
            </a:r>
          </a:p>
          <a:p>
            <a:r>
              <a:rPr lang="en-US" dirty="0" smtClean="0"/>
              <a:t>symbol </a:t>
            </a:r>
            <a:r>
              <a:rPr lang="en-US" dirty="0"/>
              <a:t>':'  is followed by one or more spaces and a CR;</a:t>
            </a:r>
          </a:p>
          <a:p>
            <a:r>
              <a:rPr lang="en-US" dirty="0" smtClean="0"/>
              <a:t>symbol </a:t>
            </a:r>
            <a:r>
              <a:rPr lang="en-US" dirty="0"/>
              <a:t>'.'  is followed by one or more spaces and a CR; </a:t>
            </a:r>
          </a:p>
          <a:p>
            <a:r>
              <a:rPr lang="en-US" dirty="0" smtClean="0"/>
              <a:t>symbol </a:t>
            </a:r>
            <a:r>
              <a:rPr lang="en-US" dirty="0"/>
              <a:t>'\[' is followed by one or more spaces and a CR; </a:t>
            </a:r>
          </a:p>
          <a:p>
            <a:r>
              <a:rPr lang="en-US" dirty="0" smtClean="0"/>
              <a:t>symbol </a:t>
            </a:r>
            <a:r>
              <a:rPr lang="en-US" dirty="0"/>
              <a:t>'\]' is </a:t>
            </a:r>
            <a:r>
              <a:rPr lang="en-US" dirty="0" smtClean="0"/>
              <a:t>preceded </a:t>
            </a:r>
            <a:r>
              <a:rPr lang="en-US" dirty="0"/>
              <a:t>by one or more spaces and a CR.</a:t>
            </a:r>
          </a:p>
          <a:p>
            <a:r>
              <a:rPr lang="en-US" dirty="0" smtClean="0"/>
              <a:t>symbol </a:t>
            </a:r>
            <a:r>
              <a:rPr lang="en-US" dirty="0"/>
              <a:t>'\\' is </a:t>
            </a:r>
            <a:r>
              <a:rPr lang="en-US" dirty="0" smtClean="0"/>
              <a:t>preceded </a:t>
            </a:r>
            <a:r>
              <a:rPr lang="en-US" dirty="0"/>
              <a:t>by one or more spaces and a CR.</a:t>
            </a:r>
          </a:p>
          <a:p>
            <a:endParaRPr lang="it-IT" dirty="0" smtClean="0"/>
          </a:p>
          <a:p>
            <a:r>
              <a:rPr lang="it-IT" dirty="0" err="1" smtClean="0"/>
              <a:t>Remark</a:t>
            </a:r>
            <a:r>
              <a:rPr lang="it-IT" dirty="0" smtClean="0"/>
              <a:t>: </a:t>
            </a:r>
            <a:r>
              <a:rPr lang="it-IT" dirty="0" err="1" smtClean="0"/>
              <a:t>this</a:t>
            </a:r>
            <a:r>
              <a:rPr lang="it-IT" dirty="0" smtClean="0"/>
              <a:t> routine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passed</a:t>
            </a:r>
            <a:r>
              <a:rPr lang="it-IT" dirty="0" smtClean="0"/>
              <a:t> to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 of </a:t>
            </a:r>
            <a:r>
              <a:rPr lang="it-IT" dirty="0" err="1" smtClean="0"/>
              <a:t>structure</a:t>
            </a:r>
            <a:r>
              <a:rPr lang="it-IT" dirty="0" smtClean="0"/>
              <a:t> out </a:t>
            </a:r>
            <a:r>
              <a:rPr lang="it-IT" dirty="0" err="1" smtClean="0"/>
              <a:t>created</a:t>
            </a:r>
            <a:r>
              <a:rPr lang="it-IT" dirty="0" smtClean="0"/>
              <a:t> by </a:t>
            </a:r>
            <a:r>
              <a:rPr lang="it-IT" dirty="0"/>
              <a:t>«</a:t>
            </a:r>
            <a:r>
              <a:rPr lang="it-IT" dirty="0" err="1"/>
              <a:t>mreadFS.m</a:t>
            </a:r>
            <a:r>
              <a:rPr lang="it-IT" dirty="0"/>
              <a:t>»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32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1018" y="283817"/>
            <a:ext cx="6050848" cy="1343862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Dissection</a:t>
            </a:r>
            <a:r>
              <a:rPr lang="it-IT" dirty="0" smtClean="0"/>
              <a:t> of the </a:t>
            </a:r>
            <a:r>
              <a:rPr lang="it-IT" dirty="0" err="1" smtClean="0"/>
              <a:t>field</a:t>
            </a:r>
            <a:r>
              <a:rPr lang="it-IT" dirty="0" smtClean="0"/>
              <a:t> </a:t>
            </a:r>
            <a:r>
              <a:rPr lang="it-IT" dirty="0" err="1" smtClean="0"/>
              <a:t>out.description</a:t>
            </a:r>
            <a:r>
              <a:rPr lang="it-IT" dirty="0" smtClean="0"/>
              <a:t> and a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element</a:t>
            </a:r>
            <a:r>
              <a:rPr lang="it-IT" dirty="0" smtClean="0"/>
              <a:t> inside </a:t>
            </a:r>
            <a:r>
              <a:rPr lang="it-IT" dirty="0" err="1" smtClean="0"/>
              <a:t>out.OptArgs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applying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sz="3200" dirty="0" err="1"/>
              <a:t>removeextraspacesLF.m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2674" y="3669174"/>
            <a:ext cx="5915025" cy="787079"/>
          </a:xfrm>
        </p:spPr>
        <p:txBody>
          <a:bodyPr/>
          <a:lstStyle/>
          <a:p>
            <a:r>
              <a:rPr lang="it-IT" dirty="0" err="1" smtClean="0"/>
              <a:t>All</a:t>
            </a:r>
            <a:r>
              <a:rPr lang="it-IT" dirty="0" smtClean="0"/>
              <a:t> the text </a:t>
            </a:r>
            <a:r>
              <a:rPr lang="it-IT" dirty="0" err="1" smtClean="0"/>
              <a:t>contained</a:t>
            </a:r>
            <a:r>
              <a:rPr lang="it-IT" dirty="0" smtClean="0"/>
              <a:t> inside </a:t>
            </a:r>
            <a:r>
              <a:rPr lang="it-IT" dirty="0" err="1" smtClean="0"/>
              <a:t>out.description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put on a single line.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" y="5442395"/>
            <a:ext cx="6820491" cy="159271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5845"/>
            <a:ext cx="8933398" cy="1226964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12674" y="7396223"/>
            <a:ext cx="5915025" cy="1099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Note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wanted</a:t>
            </a:r>
            <a:r>
              <a:rPr lang="it-IT" dirty="0" smtClean="0"/>
              <a:t> line </a:t>
            </a:r>
            <a:r>
              <a:rPr lang="it-IT" dirty="0" err="1" smtClean="0"/>
              <a:t>feeds</a:t>
            </a:r>
            <a:r>
              <a:rPr lang="it-IT" dirty="0" smtClean="0"/>
              <a:t> (</a:t>
            </a:r>
            <a:r>
              <a:rPr lang="it-IT" dirty="0" err="1" smtClean="0"/>
              <a:t>those</a:t>
            </a:r>
            <a:r>
              <a:rPr lang="it-IT" dirty="0" smtClean="0"/>
              <a:t> for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symbol</a:t>
            </a:r>
            <a:r>
              <a:rPr lang="it-IT" dirty="0" smtClean="0"/>
              <a:t> «.»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followed</a:t>
            </a:r>
            <a:r>
              <a:rPr lang="it-IT" dirty="0" smtClean="0"/>
              <a:t> by a line </a:t>
            </a:r>
            <a:r>
              <a:rPr lang="it-IT" dirty="0" err="1" smtClean="0"/>
              <a:t>feed</a:t>
            </a:r>
            <a:r>
              <a:rPr lang="it-IT" dirty="0" smtClean="0"/>
              <a:t>) are </a:t>
            </a:r>
            <a:r>
              <a:rPr lang="it-IT" dirty="0" err="1" smtClean="0"/>
              <a:t>preserved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64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86" y="128023"/>
            <a:ext cx="6607110" cy="1767417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Dissection</a:t>
            </a:r>
            <a:r>
              <a:rPr lang="it-IT" dirty="0" smtClean="0"/>
              <a:t> of a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element</a:t>
            </a:r>
            <a:r>
              <a:rPr lang="it-IT" dirty="0" smtClean="0"/>
              <a:t> inside </a:t>
            </a:r>
            <a:r>
              <a:rPr lang="it-IT" dirty="0" err="1" smtClean="0"/>
              <a:t>out.OptArgs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and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applying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«</a:t>
            </a:r>
            <a:r>
              <a:rPr lang="it-IT" sz="3200" dirty="0" err="1" smtClean="0"/>
              <a:t>removeextraspacesLF.m</a:t>
            </a:r>
            <a:r>
              <a:rPr lang="it-IT" sz="3200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837199"/>
            <a:ext cx="5915025" cy="397979"/>
          </a:xfrm>
        </p:spPr>
        <p:txBody>
          <a:bodyPr/>
          <a:lstStyle/>
          <a:p>
            <a:r>
              <a:rPr lang="it-IT" dirty="0" err="1" smtClean="0"/>
              <a:t>Before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3418"/>
            <a:ext cx="6884528" cy="414047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87" y="6941629"/>
            <a:ext cx="6607113" cy="2202371"/>
          </a:xfrm>
          <a:prstGeom prst="rect">
            <a:avLst/>
          </a:prstGeom>
        </p:spPr>
      </p:pic>
      <p:sp>
        <p:nvSpPr>
          <p:cNvPr id="9" name="Segnaposto contenuto 2"/>
          <p:cNvSpPr txBox="1">
            <a:spLocks/>
          </p:cNvSpPr>
          <p:nvPr/>
        </p:nvSpPr>
        <p:spPr>
          <a:xfrm>
            <a:off x="42886" y="6433889"/>
            <a:ext cx="5915025" cy="39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After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60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xmlwriteFS.m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173" y="1874874"/>
            <a:ext cx="6753828" cy="3538370"/>
          </a:xfrm>
        </p:spPr>
        <p:txBody>
          <a:bodyPr>
            <a:noAutofit/>
          </a:bodyPr>
          <a:lstStyle/>
          <a:p>
            <a:r>
              <a:rPr lang="it-IT" dirty="0" err="1"/>
              <a:t>Transforms</a:t>
            </a:r>
            <a:r>
              <a:rPr lang="it-IT" dirty="0"/>
              <a:t> </a:t>
            </a:r>
            <a:r>
              <a:rPr lang="it-IT" dirty="0" smtClean="0"/>
              <a:t>MATLAB </a:t>
            </a:r>
            <a:r>
              <a:rPr lang="it-IT" dirty="0" err="1"/>
              <a:t>structure</a:t>
            </a:r>
            <a:r>
              <a:rPr lang="it-IT" dirty="0"/>
              <a:t> ‘out’ </a:t>
            </a:r>
            <a:r>
              <a:rPr lang="it-IT" dirty="0" err="1"/>
              <a:t>into</a:t>
            </a:r>
            <a:r>
              <a:rPr lang="it-IT" dirty="0"/>
              <a:t> an .XML file </a:t>
            </a:r>
            <a:r>
              <a:rPr lang="it-IT" dirty="0" err="1"/>
              <a:t>named</a:t>
            </a:r>
            <a:r>
              <a:rPr lang="it-IT" dirty="0"/>
              <a:t> </a:t>
            </a:r>
            <a:r>
              <a:rPr lang="it-IT" dirty="0" smtClean="0"/>
              <a:t>«out.titl».xml</a:t>
            </a:r>
            <a:endParaRPr lang="it-IT" dirty="0"/>
          </a:p>
          <a:p>
            <a:endParaRPr lang="it-IT" dirty="0"/>
          </a:p>
          <a:p>
            <a:r>
              <a:rPr lang="it-IT" dirty="0" smtClean="0"/>
              <a:t>REMARK: </a:t>
            </a:r>
            <a:r>
              <a:rPr lang="it-IT" dirty="0"/>
              <a:t>file </a:t>
            </a:r>
            <a:r>
              <a:rPr lang="it-IT" dirty="0" smtClean="0"/>
              <a:t>«</a:t>
            </a:r>
            <a:r>
              <a:rPr lang="it-IT" dirty="0" err="1" smtClean="0"/>
              <a:t>xmlcreateFS.m</a:t>
            </a:r>
            <a:r>
              <a:rPr lang="it-IT" dirty="0" smtClean="0"/>
              <a:t>» </a:t>
            </a:r>
            <a:r>
              <a:rPr lang="it-IT" dirty="0" err="1"/>
              <a:t>calls</a:t>
            </a:r>
            <a:r>
              <a:rPr lang="it-IT" dirty="0"/>
              <a:t> </a:t>
            </a:r>
            <a:r>
              <a:rPr lang="it-IT" dirty="0" err="1"/>
              <a:t>routines</a:t>
            </a:r>
            <a:r>
              <a:rPr lang="it-IT" dirty="0"/>
              <a:t> </a:t>
            </a:r>
            <a:r>
              <a:rPr lang="it-IT" dirty="0" smtClean="0"/>
              <a:t>«</a:t>
            </a:r>
            <a:r>
              <a:rPr lang="it-IT" dirty="0" err="1" smtClean="0"/>
              <a:t>mreadFS.m</a:t>
            </a:r>
            <a:r>
              <a:rPr lang="it-IT" dirty="0" smtClean="0"/>
              <a:t>» </a:t>
            </a:r>
            <a:r>
              <a:rPr lang="it-IT" dirty="0"/>
              <a:t>and </a:t>
            </a:r>
            <a:r>
              <a:rPr lang="it-IT" dirty="0" smtClean="0"/>
              <a:t>«</a:t>
            </a:r>
            <a:r>
              <a:rPr lang="it-IT" dirty="0" err="1" smtClean="0"/>
              <a:t>removeextraspacesLF.m</a:t>
            </a:r>
            <a:r>
              <a:rPr lang="it-IT" dirty="0" smtClean="0"/>
              <a:t>» </a:t>
            </a:r>
            <a:r>
              <a:rPr lang="it-IT" dirty="0"/>
              <a:t>to create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call the </a:t>
            </a:r>
            <a:r>
              <a:rPr lang="it-IT" dirty="0" err="1"/>
              <a:t>corresponding</a:t>
            </a:r>
            <a:r>
              <a:rPr lang="it-IT" dirty="0"/>
              <a:t> .XML </a:t>
            </a:r>
            <a:r>
              <a:rPr lang="it-IT" dirty="0" smtClean="0"/>
              <a:t>file. </a:t>
            </a:r>
          </a:p>
          <a:p>
            <a:r>
              <a:rPr lang="it-IT" dirty="0" smtClean="0"/>
              <a:t>«</a:t>
            </a:r>
            <a:r>
              <a:rPr lang="it-IT" dirty="0" err="1" smtClean="0"/>
              <a:t>xmlcreateFSallFiles.m</a:t>
            </a:r>
            <a:r>
              <a:rPr lang="it-IT" dirty="0" smtClean="0"/>
              <a:t>» </a:t>
            </a:r>
            <a:r>
              <a:rPr lang="it-IT" dirty="0" err="1" smtClean="0"/>
              <a:t>applies</a:t>
            </a:r>
            <a:r>
              <a:rPr lang="it-IT" dirty="0" smtClean="0"/>
              <a:t> routine «</a:t>
            </a:r>
            <a:r>
              <a:rPr lang="it-IT" dirty="0" err="1" smtClean="0"/>
              <a:t>xmlcreateFS.m</a:t>
            </a:r>
            <a:r>
              <a:rPr lang="it-IT" dirty="0" smtClean="0"/>
              <a:t>» to </a:t>
            </a:r>
            <a:r>
              <a:rPr lang="it-IT" dirty="0" err="1" smtClean="0"/>
              <a:t>all</a:t>
            </a:r>
            <a:r>
              <a:rPr lang="it-IT" dirty="0" smtClean="0"/>
              <a:t> .m </a:t>
            </a:r>
            <a:r>
              <a:rPr lang="it-IT" dirty="0" err="1" smtClean="0"/>
              <a:t>files</a:t>
            </a:r>
            <a:r>
              <a:rPr lang="it-IT" dirty="0" smtClean="0"/>
              <a:t> </a:t>
            </a:r>
            <a:r>
              <a:rPr lang="it-IT" dirty="0" err="1" smtClean="0"/>
              <a:t>indexed</a:t>
            </a:r>
            <a:r>
              <a:rPr lang="it-IT" dirty="0" smtClean="0"/>
              <a:t> by routine «</a:t>
            </a:r>
            <a:r>
              <a:rPr lang="it-IT" dirty="0" err="1" smtClean="0"/>
              <a:t>makecontentsfileFS.m</a:t>
            </a:r>
            <a:r>
              <a:rPr lang="it-IT" dirty="0" smtClean="0"/>
              <a:t>» to create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call </a:t>
            </a:r>
            <a:r>
              <a:rPr lang="it-IT" dirty="0" err="1" smtClean="0"/>
              <a:t>all</a:t>
            </a:r>
            <a:r>
              <a:rPr lang="it-IT" dirty="0" smtClean="0"/>
              <a:t> .XML </a:t>
            </a:r>
            <a:r>
              <a:rPr lang="it-IT" dirty="0" err="1" smtClean="0"/>
              <a:t>files</a:t>
            </a:r>
            <a:endParaRPr lang="it-IT" dirty="0" smtClean="0"/>
          </a:p>
          <a:p>
            <a:r>
              <a:rPr lang="it-IT" dirty="0" err="1" smtClean="0"/>
              <a:t>All</a:t>
            </a:r>
            <a:r>
              <a:rPr lang="it-IT" dirty="0" smtClean="0"/>
              <a:t> .XML </a:t>
            </a:r>
            <a:r>
              <a:rPr lang="it-IT" dirty="0" err="1" smtClean="0"/>
              <a:t>files</a:t>
            </a:r>
            <a:r>
              <a:rPr lang="it-IT" dirty="0" smtClean="0"/>
              <a:t> are </a:t>
            </a:r>
            <a:r>
              <a:rPr lang="it-IT" dirty="0" err="1" smtClean="0"/>
              <a:t>created</a:t>
            </a:r>
            <a:r>
              <a:rPr lang="it-IT" dirty="0" smtClean="0"/>
              <a:t> in (</a:t>
            </a:r>
            <a:r>
              <a:rPr lang="it-IT" dirty="0" err="1" smtClean="0"/>
              <a:t>FSDAroot</a:t>
            </a:r>
            <a:r>
              <a:rPr lang="it-IT" dirty="0" smtClean="0"/>
              <a:t>)/</a:t>
            </a:r>
            <a:r>
              <a:rPr lang="it-IT" dirty="0" err="1" smtClean="0"/>
              <a:t>helpfiles</a:t>
            </a:r>
            <a:r>
              <a:rPr lang="it-IT" dirty="0" smtClean="0"/>
              <a:t>/XML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587236" y="532505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File «</a:t>
            </a:r>
            <a:r>
              <a:rPr lang="it-IT" dirty="0" err="1" smtClean="0"/>
              <a:t>xmlreadFS.m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587236" y="7272385"/>
            <a:ext cx="5915025" cy="957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Transforms</a:t>
            </a:r>
            <a:r>
              <a:rPr lang="it-IT" dirty="0" smtClean="0"/>
              <a:t> a .XML file </a:t>
            </a:r>
            <a:r>
              <a:rPr lang="it-IT" dirty="0" err="1" smtClean="0"/>
              <a:t>into</a:t>
            </a:r>
            <a:r>
              <a:rPr lang="it-IT" dirty="0" smtClean="0"/>
              <a:t> a </a:t>
            </a:r>
            <a:r>
              <a:rPr lang="it-IT" dirty="0" err="1" smtClean="0"/>
              <a:t>structure</a:t>
            </a:r>
            <a:r>
              <a:rPr lang="it-IT" dirty="0" smtClean="0"/>
              <a:t> out </a:t>
            </a:r>
            <a:r>
              <a:rPr lang="it-IT" dirty="0" err="1" smtClean="0"/>
              <a:t>containing</a:t>
            </a:r>
            <a:r>
              <a:rPr lang="it-IT" dirty="0" smtClean="0"/>
              <a:t> the </a:t>
            </a:r>
            <a:r>
              <a:rPr lang="it-IT" dirty="0" err="1" smtClean="0"/>
              <a:t>fields</a:t>
            </a:r>
            <a:r>
              <a:rPr lang="it-IT" dirty="0" smtClean="0"/>
              <a:t> </a:t>
            </a:r>
            <a:r>
              <a:rPr lang="it-IT" dirty="0" err="1" smtClean="0"/>
              <a:t>described</a:t>
            </a:r>
            <a:r>
              <a:rPr lang="it-IT" dirty="0" smtClean="0"/>
              <a:t> </a:t>
            </a:r>
            <a:r>
              <a:rPr lang="it-IT" dirty="0" err="1" smtClean="0"/>
              <a:t>previously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50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output </a:t>
            </a:r>
            <a:r>
              <a:rPr lang="it-IT" dirty="0" err="1" smtClean="0"/>
              <a:t>produced</a:t>
            </a:r>
            <a:r>
              <a:rPr lang="it-IT" dirty="0" smtClean="0"/>
              <a:t> by </a:t>
            </a:r>
            <a:r>
              <a:rPr lang="it-IT" dirty="0"/>
              <a:t>«</a:t>
            </a:r>
            <a:r>
              <a:rPr lang="it-IT" dirty="0" err="1"/>
              <a:t>xmlwriteFS.m</a:t>
            </a:r>
            <a:r>
              <a:rPr lang="it-IT" dirty="0"/>
              <a:t>»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25502"/>
          <a:stretch/>
        </p:blipFill>
        <p:spPr>
          <a:xfrm>
            <a:off x="0" y="2366607"/>
            <a:ext cx="6863787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output </a:t>
            </a:r>
            <a:r>
              <a:rPr lang="it-IT" dirty="0" err="1" smtClean="0"/>
              <a:t>produced</a:t>
            </a:r>
            <a:r>
              <a:rPr lang="it-IT" dirty="0" smtClean="0"/>
              <a:t> by </a:t>
            </a:r>
            <a:r>
              <a:rPr lang="it-IT" dirty="0"/>
              <a:t>«</a:t>
            </a:r>
            <a:r>
              <a:rPr lang="it-IT" dirty="0" err="1"/>
              <a:t>xmlwriteFS.m</a:t>
            </a:r>
            <a:r>
              <a:rPr lang="it-IT" dirty="0"/>
              <a:t>»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r="29516"/>
          <a:stretch/>
        </p:blipFill>
        <p:spPr>
          <a:xfrm>
            <a:off x="1" y="2434617"/>
            <a:ext cx="6875362" cy="4922947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0" y="7811277"/>
            <a:ext cx="5915025" cy="39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Wanted</a:t>
            </a:r>
            <a:r>
              <a:rPr lang="it-IT" dirty="0" smtClean="0"/>
              <a:t> line </a:t>
            </a:r>
            <a:r>
              <a:rPr lang="it-IT" dirty="0" err="1" smtClean="0"/>
              <a:t>feeds</a:t>
            </a:r>
            <a:r>
              <a:rPr lang="it-IT" dirty="0" smtClean="0"/>
              <a:t> are </a:t>
            </a:r>
            <a:r>
              <a:rPr lang="it-IT" dirty="0" err="1" smtClean="0"/>
              <a:t>preserved</a:t>
            </a:r>
            <a:r>
              <a:rPr lang="it-IT" dirty="0" smtClean="0"/>
              <a:t> inside the xml file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58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helpGUI</a:t>
            </a:r>
            <a:r>
              <a:rPr lang="it-IT" dirty="0" smtClean="0"/>
              <a:t> (a .</a:t>
            </a:r>
            <a:r>
              <a:rPr lang="it-IT" dirty="0" err="1" smtClean="0"/>
              <a:t>mlapp</a:t>
            </a:r>
            <a:r>
              <a:rPr lang="it-IT" dirty="0" smtClean="0"/>
              <a:t> file)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Graphical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interface</a:t>
            </a:r>
            <a:r>
              <a:rPr lang="it-IT" dirty="0" smtClean="0"/>
              <a:t> to </a:t>
            </a:r>
            <a:r>
              <a:rPr lang="it-IT" dirty="0" err="1" smtClean="0"/>
              <a:t>edit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 inside </a:t>
            </a:r>
            <a:r>
              <a:rPr lang="it-IT" dirty="0" err="1" smtClean="0"/>
              <a:t>structure</a:t>
            </a:r>
            <a:r>
              <a:rPr lang="it-IT" dirty="0" smtClean="0"/>
              <a:t> out. </a:t>
            </a:r>
          </a:p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organized</a:t>
            </a:r>
            <a:r>
              <a:rPr lang="it-IT" dirty="0" smtClean="0"/>
              <a:t> in 7 </a:t>
            </a:r>
            <a:r>
              <a:rPr lang="it-IT" dirty="0" err="1" smtClean="0"/>
              <a:t>Tab</a:t>
            </a:r>
            <a:r>
              <a:rPr lang="it-IT" dirty="0" smtClean="0"/>
              <a:t> </a:t>
            </a:r>
            <a:r>
              <a:rPr lang="it-IT" dirty="0" err="1" smtClean="0"/>
              <a:t>groups</a:t>
            </a:r>
            <a:r>
              <a:rPr lang="it-IT" dirty="0" smtClean="0"/>
              <a:t>.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GUI </a:t>
            </a:r>
            <a:r>
              <a:rPr lang="it-IT" dirty="0" err="1" smtClean="0"/>
              <a:t>calls</a:t>
            </a:r>
            <a:r>
              <a:rPr lang="it-IT" dirty="0" smtClean="0"/>
              <a:t> routine «</a:t>
            </a:r>
            <a:r>
              <a:rPr lang="it-IT" dirty="0" err="1" smtClean="0"/>
              <a:t>xmlreadFS.m</a:t>
            </a:r>
            <a:r>
              <a:rPr lang="it-IT" dirty="0" smtClean="0"/>
              <a:t>» to </a:t>
            </a:r>
            <a:r>
              <a:rPr lang="it-IT" dirty="0" err="1" smtClean="0"/>
              <a:t>obtain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 out and with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 </a:t>
            </a:r>
            <a:r>
              <a:rPr lang="it-IT" dirty="0" err="1" smtClean="0"/>
              <a:t>populations</a:t>
            </a:r>
            <a:r>
              <a:rPr lang="it-IT" dirty="0" smtClean="0"/>
              <a:t> the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controls</a:t>
            </a:r>
            <a:r>
              <a:rPr lang="it-IT" dirty="0" smtClean="0"/>
              <a:t> of the GUI.</a:t>
            </a:r>
          </a:p>
          <a:p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modification</a:t>
            </a:r>
            <a:r>
              <a:rPr lang="it-IT" dirty="0" smtClean="0"/>
              <a:t> made </a:t>
            </a:r>
            <a:r>
              <a:rPr lang="it-IT" dirty="0" err="1" smtClean="0"/>
              <a:t>throught</a:t>
            </a:r>
            <a:r>
              <a:rPr lang="it-IT" dirty="0" smtClean="0"/>
              <a:t> the GUI </a:t>
            </a:r>
            <a:r>
              <a:rPr lang="it-IT" dirty="0" err="1" smtClean="0"/>
              <a:t>have</a:t>
            </a:r>
            <a:r>
              <a:rPr lang="it-IT" dirty="0" smtClean="0"/>
              <a:t> the </a:t>
            </a:r>
            <a:r>
              <a:rPr lang="it-IT" dirty="0" err="1" smtClean="0"/>
              <a:t>effect</a:t>
            </a:r>
            <a:r>
              <a:rPr lang="it-IT" dirty="0" smtClean="0"/>
              <a:t> of </a:t>
            </a:r>
            <a:r>
              <a:rPr lang="it-IT" dirty="0" err="1" smtClean="0"/>
              <a:t>changing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 out.</a:t>
            </a:r>
          </a:p>
          <a:p>
            <a:r>
              <a:rPr lang="it-IT" dirty="0" err="1" smtClean="0"/>
              <a:t>Buttom</a:t>
            </a:r>
            <a:r>
              <a:rPr lang="it-IT" dirty="0" smtClean="0"/>
              <a:t> «</a:t>
            </a:r>
            <a:r>
              <a:rPr lang="it-IT" dirty="0" err="1" smtClean="0"/>
              <a:t>save</a:t>
            </a:r>
            <a:r>
              <a:rPr lang="it-IT" dirty="0" smtClean="0"/>
              <a:t> </a:t>
            </a:r>
            <a:r>
              <a:rPr lang="it-IT" dirty="0" err="1" smtClean="0"/>
              <a:t>changes</a:t>
            </a:r>
            <a:r>
              <a:rPr lang="it-IT" dirty="0" smtClean="0"/>
              <a:t> to .m and XML file» </a:t>
            </a:r>
          </a:p>
          <a:p>
            <a:pPr lvl="1"/>
            <a:r>
              <a:rPr lang="it-IT" dirty="0" err="1" smtClean="0"/>
              <a:t>calls</a:t>
            </a:r>
            <a:r>
              <a:rPr lang="it-IT" dirty="0" smtClean="0"/>
              <a:t> routine «</a:t>
            </a:r>
            <a:r>
              <a:rPr lang="it-IT" dirty="0" err="1" smtClean="0"/>
              <a:t>xmlwriteFS.m</a:t>
            </a:r>
            <a:r>
              <a:rPr lang="it-IT" dirty="0" smtClean="0"/>
              <a:t>» to </a:t>
            </a:r>
            <a:r>
              <a:rPr lang="it-IT" dirty="0" err="1" smtClean="0"/>
              <a:t>write</a:t>
            </a:r>
            <a:r>
              <a:rPr lang="it-IT" dirty="0" smtClean="0"/>
              <a:t> the </a:t>
            </a:r>
            <a:r>
              <a:rPr lang="it-IT" dirty="0" err="1" smtClean="0"/>
              <a:t>modifications</a:t>
            </a:r>
            <a:r>
              <a:rPr lang="it-IT" dirty="0" smtClean="0"/>
              <a:t> in the </a:t>
            </a:r>
            <a:r>
              <a:rPr lang="it-IT" dirty="0" err="1" smtClean="0"/>
              <a:t>corresponding</a:t>
            </a:r>
            <a:r>
              <a:rPr lang="it-IT" dirty="0" smtClean="0"/>
              <a:t> .XML file</a:t>
            </a:r>
          </a:p>
          <a:p>
            <a:pPr lvl="1"/>
            <a:r>
              <a:rPr lang="it-IT" dirty="0" err="1" smtClean="0"/>
              <a:t>calls</a:t>
            </a:r>
            <a:r>
              <a:rPr lang="it-IT" dirty="0" smtClean="0"/>
              <a:t> routine «</a:t>
            </a:r>
            <a:r>
              <a:rPr lang="it-IT" dirty="0" err="1" smtClean="0"/>
              <a:t>mwriteFS.m</a:t>
            </a:r>
            <a:r>
              <a:rPr lang="it-IT" dirty="0" smtClean="0"/>
              <a:t>» to </a:t>
            </a:r>
            <a:r>
              <a:rPr lang="it-IT" dirty="0" err="1" smtClean="0"/>
              <a:t>write</a:t>
            </a:r>
            <a:r>
              <a:rPr lang="it-IT" dirty="0" smtClean="0"/>
              <a:t> the </a:t>
            </a:r>
            <a:r>
              <a:rPr lang="it-IT" dirty="0" err="1" smtClean="0"/>
              <a:t>modifications</a:t>
            </a:r>
            <a:r>
              <a:rPr lang="it-IT" dirty="0" smtClean="0"/>
              <a:t> in the </a:t>
            </a:r>
            <a:r>
              <a:rPr lang="it-IT" dirty="0" err="1" smtClean="0"/>
              <a:t>preamble</a:t>
            </a:r>
            <a:r>
              <a:rPr lang="it-IT" dirty="0" smtClean="0"/>
              <a:t> of the </a:t>
            </a:r>
            <a:r>
              <a:rPr lang="it-IT" dirty="0" err="1" smtClean="0"/>
              <a:t>corresponding</a:t>
            </a:r>
            <a:r>
              <a:rPr lang="it-IT" dirty="0" smtClean="0"/>
              <a:t> .m file</a:t>
            </a:r>
          </a:p>
          <a:p>
            <a:pPr lvl="1"/>
            <a:r>
              <a:rPr lang="it-IT" dirty="0" err="1" smtClean="0"/>
              <a:t>writes</a:t>
            </a:r>
            <a:r>
              <a:rPr lang="it-IT" dirty="0" smtClean="0"/>
              <a:t> </a:t>
            </a:r>
            <a:r>
              <a:rPr lang="it-IT" dirty="0" err="1" smtClean="0"/>
              <a:t>modified</a:t>
            </a:r>
            <a:r>
              <a:rPr lang="it-IT" dirty="0" smtClean="0"/>
              <a:t> out </a:t>
            </a:r>
            <a:r>
              <a:rPr lang="it-IT" dirty="0" err="1" smtClean="0"/>
              <a:t>structure</a:t>
            </a:r>
            <a:r>
              <a:rPr lang="it-IT" dirty="0" smtClean="0"/>
              <a:t> in a .MAT file </a:t>
            </a:r>
            <a:r>
              <a:rPr lang="it-IT" dirty="0" err="1" smtClean="0"/>
              <a:t>which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by routine «</a:t>
            </a:r>
            <a:r>
              <a:rPr lang="it-IT" dirty="0" err="1" smtClean="0"/>
              <a:t>htmlwriteFS.m</a:t>
            </a:r>
            <a:r>
              <a:rPr lang="it-IT" dirty="0" smtClean="0"/>
              <a:t>»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5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/>
          <p:cNvPicPr>
            <a:picLocks noChangeAspect="1"/>
          </p:cNvPicPr>
          <p:nvPr/>
        </p:nvPicPr>
        <p:blipFill rotWithShape="1">
          <a:blip r:embed="rId2"/>
          <a:srcRect r="10810" b="57059"/>
          <a:stretch/>
        </p:blipFill>
        <p:spPr>
          <a:xfrm>
            <a:off x="143813" y="7235706"/>
            <a:ext cx="6762895" cy="186199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t="1" r="7920" b="1198"/>
          <a:stretch/>
        </p:blipFill>
        <p:spPr>
          <a:xfrm>
            <a:off x="0" y="2852099"/>
            <a:ext cx="6967959" cy="4382078"/>
          </a:xfrm>
          <a:prstGeom prst="rect">
            <a:avLst/>
          </a:prstGeom>
        </p:spPr>
      </p:pic>
      <p:grpSp>
        <p:nvGrpSpPr>
          <p:cNvPr id="24" name="Gruppo 23"/>
          <p:cNvGrpSpPr/>
          <p:nvPr/>
        </p:nvGrpSpPr>
        <p:grpSpPr>
          <a:xfrm>
            <a:off x="2789499" y="1751628"/>
            <a:ext cx="2013995" cy="1419835"/>
            <a:chOff x="2789499" y="1751628"/>
            <a:chExt cx="2013995" cy="1419835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Second line </a:t>
              </a:r>
              <a:r>
                <a:rPr lang="it-IT" dirty="0" err="1" smtClean="0"/>
                <a:t>is</a:t>
              </a:r>
              <a:r>
                <a:rPr lang="it-IT" dirty="0" smtClean="0"/>
                <a:t> «</a:t>
              </a:r>
              <a:r>
                <a:rPr lang="it-IT" dirty="0" err="1" smtClean="0"/>
                <a:t>purpose</a:t>
              </a:r>
              <a:r>
                <a:rPr lang="it-IT" dirty="0" smtClean="0"/>
                <a:t>»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789499" y="2434167"/>
              <a:ext cx="335666" cy="7372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e 7"/>
          <p:cNvSpPr/>
          <p:nvPr/>
        </p:nvSpPr>
        <p:spPr>
          <a:xfrm>
            <a:off x="4803494" y="5598816"/>
            <a:ext cx="2013995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Description</a:t>
            </a:r>
            <a:endParaRPr lang="it-IT" dirty="0"/>
          </a:p>
        </p:txBody>
      </p:sp>
      <p:cxnSp>
        <p:nvCxnSpPr>
          <p:cNvPr id="9" name="Connettore 2 8"/>
          <p:cNvCxnSpPr/>
          <p:nvPr/>
        </p:nvCxnSpPr>
        <p:spPr>
          <a:xfrm flipH="1" flipV="1">
            <a:off x="775504" y="6458673"/>
            <a:ext cx="694482" cy="1193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/>
          <p:cNvSpPr/>
          <p:nvPr/>
        </p:nvSpPr>
        <p:spPr>
          <a:xfrm>
            <a:off x="601884" y="4019932"/>
            <a:ext cx="6366075" cy="1733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471490" y="7580889"/>
            <a:ext cx="2318010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Required</a:t>
            </a:r>
            <a:r>
              <a:rPr lang="it-IT" dirty="0" smtClean="0"/>
              <a:t> input </a:t>
            </a:r>
            <a:r>
              <a:rPr lang="it-IT" dirty="0" err="1" smtClean="0"/>
              <a:t>arguments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endParaRPr lang="it-IT" dirty="0"/>
          </a:p>
        </p:txBody>
      </p:sp>
      <p:cxnSp>
        <p:nvCxnSpPr>
          <p:cNvPr id="16" name="Connettore 4 15"/>
          <p:cNvCxnSpPr/>
          <p:nvPr/>
        </p:nvCxnSpPr>
        <p:spPr>
          <a:xfrm>
            <a:off x="192519" y="5933773"/>
            <a:ext cx="6665484" cy="668557"/>
          </a:xfrm>
          <a:prstGeom prst="bentConnector3">
            <a:avLst>
              <a:gd name="adj1" fmla="val 444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>
            <a:off x="219919" y="5933773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 flipV="1">
            <a:off x="3903746" y="5701137"/>
            <a:ext cx="917111" cy="388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471489" y="6342926"/>
            <a:ext cx="2456906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output </a:t>
            </a:r>
            <a:r>
              <a:rPr lang="it-IT" dirty="0" err="1" smtClean="0"/>
              <a:t>produced</a:t>
            </a:r>
            <a:r>
              <a:rPr lang="it-IT" dirty="0" smtClean="0"/>
              <a:t> by </a:t>
            </a:r>
            <a:r>
              <a:rPr lang="it-IT" dirty="0"/>
              <a:t>«</a:t>
            </a:r>
            <a:r>
              <a:rPr lang="it-IT" dirty="0" err="1" smtClean="0"/>
              <a:t>xmlreadFS.m</a:t>
            </a:r>
            <a:r>
              <a:rPr lang="it-IT" dirty="0"/>
              <a:t>»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0" y="6630658"/>
            <a:ext cx="6386514" cy="147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Starting</a:t>
            </a:r>
            <a:r>
              <a:rPr lang="it-IT" dirty="0" smtClean="0"/>
              <a:t> from .XML file, </a:t>
            </a:r>
            <a:r>
              <a:rPr lang="it-IT" dirty="0" err="1" smtClean="0"/>
              <a:t>structure</a:t>
            </a:r>
            <a:r>
              <a:rPr lang="it-IT" dirty="0" smtClean="0"/>
              <a:t> out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completely</a:t>
            </a:r>
            <a:r>
              <a:rPr lang="it-IT" dirty="0" smtClean="0"/>
              <a:t> </a:t>
            </a:r>
            <a:r>
              <a:rPr lang="it-IT" dirty="0" err="1" smtClean="0"/>
              <a:t>reconstructed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fields</a:t>
            </a:r>
            <a:r>
              <a:rPr lang="it-IT" dirty="0" smtClean="0"/>
              <a:t> of the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populate</a:t>
            </a:r>
            <a:r>
              <a:rPr lang="it-IT" dirty="0" smtClean="0"/>
              <a:t> the GUI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12369"/>
          <a:stretch/>
        </p:blipFill>
        <p:spPr>
          <a:xfrm>
            <a:off x="101141" y="2403853"/>
            <a:ext cx="6704774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0467" y="232195"/>
            <a:ext cx="5915025" cy="1767417"/>
          </a:xfrm>
        </p:spPr>
        <p:txBody>
          <a:bodyPr/>
          <a:lstStyle/>
          <a:p>
            <a:r>
              <a:rPr lang="it-IT" dirty="0" smtClean="0"/>
              <a:t>Some </a:t>
            </a:r>
            <a:r>
              <a:rPr lang="it-IT" dirty="0" err="1" smtClean="0"/>
              <a:t>screenshots</a:t>
            </a:r>
            <a:r>
              <a:rPr lang="it-IT" dirty="0" smtClean="0"/>
              <a:t> from the GUI: the «</a:t>
            </a:r>
            <a:r>
              <a:rPr lang="it-IT" dirty="0" err="1" smtClean="0"/>
              <a:t>Preamble</a:t>
            </a:r>
            <a:r>
              <a:rPr lang="it-IT" dirty="0" smtClean="0"/>
              <a:t>» </a:t>
            </a:r>
            <a:r>
              <a:rPr lang="it-IT" dirty="0" err="1" smtClean="0"/>
              <a:t>tab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8798"/>
            <a:ext cx="6944810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5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0467" y="232195"/>
            <a:ext cx="5915025" cy="1767417"/>
          </a:xfrm>
        </p:spPr>
        <p:txBody>
          <a:bodyPr/>
          <a:lstStyle/>
          <a:p>
            <a:r>
              <a:rPr lang="it-IT" dirty="0" smtClean="0"/>
              <a:t>Some </a:t>
            </a:r>
            <a:r>
              <a:rPr lang="it-IT" dirty="0" err="1" smtClean="0"/>
              <a:t>screenshots</a:t>
            </a:r>
            <a:r>
              <a:rPr lang="it-IT" dirty="0" smtClean="0"/>
              <a:t> from the GUI: the «Optional </a:t>
            </a:r>
            <a:r>
              <a:rPr lang="it-IT" dirty="0" err="1" smtClean="0"/>
              <a:t>Arguments</a:t>
            </a:r>
            <a:r>
              <a:rPr lang="it-IT" dirty="0" smtClean="0"/>
              <a:t>» </a:t>
            </a:r>
            <a:r>
              <a:rPr lang="it-IT" dirty="0" err="1" smtClean="0"/>
              <a:t>tab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8798"/>
            <a:ext cx="6944810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0467" y="232195"/>
            <a:ext cx="5915025" cy="1767417"/>
          </a:xfrm>
        </p:spPr>
        <p:txBody>
          <a:bodyPr/>
          <a:lstStyle/>
          <a:p>
            <a:r>
              <a:rPr lang="it-IT" dirty="0" smtClean="0"/>
              <a:t>Some </a:t>
            </a:r>
            <a:r>
              <a:rPr lang="it-IT" dirty="0" err="1" smtClean="0"/>
              <a:t>screenshots</a:t>
            </a:r>
            <a:r>
              <a:rPr lang="it-IT" dirty="0" smtClean="0"/>
              <a:t> from the GUI: the «Output </a:t>
            </a:r>
            <a:r>
              <a:rPr lang="it-IT" dirty="0" err="1" smtClean="0"/>
              <a:t>Arguments</a:t>
            </a:r>
            <a:r>
              <a:rPr lang="it-IT" dirty="0" smtClean="0"/>
              <a:t>» </a:t>
            </a:r>
            <a:r>
              <a:rPr lang="it-IT" dirty="0" err="1" smtClean="0"/>
              <a:t>tab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202"/>
            <a:ext cx="6919560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buttom</a:t>
            </a:r>
            <a:r>
              <a:rPr lang="it-IT" dirty="0" smtClean="0"/>
              <a:t> of the GUI </a:t>
            </a:r>
            <a:r>
              <a:rPr lang="it-IT" dirty="0" err="1" smtClean="0"/>
              <a:t>has</a:t>
            </a:r>
            <a:r>
              <a:rPr lang="it-IT" dirty="0" smtClean="0"/>
              <a:t> the </a:t>
            </a:r>
            <a:r>
              <a:rPr lang="it-IT" dirty="0" err="1" smtClean="0"/>
              <a:t>corresponding</a:t>
            </a:r>
            <a:r>
              <a:rPr lang="it-IT" dirty="0" smtClean="0"/>
              <a:t> </a:t>
            </a:r>
            <a:r>
              <a:rPr lang="it-IT" dirty="0" err="1" smtClean="0"/>
              <a:t>callback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86" y="2254255"/>
            <a:ext cx="3362446" cy="623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0467" y="232195"/>
            <a:ext cx="5915025" cy="1767417"/>
          </a:xfrm>
        </p:spPr>
        <p:txBody>
          <a:bodyPr/>
          <a:lstStyle/>
          <a:p>
            <a:r>
              <a:rPr lang="it-IT" dirty="0" err="1" smtClean="0"/>
              <a:t>Dissection</a:t>
            </a:r>
            <a:r>
              <a:rPr lang="it-IT" dirty="0" smtClean="0"/>
              <a:t> of the first part of the </a:t>
            </a:r>
            <a:r>
              <a:rPr lang="it-IT" dirty="0" err="1" smtClean="0"/>
              <a:t>callback</a:t>
            </a:r>
            <a:r>
              <a:rPr lang="it-IT" dirty="0" smtClean="0"/>
              <a:t> </a:t>
            </a:r>
            <a:r>
              <a:rPr lang="it-IT" dirty="0" err="1" smtClean="0"/>
              <a:t>assocaited</a:t>
            </a:r>
            <a:r>
              <a:rPr lang="it-IT" dirty="0" smtClean="0"/>
              <a:t> to «Save </a:t>
            </a:r>
            <a:r>
              <a:rPr lang="it-IT" dirty="0" err="1" smtClean="0"/>
              <a:t>changes</a:t>
            </a:r>
            <a:r>
              <a:rPr lang="it-IT" dirty="0" smtClean="0"/>
              <a:t> to XML» </a:t>
            </a:r>
            <a:r>
              <a:rPr lang="it-IT" dirty="0" err="1" smtClean="0"/>
              <a:t>button</a:t>
            </a:r>
            <a:r>
              <a:rPr lang="it-IT" dirty="0" smtClean="0"/>
              <a:t>)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r="24872"/>
          <a:stretch/>
        </p:blipFill>
        <p:spPr>
          <a:xfrm>
            <a:off x="-118639" y="2609605"/>
            <a:ext cx="6933235" cy="4526672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-1" y="7846001"/>
            <a:ext cx="6458673" cy="777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Routine «</a:t>
            </a:r>
            <a:r>
              <a:rPr lang="it-IT" dirty="0" err="1" smtClean="0"/>
              <a:t>SavechangestoXML</a:t>
            </a:r>
            <a:r>
              <a:rPr lang="it-IT" dirty="0" smtClean="0"/>
              <a:t>» call </a:t>
            </a:r>
            <a:r>
              <a:rPr lang="it-IT" dirty="0" err="1" smtClean="0"/>
              <a:t>routines</a:t>
            </a:r>
            <a:r>
              <a:rPr lang="it-IT" dirty="0" smtClean="0"/>
              <a:t> </a:t>
            </a:r>
            <a:r>
              <a:rPr lang="it-IT" dirty="0" err="1" smtClean="0"/>
              <a:t>mwriteFS.m</a:t>
            </a:r>
            <a:r>
              <a:rPr lang="it-IT" dirty="0" smtClean="0"/>
              <a:t> and </a:t>
            </a:r>
            <a:r>
              <a:rPr lang="it-IT" dirty="0" err="1" smtClean="0"/>
              <a:t>xmlwriteFS.m</a:t>
            </a:r>
            <a:r>
              <a:rPr lang="it-IT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20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mwriteFS.m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This</a:t>
            </a:r>
            <a:r>
              <a:rPr lang="it-IT" dirty="0" smtClean="0"/>
              <a:t> file </a:t>
            </a:r>
            <a:r>
              <a:rPr lang="it-IT" dirty="0" err="1" smtClean="0"/>
              <a:t>takes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input </a:t>
            </a:r>
            <a:r>
              <a:rPr lang="it-IT" dirty="0" err="1" smtClean="0"/>
              <a:t>structure</a:t>
            </a:r>
            <a:r>
              <a:rPr lang="it-IT" dirty="0" smtClean="0"/>
              <a:t> out and </a:t>
            </a:r>
            <a:r>
              <a:rPr lang="it-IT" dirty="0" err="1" smtClean="0"/>
              <a:t>writes</a:t>
            </a:r>
            <a:r>
              <a:rPr lang="it-IT" dirty="0" smtClean="0"/>
              <a:t> the </a:t>
            </a:r>
            <a:r>
              <a:rPr lang="it-IT" dirty="0" err="1" smtClean="0"/>
              <a:t>preamble</a:t>
            </a:r>
            <a:r>
              <a:rPr lang="it-IT" dirty="0" smtClean="0"/>
              <a:t> of the </a:t>
            </a:r>
            <a:r>
              <a:rPr lang="it-IT" dirty="0" err="1" smtClean="0"/>
              <a:t>corresponding</a:t>
            </a:r>
            <a:r>
              <a:rPr lang="it-IT" dirty="0" smtClean="0"/>
              <a:t> .m file</a:t>
            </a:r>
          </a:p>
          <a:p>
            <a:endParaRPr lang="it-IT" dirty="0"/>
          </a:p>
          <a:p>
            <a:r>
              <a:rPr lang="it-IT" dirty="0" smtClean="0"/>
              <a:t>The core of </a:t>
            </a:r>
            <a:r>
              <a:rPr lang="it-IT" dirty="0" err="1" smtClean="0"/>
              <a:t>this</a:t>
            </a:r>
            <a:r>
              <a:rPr lang="it-IT" dirty="0" smtClean="0"/>
              <a:t> routine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smtClean="0"/>
              <a:t>«</a:t>
            </a:r>
            <a:r>
              <a:rPr lang="it-IT" dirty="0" err="1" smtClean="0"/>
              <a:t>wraptextFS.m</a:t>
            </a:r>
            <a:r>
              <a:rPr lang="it-IT" dirty="0" smtClean="0"/>
              <a:t>». </a:t>
            </a:r>
            <a:r>
              <a:rPr lang="en-US" dirty="0"/>
              <a:t>This function not only does text wrapping, but also enables us: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control left margin of the text;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control the maximum width of the text or the right margin;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add a (comment) sign at the beginning of each row of the wrapped text; 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indent the first line of the text.</a:t>
            </a:r>
          </a:p>
          <a:p>
            <a:pPr lvl="1"/>
            <a:r>
              <a:rPr lang="en-US" sz="2100" dirty="0" smtClean="0"/>
              <a:t>to </a:t>
            </a:r>
            <a:r>
              <a:rPr lang="en-US" sz="2100" dirty="0"/>
              <a:t>personalize comments, and left margin for comments </a:t>
            </a:r>
          </a:p>
          <a:p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7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595" y="89844"/>
            <a:ext cx="6293917" cy="1345417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Example</a:t>
            </a:r>
            <a:r>
              <a:rPr lang="it-IT" dirty="0" smtClean="0"/>
              <a:t> of the </a:t>
            </a:r>
            <a:r>
              <a:rPr lang="it-IT" dirty="0" err="1" smtClean="0"/>
              <a:t>application</a:t>
            </a:r>
            <a:r>
              <a:rPr lang="it-IT" dirty="0" smtClean="0"/>
              <a:t> of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/>
              <a:t>«</a:t>
            </a:r>
            <a:r>
              <a:rPr lang="it-IT" dirty="0" err="1"/>
              <a:t>wraptextFS.m</a:t>
            </a:r>
            <a:r>
              <a:rPr lang="it-IT" dirty="0" smtClean="0"/>
              <a:t>»  to a </a:t>
            </a:r>
            <a:r>
              <a:rPr lang="it-IT" dirty="0" err="1" smtClean="0"/>
              <a:t>particular</a:t>
            </a:r>
            <a:r>
              <a:rPr lang="it-IT" dirty="0" smtClean="0"/>
              <a:t> item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r="32846" b="52740"/>
          <a:stretch/>
        </p:blipFill>
        <p:spPr>
          <a:xfrm>
            <a:off x="0" y="1834395"/>
            <a:ext cx="6898511" cy="190880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8708"/>
            <a:ext cx="6858000" cy="4755292"/>
          </a:xfrm>
          <a:prstGeom prst="rect">
            <a:avLst/>
          </a:prstGeom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92596" y="1353843"/>
            <a:ext cx="6458673" cy="511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LongDesc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unformatted</a:t>
            </a:r>
            <a:r>
              <a:rPr lang="it-IT" dirty="0" smtClean="0"/>
              <a:t>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applygin</a:t>
            </a:r>
            <a:r>
              <a:rPr lang="it-IT" dirty="0" smtClean="0"/>
              <a:t> routine «</a:t>
            </a:r>
            <a:r>
              <a:rPr lang="it-IT" dirty="0" err="1" smtClean="0"/>
              <a:t>wraptextFS.m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92595" y="3958372"/>
            <a:ext cx="6458673" cy="511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2" indent="-171452" algn="l" defTabSz="685808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descriFormatted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formatted</a:t>
            </a:r>
            <a:r>
              <a:rPr lang="it-IT" dirty="0" smtClean="0"/>
              <a:t> </a:t>
            </a:r>
            <a:r>
              <a:rPr lang="it-IT" dirty="0" err="1" smtClean="0"/>
              <a:t>string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applying</a:t>
            </a:r>
            <a:r>
              <a:rPr lang="it-IT" dirty="0" smtClean="0"/>
              <a:t> routine «</a:t>
            </a:r>
            <a:r>
              <a:rPr lang="it-IT" dirty="0" err="1" smtClean="0"/>
              <a:t>wraptextFS.m</a:t>
            </a:r>
            <a:r>
              <a:rPr lang="it-IT" dirty="0" smtClean="0"/>
              <a:t>»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41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htmlwriteFS.m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This</a:t>
            </a:r>
            <a:r>
              <a:rPr lang="it-IT" dirty="0" smtClean="0"/>
              <a:t> routine </a:t>
            </a:r>
            <a:r>
              <a:rPr lang="it-IT" dirty="0" err="1" smtClean="0"/>
              <a:t>takes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input the out 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described</a:t>
            </a:r>
            <a:r>
              <a:rPr lang="it-IT" dirty="0" smtClean="0"/>
              <a:t> </a:t>
            </a:r>
            <a:r>
              <a:rPr lang="it-IT" dirty="0" err="1" smtClean="0"/>
              <a:t>previously</a:t>
            </a:r>
            <a:r>
              <a:rPr lang="it-IT" dirty="0" smtClean="0"/>
              <a:t> and </a:t>
            </a:r>
            <a:r>
              <a:rPr lang="it-IT" dirty="0" err="1" smtClean="0"/>
              <a:t>creates</a:t>
            </a:r>
            <a:r>
              <a:rPr lang="it-IT" dirty="0" smtClean="0"/>
              <a:t> the </a:t>
            </a:r>
            <a:r>
              <a:rPr lang="it-IT" dirty="0" err="1" smtClean="0"/>
              <a:t>corresponding</a:t>
            </a:r>
            <a:r>
              <a:rPr lang="it-IT" dirty="0" smtClean="0"/>
              <a:t> HTML file </a:t>
            </a:r>
            <a:r>
              <a:rPr lang="it-IT" dirty="0" err="1" smtClean="0"/>
              <a:t>using</a:t>
            </a:r>
            <a:r>
              <a:rPr lang="it-IT" dirty="0" smtClean="0"/>
              <a:t> the </a:t>
            </a:r>
            <a:r>
              <a:rPr lang="it-IT" dirty="0" err="1" smtClean="0"/>
              <a:t>styles</a:t>
            </a:r>
            <a:r>
              <a:rPr lang="it-IT" dirty="0" smtClean="0"/>
              <a:t> of the MATLAB help </a:t>
            </a:r>
            <a:r>
              <a:rPr lang="it-IT" dirty="0" err="1" smtClean="0"/>
              <a:t>system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In </a:t>
            </a:r>
            <a:r>
              <a:rPr lang="it-IT" dirty="0" err="1" smtClean="0"/>
              <a:t>this</a:t>
            </a:r>
            <a:r>
              <a:rPr lang="it-IT" dirty="0" smtClean="0"/>
              <a:t> routine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 smtClean="0"/>
              <a:t> of </a:t>
            </a:r>
            <a:r>
              <a:rPr lang="it-IT" dirty="0" err="1" smtClean="0"/>
              <a:t>structure</a:t>
            </a:r>
            <a:r>
              <a:rPr lang="it-IT" dirty="0" smtClean="0"/>
              <a:t> out are </a:t>
            </a:r>
            <a:r>
              <a:rPr lang="it-IT" dirty="0" err="1" smtClean="0"/>
              <a:t>embedded</a:t>
            </a:r>
            <a:r>
              <a:rPr lang="it-IT" dirty="0" smtClean="0"/>
              <a:t> inside the HTML MATLAB </a:t>
            </a:r>
            <a:r>
              <a:rPr lang="it-IT" dirty="0" err="1" smtClean="0"/>
              <a:t>framework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660" y="5580499"/>
            <a:ext cx="6985321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htmlwriteFS.m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r="15283"/>
          <a:stretch/>
        </p:blipFill>
        <p:spPr>
          <a:xfrm>
            <a:off x="-115748" y="1847889"/>
            <a:ext cx="7442523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22" b="34111"/>
          <a:stretch/>
        </p:blipFill>
        <p:spPr>
          <a:xfrm>
            <a:off x="0" y="5734991"/>
            <a:ext cx="6817489" cy="260601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/>
          <a:srcRect r="10504" b="-1067"/>
          <a:stretch/>
        </p:blipFill>
        <p:spPr>
          <a:xfrm>
            <a:off x="0" y="942384"/>
            <a:ext cx="6840638" cy="4913884"/>
          </a:xfrm>
          <a:prstGeom prst="rect">
            <a:avLst/>
          </a:prstGeom>
        </p:spPr>
      </p:pic>
      <p:cxnSp>
        <p:nvCxnSpPr>
          <p:cNvPr id="29" name="Connettore 2 28"/>
          <p:cNvCxnSpPr>
            <a:stCxn id="28" idx="3"/>
          </p:cNvCxnSpPr>
          <p:nvPr/>
        </p:nvCxnSpPr>
        <p:spPr>
          <a:xfrm flipH="1">
            <a:off x="4467828" y="5709307"/>
            <a:ext cx="263654" cy="526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1489" y="34904"/>
            <a:ext cx="5915025" cy="659578"/>
          </a:xfrm>
        </p:spPr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31494" y="3875079"/>
            <a:ext cx="3762134" cy="1886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argument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: «short </a:t>
            </a:r>
            <a:r>
              <a:rPr lang="it-IT" dirty="0" err="1" smtClean="0"/>
              <a:t>description</a:t>
            </a:r>
            <a:r>
              <a:rPr lang="it-IT" dirty="0" smtClean="0"/>
              <a:t>», «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indication</a:t>
            </a:r>
            <a:r>
              <a:rPr lang="it-IT" dirty="0" smtClean="0"/>
              <a:t>», «long </a:t>
            </a:r>
            <a:r>
              <a:rPr lang="it-IT" dirty="0" err="1" smtClean="0"/>
              <a:t>description</a:t>
            </a:r>
            <a:r>
              <a:rPr lang="it-IT" dirty="0" smtClean="0"/>
              <a:t>», «</a:t>
            </a:r>
            <a:r>
              <a:rPr lang="it-IT" dirty="0" err="1" smtClean="0"/>
              <a:t>Example</a:t>
            </a:r>
            <a:r>
              <a:rPr lang="it-IT" dirty="0" smtClean="0"/>
              <a:t> «and 2Data </a:t>
            </a:r>
            <a:r>
              <a:rPr lang="it-IT" dirty="0" err="1" smtClean="0"/>
              <a:t>type</a:t>
            </a:r>
            <a:r>
              <a:rPr lang="it-IT" dirty="0" smtClean="0"/>
              <a:t>»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o 17"/>
          <p:cNvGrpSpPr/>
          <p:nvPr/>
        </p:nvGrpSpPr>
        <p:grpSpPr>
          <a:xfrm>
            <a:off x="231494" y="6435525"/>
            <a:ext cx="2013995" cy="2479292"/>
            <a:chOff x="231494" y="6435525"/>
            <a:chExt cx="2013995" cy="2479292"/>
          </a:xfrm>
        </p:grpSpPr>
        <p:sp>
          <p:nvSpPr>
            <p:cNvPr id="8" name="Ovale 7"/>
            <p:cNvSpPr/>
            <p:nvPr/>
          </p:nvSpPr>
          <p:spPr>
            <a:xfrm>
              <a:off x="231494" y="7911303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Short </a:t>
              </a:r>
              <a:r>
                <a:rPr lang="it-IT" dirty="0" err="1" smtClean="0"/>
                <a:t>description</a:t>
              </a:r>
              <a:endParaRPr lang="it-IT" dirty="0"/>
            </a:p>
          </p:txBody>
        </p:sp>
        <p:cxnSp>
          <p:nvCxnSpPr>
            <p:cNvPr id="22" name="Connettore 2 21"/>
            <p:cNvCxnSpPr>
              <a:stCxn id="8" idx="0"/>
            </p:cNvCxnSpPr>
            <p:nvPr/>
          </p:nvCxnSpPr>
          <p:spPr>
            <a:xfrm flipV="1">
              <a:off x="1238492" y="6435525"/>
              <a:ext cx="509285" cy="14757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o 11"/>
          <p:cNvGrpSpPr/>
          <p:nvPr/>
        </p:nvGrpSpPr>
        <p:grpSpPr>
          <a:xfrm>
            <a:off x="231494" y="1248782"/>
            <a:ext cx="6442080" cy="5418593"/>
            <a:chOff x="471489" y="6342926"/>
            <a:chExt cx="6442080" cy="5418593"/>
          </a:xfrm>
        </p:grpSpPr>
        <p:cxnSp>
          <p:nvCxnSpPr>
            <p:cNvPr id="9" name="Connettore 2 8"/>
            <p:cNvCxnSpPr/>
            <p:nvPr/>
          </p:nvCxnSpPr>
          <p:spPr>
            <a:xfrm flipH="1" flipV="1">
              <a:off x="775504" y="6458673"/>
              <a:ext cx="694482" cy="11934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/>
            <p:cNvSpPr/>
            <p:nvPr/>
          </p:nvSpPr>
          <p:spPr>
            <a:xfrm>
              <a:off x="471490" y="7580889"/>
              <a:ext cx="2318010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Required</a:t>
              </a:r>
              <a:r>
                <a:rPr lang="it-IT" dirty="0" smtClean="0"/>
                <a:t> input </a:t>
              </a:r>
              <a:r>
                <a:rPr lang="it-IT" dirty="0" err="1" smtClean="0"/>
                <a:t>arguments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27" name="Connettore diritto 26"/>
            <p:cNvCxnSpPr/>
            <p:nvPr/>
          </p:nvCxnSpPr>
          <p:spPr>
            <a:xfrm>
              <a:off x="471489" y="6342926"/>
              <a:ext cx="2456906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/>
            <p:cNvCxnSpPr/>
            <p:nvPr/>
          </p:nvCxnSpPr>
          <p:spPr>
            <a:xfrm flipV="1">
              <a:off x="1699942" y="11529668"/>
              <a:ext cx="2659463" cy="21866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/>
            <p:cNvCxnSpPr/>
            <p:nvPr/>
          </p:nvCxnSpPr>
          <p:spPr>
            <a:xfrm flipV="1">
              <a:off x="5264764" y="11571182"/>
              <a:ext cx="1648805" cy="303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/>
            <p:cNvCxnSpPr/>
            <p:nvPr/>
          </p:nvCxnSpPr>
          <p:spPr>
            <a:xfrm>
              <a:off x="2120291" y="11761519"/>
              <a:ext cx="3441525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e 27"/>
          <p:cNvSpPr/>
          <p:nvPr/>
        </p:nvSpPr>
        <p:spPr>
          <a:xfrm>
            <a:off x="4436539" y="4852754"/>
            <a:ext cx="2013995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indication</a:t>
            </a:r>
            <a:endParaRPr lang="it-IT" dirty="0"/>
          </a:p>
        </p:txBody>
      </p:sp>
      <p:sp>
        <p:nvSpPr>
          <p:cNvPr id="30" name="Ovale 29"/>
          <p:cNvSpPr/>
          <p:nvPr/>
        </p:nvSpPr>
        <p:spPr>
          <a:xfrm>
            <a:off x="4340506" y="7056294"/>
            <a:ext cx="2013995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Long </a:t>
            </a:r>
            <a:r>
              <a:rPr lang="it-IT" dirty="0" err="1" smtClean="0"/>
              <a:t>description</a:t>
            </a:r>
            <a:endParaRPr lang="it-IT" dirty="0"/>
          </a:p>
        </p:txBody>
      </p:sp>
      <p:cxnSp>
        <p:nvCxnSpPr>
          <p:cNvPr id="31" name="Connettore 2 30"/>
          <p:cNvCxnSpPr>
            <a:stCxn id="30" idx="0"/>
          </p:cNvCxnSpPr>
          <p:nvPr/>
        </p:nvCxnSpPr>
        <p:spPr>
          <a:xfrm flipH="1" flipV="1">
            <a:off x="5220182" y="6435525"/>
            <a:ext cx="127322" cy="620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e 31"/>
          <p:cNvSpPr/>
          <p:nvPr/>
        </p:nvSpPr>
        <p:spPr>
          <a:xfrm>
            <a:off x="3112413" y="8158104"/>
            <a:ext cx="2013995" cy="1003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Example</a:t>
            </a:r>
            <a:r>
              <a:rPr lang="it-IT" dirty="0" smtClean="0"/>
              <a:t> and Data </a:t>
            </a:r>
            <a:r>
              <a:rPr lang="it-IT" dirty="0" err="1" smtClean="0"/>
              <a:t>Types</a:t>
            </a:r>
            <a:endParaRPr lang="it-IT" dirty="0"/>
          </a:p>
        </p:txBody>
      </p:sp>
      <p:cxnSp>
        <p:nvCxnSpPr>
          <p:cNvPr id="33" name="Connettore 2 32"/>
          <p:cNvCxnSpPr/>
          <p:nvPr/>
        </p:nvCxnSpPr>
        <p:spPr>
          <a:xfrm flipH="1" flipV="1">
            <a:off x="2627813" y="7339626"/>
            <a:ext cx="973811" cy="969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/>
          <p:cNvCxnSpPr/>
          <p:nvPr/>
        </p:nvCxnSpPr>
        <p:spPr>
          <a:xfrm flipV="1">
            <a:off x="4297462" y="6452216"/>
            <a:ext cx="494457" cy="406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1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developed</a:t>
            </a:r>
            <a:r>
              <a:rPr lang="it-IT" dirty="0" smtClean="0"/>
              <a:t> a </a:t>
            </a:r>
            <a:r>
              <a:rPr lang="it-IT" dirty="0" err="1" smtClean="0"/>
              <a:t>fully</a:t>
            </a:r>
            <a:r>
              <a:rPr lang="it-IT" dirty="0" smtClean="0"/>
              <a:t> </a:t>
            </a:r>
            <a:r>
              <a:rPr lang="it-IT" dirty="0" err="1" smtClean="0"/>
              <a:t>automatic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enables</a:t>
            </a:r>
            <a:r>
              <a:rPr lang="it-IT" dirty="0" smtClean="0"/>
              <a:t> </a:t>
            </a:r>
            <a:r>
              <a:rPr lang="it-IT" dirty="0" err="1" smtClean="0"/>
              <a:t>us</a:t>
            </a:r>
            <a:r>
              <a:rPr lang="it-IT" dirty="0" smtClean="0"/>
              <a:t> to </a:t>
            </a:r>
            <a:r>
              <a:rPr lang="it-IT" dirty="0" err="1" smtClean="0"/>
              <a:t>have</a:t>
            </a:r>
            <a:r>
              <a:rPr lang="it-IT" dirty="0" smtClean="0"/>
              <a:t> a </a:t>
            </a:r>
            <a:r>
              <a:rPr lang="it-IT" dirty="0" err="1" smtClean="0"/>
              <a:t>one</a:t>
            </a:r>
            <a:r>
              <a:rPr lang="it-IT" dirty="0" smtClean="0"/>
              <a:t> to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correspondence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the .m and the .html file</a:t>
            </a:r>
          </a:p>
          <a:p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no </a:t>
            </a:r>
            <a:r>
              <a:rPr lang="it-IT" dirty="0" err="1" smtClean="0"/>
              <a:t>need</a:t>
            </a:r>
            <a:r>
              <a:rPr lang="it-IT" dirty="0" smtClean="0"/>
              <a:t> to </a:t>
            </a:r>
            <a:r>
              <a:rPr lang="it-IT" dirty="0" err="1" smtClean="0"/>
              <a:t>learn</a:t>
            </a:r>
            <a:r>
              <a:rPr lang="it-IT" dirty="0" smtClean="0"/>
              <a:t> the </a:t>
            </a:r>
            <a:r>
              <a:rPr lang="it-IT" dirty="0" err="1" smtClean="0"/>
              <a:t>rules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the input .m file </a:t>
            </a:r>
            <a:r>
              <a:rPr lang="it-IT" dirty="0" err="1" smtClean="0"/>
              <a:t>has</a:t>
            </a:r>
            <a:r>
              <a:rPr lang="it-IT" dirty="0" smtClean="0"/>
              <a:t> to </a:t>
            </a:r>
            <a:r>
              <a:rPr lang="it-IT" dirty="0" err="1" smtClean="0"/>
              <a:t>obey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information can be </a:t>
            </a:r>
            <a:r>
              <a:rPr lang="it-IT" dirty="0" err="1" smtClean="0"/>
              <a:t>added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the GUI.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portability</a:t>
            </a:r>
            <a:r>
              <a:rPr lang="it-IT" dirty="0" smtClean="0"/>
              <a:t> of .XML </a:t>
            </a:r>
            <a:r>
              <a:rPr lang="it-IT" dirty="0" err="1" smtClean="0"/>
              <a:t>files</a:t>
            </a:r>
            <a:r>
              <a:rPr lang="it-IT" dirty="0" smtClean="0"/>
              <a:t> </a:t>
            </a:r>
            <a:r>
              <a:rPr lang="it-IT" dirty="0" err="1" smtClean="0"/>
              <a:t>guarantee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the </a:t>
            </a:r>
            <a:r>
              <a:rPr lang="it-IT" dirty="0" err="1" smtClean="0"/>
              <a:t>documentation</a:t>
            </a:r>
            <a:r>
              <a:rPr lang="it-IT" dirty="0" smtClean="0"/>
              <a:t> </a:t>
            </a:r>
            <a:r>
              <a:rPr lang="it-IT" dirty="0" err="1" smtClean="0"/>
              <a:t>produced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in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platform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84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(</a:t>
            </a:r>
            <a:r>
              <a:rPr lang="it-IT" dirty="0" err="1"/>
              <a:t>structured</a:t>
            </a:r>
            <a:r>
              <a:rPr lang="it-IT" dirty="0"/>
              <a:t>) .m file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Some </a:t>
            </a:r>
            <a:r>
              <a:rPr lang="it-IT" dirty="0" err="1" smtClean="0"/>
              <a:t>arguments</a:t>
            </a:r>
            <a:r>
              <a:rPr lang="it-IT" dirty="0" smtClean="0"/>
              <a:t> </a:t>
            </a:r>
            <a:r>
              <a:rPr lang="it-IT" dirty="0" err="1" smtClean="0"/>
              <a:t>contain</a:t>
            </a:r>
            <a:r>
              <a:rPr lang="it-IT" dirty="0" smtClean="0"/>
              <a:t> LATEX </a:t>
            </a:r>
            <a:r>
              <a:rPr lang="it-IT" dirty="0" err="1" smtClean="0"/>
              <a:t>equations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7689" b="-171"/>
          <a:stretch/>
        </p:blipFill>
        <p:spPr>
          <a:xfrm>
            <a:off x="-14468" y="2915357"/>
            <a:ext cx="6886937" cy="59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1080" t="1" r="8289" b="-48"/>
          <a:stretch/>
        </p:blipFill>
        <p:spPr>
          <a:xfrm>
            <a:off x="72299" y="3061709"/>
            <a:ext cx="6803063" cy="432294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1109880" y="1833013"/>
            <a:ext cx="2802364" cy="1419835"/>
            <a:chOff x="2789499" y="1751628"/>
            <a:chExt cx="2013995" cy="1419835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Ouptut</a:t>
              </a:r>
              <a:r>
                <a:rPr lang="it-IT" dirty="0" smtClean="0"/>
                <a:t> </a:t>
              </a:r>
              <a:r>
                <a:rPr lang="it-IT" dirty="0" err="1" smtClean="0"/>
                <a:t>arguments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789499" y="2434167"/>
              <a:ext cx="335666" cy="7372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7"/>
          <p:cNvSpPr/>
          <p:nvPr/>
        </p:nvSpPr>
        <p:spPr>
          <a:xfrm>
            <a:off x="560016" y="7698285"/>
            <a:ext cx="4602293" cy="134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 the </a:t>
            </a:r>
            <a:r>
              <a:rPr lang="it-IT" dirty="0" err="1" smtClean="0"/>
              <a:t>description</a:t>
            </a:r>
            <a:r>
              <a:rPr lang="it-IT" dirty="0" smtClean="0"/>
              <a:t> of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argument</a:t>
            </a:r>
            <a:r>
              <a:rPr lang="it-IT" dirty="0" smtClean="0"/>
              <a:t> (input or output)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may</a:t>
            </a:r>
            <a:r>
              <a:rPr lang="it-IT" dirty="0" smtClean="0"/>
              <a:t> be line </a:t>
            </a:r>
            <a:r>
              <a:rPr lang="it-IT" dirty="0" err="1" smtClean="0"/>
              <a:t>feeds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to be </a:t>
            </a:r>
            <a:r>
              <a:rPr lang="it-IT" dirty="0" err="1" smtClean="0"/>
              <a:t>preserved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1410822" y="6400795"/>
            <a:ext cx="955733" cy="1297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192519" y="3305973"/>
            <a:ext cx="988099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r="6894"/>
          <a:stretch/>
        </p:blipFill>
        <p:spPr>
          <a:xfrm>
            <a:off x="-17362" y="3131974"/>
            <a:ext cx="6875362" cy="496867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1109879" y="1833013"/>
            <a:ext cx="4492267" cy="1419835"/>
            <a:chOff x="2789499" y="1751628"/>
            <a:chExt cx="2013995" cy="1419835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Optional output </a:t>
              </a:r>
              <a:r>
                <a:rPr lang="it-IT" dirty="0" err="1" smtClean="0"/>
                <a:t>is</a:t>
              </a:r>
              <a:r>
                <a:rPr lang="it-IT" dirty="0" smtClean="0"/>
                <a:t> presente </a:t>
              </a:r>
              <a:r>
                <a:rPr lang="it-IT" dirty="0" err="1" smtClean="0"/>
                <a:t>if</a:t>
              </a:r>
              <a:r>
                <a:rPr lang="it-IT" dirty="0" smtClean="0"/>
                <a:t> the </a:t>
              </a:r>
              <a:r>
                <a:rPr lang="it-IT" dirty="0" err="1" smtClean="0"/>
                <a:t>function</a:t>
              </a:r>
              <a:r>
                <a:rPr lang="it-IT" dirty="0" smtClean="0"/>
                <a:t> </a:t>
              </a:r>
              <a:r>
                <a:rPr lang="it-IT" dirty="0" err="1" smtClean="0"/>
                <a:t>contains</a:t>
              </a:r>
              <a:r>
                <a:rPr lang="it-IT" dirty="0" smtClean="0"/>
                <a:t> </a:t>
              </a:r>
              <a:r>
                <a:rPr lang="it-IT" dirty="0" err="1" smtClean="0"/>
                <a:t>varargout</a:t>
              </a:r>
              <a:r>
                <a:rPr lang="it-IT" dirty="0" smtClean="0"/>
                <a:t> </a:t>
              </a:r>
              <a:r>
                <a:rPr lang="it-IT" dirty="0" err="1" smtClean="0"/>
                <a:t>arguments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789499" y="2434167"/>
              <a:ext cx="335666" cy="7372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7"/>
          <p:cNvSpPr/>
          <p:nvPr/>
        </p:nvSpPr>
        <p:spPr>
          <a:xfrm>
            <a:off x="2063191" y="4965720"/>
            <a:ext cx="4602293" cy="134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 the «More </a:t>
            </a:r>
            <a:r>
              <a:rPr lang="it-IT" dirty="0" err="1" smtClean="0"/>
              <a:t>About</a:t>
            </a:r>
            <a:r>
              <a:rPr lang="it-IT" dirty="0" smtClean="0"/>
              <a:t>» </a:t>
            </a:r>
            <a:r>
              <a:rPr lang="it-IT" dirty="0" err="1" smtClean="0"/>
              <a:t>section</a:t>
            </a:r>
            <a:r>
              <a:rPr lang="it-IT" dirty="0" smtClean="0"/>
              <a:t>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details</a:t>
            </a:r>
            <a:r>
              <a:rPr lang="it-IT" dirty="0" smtClean="0"/>
              <a:t> are </a:t>
            </a:r>
            <a:r>
              <a:rPr lang="it-IT" dirty="0" err="1" smtClean="0"/>
              <a:t>given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 err="1" smtClean="0"/>
              <a:t>function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 flipV="1">
            <a:off x="682906" y="4965721"/>
            <a:ext cx="1380285" cy="948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192519" y="3305973"/>
            <a:ext cx="168258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>
          <a:xfrm>
            <a:off x="191228" y="4965720"/>
            <a:ext cx="168258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o 13"/>
          <p:cNvGrpSpPr/>
          <p:nvPr/>
        </p:nvGrpSpPr>
        <p:grpSpPr>
          <a:xfrm>
            <a:off x="471489" y="8229600"/>
            <a:ext cx="6284873" cy="836222"/>
            <a:chOff x="471489" y="8229600"/>
            <a:chExt cx="6284873" cy="836222"/>
          </a:xfrm>
        </p:grpSpPr>
        <p:cxnSp>
          <p:nvCxnSpPr>
            <p:cNvPr id="17" name="Connettore 2 16"/>
            <p:cNvCxnSpPr/>
            <p:nvPr/>
          </p:nvCxnSpPr>
          <p:spPr>
            <a:xfrm flipH="1" flipV="1">
              <a:off x="1122744" y="8229600"/>
              <a:ext cx="677277" cy="3529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tangolo 18"/>
            <p:cNvSpPr/>
            <p:nvPr/>
          </p:nvSpPr>
          <p:spPr>
            <a:xfrm>
              <a:off x="471489" y="8531397"/>
              <a:ext cx="6284873" cy="53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In the «</a:t>
              </a:r>
              <a:r>
                <a:rPr lang="it-IT" dirty="0" err="1" smtClean="0"/>
                <a:t>See</a:t>
              </a:r>
              <a:r>
                <a:rPr lang="it-IT" dirty="0" smtClean="0"/>
                <a:t> </a:t>
              </a:r>
              <a:r>
                <a:rPr lang="it-IT" dirty="0" err="1" smtClean="0"/>
                <a:t>Also</a:t>
              </a:r>
              <a:r>
                <a:rPr lang="it-IT" dirty="0" smtClean="0"/>
                <a:t>» </a:t>
              </a:r>
              <a:r>
                <a:rPr lang="it-IT" dirty="0" err="1" smtClean="0"/>
                <a:t>section</a:t>
              </a:r>
              <a:r>
                <a:rPr lang="it-IT" dirty="0" smtClean="0"/>
                <a:t> </a:t>
              </a:r>
              <a:r>
                <a:rPr lang="it-IT" dirty="0" err="1" smtClean="0"/>
                <a:t>there</a:t>
              </a:r>
              <a:r>
                <a:rPr lang="it-IT" dirty="0" smtClean="0"/>
                <a:t> are </a:t>
              </a:r>
              <a:r>
                <a:rPr lang="it-IT" dirty="0" err="1" smtClean="0"/>
                <a:t>links</a:t>
              </a:r>
              <a:r>
                <a:rPr lang="it-IT" dirty="0" smtClean="0"/>
                <a:t> to </a:t>
              </a:r>
              <a:r>
                <a:rPr lang="it-IT" dirty="0" err="1" smtClean="0"/>
                <a:t>conntected</a:t>
              </a:r>
              <a:r>
                <a:rPr lang="it-IT" dirty="0" smtClean="0"/>
                <a:t> </a:t>
              </a:r>
              <a:r>
                <a:rPr lang="it-IT" dirty="0" err="1" smtClean="0"/>
                <a:t>functions</a:t>
              </a:r>
              <a:endParaRPr lang="it-IT" dirty="0"/>
            </a:p>
          </p:txBody>
        </p:sp>
      </p:grpSp>
      <p:cxnSp>
        <p:nvCxnSpPr>
          <p:cNvPr id="20" name="Connettore diritto 19"/>
          <p:cNvCxnSpPr/>
          <p:nvPr/>
        </p:nvCxnSpPr>
        <p:spPr>
          <a:xfrm>
            <a:off x="192519" y="8147691"/>
            <a:ext cx="168258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/>
          <p:cNvCxnSpPr/>
          <p:nvPr/>
        </p:nvCxnSpPr>
        <p:spPr>
          <a:xfrm>
            <a:off x="1710472" y="8147691"/>
            <a:ext cx="168258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2875" t="-1" r="11808" b="1174"/>
          <a:stretch/>
        </p:blipFill>
        <p:spPr>
          <a:xfrm>
            <a:off x="0" y="3035932"/>
            <a:ext cx="6794339" cy="405934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1109879" y="1833013"/>
            <a:ext cx="4492267" cy="1345954"/>
            <a:chOff x="2789499" y="1751628"/>
            <a:chExt cx="2013995" cy="1345954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References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907484" y="2434167"/>
              <a:ext cx="217681" cy="6634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7"/>
          <p:cNvSpPr/>
          <p:nvPr/>
        </p:nvSpPr>
        <p:spPr>
          <a:xfrm>
            <a:off x="2063191" y="5361898"/>
            <a:ext cx="4602293" cy="55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Copyright </a:t>
            </a:r>
            <a:r>
              <a:rPr lang="it-IT" dirty="0" err="1" smtClean="0"/>
              <a:t>section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 flipV="1">
            <a:off x="2122233" y="5091574"/>
            <a:ext cx="1491692" cy="270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192519" y="3305973"/>
            <a:ext cx="1069122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o 13"/>
          <p:cNvGrpSpPr/>
          <p:nvPr/>
        </p:nvGrpSpPr>
        <p:grpSpPr>
          <a:xfrm>
            <a:off x="1524786" y="6264397"/>
            <a:ext cx="4957037" cy="1054294"/>
            <a:chOff x="471489" y="8011528"/>
            <a:chExt cx="6284873" cy="1054294"/>
          </a:xfrm>
        </p:grpSpPr>
        <p:cxnSp>
          <p:nvCxnSpPr>
            <p:cNvPr id="17" name="Connettore 2 16"/>
            <p:cNvCxnSpPr/>
            <p:nvPr/>
          </p:nvCxnSpPr>
          <p:spPr>
            <a:xfrm flipH="1" flipV="1">
              <a:off x="2885784" y="8011528"/>
              <a:ext cx="234459" cy="5198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tangolo 18"/>
            <p:cNvSpPr/>
            <p:nvPr/>
          </p:nvSpPr>
          <p:spPr>
            <a:xfrm>
              <a:off x="471489" y="8531397"/>
              <a:ext cx="6284873" cy="534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Link to </a:t>
              </a:r>
              <a:r>
                <a:rPr lang="it-IT" dirty="0" err="1" smtClean="0"/>
                <a:t>corresponding</a:t>
              </a:r>
              <a:r>
                <a:rPr lang="it-IT" dirty="0" smtClean="0"/>
                <a:t> HTML </a:t>
              </a:r>
              <a:r>
                <a:rPr lang="it-IT" dirty="0" err="1" smtClean="0"/>
                <a:t>function</a:t>
              </a:r>
              <a:r>
                <a:rPr lang="it-IT" dirty="0" smtClean="0"/>
                <a:t> </a:t>
              </a:r>
              <a:r>
                <a:rPr lang="it-IT" dirty="0" err="1" smtClean="0"/>
                <a:t>using</a:t>
              </a:r>
              <a:r>
                <a:rPr lang="it-IT" dirty="0" smtClean="0"/>
                <a:t> </a:t>
              </a:r>
              <a:r>
                <a:rPr lang="it-IT" dirty="0" err="1" smtClean="0"/>
                <a:t>docsearchFS</a:t>
              </a:r>
              <a:endParaRPr lang="it-IT" dirty="0"/>
            </a:p>
          </p:txBody>
        </p:sp>
      </p:grpSp>
      <p:cxnSp>
        <p:nvCxnSpPr>
          <p:cNvPr id="20" name="Connettore diritto 19"/>
          <p:cNvCxnSpPr/>
          <p:nvPr/>
        </p:nvCxnSpPr>
        <p:spPr>
          <a:xfrm>
            <a:off x="27892" y="7039017"/>
            <a:ext cx="1233749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471489" y="7812210"/>
            <a:ext cx="4602293" cy="55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Examples</a:t>
            </a:r>
            <a:r>
              <a:rPr lang="it-IT" dirty="0" smtClean="0"/>
              <a:t> </a:t>
            </a:r>
            <a:r>
              <a:rPr lang="it-IT" dirty="0" err="1" smtClean="0"/>
              <a:t>section</a:t>
            </a:r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 flipH="1" flipV="1">
            <a:off x="400501" y="7151261"/>
            <a:ext cx="469472" cy="687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0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4" y="6444787"/>
            <a:ext cx="6881456" cy="224047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/>
          <a:srcRect l="1371"/>
          <a:stretch/>
        </p:blipFill>
        <p:spPr>
          <a:xfrm>
            <a:off x="-26169" y="3058915"/>
            <a:ext cx="6903072" cy="1646063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(</a:t>
            </a:r>
            <a:r>
              <a:rPr lang="it-IT" dirty="0" err="1" smtClean="0"/>
              <a:t>structured</a:t>
            </a:r>
            <a:r>
              <a:rPr lang="it-IT" dirty="0" smtClean="0"/>
              <a:t>) .m file</a:t>
            </a:r>
            <a:endParaRPr lang="it-IT" dirty="0"/>
          </a:p>
        </p:txBody>
      </p:sp>
      <p:grpSp>
        <p:nvGrpSpPr>
          <p:cNvPr id="24" name="Gruppo 23"/>
          <p:cNvGrpSpPr/>
          <p:nvPr/>
        </p:nvGrpSpPr>
        <p:grpSpPr>
          <a:xfrm>
            <a:off x="1109879" y="1833013"/>
            <a:ext cx="4492267" cy="1345954"/>
            <a:chOff x="2789499" y="1751628"/>
            <a:chExt cx="2013995" cy="1345954"/>
          </a:xfrm>
        </p:grpSpPr>
        <p:sp>
          <p:nvSpPr>
            <p:cNvPr id="5" name="Ovale 4"/>
            <p:cNvSpPr/>
            <p:nvPr/>
          </p:nvSpPr>
          <p:spPr>
            <a:xfrm>
              <a:off x="2789499" y="1751628"/>
              <a:ext cx="2013995" cy="1003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Examples</a:t>
              </a:r>
              <a:r>
                <a:rPr lang="it-IT" dirty="0" smtClean="0"/>
                <a:t> </a:t>
              </a:r>
              <a:r>
                <a:rPr lang="it-IT" dirty="0" err="1" smtClean="0"/>
                <a:t>section</a:t>
              </a:r>
              <a:endParaRPr lang="it-IT" dirty="0"/>
            </a:p>
          </p:txBody>
        </p:sp>
        <p:cxnSp>
          <p:nvCxnSpPr>
            <p:cNvPr id="7" name="Connettore 2 6"/>
            <p:cNvCxnSpPr/>
            <p:nvPr/>
          </p:nvCxnSpPr>
          <p:spPr>
            <a:xfrm flipH="1">
              <a:off x="2907484" y="2434167"/>
              <a:ext cx="217681" cy="6634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ttangolo 7"/>
          <p:cNvSpPr/>
          <p:nvPr/>
        </p:nvSpPr>
        <p:spPr>
          <a:xfrm>
            <a:off x="212410" y="4832498"/>
            <a:ext cx="4602293" cy="55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delimited</a:t>
            </a:r>
            <a:r>
              <a:rPr lang="it-IT" dirty="0" smtClean="0"/>
              <a:t> by </a:t>
            </a:r>
            <a:r>
              <a:rPr lang="it-IT" dirty="0" err="1" smtClean="0"/>
              <a:t>signs</a:t>
            </a:r>
            <a:r>
              <a:rPr lang="it-IT" dirty="0" smtClean="0"/>
              <a:t> %{ %}</a:t>
            </a:r>
            <a:endParaRPr lang="it-IT" dirty="0"/>
          </a:p>
        </p:txBody>
      </p:sp>
      <p:cxnSp>
        <p:nvCxnSpPr>
          <p:cNvPr id="21" name="Connettore diritto 20"/>
          <p:cNvCxnSpPr/>
          <p:nvPr/>
        </p:nvCxnSpPr>
        <p:spPr>
          <a:xfrm>
            <a:off x="6865327" y="6667375"/>
            <a:ext cx="11575" cy="148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 flipV="1">
            <a:off x="40758" y="3741009"/>
            <a:ext cx="359743" cy="1076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40757" y="3305973"/>
            <a:ext cx="1069122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625034" y="5598086"/>
            <a:ext cx="5856790" cy="812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The double % </a:t>
            </a:r>
            <a:r>
              <a:rPr lang="it-IT" dirty="0" err="1" smtClean="0"/>
              <a:t>sign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</a:t>
            </a:r>
            <a:r>
              <a:rPr lang="it-IT" dirty="0" err="1" smtClean="0"/>
              <a:t>beginning</a:t>
            </a:r>
            <a:r>
              <a:rPr lang="it-IT" dirty="0" smtClean="0"/>
              <a:t> of the </a:t>
            </a:r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it-IT" dirty="0" err="1" smtClean="0"/>
              <a:t>denotes</a:t>
            </a:r>
            <a:r>
              <a:rPr lang="it-IT" dirty="0" smtClean="0"/>
              <a:t> an </a:t>
            </a:r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isìas</a:t>
            </a:r>
            <a:r>
              <a:rPr lang="it-IT" dirty="0" smtClean="0"/>
              <a:t> to be </a:t>
            </a:r>
            <a:r>
              <a:rPr lang="it-IT" dirty="0" err="1" smtClean="0"/>
              <a:t>automatically</a:t>
            </a:r>
            <a:r>
              <a:rPr lang="it-IT" dirty="0" smtClean="0"/>
              <a:t> </a:t>
            </a:r>
            <a:r>
              <a:rPr lang="it-IT" dirty="0" err="1" smtClean="0"/>
              <a:t>executed</a:t>
            </a:r>
            <a:r>
              <a:rPr lang="it-IT" dirty="0" smtClean="0"/>
              <a:t> in the </a:t>
            </a:r>
            <a:r>
              <a:rPr lang="it-IT" dirty="0" err="1" smtClean="0"/>
              <a:t>corresponding</a:t>
            </a:r>
            <a:r>
              <a:rPr lang="it-IT" dirty="0" smtClean="0"/>
              <a:t> HTML </a:t>
            </a:r>
            <a:r>
              <a:rPr lang="it-IT" dirty="0" err="1" smtClean="0"/>
              <a:t>function</a:t>
            </a:r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519294" y="8022610"/>
            <a:ext cx="4602293" cy="1075188"/>
            <a:chOff x="519294" y="8022610"/>
            <a:chExt cx="4602293" cy="1075188"/>
          </a:xfrm>
        </p:grpSpPr>
        <p:sp>
          <p:nvSpPr>
            <p:cNvPr id="26" name="Rettangolo 25"/>
            <p:cNvSpPr/>
            <p:nvPr/>
          </p:nvSpPr>
          <p:spPr>
            <a:xfrm>
              <a:off x="519294" y="8545034"/>
              <a:ext cx="4602293" cy="552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Sometimes</a:t>
              </a:r>
              <a:r>
                <a:rPr lang="it-IT" dirty="0" smtClean="0"/>
                <a:t> the </a:t>
              </a:r>
              <a:r>
                <a:rPr lang="it-IT" dirty="0" err="1" smtClean="0"/>
                <a:t>examples</a:t>
              </a:r>
              <a:r>
                <a:rPr lang="it-IT" dirty="0" smtClean="0"/>
                <a:t> </a:t>
              </a:r>
              <a:r>
                <a:rPr lang="it-IT" dirty="0" err="1" smtClean="0"/>
                <a:t>contain</a:t>
              </a:r>
              <a:r>
                <a:rPr lang="it-IT" dirty="0" smtClean="0"/>
                <a:t> code </a:t>
              </a:r>
              <a:r>
                <a:rPr lang="it-IT" dirty="0" err="1" smtClean="0"/>
                <a:t>indentation</a:t>
              </a:r>
              <a:r>
                <a:rPr lang="it-IT" dirty="0" smtClean="0"/>
                <a:t> </a:t>
              </a:r>
              <a:r>
                <a:rPr lang="it-IT" dirty="0" err="1" smtClean="0"/>
                <a:t>which</a:t>
              </a:r>
              <a:r>
                <a:rPr lang="it-IT" dirty="0" smtClean="0"/>
                <a:t> must be </a:t>
              </a:r>
              <a:r>
                <a:rPr lang="it-IT" dirty="0" err="1" smtClean="0"/>
                <a:t>preserved</a:t>
              </a:r>
              <a:endParaRPr lang="it-IT" dirty="0"/>
            </a:p>
          </p:txBody>
        </p:sp>
        <p:cxnSp>
          <p:nvCxnSpPr>
            <p:cNvPr id="28" name="Connettore 2 27"/>
            <p:cNvCxnSpPr/>
            <p:nvPr/>
          </p:nvCxnSpPr>
          <p:spPr>
            <a:xfrm flipH="1" flipV="1">
              <a:off x="625034" y="8022610"/>
              <a:ext cx="242423" cy="5224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nettore 2 22"/>
          <p:cNvCxnSpPr/>
          <p:nvPr/>
        </p:nvCxnSpPr>
        <p:spPr>
          <a:xfrm flipH="1" flipV="1">
            <a:off x="212410" y="4629223"/>
            <a:ext cx="188092" cy="20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H="1">
            <a:off x="625035" y="6444787"/>
            <a:ext cx="484844" cy="308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8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«</a:t>
            </a:r>
            <a:r>
              <a:rPr lang="it-IT" dirty="0" err="1" smtClean="0"/>
              <a:t>mreadFS.m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1488" y="1924880"/>
            <a:ext cx="6241828" cy="6976052"/>
          </a:xfrm>
        </p:spPr>
        <p:txBody>
          <a:bodyPr>
            <a:normAutofit fontScale="92500"/>
          </a:bodyPr>
          <a:lstStyle/>
          <a:p>
            <a:r>
              <a:rPr lang="it-IT" dirty="0" err="1" smtClean="0"/>
              <a:t>Transforms</a:t>
            </a:r>
            <a:r>
              <a:rPr lang="it-IT" dirty="0" smtClean="0"/>
              <a:t> a MATLAB .m file </a:t>
            </a:r>
            <a:r>
              <a:rPr lang="it-IT" dirty="0" err="1" smtClean="0"/>
              <a:t>into</a:t>
            </a:r>
            <a:r>
              <a:rPr lang="it-IT" dirty="0" smtClean="0"/>
              <a:t> a MATLAB </a:t>
            </a:r>
            <a:r>
              <a:rPr lang="it-IT" dirty="0" err="1" smtClean="0"/>
              <a:t>structure</a:t>
            </a:r>
            <a:r>
              <a:rPr lang="it-IT" dirty="0" smtClean="0"/>
              <a:t> (</a:t>
            </a:r>
            <a:r>
              <a:rPr lang="it-IT" dirty="0" err="1" smtClean="0"/>
              <a:t>say</a:t>
            </a:r>
            <a:r>
              <a:rPr lang="it-IT" dirty="0" smtClean="0"/>
              <a:t> out) with 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fields</a:t>
            </a:r>
            <a:r>
              <a:rPr lang="it-IT" dirty="0" smtClean="0"/>
              <a:t>.</a:t>
            </a:r>
          </a:p>
          <a:p>
            <a:r>
              <a:rPr lang="it-IT" b="1" dirty="0" err="1" smtClean="0"/>
              <a:t>out.titl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the tille</a:t>
            </a:r>
          </a:p>
          <a:p>
            <a:r>
              <a:rPr lang="it-IT" b="1" dirty="0" err="1"/>
              <a:t>out.purpose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file </a:t>
            </a:r>
            <a:r>
              <a:rPr lang="it-IT" dirty="0" err="1" smtClean="0"/>
              <a:t>purpose</a:t>
            </a:r>
            <a:endParaRPr lang="it-IT" dirty="0" smtClean="0"/>
          </a:p>
          <a:p>
            <a:r>
              <a:rPr lang="it-IT" b="1" dirty="0" err="1"/>
              <a:t>out.description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file </a:t>
            </a:r>
            <a:r>
              <a:rPr lang="it-IT" dirty="0" err="1" smtClean="0"/>
              <a:t>description</a:t>
            </a:r>
            <a:endParaRPr lang="it-IT" dirty="0" smtClean="0"/>
          </a:p>
          <a:p>
            <a:r>
              <a:rPr lang="it-IT" b="1" dirty="0" err="1"/>
              <a:t>out.InpArgs</a:t>
            </a:r>
            <a:r>
              <a:rPr lang="it-IT" b="1" dirty="0"/>
              <a:t>:</a:t>
            </a:r>
            <a:r>
              <a:rPr lang="it-IT" dirty="0" smtClean="0"/>
              <a:t>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b×8 with «</a:t>
            </a:r>
            <a:r>
              <a:rPr lang="it-IT" dirty="0" err="1" smtClean="0"/>
              <a:t>Required</a:t>
            </a:r>
            <a:r>
              <a:rPr lang="it-IT" dirty="0" smtClean="0"/>
              <a:t> Input </a:t>
            </a:r>
            <a:r>
              <a:rPr lang="it-IT" dirty="0" err="1" smtClean="0"/>
              <a:t>Arguments</a:t>
            </a:r>
            <a:r>
              <a:rPr lang="it-IT" dirty="0" smtClean="0"/>
              <a:t>» </a:t>
            </a:r>
          </a:p>
          <a:p>
            <a:r>
              <a:rPr lang="it-IT" b="1" dirty="0" err="1"/>
              <a:t>out.OptArgs</a:t>
            </a:r>
            <a:r>
              <a:rPr lang="it-IT" b="1" dirty="0"/>
              <a:t>:</a:t>
            </a:r>
            <a:r>
              <a:rPr lang="it-IT" dirty="0" smtClean="0"/>
              <a:t>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c×8 </a:t>
            </a:r>
            <a:r>
              <a:rPr lang="it-IT" dirty="0"/>
              <a:t>with </a:t>
            </a:r>
            <a:r>
              <a:rPr lang="it-IT" dirty="0" smtClean="0"/>
              <a:t>«Optional Input </a:t>
            </a:r>
            <a:r>
              <a:rPr lang="it-IT" dirty="0" err="1" smtClean="0"/>
              <a:t>Arguments</a:t>
            </a:r>
            <a:r>
              <a:rPr lang="it-IT" dirty="0"/>
              <a:t>» </a:t>
            </a:r>
            <a:endParaRPr lang="it-IT" dirty="0" smtClean="0"/>
          </a:p>
          <a:p>
            <a:r>
              <a:rPr lang="it-IT" b="1" dirty="0" err="1"/>
              <a:t>out.OutArgs</a:t>
            </a:r>
            <a:r>
              <a:rPr lang="it-IT" b="1" dirty="0" smtClean="0"/>
              <a:t>: </a:t>
            </a:r>
            <a:r>
              <a:rPr lang="it-IT" dirty="0" err="1" smtClean="0"/>
              <a:t>cell</a:t>
            </a:r>
            <a:r>
              <a:rPr lang="it-IT" dirty="0" smtClean="0"/>
              <a:t> </a:t>
            </a:r>
            <a:r>
              <a:rPr lang="it-IT" dirty="0"/>
              <a:t>of </a:t>
            </a:r>
            <a:r>
              <a:rPr lang="it-IT" dirty="0" err="1"/>
              <a:t>size</a:t>
            </a:r>
            <a:r>
              <a:rPr lang="it-IT" dirty="0"/>
              <a:t> d</a:t>
            </a:r>
            <a:r>
              <a:rPr lang="it-IT" dirty="0" smtClean="0"/>
              <a:t>×8 </a:t>
            </a:r>
            <a:r>
              <a:rPr lang="it-IT" dirty="0"/>
              <a:t>with </a:t>
            </a:r>
            <a:r>
              <a:rPr lang="it-IT" dirty="0" smtClean="0"/>
              <a:t>«Output </a:t>
            </a:r>
            <a:r>
              <a:rPr lang="it-IT" dirty="0" err="1" smtClean="0"/>
              <a:t>Arguments</a:t>
            </a:r>
            <a:r>
              <a:rPr lang="it-IT" dirty="0"/>
              <a:t>» </a:t>
            </a:r>
          </a:p>
          <a:p>
            <a:r>
              <a:rPr lang="it-IT" b="1" dirty="0" err="1"/>
              <a:t>out.MoreAbout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theoretical</a:t>
            </a:r>
            <a:r>
              <a:rPr lang="it-IT" dirty="0" smtClean="0"/>
              <a:t> </a:t>
            </a:r>
            <a:r>
              <a:rPr lang="it-IT" dirty="0" err="1" smtClean="0"/>
              <a:t>details</a:t>
            </a:r>
            <a:endParaRPr lang="it-IT" dirty="0" smtClean="0"/>
          </a:p>
          <a:p>
            <a:r>
              <a:rPr lang="it-IT" b="1" dirty="0" err="1"/>
              <a:t>out.Acknowledgements</a:t>
            </a:r>
            <a:r>
              <a:rPr lang="it-IT" dirty="0" smtClean="0"/>
              <a:t>: </a:t>
            </a:r>
            <a:r>
              <a:rPr lang="it-IT" dirty="0" err="1" smtClean="0"/>
              <a:t>string</a:t>
            </a:r>
            <a:r>
              <a:rPr lang="it-IT" dirty="0" smtClean="0"/>
              <a:t> with </a:t>
            </a:r>
            <a:r>
              <a:rPr lang="it-IT" dirty="0" err="1" smtClean="0"/>
              <a:t>acknowledgements</a:t>
            </a:r>
            <a:endParaRPr lang="it-IT" dirty="0" smtClean="0"/>
          </a:p>
          <a:p>
            <a:r>
              <a:rPr lang="it-IT" b="1" dirty="0" err="1"/>
              <a:t>out.References</a:t>
            </a:r>
            <a:r>
              <a:rPr lang="it-IT" b="1" dirty="0"/>
              <a:t>: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f×1 with the </a:t>
            </a:r>
            <a:r>
              <a:rPr lang="it-IT" dirty="0" err="1" smtClean="0"/>
              <a:t>references</a:t>
            </a:r>
            <a:endParaRPr lang="it-IT" dirty="0" smtClean="0"/>
          </a:p>
          <a:p>
            <a:r>
              <a:rPr lang="it-IT" b="1" dirty="0" err="1"/>
              <a:t>out.SeeAlso</a:t>
            </a:r>
            <a:r>
              <a:rPr lang="it-IT" b="1" dirty="0"/>
              <a:t>:</a:t>
            </a:r>
            <a:r>
              <a:rPr lang="it-IT" dirty="0" smtClean="0"/>
              <a:t>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gx1 with </a:t>
            </a:r>
            <a:r>
              <a:rPr lang="it-IT" dirty="0" err="1" smtClean="0"/>
              <a:t>connected</a:t>
            </a:r>
            <a:r>
              <a:rPr lang="it-IT" dirty="0" smtClean="0"/>
              <a:t> MATLAB </a:t>
            </a:r>
            <a:r>
              <a:rPr lang="it-IT" dirty="0" err="1" smtClean="0"/>
              <a:t>files</a:t>
            </a:r>
            <a:endParaRPr lang="it-IT" dirty="0" smtClean="0"/>
          </a:p>
          <a:p>
            <a:r>
              <a:rPr lang="it-IT" b="1" dirty="0" err="1"/>
              <a:t>out.Ex</a:t>
            </a:r>
            <a:r>
              <a:rPr lang="it-IT" dirty="0" smtClean="0"/>
              <a:t>: </a:t>
            </a:r>
            <a:r>
              <a:rPr lang="it-IT" dirty="0" err="1" smtClean="0"/>
              <a:t>cell</a:t>
            </a:r>
            <a:r>
              <a:rPr lang="it-IT" dirty="0" smtClean="0"/>
              <a:t> of </a:t>
            </a:r>
            <a:r>
              <a:rPr lang="it-IT" dirty="0" err="1" smtClean="0"/>
              <a:t>size</a:t>
            </a:r>
            <a:r>
              <a:rPr lang="it-IT" dirty="0" smtClean="0"/>
              <a:t> hx1 with </a:t>
            </a:r>
            <a:r>
              <a:rPr lang="it-IT" dirty="0" err="1" smtClean="0"/>
              <a:t>Examples</a:t>
            </a:r>
            <a:r>
              <a:rPr lang="it-IT" dirty="0" smtClean="0"/>
              <a:t> </a:t>
            </a:r>
            <a:endParaRPr lang="it-IT" dirty="0"/>
          </a:p>
          <a:p>
            <a:r>
              <a:rPr lang="it-IT" b="1" dirty="0" err="1"/>
              <a:t>out.ExtraEx</a:t>
            </a:r>
            <a:r>
              <a:rPr lang="it-IT" b="1" dirty="0"/>
              <a:t>:</a:t>
            </a:r>
            <a:r>
              <a:rPr lang="it-IT" dirty="0" smtClean="0"/>
              <a:t> </a:t>
            </a:r>
            <a:r>
              <a:rPr lang="it-IT" dirty="0" err="1"/>
              <a:t>cell</a:t>
            </a:r>
            <a:r>
              <a:rPr lang="it-IT" dirty="0"/>
              <a:t> of </a:t>
            </a: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dirty="0" smtClean="0"/>
              <a:t>lx1 </a:t>
            </a:r>
            <a:r>
              <a:rPr lang="it-IT" dirty="0"/>
              <a:t>with </a:t>
            </a:r>
            <a:r>
              <a:rPr lang="it-IT" dirty="0" smtClean="0"/>
              <a:t>Extra </a:t>
            </a:r>
            <a:r>
              <a:rPr lang="it-IT" dirty="0" err="1" smtClean="0"/>
              <a:t>Examples</a:t>
            </a:r>
            <a:endParaRPr lang="it-IT" dirty="0" smtClean="0"/>
          </a:p>
          <a:p>
            <a:r>
              <a:rPr lang="it-IT" b="1" dirty="0"/>
              <a:t>out. </a:t>
            </a:r>
            <a:r>
              <a:rPr lang="it-IT" b="1" dirty="0" err="1"/>
              <a:t>InpArgsMisMatch</a:t>
            </a:r>
            <a:r>
              <a:rPr lang="it-IT" dirty="0" smtClean="0"/>
              <a:t>: </a:t>
            </a:r>
            <a:r>
              <a:rPr lang="it-IT" dirty="0" err="1" smtClean="0"/>
              <a:t>eventual</a:t>
            </a:r>
            <a:r>
              <a:rPr lang="it-IT" dirty="0" smtClean="0"/>
              <a:t> </a:t>
            </a:r>
            <a:r>
              <a:rPr lang="it-IT" dirty="0" err="1" smtClean="0"/>
              <a:t>mismatch</a:t>
            </a:r>
            <a:r>
              <a:rPr lang="it-IT" dirty="0" smtClean="0"/>
              <a:t> in </a:t>
            </a:r>
            <a:r>
              <a:rPr lang="it-IT" dirty="0" err="1" smtClean="0"/>
              <a:t>InpArgs</a:t>
            </a:r>
            <a:endParaRPr lang="it-IT" dirty="0" smtClean="0"/>
          </a:p>
          <a:p>
            <a:r>
              <a:rPr lang="it-IT" b="1" dirty="0" err="1"/>
              <a:t>out.OutArgsStructMisMatch</a:t>
            </a:r>
            <a:r>
              <a:rPr lang="it-IT" dirty="0" smtClean="0"/>
              <a:t>: </a:t>
            </a:r>
            <a:r>
              <a:rPr lang="it-IT" dirty="0" err="1"/>
              <a:t>eventual</a:t>
            </a:r>
            <a:r>
              <a:rPr lang="it-IT" dirty="0"/>
              <a:t> </a:t>
            </a:r>
            <a:r>
              <a:rPr lang="it-IT" dirty="0" err="1"/>
              <a:t>mismatch</a:t>
            </a:r>
            <a:r>
              <a:rPr lang="it-IT" dirty="0"/>
              <a:t> in </a:t>
            </a:r>
            <a:r>
              <a:rPr lang="it-IT" dirty="0" err="1" smtClean="0"/>
              <a:t>OutArgs</a:t>
            </a:r>
            <a:endParaRPr lang="it-IT" dirty="0" smtClean="0"/>
          </a:p>
          <a:p>
            <a:r>
              <a:rPr lang="it-IT" b="1" dirty="0" err="1"/>
              <a:t>out.linkHTMLMisMatch</a:t>
            </a:r>
            <a:r>
              <a:rPr lang="it-IT" dirty="0" smtClean="0"/>
              <a:t>: </a:t>
            </a:r>
            <a:r>
              <a:rPr lang="it-IT" dirty="0" err="1" smtClean="0"/>
              <a:t>eventual</a:t>
            </a:r>
            <a:r>
              <a:rPr lang="it-IT" dirty="0" smtClean="0"/>
              <a:t> </a:t>
            </a:r>
            <a:r>
              <a:rPr lang="it-IT" dirty="0" err="1" smtClean="0"/>
              <a:t>mismatch</a:t>
            </a:r>
            <a:r>
              <a:rPr lang="it-IT" dirty="0" smtClean="0"/>
              <a:t> in </a:t>
            </a:r>
            <a:r>
              <a:rPr lang="it-IT" dirty="0" err="1" smtClean="0"/>
              <a:t>links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58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1650</TotalTime>
  <Words>1235</Words>
  <Application>Microsoft Office PowerPoint</Application>
  <PresentationFormat>Presentazione su schermo (4:3)</PresentationFormat>
  <Paragraphs>133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5" baseType="lpstr">
      <vt:lpstr>Arial</vt:lpstr>
      <vt:lpstr>Arial Rounded MT Bold</vt:lpstr>
      <vt:lpstr>Calibri</vt:lpstr>
      <vt:lpstr>Calibri Light</vt:lpstr>
      <vt:lpstr>Tema di Office</vt:lpstr>
      <vt:lpstr>Presentazione standard di PowerPoint</vt:lpstr>
      <vt:lpstr>Example of (structured) .m file</vt:lpstr>
      <vt:lpstr>Example of (structured) .m file</vt:lpstr>
      <vt:lpstr>Example of (structured) .m file</vt:lpstr>
      <vt:lpstr>Example of (structured) .m file</vt:lpstr>
      <vt:lpstr>Example of (structured) .m file</vt:lpstr>
      <vt:lpstr>Example of (structured) .m file</vt:lpstr>
      <vt:lpstr>Example of (structured) .m file</vt:lpstr>
      <vt:lpstr>File «mreadFS.m»</vt:lpstr>
      <vt:lpstr>Example of the out strucure created by function mreadFS.m starting from file tclust.m</vt:lpstr>
      <vt:lpstr>Dissection of the field out.OptArgs (Optional arguments section)</vt:lpstr>
      <vt:lpstr>Dissection of the field out.description and a particular element inside out.OptArgs</vt:lpstr>
      <vt:lpstr>File «removeextraspacesLF.m»</vt:lpstr>
      <vt:lpstr>Dissection of the field out.description and a particular element inside out.OptArgs after applying function removeextraspacesLF.m</vt:lpstr>
      <vt:lpstr>Dissection of a particular element inside out.OptArgs before and after applying function «removeextraspacesLF.m»</vt:lpstr>
      <vt:lpstr>File «xmlwriteFS.m»</vt:lpstr>
      <vt:lpstr>Example of the output produced by «xmlwriteFS.m»</vt:lpstr>
      <vt:lpstr>Example of the output produced by «xmlwriteFS.m»</vt:lpstr>
      <vt:lpstr>helpGUI (a .mlapp file)</vt:lpstr>
      <vt:lpstr>Example of the output produced by «xmlreadFS.m»</vt:lpstr>
      <vt:lpstr>Some screenshots from the GUI: the «Preamble» tab</vt:lpstr>
      <vt:lpstr>Some screenshots from the GUI: the «Optional Arguments» tab</vt:lpstr>
      <vt:lpstr>Some screenshots from the GUI: the «Output Arguments» tab</vt:lpstr>
      <vt:lpstr>Each buttom of the GUI has the corresponding callback function</vt:lpstr>
      <vt:lpstr>Dissection of the first part of the callback assocaited to «Save changes to XML» button)</vt:lpstr>
      <vt:lpstr>File «mwriteFS.m»</vt:lpstr>
      <vt:lpstr>Example of the application of function «wraptextFS.m»  to a particular item</vt:lpstr>
      <vt:lpstr>File «htmlwriteFS.m»</vt:lpstr>
      <vt:lpstr>File «htmlwriteFS.m»</vt:lpstr>
      <vt:lpstr>Conclusions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Riani</dc:creator>
  <cp:lastModifiedBy>Marco Riani</cp:lastModifiedBy>
  <cp:revision>92</cp:revision>
  <dcterms:created xsi:type="dcterms:W3CDTF">2016-10-03T06:50:33Z</dcterms:created>
  <dcterms:modified xsi:type="dcterms:W3CDTF">2016-10-20T15:48:18Z</dcterms:modified>
</cp:coreProperties>
</file>