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Lst>
  <p:notesMasterIdLst>
    <p:notesMasterId r:id="rId16"/>
  </p:notesMasterIdLst>
  <p:sldIdLst>
    <p:sldId id="274" r:id="rId4"/>
    <p:sldId id="273" r:id="rId5"/>
    <p:sldId id="272" r:id="rId6"/>
    <p:sldId id="271" r:id="rId7"/>
    <p:sldId id="270" r:id="rId8"/>
    <p:sldId id="261" r:id="rId9"/>
    <p:sldId id="262" r:id="rId10"/>
    <p:sldId id="263" r:id="rId11"/>
    <p:sldId id="264" r:id="rId12"/>
    <p:sldId id="265" r:id="rId13"/>
    <p:sldId id="266" r:id="rId14"/>
    <p:sldId id="269" r:id="rId15"/>
  </p:sldIdLst>
  <p:sldSz cx="12192000" cy="6858000"/>
  <p:notesSz cx="7772400" cy="10058400"/>
  <p:embeddedFontLst>
    <p:embeddedFont>
      <p:font typeface="Fira Sans Extra Condensed" panose="020B060402020202020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W1P6JIqx8DD3rXqODyHuTukK0y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37583F-BA25-485B-AF93-03D8D4629FEE}">
  <a:tblStyle styleId="{E437583F-BA25-485B-AF93-03D8D4629FEE}"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7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2.fntdata"/><Relationship Id="rId26" Type="http://customschemas.google.com/relationships/presentationmetadata" Target="metadata"/><Relationship Id="rId3" Type="http://schemas.openxmlformats.org/officeDocument/2006/relationships/slideMaster" Target="slideMasters/slideMaster3.xml"/><Relationship Id="rId21" Type="http://schemas.openxmlformats.org/officeDocument/2006/relationships/font" Target="fonts/font5.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8.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font" Target="fonts/font3.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8295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3694941206_0_38: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0" name="Google Shape;420;g13694941206_0_3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066244c191_0_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	 </a:t>
            </a:r>
            <a:endParaRPr/>
          </a:p>
        </p:txBody>
      </p:sp>
      <p:sp>
        <p:nvSpPr>
          <p:cNvPr id="433" name="Google Shape;433;g1066244c191_0_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dd317ae2b_0_117:notes"/>
          <p:cNvSpPr txBox="1">
            <a:spLocks noGrp="1"/>
          </p:cNvSpPr>
          <p:nvPr>
            <p:ph type="body" idx="1"/>
          </p:nvPr>
        </p:nvSpPr>
        <p:spPr>
          <a:xfrm>
            <a:off x="777240" y="4777740"/>
            <a:ext cx="6217800" cy="4526400"/>
          </a:xfrm>
          <a:prstGeom prst="rect">
            <a:avLst/>
          </a:prstGeom>
          <a:noFill/>
          <a:ln>
            <a:noFill/>
          </a:ln>
        </p:spPr>
        <p:txBody>
          <a:bodyPr spcFirstLastPara="1" wrap="square" lIns="102600" tIns="102600" rIns="102600" bIns="102600" anchor="t" anchorCtr="0">
            <a:noAutofit/>
          </a:bodyPr>
          <a:lstStyle/>
          <a:p>
            <a:pPr marL="0" lvl="0" indent="0" algn="l" rtl="0">
              <a:lnSpc>
                <a:spcPct val="100000"/>
              </a:lnSpc>
              <a:spcBef>
                <a:spcPts val="0"/>
              </a:spcBef>
              <a:spcAft>
                <a:spcPts val="0"/>
              </a:spcAft>
              <a:buSzPts val="1200"/>
              <a:buNone/>
            </a:pPr>
            <a:endParaRPr/>
          </a:p>
        </p:txBody>
      </p:sp>
      <p:sp>
        <p:nvSpPr>
          <p:cNvPr id="588" name="Google Shape;588;gadd317ae2b_0_11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99" name="Google Shape;199;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1959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1" name="Google Shape;231;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3031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05e9140ba5_0_3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61" name="Google Shape;261;g105e9140ba5_0_3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7163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23" name="Google Shape;323;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655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5: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7" name="Google Shape;347;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3694941206_0_0: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 name="Google Shape;369;g13694941206_0_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add317ae2b_0_20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6" name="Google Shape;386;gadd317ae2b_0_20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3694941206_0_16: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3" name="Google Shape;403;g13694941206_0_1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6"/>
        <p:cNvGrpSpPr/>
        <p:nvPr/>
      </p:nvGrpSpPr>
      <p:grpSpPr>
        <a:xfrm>
          <a:off x="0" y="0"/>
          <a:ext cx="0" cy="0"/>
          <a:chOff x="0" y="0"/>
          <a:chExt cx="0" cy="0"/>
        </a:xfrm>
      </p:grpSpPr>
      <p:sp>
        <p:nvSpPr>
          <p:cNvPr id="117" name="Google Shape;117;gadd317ae2b_0_13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add317ae2b_0_13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gadd317ae2b_0_1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gadd317ae2b_0_1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gadd317ae2b_0_1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22"/>
        <p:cNvGrpSpPr/>
        <p:nvPr/>
      </p:nvGrpSpPr>
      <p:grpSpPr>
        <a:xfrm>
          <a:off x="0" y="0"/>
          <a:ext cx="0" cy="0"/>
          <a:chOff x="0" y="0"/>
          <a:chExt cx="0" cy="0"/>
        </a:xfrm>
      </p:grpSpPr>
      <p:sp>
        <p:nvSpPr>
          <p:cNvPr id="123" name="Google Shape;123;gadd317ae2b_0_12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gadd317ae2b_0_12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5" name="Google Shape;125;gadd317ae2b_0_1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gadd317ae2b_0_1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gadd317ae2b_0_1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28"/>
        <p:cNvGrpSpPr/>
        <p:nvPr/>
      </p:nvGrpSpPr>
      <p:grpSpPr>
        <a:xfrm>
          <a:off x="0" y="0"/>
          <a:ext cx="0" cy="0"/>
          <a:chOff x="0" y="0"/>
          <a:chExt cx="0" cy="0"/>
        </a:xfrm>
      </p:grpSpPr>
      <p:sp>
        <p:nvSpPr>
          <p:cNvPr id="129" name="Google Shape;129;gadd317ae2b_0_14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gadd317ae2b_0_14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1" name="Google Shape;131;gadd317ae2b_0_1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gadd317ae2b_0_1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gadd317ae2b_0_1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34"/>
        <p:cNvGrpSpPr/>
        <p:nvPr/>
      </p:nvGrpSpPr>
      <p:grpSpPr>
        <a:xfrm>
          <a:off x="0" y="0"/>
          <a:ext cx="0" cy="0"/>
          <a:chOff x="0" y="0"/>
          <a:chExt cx="0" cy="0"/>
        </a:xfrm>
      </p:grpSpPr>
      <p:sp>
        <p:nvSpPr>
          <p:cNvPr id="135" name="Google Shape;135;gadd317ae2b_0_1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gadd317ae2b_0_14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gadd317ae2b_0_14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gadd317ae2b_0_14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add317ae2b_0_1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gadd317ae2b_0_1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41"/>
        <p:cNvGrpSpPr/>
        <p:nvPr/>
      </p:nvGrpSpPr>
      <p:grpSpPr>
        <a:xfrm>
          <a:off x="0" y="0"/>
          <a:ext cx="0" cy="0"/>
          <a:chOff x="0" y="0"/>
          <a:chExt cx="0" cy="0"/>
        </a:xfrm>
      </p:grpSpPr>
      <p:sp>
        <p:nvSpPr>
          <p:cNvPr id="142" name="Google Shape;142;gadd317ae2b_0_15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gadd317ae2b_0_15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gadd317ae2b_0_15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gadd317ae2b_0_15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6" name="Google Shape;146;gadd317ae2b_0_15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gadd317ae2b_0_1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gadd317ae2b_0_1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gadd317ae2b_0_1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50"/>
        <p:cNvGrpSpPr/>
        <p:nvPr/>
      </p:nvGrpSpPr>
      <p:grpSpPr>
        <a:xfrm>
          <a:off x="0" y="0"/>
          <a:ext cx="0" cy="0"/>
          <a:chOff x="0" y="0"/>
          <a:chExt cx="0" cy="0"/>
        </a:xfrm>
      </p:grpSpPr>
      <p:sp>
        <p:nvSpPr>
          <p:cNvPr id="151" name="Google Shape;151;gadd317ae2b_0_1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gadd317ae2b_0_16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gadd317ae2b_0_16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gadd317ae2b_0_1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5"/>
        <p:cNvGrpSpPr/>
        <p:nvPr/>
      </p:nvGrpSpPr>
      <p:grpSpPr>
        <a:xfrm>
          <a:off x="0" y="0"/>
          <a:ext cx="0" cy="0"/>
          <a:chOff x="0" y="0"/>
          <a:chExt cx="0" cy="0"/>
        </a:xfrm>
      </p:grpSpPr>
      <p:sp>
        <p:nvSpPr>
          <p:cNvPr id="156" name="Google Shape;156;gadd317ae2b_0_1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gadd317ae2b_0_16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gadd317ae2b_0_16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9"/>
        <p:cNvGrpSpPr/>
        <p:nvPr/>
      </p:nvGrpSpPr>
      <p:grpSpPr>
        <a:xfrm>
          <a:off x="0" y="0"/>
          <a:ext cx="0" cy="0"/>
          <a:chOff x="0" y="0"/>
          <a:chExt cx="0" cy="0"/>
        </a:xfrm>
      </p:grpSpPr>
      <p:sp>
        <p:nvSpPr>
          <p:cNvPr id="160" name="Google Shape;160;gadd317ae2b_0_17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gadd317ae2b_0_17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62" name="Google Shape;162;gadd317ae2b_0_17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gadd317ae2b_0_17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gadd317ae2b_0_17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gadd317ae2b_0_1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66"/>
        <p:cNvGrpSpPr/>
        <p:nvPr/>
      </p:nvGrpSpPr>
      <p:grpSpPr>
        <a:xfrm>
          <a:off x="0" y="0"/>
          <a:ext cx="0" cy="0"/>
          <a:chOff x="0" y="0"/>
          <a:chExt cx="0" cy="0"/>
        </a:xfrm>
      </p:grpSpPr>
      <p:sp>
        <p:nvSpPr>
          <p:cNvPr id="167" name="Google Shape;167;gadd317ae2b_0_17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gadd317ae2b_0_179"/>
          <p:cNvSpPr>
            <a:spLocks noGrp="1"/>
          </p:cNvSpPr>
          <p:nvPr>
            <p:ph type="pic" idx="2"/>
          </p:nvPr>
        </p:nvSpPr>
        <p:spPr>
          <a:xfrm>
            <a:off x="5183188" y="987425"/>
            <a:ext cx="6172200" cy="4873500"/>
          </a:xfrm>
          <a:prstGeom prst="rect">
            <a:avLst/>
          </a:prstGeom>
          <a:noFill/>
          <a:ln>
            <a:noFill/>
          </a:ln>
        </p:spPr>
      </p:sp>
      <p:sp>
        <p:nvSpPr>
          <p:cNvPr id="169" name="Google Shape;169;gadd317ae2b_0_17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0" name="Google Shape;170;gadd317ae2b_0_17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gadd317ae2b_0_17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gadd317ae2b_0_17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73"/>
        <p:cNvGrpSpPr/>
        <p:nvPr/>
      </p:nvGrpSpPr>
      <p:grpSpPr>
        <a:xfrm>
          <a:off x="0" y="0"/>
          <a:ext cx="0" cy="0"/>
          <a:chOff x="0" y="0"/>
          <a:chExt cx="0" cy="0"/>
        </a:xfrm>
      </p:grpSpPr>
      <p:sp>
        <p:nvSpPr>
          <p:cNvPr id="174" name="Google Shape;174;gadd317ae2b_0_1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gadd317ae2b_0_18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gadd317ae2b_0_18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gadd317ae2b_0_18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gadd317ae2b_0_1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9"/>
        <p:cNvGrpSpPr/>
        <p:nvPr/>
      </p:nvGrpSpPr>
      <p:grpSpPr>
        <a:xfrm>
          <a:off x="0" y="0"/>
          <a:ext cx="0" cy="0"/>
          <a:chOff x="0" y="0"/>
          <a:chExt cx="0" cy="0"/>
        </a:xfrm>
      </p:grpSpPr>
      <p:sp>
        <p:nvSpPr>
          <p:cNvPr id="180" name="Google Shape;180;gadd317ae2b_0_19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gadd317ae2b_0_19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gadd317ae2b_0_1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gadd317ae2b_0_1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gadd317ae2b_0_1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gadd317ae2b_0_1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2" name="Google Shape;112;gadd317ae2b_0_1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gadd317ae2b_0_1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gadd317ae2b_0_1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gadd317ae2b_0_1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p:cNvPicPr preferRelativeResize="0"/>
          <p:nvPr/>
        </p:nvPicPr>
        <p:blipFill rotWithShape="1">
          <a:blip r:embed="rId3">
            <a:alphaModFix/>
          </a:blip>
          <a:srcRect/>
          <a:stretch/>
        </p:blipFill>
        <p:spPr>
          <a:xfrm>
            <a:off x="0" y="0"/>
            <a:ext cx="10301989"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2" name="Google Shape;192;p1"/>
          <p:cNvSpPr txBox="1"/>
          <p:nvPr/>
        </p:nvSpPr>
        <p:spPr>
          <a:xfrm>
            <a:off x="5556600" y="2250000"/>
            <a:ext cx="6145920" cy="1633680"/>
          </a:xfrm>
          <a:prstGeom prst="rect">
            <a:avLst/>
          </a:prstGeom>
          <a:noFill/>
          <a:ln>
            <a:noFill/>
          </a:ln>
        </p:spPr>
        <p:txBody>
          <a:bodyPr spcFirstLastPara="1" wrap="square" lIns="91425" tIns="45700" rIns="91425" bIns="45700" anchor="b" anchorCtr="0">
            <a:noAutofit/>
          </a:bodyPr>
          <a:lstStyle/>
          <a:p>
            <a:pPr lvl="0" indent="457200" algn="r">
              <a:lnSpc>
                <a:spcPct val="90000"/>
              </a:lnSpc>
              <a:buSzPts val="3600"/>
            </a:pPr>
            <a:r>
              <a:rPr lang="en-US" sz="3800" dirty="0"/>
              <a:t>SAFE AND FAST ROUTING FOR PEDESTRIAN</a:t>
            </a:r>
            <a:endParaRPr lang="es-ES" sz="3800" dirty="0"/>
          </a:p>
        </p:txBody>
      </p:sp>
    </p:spTree>
    <p:extLst>
      <p:ext uri="{BB962C8B-B14F-4D97-AF65-F5344CB8AC3E}">
        <p14:creationId xmlns:p14="http://schemas.microsoft.com/office/powerpoint/2010/main" val="1180122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Google Shape;422;g13694941206_0_38"/>
          <p:cNvPicPr preferRelativeResize="0"/>
          <p:nvPr/>
        </p:nvPicPr>
        <p:blipFill rotWithShape="1">
          <a:blip r:embed="rId3">
            <a:alphaModFix/>
          </a:blip>
          <a:srcRect/>
          <a:stretch/>
        </p:blipFill>
        <p:spPr>
          <a:xfrm>
            <a:off x="-2880" y="0"/>
            <a:ext cx="12196075" cy="6855842"/>
          </a:xfrm>
          <a:prstGeom prst="rect">
            <a:avLst/>
          </a:prstGeom>
          <a:noFill/>
          <a:ln>
            <a:noFill/>
          </a:ln>
        </p:spPr>
      </p:pic>
      <p:pic>
        <p:nvPicPr>
          <p:cNvPr id="15" name="Imagen 14"/>
          <p:cNvPicPr>
            <a:picLocks noChangeAspect="1"/>
          </p:cNvPicPr>
          <p:nvPr/>
        </p:nvPicPr>
        <p:blipFill rotWithShape="1">
          <a:blip r:embed="rId4">
            <a:extLst>
              <a:ext uri="{28A0092B-C50C-407E-A947-70E740481C1C}">
                <a14:useLocalDpi xmlns:a14="http://schemas.microsoft.com/office/drawing/2010/main" val="0"/>
              </a:ext>
            </a:extLst>
          </a:blip>
          <a:srcRect l="10017" t="10337" r="14023" b="4086"/>
          <a:stretch/>
        </p:blipFill>
        <p:spPr>
          <a:xfrm>
            <a:off x="566724" y="1106685"/>
            <a:ext cx="5494461" cy="4642472"/>
          </a:xfrm>
          <a:prstGeom prst="rect">
            <a:avLst/>
          </a:prstGeom>
        </p:spPr>
      </p:pic>
      <p:pic>
        <p:nvPicPr>
          <p:cNvPr id="16" name="Imagen 15"/>
          <p:cNvPicPr>
            <a:picLocks noChangeAspect="1"/>
          </p:cNvPicPr>
          <p:nvPr/>
        </p:nvPicPr>
        <p:blipFill rotWithShape="1">
          <a:blip r:embed="rId5">
            <a:extLst>
              <a:ext uri="{28A0092B-C50C-407E-A947-70E740481C1C}">
                <a14:useLocalDpi xmlns:a14="http://schemas.microsoft.com/office/drawing/2010/main" val="0"/>
              </a:ext>
            </a:extLst>
          </a:blip>
          <a:srcRect l="15065" t="10336" r="19311" b="5048"/>
          <a:stretch/>
        </p:blipFill>
        <p:spPr>
          <a:xfrm>
            <a:off x="6453460" y="1536022"/>
            <a:ext cx="4167648" cy="4030254"/>
          </a:xfrm>
          <a:prstGeom prst="rect">
            <a:avLst/>
          </a:prstGeom>
        </p:spPr>
      </p:pic>
      <p:sp>
        <p:nvSpPr>
          <p:cNvPr id="423" name="Google Shape;423;g13694941206_0_38"/>
          <p:cNvSpPr/>
          <p:nvPr/>
        </p:nvSpPr>
        <p:spPr>
          <a:xfrm>
            <a:off x="265329" y="376925"/>
            <a:ext cx="5883300" cy="424800"/>
          </a:xfrm>
          <a:prstGeom prst="rect">
            <a:avLst/>
          </a:prstGeom>
          <a:noFill/>
          <a:ln>
            <a:noFill/>
          </a:ln>
        </p:spPr>
        <p:txBody>
          <a:bodyPr spcFirstLastPara="1" wrap="square" lIns="90000" tIns="45000" rIns="90000" bIns="45000" anchor="t" anchorCtr="0">
            <a:noAutofit/>
          </a:bodyPr>
          <a:lstStyle/>
          <a:p>
            <a:pPr lvl="0">
              <a:buSzPts val="2200"/>
            </a:pPr>
            <a:r>
              <a:rPr lang="en-US" sz="2200" b="1" dirty="0">
                <a:solidFill>
                  <a:srgbClr val="FFFFFF"/>
                </a:solidFill>
              </a:rPr>
              <a:t>Visual comparison of the three paths</a:t>
            </a:r>
            <a:endParaRPr sz="2200" b="0" i="0" u="none" strike="noStrike" cap="none" dirty="0">
              <a:solidFill>
                <a:srgbClr val="000000"/>
              </a:solidFill>
              <a:latin typeface="Arial"/>
              <a:ea typeface="Arial"/>
              <a:cs typeface="Arial"/>
              <a:sym typeface="Arial"/>
            </a:endParaRPr>
          </a:p>
        </p:txBody>
      </p:sp>
      <p:sp>
        <p:nvSpPr>
          <p:cNvPr id="5" name="Rectángulo 4"/>
          <p:cNvSpPr/>
          <p:nvPr/>
        </p:nvSpPr>
        <p:spPr>
          <a:xfrm>
            <a:off x="3170903" y="3016045"/>
            <a:ext cx="1710469" cy="1777181"/>
          </a:xfrm>
          <a:prstGeom prst="rect">
            <a:avLst/>
          </a:prstGeom>
          <a:noFill/>
          <a:ln w="3175">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noFill/>
            </a:endParaRPr>
          </a:p>
        </p:txBody>
      </p:sp>
      <p:cxnSp>
        <p:nvCxnSpPr>
          <p:cNvPr id="7" name="Conector recto 6"/>
          <p:cNvCxnSpPr/>
          <p:nvPr/>
        </p:nvCxnSpPr>
        <p:spPr>
          <a:xfrm flipV="1">
            <a:off x="4881372" y="1614948"/>
            <a:ext cx="2110271" cy="1401097"/>
          </a:xfrm>
          <a:prstGeom prst="line">
            <a:avLst/>
          </a:prstGeom>
          <a:ln w="3175">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4881372" y="4793226"/>
            <a:ext cx="2110271" cy="482159"/>
          </a:xfrm>
          <a:prstGeom prst="line">
            <a:avLst/>
          </a:prstGeom>
          <a:ln w="3175">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g1066244c191_0_1"/>
          <p:cNvPicPr preferRelativeResize="0"/>
          <p:nvPr/>
        </p:nvPicPr>
        <p:blipFill rotWithShape="1">
          <a:blip r:embed="rId3">
            <a:alphaModFix/>
          </a:blip>
          <a:srcRect/>
          <a:stretch/>
        </p:blipFill>
        <p:spPr>
          <a:xfrm>
            <a:off x="-2580" y="0"/>
            <a:ext cx="12197163" cy="6856922"/>
          </a:xfrm>
          <a:prstGeom prst="rect">
            <a:avLst/>
          </a:prstGeom>
          <a:noFill/>
          <a:ln>
            <a:noFill/>
          </a:ln>
        </p:spPr>
      </p:pic>
      <p:sp>
        <p:nvSpPr>
          <p:cNvPr id="436" name="Google Shape;436;g1066244c191_0_1"/>
          <p:cNvSpPr/>
          <p:nvPr/>
        </p:nvSpPr>
        <p:spPr>
          <a:xfrm>
            <a:off x="265327" y="376925"/>
            <a:ext cx="4945800" cy="425400"/>
          </a:xfrm>
          <a:prstGeom prst="rect">
            <a:avLst/>
          </a:prstGeom>
          <a:noFill/>
          <a:ln>
            <a:noFill/>
          </a:ln>
        </p:spPr>
        <p:txBody>
          <a:bodyPr spcFirstLastPara="1" wrap="square" lIns="90000" tIns="45000" rIns="90000" bIns="45000" anchor="t" anchorCtr="0">
            <a:noAutofit/>
          </a:bodyPr>
          <a:lstStyle/>
          <a:p>
            <a:pPr lvl="0">
              <a:buSzPts val="2200"/>
            </a:pPr>
            <a:r>
              <a:rPr lang="en-US" sz="2200" b="1" dirty="0">
                <a:solidFill>
                  <a:srgbClr val="FFFFFF"/>
                </a:solidFill>
              </a:rPr>
              <a:t>Future work directions</a:t>
            </a:r>
            <a:endParaRPr sz="2200" b="0" i="0" u="none" strike="noStrike" cap="none" dirty="0">
              <a:solidFill>
                <a:srgbClr val="000000"/>
              </a:solidFill>
              <a:latin typeface="Arial"/>
              <a:ea typeface="Arial"/>
              <a:cs typeface="Arial"/>
              <a:sym typeface="Arial"/>
            </a:endParaRPr>
          </a:p>
        </p:txBody>
      </p:sp>
      <p:sp>
        <p:nvSpPr>
          <p:cNvPr id="437" name="Google Shape;437;g1066244c191_0_1"/>
          <p:cNvSpPr/>
          <p:nvPr/>
        </p:nvSpPr>
        <p:spPr>
          <a:xfrm>
            <a:off x="6425868" y="1199583"/>
            <a:ext cx="2337486" cy="4210576"/>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g1066244c191_0_1"/>
          <p:cNvSpPr/>
          <p:nvPr/>
        </p:nvSpPr>
        <p:spPr>
          <a:xfrm>
            <a:off x="9590577" y="1192708"/>
            <a:ext cx="2259183"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g1066244c191_0_1"/>
          <p:cNvSpPr/>
          <p:nvPr/>
        </p:nvSpPr>
        <p:spPr>
          <a:xfrm>
            <a:off x="9597384" y="1195982"/>
            <a:ext cx="1849238" cy="584126"/>
          </a:xfrm>
          <a:prstGeom prst="homePlate">
            <a:avLst>
              <a:gd name="adj" fmla="val 40073"/>
            </a:avLst>
          </a:prstGeom>
          <a:solidFill>
            <a:srgbClr val="00AA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g1066244c191_0_1"/>
          <p:cNvSpPr/>
          <p:nvPr/>
        </p:nvSpPr>
        <p:spPr>
          <a:xfrm>
            <a:off x="6431880" y="1207115"/>
            <a:ext cx="1809900" cy="777948"/>
          </a:xfrm>
          <a:prstGeom prst="homePlate">
            <a:avLst>
              <a:gd name="adj" fmla="val 40073"/>
            </a:avLst>
          </a:prstGeom>
          <a:solidFill>
            <a:srgbClr val="48A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g1066244c191_0_1"/>
          <p:cNvSpPr/>
          <p:nvPr/>
        </p:nvSpPr>
        <p:spPr>
          <a:xfrm>
            <a:off x="9590577" y="1254281"/>
            <a:ext cx="1809900" cy="425400"/>
          </a:xfrm>
          <a:prstGeom prst="rect">
            <a:avLst/>
          </a:prstGeom>
          <a:noFill/>
          <a:ln>
            <a:noFill/>
          </a:ln>
        </p:spPr>
        <p:txBody>
          <a:bodyPr spcFirstLastPara="1" wrap="square" lIns="90000" tIns="45000" rIns="90000" bIns="45000" anchor="t" anchorCtr="0">
            <a:noAutofit/>
          </a:bodyPr>
          <a:lstStyle/>
          <a:p>
            <a:pPr lvl="0">
              <a:buSzPts val="2200"/>
            </a:pPr>
            <a:r>
              <a:rPr lang="en-US" sz="2200" b="1" dirty="0">
                <a:solidFill>
                  <a:schemeClr val="lt1"/>
                </a:solidFill>
                <a:latin typeface="Fira Sans Extra Condensed"/>
                <a:ea typeface="Fira Sans Extra Condensed"/>
                <a:cs typeface="Fira Sans Extra Condensed"/>
                <a:sym typeface="Fira Sans Extra Condensed"/>
              </a:rPr>
              <a:t>Optimization 1</a:t>
            </a:r>
            <a:endParaRPr sz="2200" b="1" i="0" u="none" strike="noStrike" cap="none" dirty="0">
              <a:solidFill>
                <a:schemeClr val="lt1"/>
              </a:solidFill>
              <a:latin typeface="Fira Sans Extra Condensed"/>
              <a:ea typeface="Fira Sans Extra Condensed"/>
              <a:cs typeface="Fira Sans Extra Condensed"/>
              <a:sym typeface="Fira Sans Extra Condensed"/>
            </a:endParaRPr>
          </a:p>
        </p:txBody>
      </p:sp>
      <p:sp>
        <p:nvSpPr>
          <p:cNvPr id="447" name="Google Shape;447;g1066244c191_0_1"/>
          <p:cNvSpPr/>
          <p:nvPr/>
        </p:nvSpPr>
        <p:spPr>
          <a:xfrm>
            <a:off x="6504751" y="1209905"/>
            <a:ext cx="1582800" cy="448839"/>
          </a:xfrm>
          <a:prstGeom prst="rect">
            <a:avLst/>
          </a:prstGeom>
          <a:noFill/>
          <a:ln>
            <a:noFill/>
          </a:ln>
        </p:spPr>
        <p:txBody>
          <a:bodyPr spcFirstLastPara="1" wrap="square" lIns="90000" tIns="45000" rIns="90000" bIns="45000" anchor="t" anchorCtr="0">
            <a:noAutofit/>
          </a:bodyPr>
          <a:lstStyle/>
          <a:p>
            <a:pPr lvl="0">
              <a:buSzPts val="2200"/>
            </a:pPr>
            <a:r>
              <a:rPr lang="es-CO" sz="2200" b="1" dirty="0" err="1">
                <a:solidFill>
                  <a:schemeClr val="lt1"/>
                </a:solidFill>
                <a:latin typeface="Fira Sans Extra Condensed"/>
                <a:ea typeface="Fira Sans Extra Condensed"/>
                <a:cs typeface="Fira Sans Extra Condensed"/>
                <a:sym typeface="Fira Sans Extra Condensed"/>
              </a:rPr>
              <a:t>Probability</a:t>
            </a:r>
            <a:r>
              <a:rPr lang="es-CO" sz="2200" b="1" dirty="0">
                <a:solidFill>
                  <a:schemeClr val="lt1"/>
                </a:solidFill>
                <a:latin typeface="Fira Sans Extra Condensed"/>
                <a:ea typeface="Fira Sans Extra Condensed"/>
                <a:cs typeface="Fira Sans Extra Condensed"/>
                <a:sym typeface="Fira Sans Extra Condensed"/>
              </a:rPr>
              <a:t> </a:t>
            </a:r>
            <a:r>
              <a:rPr lang="es-CO" sz="2200" b="1" dirty="0" err="1">
                <a:solidFill>
                  <a:schemeClr val="lt1"/>
                </a:solidFill>
                <a:latin typeface="Fira Sans Extra Condensed"/>
                <a:ea typeface="Fira Sans Extra Condensed"/>
                <a:cs typeface="Fira Sans Extra Condensed"/>
                <a:sym typeface="Fira Sans Extra Condensed"/>
              </a:rPr>
              <a:t>Theory</a:t>
            </a:r>
            <a:endParaRPr sz="2200" b="1" i="0" u="none" strike="noStrike" cap="none" dirty="0">
              <a:solidFill>
                <a:schemeClr val="lt1"/>
              </a:solidFill>
              <a:latin typeface="Fira Sans Extra Condensed"/>
              <a:ea typeface="Fira Sans Extra Condensed"/>
              <a:cs typeface="Fira Sans Extra Condensed"/>
              <a:sym typeface="Fira Sans Extra Condensed"/>
            </a:endParaRPr>
          </a:p>
        </p:txBody>
      </p:sp>
      <p:grpSp>
        <p:nvGrpSpPr>
          <p:cNvPr id="457" name="Google Shape;457;g1066244c191_0_1"/>
          <p:cNvGrpSpPr/>
          <p:nvPr/>
        </p:nvGrpSpPr>
        <p:grpSpPr>
          <a:xfrm>
            <a:off x="9749497" y="1972988"/>
            <a:ext cx="1941342" cy="3217382"/>
            <a:chOff x="571828" y="2539788"/>
            <a:chExt cx="1298325" cy="2618964"/>
          </a:xfrm>
        </p:grpSpPr>
        <p:sp>
          <p:nvSpPr>
            <p:cNvPr id="458" name="Google Shape;458;g1066244c191_0_1"/>
            <p:cNvSpPr/>
            <p:nvPr/>
          </p:nvSpPr>
          <p:spPr>
            <a:xfrm>
              <a:off x="571828" y="2539788"/>
              <a:ext cx="1298325" cy="2618964"/>
            </a:xfrm>
            <a:prstGeom prst="rect">
              <a:avLst/>
            </a:prstGeom>
            <a:solidFill>
              <a:srgbClr val="666666"/>
            </a:solidFill>
            <a:ln>
              <a:noFill/>
            </a:ln>
            <a:effectLst>
              <a:outerShdw blurRad="85725" dist="57150" dir="7080000" algn="bl" rotWithShape="0">
                <a:srgbClr val="000000">
                  <a:alpha val="14509"/>
                </a:srgbClr>
              </a:outerShdw>
            </a:effectLst>
          </p:spPr>
          <p:txBody>
            <a:bodyPr spcFirstLastPara="1" wrap="square" lIns="91425" tIns="91425" rIns="91425" bIns="91425" anchor="ctr" anchorCtr="0">
              <a:noAutofit/>
            </a:bodyPr>
            <a:lstStyle/>
            <a:p>
              <a:pPr lvl="0" algn="ctr">
                <a:buSzPts val="1100"/>
              </a:pPr>
              <a:r>
                <a:rPr lang="en-US" sz="1600" b="1" dirty="0">
                  <a:solidFill>
                    <a:srgbClr val="FFFFFF"/>
                  </a:solidFill>
                  <a:latin typeface="Fira Sans Extra Condensed"/>
                  <a:ea typeface="Fira Sans Extra Condensed"/>
                  <a:cs typeface="Fira Sans Extra Condensed"/>
                  <a:sym typeface="Fira Sans Extra Condensed"/>
                </a:rPr>
                <a:t>Bi objective optimization: Guarantees assertive decision making, thanks to human input (qualitative vision/knowledge</a:t>
              </a:r>
              <a:r>
                <a:rPr lang="en-US" sz="1600" b="1" dirty="0" smtClean="0">
                  <a:solidFill>
                    <a:srgbClr val="FFFFFF"/>
                  </a:solidFill>
                  <a:latin typeface="Fira Sans Extra Condensed"/>
                  <a:ea typeface="Fira Sans Extra Condensed"/>
                  <a:cs typeface="Fira Sans Extra Condensed"/>
                  <a:sym typeface="Fira Sans Extra Condensed"/>
                </a:rPr>
                <a:t>).</a:t>
              </a:r>
            </a:p>
            <a:p>
              <a:pPr lvl="0" algn="ctr">
                <a:buSzPts val="1100"/>
              </a:pPr>
              <a:r>
                <a:rPr lang="en-US" sz="1600" b="1" dirty="0" smtClean="0">
                  <a:solidFill>
                    <a:srgbClr val="FFFFFF"/>
                  </a:solidFill>
                  <a:latin typeface="Fira Sans Extra Condensed"/>
                  <a:ea typeface="Fira Sans Extra Condensed"/>
                  <a:cs typeface="Fira Sans Extra Condensed"/>
                  <a:sym typeface="Fira Sans Extra Condensed"/>
                </a:rPr>
                <a:t>Harvest</a:t>
              </a:r>
            </a:p>
            <a:p>
              <a:pPr lvl="0" algn="ctr">
                <a:buSzPts val="1100"/>
              </a:pPr>
              <a:r>
                <a:rPr lang="en-US" sz="1600" b="1" dirty="0" smtClean="0">
                  <a:solidFill>
                    <a:srgbClr val="FFFFFF"/>
                  </a:solidFill>
                  <a:latin typeface="Fira Sans Extra Condensed"/>
                  <a:ea typeface="Fira Sans Extra Condensed"/>
                  <a:cs typeface="Fira Sans Extra Condensed"/>
                  <a:sym typeface="Fira Sans Extra Condensed"/>
                </a:rPr>
                <a:t>Organization </a:t>
              </a:r>
              <a:r>
                <a:rPr lang="en-US" sz="1600" b="1" dirty="0">
                  <a:solidFill>
                    <a:srgbClr val="FFFFFF"/>
                  </a:solidFill>
                  <a:latin typeface="Fira Sans Extra Condensed"/>
                  <a:ea typeface="Fira Sans Extra Condensed"/>
                  <a:cs typeface="Fira Sans Extra Condensed"/>
                  <a:sym typeface="Fira Sans Extra Condensed"/>
                </a:rPr>
                <a:t>and </a:t>
              </a:r>
              <a:r>
                <a:rPr lang="en-US" sz="1600" b="1" dirty="0" smtClean="0">
                  <a:solidFill>
                    <a:srgbClr val="FFFFFF"/>
                  </a:solidFill>
                  <a:latin typeface="Fira Sans Extra Condensed"/>
                  <a:ea typeface="Fira Sans Extra Condensed"/>
                  <a:cs typeface="Fira Sans Extra Condensed"/>
                  <a:sym typeface="Fira Sans Extra Condensed"/>
                </a:rPr>
                <a:t>analysis</a:t>
              </a:r>
            </a:p>
            <a:p>
              <a:pPr lvl="0" algn="ctr">
                <a:buSzPts val="1100"/>
              </a:pPr>
              <a:r>
                <a:rPr lang="en-US" sz="1600" b="1" dirty="0" smtClean="0">
                  <a:solidFill>
                    <a:srgbClr val="FFFFFF"/>
                  </a:solidFill>
                  <a:latin typeface="Fira Sans Extra Condensed"/>
                  <a:ea typeface="Fira Sans Extra Condensed"/>
                  <a:cs typeface="Fira Sans Extra Condensed"/>
                  <a:sym typeface="Fira Sans Extra Condensed"/>
                </a:rPr>
                <a:t>Tracing</a:t>
              </a:r>
              <a:endParaRPr lang="es-CO" sz="1600" b="1" i="0" u="none" strike="noStrike" cap="none" dirty="0" smtClean="0">
                <a:solidFill>
                  <a:schemeClr val="lt1"/>
                </a:solidFill>
                <a:latin typeface="Fira Sans Extra Condensed"/>
                <a:ea typeface="Fira Sans Extra Condensed"/>
                <a:cs typeface="Fira Sans Extra Condensed"/>
                <a:sym typeface="Fira Sans Extra Condensed"/>
              </a:endParaRPr>
            </a:p>
          </p:txBody>
        </p:sp>
        <p:sp>
          <p:nvSpPr>
            <p:cNvPr id="459" name="Google Shape;459;g1066244c191_0_1"/>
            <p:cNvSpPr/>
            <p:nvPr/>
          </p:nvSpPr>
          <p:spPr>
            <a:xfrm rot="-5400000">
              <a:off x="74989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CO" sz="1400" b="0" i="0" u="none" strike="noStrike" cap="none" dirty="0">
                <a:solidFill>
                  <a:srgbClr val="FFFFFF"/>
                </a:solidFill>
                <a:latin typeface="Fira Sans Extra Condensed"/>
                <a:ea typeface="Fira Sans Extra Condensed"/>
                <a:cs typeface="Fira Sans Extra Condensed"/>
                <a:sym typeface="Fira Sans Extra Condensed"/>
              </a:endParaRPr>
            </a:p>
          </p:txBody>
        </p:sp>
        <p:sp>
          <p:nvSpPr>
            <p:cNvPr id="460" name="Google Shape;460;g1066244c191_0_1"/>
            <p:cNvSpPr/>
            <p:nvPr/>
          </p:nvSpPr>
          <p:spPr>
            <a:xfrm rot="-5400000">
              <a:off x="926637"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CO" sz="1400" b="0" i="0" u="none" strike="noStrike" cap="none" dirty="0">
                <a:solidFill>
                  <a:srgbClr val="FFFFFF"/>
                </a:solidFill>
                <a:latin typeface="Fira Sans Extra Condensed"/>
                <a:ea typeface="Fira Sans Extra Condensed"/>
                <a:cs typeface="Fira Sans Extra Condensed"/>
                <a:sym typeface="Fira Sans Extra Condensed"/>
              </a:endParaRPr>
            </a:p>
          </p:txBody>
        </p:sp>
        <p:sp>
          <p:nvSpPr>
            <p:cNvPr id="461" name="Google Shape;461;g1066244c191_0_1"/>
            <p:cNvSpPr/>
            <p:nvPr/>
          </p:nvSpPr>
          <p:spPr>
            <a:xfrm rot="-5400000">
              <a:off x="1103379"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CO" sz="1400" b="0" i="0" u="none" strike="noStrike" cap="none" dirty="0">
                <a:solidFill>
                  <a:srgbClr val="FFFFFF"/>
                </a:solidFill>
                <a:latin typeface="Fira Sans Extra Condensed"/>
                <a:ea typeface="Fira Sans Extra Condensed"/>
                <a:cs typeface="Fira Sans Extra Condensed"/>
                <a:sym typeface="Fira Sans Extra Condensed"/>
              </a:endParaRPr>
            </a:p>
          </p:txBody>
        </p:sp>
        <p:sp>
          <p:nvSpPr>
            <p:cNvPr id="462" name="Google Shape;462;g1066244c191_0_1"/>
            <p:cNvSpPr/>
            <p:nvPr/>
          </p:nvSpPr>
          <p:spPr>
            <a:xfrm rot="-5400000">
              <a:off x="1280122"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CO" sz="1400" b="0" i="0" u="none" strike="noStrike" cap="none" dirty="0">
                <a:solidFill>
                  <a:srgbClr val="FFFFFF"/>
                </a:solidFill>
                <a:latin typeface="Fira Sans Extra Condensed"/>
                <a:ea typeface="Fira Sans Extra Condensed"/>
                <a:cs typeface="Fira Sans Extra Condensed"/>
                <a:sym typeface="Fira Sans Extra Condensed"/>
              </a:endParaRPr>
            </a:p>
          </p:txBody>
        </p:sp>
        <p:sp>
          <p:nvSpPr>
            <p:cNvPr id="463" name="Google Shape;463;g1066244c191_0_1"/>
            <p:cNvSpPr/>
            <p:nvPr/>
          </p:nvSpPr>
          <p:spPr>
            <a:xfrm rot="-5400000">
              <a:off x="145688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CO" sz="1400" b="0" i="0" u="none" strike="noStrike" cap="none" dirty="0">
                <a:solidFill>
                  <a:srgbClr val="FFFFFF"/>
                </a:solidFill>
                <a:latin typeface="Fira Sans Extra Condensed"/>
                <a:ea typeface="Fira Sans Extra Condensed"/>
                <a:cs typeface="Fira Sans Extra Condensed"/>
                <a:sym typeface="Fira Sans Extra Condensed"/>
              </a:endParaRPr>
            </a:p>
          </p:txBody>
        </p:sp>
        <p:sp>
          <p:nvSpPr>
            <p:cNvPr id="464" name="Google Shape;464;g1066244c191_0_1"/>
            <p:cNvSpPr/>
            <p:nvPr/>
          </p:nvSpPr>
          <p:spPr>
            <a:xfrm rot="-5400000">
              <a:off x="1633626"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CO" sz="1400" b="0" i="0" u="none" strike="noStrike" cap="none" dirty="0">
                <a:solidFill>
                  <a:srgbClr val="FFFFFF"/>
                </a:solidFill>
                <a:latin typeface="Fira Sans Extra Condensed"/>
                <a:ea typeface="Fira Sans Extra Condensed"/>
                <a:cs typeface="Fira Sans Extra Condensed"/>
                <a:sym typeface="Fira Sans Extra Condensed"/>
              </a:endParaRPr>
            </a:p>
          </p:txBody>
        </p:sp>
      </p:grpSp>
      <p:grpSp>
        <p:nvGrpSpPr>
          <p:cNvPr id="58" name="Google Shape;457;g1066244c191_0_1"/>
          <p:cNvGrpSpPr/>
          <p:nvPr/>
        </p:nvGrpSpPr>
        <p:grpSpPr>
          <a:xfrm>
            <a:off x="6627289" y="2055193"/>
            <a:ext cx="1951227" cy="3135176"/>
            <a:chOff x="502309" y="2539788"/>
            <a:chExt cx="1426043" cy="2441909"/>
          </a:xfrm>
        </p:grpSpPr>
        <p:sp>
          <p:nvSpPr>
            <p:cNvPr id="59" name="Google Shape;458;g1066244c191_0_1"/>
            <p:cNvSpPr/>
            <p:nvPr/>
          </p:nvSpPr>
          <p:spPr>
            <a:xfrm>
              <a:off x="502309" y="2539788"/>
              <a:ext cx="1426043" cy="2441909"/>
            </a:xfrm>
            <a:prstGeom prst="rect">
              <a:avLst/>
            </a:prstGeom>
            <a:solidFill>
              <a:srgbClr val="666666"/>
            </a:solidFill>
            <a:ln>
              <a:noFill/>
            </a:ln>
            <a:effectLst>
              <a:outerShdw blurRad="85725" dist="57150" dir="7080000" algn="bl" rotWithShape="0">
                <a:srgbClr val="000000">
                  <a:alpha val="14509"/>
                </a:srgbClr>
              </a:outerShdw>
            </a:effectLst>
          </p:spPr>
          <p:txBody>
            <a:bodyPr spcFirstLastPara="1" wrap="square" lIns="91425" tIns="91425" rIns="91425" bIns="91425" anchor="ctr" anchorCtr="0">
              <a:noAutofit/>
            </a:bodyPr>
            <a:lstStyle/>
            <a:p>
              <a:pPr algn="ctr">
                <a:buSzPts val="1100"/>
              </a:pPr>
              <a:endParaRPr lang="es-ES" sz="1600" b="1" dirty="0" smtClean="0">
                <a:solidFill>
                  <a:srgbClr val="FFFFFF"/>
                </a:solidFill>
                <a:latin typeface="Fira Sans Extra Condensed"/>
                <a:ea typeface="Fira Sans Extra Condensed"/>
                <a:cs typeface="Fira Sans Extra Condensed"/>
                <a:sym typeface="Fira Sans Extra Condensed"/>
              </a:endParaRPr>
            </a:p>
            <a:p>
              <a:pPr algn="ctr">
                <a:buSzPts val="1100"/>
              </a:pPr>
              <a:r>
                <a:rPr lang="en-US" sz="1600" b="1" dirty="0">
                  <a:solidFill>
                    <a:srgbClr val="FFFFFF"/>
                  </a:solidFill>
                  <a:latin typeface="Fira Sans Extra Condensed"/>
                  <a:ea typeface="Fira Sans Extra Condensed"/>
                  <a:cs typeface="Fira Sans Extra Condensed"/>
                  <a:sym typeface="Fira Sans Extra Condensed"/>
                </a:rPr>
                <a:t>Other risk estimates: such as weather, vehicle traffic, time of day, etc. It helps us to make a more precise distribution of probability, to decide which risk prevails over the others.</a:t>
              </a:r>
              <a:endParaRPr lang="es-ES" sz="1600" b="1" dirty="0" smtClean="0">
                <a:solidFill>
                  <a:srgbClr val="FFFFFF"/>
                </a:solidFill>
                <a:latin typeface="Fira Sans Extra Condensed"/>
                <a:ea typeface="Fira Sans Extra Condensed"/>
                <a:cs typeface="Fira Sans Extra Condensed"/>
                <a:sym typeface="Fira Sans Extra Condensed"/>
              </a:endParaRPr>
            </a:p>
          </p:txBody>
        </p:sp>
        <p:sp>
          <p:nvSpPr>
            <p:cNvPr id="60" name="Google Shape;459;g1066244c191_0_1"/>
            <p:cNvSpPr/>
            <p:nvPr/>
          </p:nvSpPr>
          <p:spPr>
            <a:xfrm rot="-5400000">
              <a:off x="74989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CO" sz="1400" b="0" i="0" u="none" strike="noStrike" cap="none" dirty="0">
                <a:solidFill>
                  <a:srgbClr val="FFFFFF"/>
                </a:solidFill>
                <a:latin typeface="Fira Sans Extra Condensed"/>
                <a:ea typeface="Fira Sans Extra Condensed"/>
                <a:cs typeface="Fira Sans Extra Condensed"/>
                <a:sym typeface="Fira Sans Extra Condensed"/>
              </a:endParaRPr>
            </a:p>
          </p:txBody>
        </p:sp>
        <p:sp>
          <p:nvSpPr>
            <p:cNvPr id="61" name="Google Shape;460;g1066244c191_0_1"/>
            <p:cNvSpPr/>
            <p:nvPr/>
          </p:nvSpPr>
          <p:spPr>
            <a:xfrm rot="-5400000">
              <a:off x="926637"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CO" sz="1400" b="0" i="0" u="none" strike="noStrike" cap="none" dirty="0">
                <a:solidFill>
                  <a:srgbClr val="FFFFFF"/>
                </a:solidFill>
                <a:latin typeface="Fira Sans Extra Condensed"/>
                <a:ea typeface="Fira Sans Extra Condensed"/>
                <a:cs typeface="Fira Sans Extra Condensed"/>
                <a:sym typeface="Fira Sans Extra Condensed"/>
              </a:endParaRPr>
            </a:p>
          </p:txBody>
        </p:sp>
        <p:sp>
          <p:nvSpPr>
            <p:cNvPr id="62" name="Google Shape;461;g1066244c191_0_1"/>
            <p:cNvSpPr/>
            <p:nvPr/>
          </p:nvSpPr>
          <p:spPr>
            <a:xfrm rot="-5400000">
              <a:off x="1103379"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CO" sz="1400" b="0" i="0" u="none" strike="noStrike" cap="none" dirty="0">
                <a:solidFill>
                  <a:srgbClr val="FFFFFF"/>
                </a:solidFill>
                <a:latin typeface="Fira Sans Extra Condensed"/>
                <a:ea typeface="Fira Sans Extra Condensed"/>
                <a:cs typeface="Fira Sans Extra Condensed"/>
                <a:sym typeface="Fira Sans Extra Condensed"/>
              </a:endParaRPr>
            </a:p>
          </p:txBody>
        </p:sp>
        <p:sp>
          <p:nvSpPr>
            <p:cNvPr id="63" name="Google Shape;462;g1066244c191_0_1"/>
            <p:cNvSpPr/>
            <p:nvPr/>
          </p:nvSpPr>
          <p:spPr>
            <a:xfrm rot="-5400000">
              <a:off x="1280122"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CO" sz="1400" b="0" i="0" u="none" strike="noStrike" cap="none" dirty="0">
                <a:solidFill>
                  <a:srgbClr val="FFFFFF"/>
                </a:solidFill>
                <a:latin typeface="Fira Sans Extra Condensed"/>
                <a:ea typeface="Fira Sans Extra Condensed"/>
                <a:cs typeface="Fira Sans Extra Condensed"/>
                <a:sym typeface="Fira Sans Extra Condensed"/>
              </a:endParaRPr>
            </a:p>
          </p:txBody>
        </p:sp>
        <p:sp>
          <p:nvSpPr>
            <p:cNvPr id="64" name="Google Shape;463;g1066244c191_0_1"/>
            <p:cNvSpPr/>
            <p:nvPr/>
          </p:nvSpPr>
          <p:spPr>
            <a:xfrm rot="16200000">
              <a:off x="145688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CO" sz="1400" b="0" i="0" u="none" strike="noStrike" cap="none" dirty="0">
                <a:solidFill>
                  <a:srgbClr val="FFFFFF"/>
                </a:solidFill>
                <a:latin typeface="Fira Sans Extra Condensed"/>
                <a:ea typeface="Fira Sans Extra Condensed"/>
                <a:cs typeface="Fira Sans Extra Condensed"/>
                <a:sym typeface="Fira Sans Extra Condensed"/>
              </a:endParaRPr>
            </a:p>
          </p:txBody>
        </p:sp>
        <p:sp>
          <p:nvSpPr>
            <p:cNvPr id="65" name="Google Shape;464;g1066244c191_0_1"/>
            <p:cNvSpPr/>
            <p:nvPr/>
          </p:nvSpPr>
          <p:spPr>
            <a:xfrm rot="16200000">
              <a:off x="1633626"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CO" sz="1400" b="0" i="0" u="none" strike="noStrike" cap="none" dirty="0">
                <a:solidFill>
                  <a:srgbClr val="FFFFFF"/>
                </a:solidFill>
                <a:latin typeface="Fira Sans Extra Condensed"/>
                <a:ea typeface="Fira Sans Extra Condensed"/>
                <a:cs typeface="Fira Sans Extra Condensed"/>
                <a:sym typeface="Fira Sans Extra Condensed"/>
              </a:endParaRPr>
            </a:p>
          </p:txBody>
        </p:sp>
      </p:grpSp>
      <p:sp>
        <p:nvSpPr>
          <p:cNvPr id="36" name="Google Shape;513;g1066244c191_0_133"/>
          <p:cNvSpPr/>
          <p:nvPr/>
        </p:nvSpPr>
        <p:spPr>
          <a:xfrm>
            <a:off x="462262" y="1192708"/>
            <a:ext cx="16437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chemeClr val="lt1"/>
                </a:solidFill>
                <a:latin typeface="Fira Sans Extra Condensed"/>
                <a:ea typeface="Fira Sans Extra Condensed"/>
                <a:cs typeface="Fira Sans Extra Condensed"/>
                <a:sym typeface="Fira Sans Extra Condensed"/>
              </a:rPr>
              <a:t>Proyecto 2</a:t>
            </a:r>
            <a:endParaRPr sz="2200" b="1" i="0" u="none" strike="noStrike" cap="none" dirty="0">
              <a:solidFill>
                <a:schemeClr val="lt1"/>
              </a:solidFill>
              <a:latin typeface="Fira Sans Extra Condensed"/>
              <a:ea typeface="Fira Sans Extra Condensed"/>
              <a:cs typeface="Fira Sans Extra Condensed"/>
              <a:sym typeface="Fira Sans Extra Condensed"/>
            </a:endParaRPr>
          </a:p>
        </p:txBody>
      </p:sp>
      <p:sp>
        <p:nvSpPr>
          <p:cNvPr id="27" name="Google Shape;503;g1066244c191_0_133"/>
          <p:cNvSpPr/>
          <p:nvPr/>
        </p:nvSpPr>
        <p:spPr>
          <a:xfrm>
            <a:off x="423912" y="1179250"/>
            <a:ext cx="2245214"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 name="Google Shape;538;g1066244c191_0_133"/>
          <p:cNvGrpSpPr/>
          <p:nvPr/>
        </p:nvGrpSpPr>
        <p:grpSpPr>
          <a:xfrm>
            <a:off x="577515" y="1915410"/>
            <a:ext cx="1904434" cy="3274960"/>
            <a:chOff x="228813" y="2234988"/>
            <a:chExt cx="1381606" cy="2700507"/>
          </a:xfrm>
        </p:grpSpPr>
        <p:sp>
          <p:nvSpPr>
            <p:cNvPr id="32" name="Google Shape;539;g1066244c191_0_133"/>
            <p:cNvSpPr/>
            <p:nvPr/>
          </p:nvSpPr>
          <p:spPr>
            <a:xfrm>
              <a:off x="228813" y="2234988"/>
              <a:ext cx="1381606" cy="2700507"/>
            </a:xfrm>
            <a:prstGeom prst="rect">
              <a:avLst/>
            </a:prstGeom>
            <a:solidFill>
              <a:srgbClr val="666666"/>
            </a:solidFill>
            <a:ln>
              <a:noFill/>
            </a:ln>
            <a:effectLst>
              <a:outerShdw blurRad="85725" dist="57150" dir="7080000" algn="bl" rotWithShape="0">
                <a:srgbClr val="000000">
                  <a:alpha val="14509"/>
                </a:srgbClr>
              </a:outerShdw>
            </a:effectLst>
          </p:spPr>
          <p:txBody>
            <a:bodyPr spcFirstLastPara="1" wrap="square" lIns="91425" tIns="91425" rIns="91425" bIns="91425" anchor="ctr" anchorCtr="0">
              <a:noAutofit/>
            </a:bodyPr>
            <a:lstStyle/>
            <a:p>
              <a:pPr lvl="0" algn="ctr">
                <a:buSzPts val="1100"/>
              </a:pPr>
              <a:r>
                <a:rPr lang="en-US" sz="1600" b="1" dirty="0">
                  <a:solidFill>
                    <a:srgbClr val="FFFFFF"/>
                  </a:solidFill>
                  <a:latin typeface="Fira Sans Extra Condensed"/>
                  <a:ea typeface="Fira Sans Extra Condensed"/>
                  <a:cs typeface="Fira Sans Extra Condensed"/>
                  <a:sym typeface="Fira Sans Extra Condensed"/>
                </a:rPr>
                <a:t>Web Apps: Since it loads on the web server and runs in the browser They are quite useful, works for all phones, no updates needed, they do not take up space unlike mobile apps, and they are also cheaper to develop.</a:t>
              </a:r>
            </a:p>
          </p:txBody>
        </p:sp>
        <p:sp>
          <p:nvSpPr>
            <p:cNvPr id="33" name="Google Shape;540;g1066244c191_0_133"/>
            <p:cNvSpPr/>
            <p:nvPr/>
          </p:nvSpPr>
          <p:spPr>
            <a:xfrm rot="-5400000">
              <a:off x="44509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Fira Sans Extra Condensed"/>
                <a:ea typeface="Fira Sans Extra Condensed"/>
                <a:cs typeface="Fira Sans Extra Condensed"/>
                <a:sym typeface="Fira Sans Extra Condensed"/>
              </a:endParaRPr>
            </a:p>
          </p:txBody>
        </p:sp>
        <p:sp>
          <p:nvSpPr>
            <p:cNvPr id="34" name="Google Shape;541;g1066244c191_0_133"/>
            <p:cNvSpPr/>
            <p:nvPr/>
          </p:nvSpPr>
          <p:spPr>
            <a:xfrm rot="-5400000">
              <a:off x="621837"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Fira Sans Extra Condensed"/>
                <a:ea typeface="Fira Sans Extra Condensed"/>
                <a:cs typeface="Fira Sans Extra Condensed"/>
                <a:sym typeface="Fira Sans Extra Condensed"/>
              </a:endParaRPr>
            </a:p>
          </p:txBody>
        </p:sp>
        <p:sp>
          <p:nvSpPr>
            <p:cNvPr id="35" name="Google Shape;542;g1066244c191_0_133"/>
            <p:cNvSpPr/>
            <p:nvPr/>
          </p:nvSpPr>
          <p:spPr>
            <a:xfrm rot="-5400000">
              <a:off x="798579"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Fira Sans Extra Condensed"/>
                <a:ea typeface="Fira Sans Extra Condensed"/>
                <a:cs typeface="Fira Sans Extra Condensed"/>
                <a:sym typeface="Fira Sans Extra Condensed"/>
              </a:endParaRPr>
            </a:p>
          </p:txBody>
        </p:sp>
        <p:sp>
          <p:nvSpPr>
            <p:cNvPr id="37" name="Google Shape;543;g1066244c191_0_133"/>
            <p:cNvSpPr/>
            <p:nvPr/>
          </p:nvSpPr>
          <p:spPr>
            <a:xfrm rot="-5400000">
              <a:off x="975322"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Fira Sans Extra Condensed"/>
                <a:ea typeface="Fira Sans Extra Condensed"/>
                <a:cs typeface="Fira Sans Extra Condensed"/>
                <a:sym typeface="Fira Sans Extra Condensed"/>
              </a:endParaRPr>
            </a:p>
          </p:txBody>
        </p:sp>
        <p:sp>
          <p:nvSpPr>
            <p:cNvPr id="38" name="Google Shape;544;g1066244c191_0_133"/>
            <p:cNvSpPr/>
            <p:nvPr/>
          </p:nvSpPr>
          <p:spPr>
            <a:xfrm rot="-5400000">
              <a:off x="115208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Fira Sans Extra Condensed"/>
                <a:ea typeface="Fira Sans Extra Condensed"/>
                <a:cs typeface="Fira Sans Extra Condensed"/>
                <a:sym typeface="Fira Sans Extra Condensed"/>
              </a:endParaRPr>
            </a:p>
          </p:txBody>
        </p:sp>
        <p:sp>
          <p:nvSpPr>
            <p:cNvPr id="39" name="Google Shape;545;g1066244c191_0_133"/>
            <p:cNvSpPr/>
            <p:nvPr/>
          </p:nvSpPr>
          <p:spPr>
            <a:xfrm rot="-5400000">
              <a:off x="1328826"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Fira Sans Extra Condensed"/>
                <a:ea typeface="Fira Sans Extra Condensed"/>
                <a:cs typeface="Fira Sans Extra Condensed"/>
                <a:sym typeface="Fira Sans Extra Condensed"/>
              </a:endParaRPr>
            </a:p>
          </p:txBody>
        </p:sp>
      </p:grpSp>
      <p:sp>
        <p:nvSpPr>
          <p:cNvPr id="40" name="Google Shape;504;g1066244c191_0_133"/>
          <p:cNvSpPr/>
          <p:nvPr/>
        </p:nvSpPr>
        <p:spPr>
          <a:xfrm>
            <a:off x="3379154" y="1192708"/>
            <a:ext cx="2253261"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508;g1066244c191_0_133"/>
          <p:cNvSpPr/>
          <p:nvPr/>
        </p:nvSpPr>
        <p:spPr>
          <a:xfrm>
            <a:off x="3376290" y="1192708"/>
            <a:ext cx="1809900" cy="587400"/>
          </a:xfrm>
          <a:prstGeom prst="homePlate">
            <a:avLst>
              <a:gd name="adj" fmla="val 40073"/>
            </a:avLst>
          </a:prstGeom>
          <a:solidFill>
            <a:srgbClr val="00AA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511;g1066244c191_0_133"/>
          <p:cNvSpPr/>
          <p:nvPr/>
        </p:nvSpPr>
        <p:spPr>
          <a:xfrm>
            <a:off x="3432083" y="1241290"/>
            <a:ext cx="18099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chemeClr val="lt1"/>
                </a:solidFill>
                <a:latin typeface="Fira Sans Extra Condensed"/>
                <a:ea typeface="Fira Sans Extra Condensed"/>
                <a:cs typeface="Fira Sans Extra Condensed"/>
                <a:sym typeface="Fira Sans Extra Condensed"/>
              </a:rPr>
              <a:t>Proyecto </a:t>
            </a:r>
            <a:r>
              <a:rPr lang="en-US" sz="2200" b="1" i="0" u="none" strike="noStrike" cap="none" dirty="0" smtClean="0">
                <a:solidFill>
                  <a:schemeClr val="lt1"/>
                </a:solidFill>
                <a:latin typeface="Fira Sans Extra Condensed"/>
                <a:ea typeface="Fira Sans Extra Condensed"/>
                <a:cs typeface="Fira Sans Extra Condensed"/>
                <a:sym typeface="Fira Sans Extra Condensed"/>
              </a:rPr>
              <a:t>2</a:t>
            </a:r>
            <a:endParaRPr sz="2200" b="1" i="0" u="none" strike="noStrike" cap="none" dirty="0">
              <a:solidFill>
                <a:schemeClr val="lt1"/>
              </a:solidFill>
              <a:latin typeface="Fira Sans Extra Condensed"/>
              <a:ea typeface="Fira Sans Extra Condensed"/>
              <a:cs typeface="Fira Sans Extra Condensed"/>
              <a:sym typeface="Fira Sans Extra Condensed"/>
            </a:endParaRPr>
          </a:p>
        </p:txBody>
      </p:sp>
      <p:grpSp>
        <p:nvGrpSpPr>
          <p:cNvPr id="43" name="Google Shape;522;g1066244c191_0_133"/>
          <p:cNvGrpSpPr/>
          <p:nvPr/>
        </p:nvGrpSpPr>
        <p:grpSpPr>
          <a:xfrm>
            <a:off x="3496349" y="1915410"/>
            <a:ext cx="1925606" cy="3274960"/>
            <a:chOff x="517270" y="2539788"/>
            <a:chExt cx="1360258" cy="2432521"/>
          </a:xfrm>
        </p:grpSpPr>
        <p:sp>
          <p:nvSpPr>
            <p:cNvPr id="44" name="Google Shape;523;g1066244c191_0_133"/>
            <p:cNvSpPr/>
            <p:nvPr/>
          </p:nvSpPr>
          <p:spPr>
            <a:xfrm>
              <a:off x="517270" y="2539788"/>
              <a:ext cx="1360258" cy="2432521"/>
            </a:xfrm>
            <a:prstGeom prst="rect">
              <a:avLst/>
            </a:prstGeom>
            <a:solidFill>
              <a:srgbClr val="666666"/>
            </a:solidFill>
            <a:ln>
              <a:noFill/>
            </a:ln>
            <a:effectLst>
              <a:outerShdw blurRad="85725" dist="57150" dir="7080000" algn="bl" rotWithShape="0">
                <a:srgbClr val="000000">
                  <a:alpha val="14509"/>
                </a:srgbClr>
              </a:outerShdw>
            </a:effectLst>
          </p:spPr>
          <p:txBody>
            <a:bodyPr spcFirstLastPara="1" wrap="square" lIns="91425" tIns="91425" rIns="91425" bIns="91425" anchor="ctr" anchorCtr="0">
              <a:noAutofit/>
            </a:bodyPr>
            <a:lstStyle/>
            <a:p>
              <a:pPr lvl="0" algn="ctr">
                <a:buSzPts val="1100"/>
              </a:pPr>
              <a:r>
                <a:rPr lang="en-US" sz="1600" b="1" dirty="0">
                  <a:solidFill>
                    <a:srgbClr val="FFFFFF"/>
                  </a:solidFill>
                  <a:latin typeface="Fira Sans Extra Condensed"/>
                  <a:ea typeface="Fira Sans Extra Condensed"/>
                  <a:cs typeface="Fira Sans Extra Condensed"/>
                  <a:sym typeface="Fira Sans Extra Condensed"/>
                </a:rPr>
                <a:t>VR= the two environments communicate and exchange information . The interface is a translator between the user and the virtual reality . If the user applies , the interface translates these actions.</a:t>
              </a:r>
            </a:p>
          </p:txBody>
        </p:sp>
        <p:sp>
          <p:nvSpPr>
            <p:cNvPr id="45" name="Google Shape;524;g1066244c191_0_133"/>
            <p:cNvSpPr/>
            <p:nvPr/>
          </p:nvSpPr>
          <p:spPr>
            <a:xfrm rot="-5400000">
              <a:off x="74989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Fira Sans Extra Condensed"/>
                <a:ea typeface="Fira Sans Extra Condensed"/>
                <a:cs typeface="Fira Sans Extra Condensed"/>
                <a:sym typeface="Fira Sans Extra Condensed"/>
              </a:endParaRPr>
            </a:p>
          </p:txBody>
        </p:sp>
        <p:sp>
          <p:nvSpPr>
            <p:cNvPr id="46" name="Google Shape;525;g1066244c191_0_133"/>
            <p:cNvSpPr/>
            <p:nvPr/>
          </p:nvSpPr>
          <p:spPr>
            <a:xfrm rot="-5400000">
              <a:off x="926637"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Fira Sans Extra Condensed"/>
                <a:ea typeface="Fira Sans Extra Condensed"/>
                <a:cs typeface="Fira Sans Extra Condensed"/>
                <a:sym typeface="Fira Sans Extra Condensed"/>
              </a:endParaRPr>
            </a:p>
          </p:txBody>
        </p:sp>
        <p:sp>
          <p:nvSpPr>
            <p:cNvPr id="47" name="Google Shape;526;g1066244c191_0_133"/>
            <p:cNvSpPr/>
            <p:nvPr/>
          </p:nvSpPr>
          <p:spPr>
            <a:xfrm rot="-5400000">
              <a:off x="1103379"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Fira Sans Extra Condensed"/>
                <a:ea typeface="Fira Sans Extra Condensed"/>
                <a:cs typeface="Fira Sans Extra Condensed"/>
                <a:sym typeface="Fira Sans Extra Condensed"/>
              </a:endParaRPr>
            </a:p>
          </p:txBody>
        </p:sp>
        <p:sp>
          <p:nvSpPr>
            <p:cNvPr id="48" name="Google Shape;527;g1066244c191_0_133"/>
            <p:cNvSpPr/>
            <p:nvPr/>
          </p:nvSpPr>
          <p:spPr>
            <a:xfrm rot="-5400000">
              <a:off x="1280122"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Fira Sans Extra Condensed"/>
                <a:ea typeface="Fira Sans Extra Condensed"/>
                <a:cs typeface="Fira Sans Extra Condensed"/>
                <a:sym typeface="Fira Sans Extra Condensed"/>
              </a:endParaRPr>
            </a:p>
          </p:txBody>
        </p:sp>
        <p:sp>
          <p:nvSpPr>
            <p:cNvPr id="49" name="Google Shape;528;g1066244c191_0_133"/>
            <p:cNvSpPr/>
            <p:nvPr/>
          </p:nvSpPr>
          <p:spPr>
            <a:xfrm rot="-5400000">
              <a:off x="145688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Fira Sans Extra Condensed"/>
                <a:ea typeface="Fira Sans Extra Condensed"/>
                <a:cs typeface="Fira Sans Extra Condensed"/>
                <a:sym typeface="Fira Sans Extra Condensed"/>
              </a:endParaRPr>
            </a:p>
          </p:txBody>
        </p:sp>
        <p:sp>
          <p:nvSpPr>
            <p:cNvPr id="50" name="Google Shape;529;g1066244c191_0_133"/>
            <p:cNvSpPr/>
            <p:nvPr/>
          </p:nvSpPr>
          <p:spPr>
            <a:xfrm rot="-5400000">
              <a:off x="1633626"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Fira Sans Extra Condensed"/>
                <a:ea typeface="Fira Sans Extra Condensed"/>
                <a:cs typeface="Fira Sans Extra Condensed"/>
                <a:sym typeface="Fira Sans Extra Condensed"/>
              </a:endParaRPr>
            </a:p>
          </p:txBody>
        </p:sp>
      </p:grpSp>
      <p:sp>
        <p:nvSpPr>
          <p:cNvPr id="51" name="Google Shape;444;g1066244c191_0_1"/>
          <p:cNvSpPr/>
          <p:nvPr/>
        </p:nvSpPr>
        <p:spPr>
          <a:xfrm>
            <a:off x="423286" y="1177274"/>
            <a:ext cx="1809900" cy="602834"/>
          </a:xfrm>
          <a:prstGeom prst="homePlate">
            <a:avLst>
              <a:gd name="adj" fmla="val 40073"/>
            </a:avLst>
          </a:prstGeom>
          <a:solidFill>
            <a:srgbClr val="48A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513;g1066244c191_0_133"/>
          <p:cNvSpPr/>
          <p:nvPr/>
        </p:nvSpPr>
        <p:spPr>
          <a:xfrm>
            <a:off x="481255" y="1245511"/>
            <a:ext cx="16437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smtClean="0">
                <a:solidFill>
                  <a:schemeClr val="lt1"/>
                </a:solidFill>
                <a:latin typeface="Fira Sans Extra Condensed"/>
                <a:ea typeface="Fira Sans Extra Condensed"/>
                <a:cs typeface="Fira Sans Extra Condensed"/>
                <a:sym typeface="Fira Sans Extra Condensed"/>
              </a:rPr>
              <a:t>Proyecto 1</a:t>
            </a:r>
            <a:endParaRPr sz="2200" b="1" i="0" u="none" strike="noStrike" cap="none" dirty="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pic>
        <p:nvPicPr>
          <p:cNvPr id="590" name="Google Shape;590;gadd317ae2b_0_117"/>
          <p:cNvPicPr preferRelativeResize="0"/>
          <p:nvPr/>
        </p:nvPicPr>
        <p:blipFill rotWithShape="1">
          <a:blip r:embed="rId3">
            <a:alphaModFix/>
          </a:blip>
          <a:srcRect l="20134"/>
          <a:stretch/>
        </p:blipFill>
        <p:spPr>
          <a:xfrm>
            <a:off x="-47400" y="0"/>
            <a:ext cx="9787201" cy="6893125"/>
          </a:xfrm>
          <a:prstGeom prst="rect">
            <a:avLst/>
          </a:prstGeom>
          <a:noFill/>
          <a:ln>
            <a:noFill/>
          </a:ln>
        </p:spPr>
      </p:pic>
      <p:sp>
        <p:nvSpPr>
          <p:cNvPr id="591" name="Google Shape;591;gadd317ae2b_0_117"/>
          <p:cNvSpPr/>
          <p:nvPr/>
        </p:nvSpPr>
        <p:spPr>
          <a:xfrm>
            <a:off x="-53831" y="-8709"/>
            <a:ext cx="12254399" cy="6866700"/>
          </a:xfrm>
          <a:prstGeom prst="rect">
            <a:avLst/>
          </a:prstGeom>
          <a:gradFill>
            <a:gsLst>
              <a:gs pos="0">
                <a:srgbClr val="FFFFFF">
                  <a:alpha val="0"/>
                </a:srgbClr>
              </a:gs>
              <a:gs pos="57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6000"/>
              <a:buFont typeface="Arial"/>
              <a:buNone/>
            </a:pPr>
            <a:r>
              <a:rPr lang="en-US" sz="6000" b="0" i="0" u="none" strike="noStrike" cap="none" dirty="0" smtClean="0">
                <a:solidFill>
                  <a:srgbClr val="001E33"/>
                </a:solidFill>
                <a:latin typeface="Arial"/>
                <a:ea typeface="Arial"/>
                <a:cs typeface="Arial"/>
                <a:sym typeface="Arial"/>
              </a:rPr>
              <a:t>¡THANKS!</a:t>
            </a:r>
            <a:r>
              <a:rPr lang="en-US" sz="6000" b="0" i="0" u="none" strike="noStrike" cap="none" dirty="0" smtClean="0">
                <a:solidFill>
                  <a:schemeClr val="lt1"/>
                </a:solidFill>
                <a:latin typeface="Arial"/>
                <a:ea typeface="Arial"/>
                <a:cs typeface="Arial"/>
                <a:sym typeface="Arial"/>
              </a:rPr>
              <a:t>!</a:t>
            </a:r>
            <a:endParaRPr sz="6000" b="0" i="0" u="none" strike="noStrike" cap="none" dirty="0">
              <a:solidFill>
                <a:schemeClr val="lt1"/>
              </a:solidFill>
              <a:latin typeface="Arial"/>
              <a:ea typeface="Arial"/>
              <a:cs typeface="Arial"/>
              <a:sym typeface="Arial"/>
            </a:endParaRPr>
          </a:p>
        </p:txBody>
      </p:sp>
      <p:sp>
        <p:nvSpPr>
          <p:cNvPr id="592" name="Google Shape;592;gadd317ae2b_0_117"/>
          <p:cNvSpPr txBox="1"/>
          <p:nvPr/>
        </p:nvSpPr>
        <p:spPr>
          <a:xfrm>
            <a:off x="4965895" y="4020625"/>
            <a:ext cx="7025930" cy="2837366"/>
          </a:xfrm>
          <a:prstGeom prst="rect">
            <a:avLst/>
          </a:prstGeom>
          <a:noFill/>
          <a:ln>
            <a:noFill/>
          </a:ln>
        </p:spPr>
        <p:txBody>
          <a:bodyPr spcFirstLastPara="1" wrap="square" lIns="91425" tIns="45700" rIns="91425" bIns="45700" anchor="t" anchorCtr="0">
            <a:noAutofit/>
          </a:bodyPr>
          <a:lstStyle/>
          <a:p>
            <a:pPr lvl="0" algn="r">
              <a:buSzPts val="2000"/>
            </a:pPr>
            <a:r>
              <a:rPr lang="en-US" sz="2500" b="1" dirty="0">
                <a:solidFill>
                  <a:srgbClr val="001E33"/>
                </a:solidFill>
              </a:rPr>
              <a:t>With the support </a:t>
            </a:r>
            <a:r>
              <a:rPr lang="en-US" sz="2500" b="1" dirty="0" smtClean="0">
                <a:solidFill>
                  <a:srgbClr val="001E33"/>
                </a:solidFill>
              </a:rPr>
              <a:t>of</a:t>
            </a:r>
          </a:p>
          <a:p>
            <a:pPr lvl="0" algn="r">
              <a:buSzPts val="2000"/>
            </a:pPr>
            <a:r>
              <a:rPr lang="en-US" sz="2200" dirty="0" smtClean="0">
                <a:solidFill>
                  <a:srgbClr val="001E33"/>
                </a:solidFill>
              </a:rPr>
              <a:t>The </a:t>
            </a:r>
            <a:r>
              <a:rPr lang="en-US" sz="2200" dirty="0">
                <a:solidFill>
                  <a:srgbClr val="001E33"/>
                </a:solidFill>
              </a:rPr>
              <a:t>last two authors were supported by the </a:t>
            </a:r>
            <a:r>
              <a:rPr lang="en-US" sz="2200" dirty="0" err="1">
                <a:solidFill>
                  <a:srgbClr val="001E33"/>
                </a:solidFill>
              </a:rPr>
              <a:t>Sapiencia</a:t>
            </a:r>
            <a:r>
              <a:rPr lang="en-US" sz="2200" dirty="0">
                <a:solidFill>
                  <a:srgbClr val="001E33"/>
                </a:solidFill>
              </a:rPr>
              <a:t> scholarship, financed by the municipality of </a:t>
            </a:r>
            <a:r>
              <a:rPr lang="en-US" sz="2200" dirty="0" err="1">
                <a:solidFill>
                  <a:srgbClr val="001E33"/>
                </a:solidFill>
              </a:rPr>
              <a:t>Medellín</a:t>
            </a:r>
            <a:r>
              <a:rPr lang="en-US" sz="2200" dirty="0">
                <a:solidFill>
                  <a:srgbClr val="001E33"/>
                </a:solidFill>
              </a:rPr>
              <a:t>. The first two for the employee scholarship and the Andi scholarship, respectively, financed by the EAFIT University. All the authors thank the Vice-rector for Discovery and Creation, of the EAFIT University, for their support in this research.</a:t>
            </a:r>
            <a:endParaRPr lang="es-CO" sz="220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
          <p:cNvPicPr preferRelativeResize="0"/>
          <p:nvPr/>
        </p:nvPicPr>
        <p:blipFill rotWithShape="1">
          <a:blip r:embed="rId3">
            <a:alphaModFix/>
          </a:blip>
          <a:srcRect/>
          <a:stretch/>
        </p:blipFill>
        <p:spPr>
          <a:xfrm>
            <a:off x="-4080" y="0"/>
            <a:ext cx="12196080" cy="6855840"/>
          </a:xfrm>
          <a:prstGeom prst="rect">
            <a:avLst/>
          </a:prstGeom>
          <a:noFill/>
          <a:ln>
            <a:noFill/>
          </a:ln>
        </p:spPr>
      </p:pic>
      <p:sp>
        <p:nvSpPr>
          <p:cNvPr id="202" name="Google Shape;202;p2"/>
          <p:cNvSpPr/>
          <p:nvPr/>
        </p:nvSpPr>
        <p:spPr>
          <a:xfrm>
            <a:off x="265329" y="376925"/>
            <a:ext cx="4882500" cy="429433"/>
          </a:xfrm>
          <a:prstGeom prst="rect">
            <a:avLst/>
          </a:prstGeom>
          <a:noFill/>
          <a:ln>
            <a:noFill/>
          </a:ln>
        </p:spPr>
        <p:txBody>
          <a:bodyPr spcFirstLastPara="1" wrap="square" lIns="90000" tIns="45000" rIns="90000" bIns="45000" anchor="t" anchorCtr="0">
            <a:spAutoFit/>
          </a:bodyPr>
          <a:lstStyle/>
          <a:p>
            <a:pPr lvl="0">
              <a:buSzPts val="2200"/>
            </a:pPr>
            <a:r>
              <a:rPr lang="en-US" sz="2200" b="1" dirty="0" smtClean="0">
                <a:solidFill>
                  <a:srgbClr val="FFFFFF"/>
                </a:solidFill>
              </a:rPr>
              <a:t>Team </a:t>
            </a:r>
            <a:r>
              <a:rPr lang="en-US" sz="2200" b="1" dirty="0">
                <a:solidFill>
                  <a:srgbClr val="FFFFFF"/>
                </a:solidFill>
              </a:rPr>
              <a:t>presentation</a:t>
            </a:r>
            <a:endParaRPr sz="2200" b="0" i="0" u="none" strike="noStrike" cap="none" dirty="0">
              <a:solidFill>
                <a:srgbClr val="000000"/>
              </a:solidFill>
              <a:latin typeface="Arial"/>
              <a:ea typeface="Arial"/>
              <a:cs typeface="Arial"/>
              <a:sym typeface="Arial"/>
            </a:endParaRPr>
          </a:p>
        </p:txBody>
      </p:sp>
      <p:grpSp>
        <p:nvGrpSpPr>
          <p:cNvPr id="205" name="Google Shape;205;p2"/>
          <p:cNvGrpSpPr/>
          <p:nvPr/>
        </p:nvGrpSpPr>
        <p:grpSpPr>
          <a:xfrm>
            <a:off x="9052560" y="1645920"/>
            <a:ext cx="2833920" cy="2742480"/>
            <a:chOff x="9052560" y="1645920"/>
            <a:chExt cx="2833920" cy="2742480"/>
          </a:xfrm>
        </p:grpSpPr>
        <p:pic>
          <p:nvPicPr>
            <p:cNvPr id="206" name="Google Shape;206;p2"/>
            <p:cNvPicPr preferRelativeResize="0"/>
            <p:nvPr/>
          </p:nvPicPr>
          <p:blipFill rotWithShape="1">
            <a:blip r:embed="rId4">
              <a:alphaModFix/>
            </a:blip>
            <a:srcRect/>
            <a:stretch/>
          </p:blipFill>
          <p:spPr>
            <a:xfrm>
              <a:off x="9219240" y="1757160"/>
              <a:ext cx="2507760" cy="2486880"/>
            </a:xfrm>
            <a:prstGeom prst="rect">
              <a:avLst/>
            </a:prstGeom>
            <a:noFill/>
            <a:ln>
              <a:noFill/>
            </a:ln>
          </p:spPr>
        </p:pic>
        <p:sp>
          <p:nvSpPr>
            <p:cNvPr id="207" name="Google Shape;207;p2"/>
            <p:cNvSpPr/>
            <p:nvPr/>
          </p:nvSpPr>
          <p:spPr>
            <a:xfrm>
              <a:off x="9052560" y="1645920"/>
              <a:ext cx="2833920" cy="2742480"/>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208" name="Google Shape;208;p2"/>
          <p:cNvSpPr/>
          <p:nvPr/>
        </p:nvSpPr>
        <p:spPr>
          <a:xfrm>
            <a:off x="728640" y="1900800"/>
            <a:ext cx="2102100" cy="219360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9" name="Google Shape;209;p2"/>
          <p:cNvSpPr/>
          <p:nvPr/>
        </p:nvSpPr>
        <p:spPr>
          <a:xfrm>
            <a:off x="3599280" y="190368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0" name="Google Shape;210;p2"/>
          <p:cNvSpPr/>
          <p:nvPr/>
        </p:nvSpPr>
        <p:spPr>
          <a:xfrm>
            <a:off x="9349125" y="4180675"/>
            <a:ext cx="262320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latin typeface="Arial"/>
                <a:ea typeface="Arial"/>
                <a:cs typeface="Arial"/>
                <a:sym typeface="Arial"/>
              </a:rPr>
              <a:t>Mauricio Toro</a:t>
            </a:r>
            <a:endParaRPr sz="2200" b="1" i="0" u="none" strike="noStrike" cap="none" dirty="0">
              <a:solidFill>
                <a:srgbClr val="001E33"/>
              </a:solidFill>
              <a:latin typeface="Arial"/>
              <a:ea typeface="Arial"/>
              <a:cs typeface="Arial"/>
              <a:sym typeface="Arial"/>
            </a:endParaRPr>
          </a:p>
          <a:p>
            <a:pPr lvl="0" algn="ctr">
              <a:buSzPts val="2200"/>
            </a:pPr>
            <a:r>
              <a:rPr lang="en-US" sz="2200" dirty="0">
                <a:solidFill>
                  <a:srgbClr val="001E33"/>
                </a:solidFill>
              </a:rPr>
              <a:t>Data Preparation</a:t>
            </a:r>
            <a:endParaRPr sz="2200" b="0" i="0" u="none" strike="noStrike" cap="none" dirty="0">
              <a:solidFill>
                <a:srgbClr val="001E33"/>
              </a:solidFill>
              <a:latin typeface="Arial"/>
              <a:ea typeface="Arial"/>
              <a:cs typeface="Arial"/>
              <a:sym typeface="Arial"/>
            </a:endParaRPr>
          </a:p>
        </p:txBody>
      </p:sp>
      <p:sp>
        <p:nvSpPr>
          <p:cNvPr id="211" name="Google Shape;211;p2"/>
          <p:cNvSpPr/>
          <p:nvPr/>
        </p:nvSpPr>
        <p:spPr>
          <a:xfrm>
            <a:off x="3551040" y="4180680"/>
            <a:ext cx="219276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latin typeface="Arial"/>
                <a:ea typeface="Arial"/>
                <a:cs typeface="Arial"/>
                <a:sym typeface="Arial"/>
              </a:rPr>
              <a:t>Karol </a:t>
            </a:r>
            <a:r>
              <a:rPr lang="en-US" sz="2200" b="1" i="0" u="none" strike="noStrike" cap="none" dirty="0" err="1" smtClean="0">
                <a:solidFill>
                  <a:srgbClr val="001E33"/>
                </a:solidFill>
                <a:latin typeface="Arial"/>
                <a:ea typeface="Arial"/>
                <a:cs typeface="Arial"/>
                <a:sym typeface="Arial"/>
              </a:rPr>
              <a:t>Cuello</a:t>
            </a:r>
            <a:endParaRPr lang="en-US" sz="2200" b="1" i="0" u="none" strike="noStrike" cap="none" dirty="0">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Arial"/>
              <a:ea typeface="Arial"/>
              <a:cs typeface="Arial"/>
              <a:sym typeface="Arial"/>
            </a:endParaRPr>
          </a:p>
        </p:txBody>
      </p:sp>
      <p:pic>
        <p:nvPicPr>
          <p:cNvPr id="218" name="Google Shape;218;p2"/>
          <p:cNvPicPr preferRelativeResize="0"/>
          <p:nvPr/>
        </p:nvPicPr>
        <p:blipFill rotWithShape="1">
          <a:blip r:embed="rId5">
            <a:alphaModFix/>
          </a:blip>
          <a:srcRect/>
          <a:stretch/>
        </p:blipFill>
        <p:spPr>
          <a:xfrm>
            <a:off x="182880" y="6089760"/>
            <a:ext cx="621000" cy="621000"/>
          </a:xfrm>
          <a:prstGeom prst="rect">
            <a:avLst/>
          </a:prstGeom>
          <a:noFill/>
          <a:ln>
            <a:noFill/>
          </a:ln>
        </p:spPr>
      </p:pic>
      <p:sp>
        <p:nvSpPr>
          <p:cNvPr id="220" name="Google Shape;220;p2"/>
          <p:cNvSpPr/>
          <p:nvPr/>
        </p:nvSpPr>
        <p:spPr>
          <a:xfrm>
            <a:off x="6023825" y="4180675"/>
            <a:ext cx="33312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latin typeface="Arial"/>
                <a:ea typeface="Arial"/>
                <a:cs typeface="Arial"/>
                <a:sym typeface="Arial"/>
              </a:rPr>
              <a:t>Andrea Serna</a:t>
            </a:r>
            <a:endParaRPr sz="2200" b="1" i="0" u="none" strike="noStrike" cap="none" dirty="0">
              <a:solidFill>
                <a:srgbClr val="001E33"/>
              </a:solidFill>
              <a:latin typeface="Arial"/>
              <a:ea typeface="Arial"/>
              <a:cs typeface="Arial"/>
              <a:sym typeface="Arial"/>
            </a:endParaRPr>
          </a:p>
          <a:p>
            <a:pPr lvl="0" algn="ctr">
              <a:buSzPts val="2200"/>
            </a:pPr>
            <a:r>
              <a:rPr lang="en-US" sz="2200" dirty="0" smtClean="0">
                <a:solidFill>
                  <a:srgbClr val="001E33"/>
                </a:solidFill>
              </a:rPr>
              <a:t>Literature </a:t>
            </a:r>
            <a:r>
              <a:rPr lang="en-US" sz="2200" dirty="0">
                <a:solidFill>
                  <a:srgbClr val="001E33"/>
                </a:solidFill>
              </a:rPr>
              <a:t>review</a:t>
            </a:r>
            <a:endParaRPr sz="2200" b="0" i="0" u="none" strike="noStrike" cap="none" dirty="0">
              <a:solidFill>
                <a:srgbClr val="001E33"/>
              </a:solidFill>
              <a:latin typeface="Arial"/>
              <a:ea typeface="Arial"/>
              <a:cs typeface="Arial"/>
              <a:sym typeface="Arial"/>
            </a:endParaRPr>
          </a:p>
        </p:txBody>
      </p:sp>
      <p:grpSp>
        <p:nvGrpSpPr>
          <p:cNvPr id="224" name="Google Shape;224;p2"/>
          <p:cNvGrpSpPr/>
          <p:nvPr/>
        </p:nvGrpSpPr>
        <p:grpSpPr>
          <a:xfrm>
            <a:off x="5971272" y="1633070"/>
            <a:ext cx="3383640" cy="2652120"/>
            <a:chOff x="3165097" y="1342520"/>
            <a:chExt cx="3383640" cy="2652120"/>
          </a:xfrm>
        </p:grpSpPr>
        <p:pic>
          <p:nvPicPr>
            <p:cNvPr id="225" name="Google Shape;225;p2"/>
            <p:cNvPicPr preferRelativeResize="0"/>
            <p:nvPr/>
          </p:nvPicPr>
          <p:blipFill rotWithShape="1">
            <a:blip r:embed="rId6">
              <a:alphaModFix/>
            </a:blip>
            <a:srcRect b="16685"/>
            <a:stretch/>
          </p:blipFill>
          <p:spPr>
            <a:xfrm>
              <a:off x="3828475" y="1645926"/>
              <a:ext cx="2056877" cy="2284877"/>
            </a:xfrm>
            <a:prstGeom prst="rect">
              <a:avLst/>
            </a:prstGeom>
            <a:noFill/>
            <a:ln>
              <a:noFill/>
            </a:ln>
          </p:spPr>
        </p:pic>
        <p:sp>
          <p:nvSpPr>
            <p:cNvPr id="226" name="Google Shape;226;p2"/>
            <p:cNvSpPr/>
            <p:nvPr/>
          </p:nvSpPr>
          <p:spPr>
            <a:xfrm>
              <a:off x="3165097" y="1342520"/>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sp>
        <p:nvSpPr>
          <p:cNvPr id="30" name="Google Shape;212;p2"/>
          <p:cNvSpPr/>
          <p:nvPr/>
        </p:nvSpPr>
        <p:spPr>
          <a:xfrm>
            <a:off x="635040" y="4180680"/>
            <a:ext cx="2195700" cy="42943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s-CO" sz="2200" b="1" i="0" u="none" strike="noStrike" cap="none" dirty="0">
                <a:solidFill>
                  <a:srgbClr val="001E33"/>
                </a:solidFill>
                <a:latin typeface="Arial"/>
                <a:ea typeface="Arial"/>
                <a:cs typeface="Arial"/>
                <a:sym typeface="Arial"/>
              </a:rPr>
              <a:t>Isabela Osorio</a:t>
            </a:r>
            <a:endParaRPr sz="2200" b="1" i="0" u="none" strike="noStrike" cap="none" dirty="0">
              <a:solidFill>
                <a:srgbClr val="001E33"/>
              </a:solidFill>
              <a:latin typeface="Arial"/>
              <a:ea typeface="Arial"/>
              <a:cs typeface="Arial"/>
              <a:sym typeface="Arial"/>
            </a:endParaRPr>
          </a:p>
        </p:txBody>
      </p:sp>
      <p:sp>
        <p:nvSpPr>
          <p:cNvPr id="31" name="Google Shape;219;p2"/>
          <p:cNvSpPr/>
          <p:nvPr/>
        </p:nvSpPr>
        <p:spPr>
          <a:xfrm>
            <a:off x="815039" y="6160680"/>
            <a:ext cx="8534085" cy="429433"/>
          </a:xfrm>
          <a:prstGeom prst="rect">
            <a:avLst/>
          </a:prstGeom>
          <a:noFill/>
          <a:ln>
            <a:noFill/>
          </a:ln>
        </p:spPr>
        <p:txBody>
          <a:bodyPr spcFirstLastPara="1" wrap="square" lIns="90000" tIns="45000" rIns="90000" bIns="45000" anchor="t" anchorCtr="0">
            <a:spAutoFit/>
          </a:bodyPr>
          <a:lstStyle/>
          <a:p>
            <a:pPr lvl="0">
              <a:buSzPts val="2200"/>
            </a:pPr>
            <a:r>
              <a:rPr lang="en-US" sz="2200" b="1" dirty="0">
                <a:solidFill>
                  <a:srgbClr val="001E33"/>
                </a:solidFill>
              </a:rPr>
              <a:t>https://github.com/kvcuellor/Proyecto-Datos-y-Algoritmos.git</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75359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6"/>
          <p:cNvPicPr preferRelativeResize="0"/>
          <p:nvPr/>
        </p:nvPicPr>
        <p:blipFill rotWithShape="1">
          <a:blip r:embed="rId3">
            <a:alphaModFix/>
          </a:blip>
          <a:srcRect/>
          <a:stretch/>
        </p:blipFill>
        <p:spPr>
          <a:xfrm>
            <a:off x="-5" y="1075"/>
            <a:ext cx="12196081" cy="6855842"/>
          </a:xfrm>
          <a:prstGeom prst="rect">
            <a:avLst/>
          </a:prstGeom>
          <a:noFill/>
          <a:ln>
            <a:noFill/>
          </a:ln>
        </p:spPr>
      </p:pic>
      <p:sp>
        <p:nvSpPr>
          <p:cNvPr id="234" name="Google Shape;234;p6"/>
          <p:cNvSpPr/>
          <p:nvPr/>
        </p:nvSpPr>
        <p:spPr>
          <a:xfrm>
            <a:off x="265327" y="376925"/>
            <a:ext cx="4530000" cy="429433"/>
          </a:xfrm>
          <a:prstGeom prst="rect">
            <a:avLst/>
          </a:prstGeom>
          <a:noFill/>
          <a:ln>
            <a:noFill/>
          </a:ln>
        </p:spPr>
        <p:txBody>
          <a:bodyPr spcFirstLastPara="1" wrap="square" lIns="90000" tIns="45000" rIns="90000" bIns="45000" anchor="t" anchorCtr="0">
            <a:spAutoFit/>
          </a:bodyPr>
          <a:lstStyle/>
          <a:p>
            <a:pPr lvl="0">
              <a:buSzPts val="2200"/>
            </a:pPr>
            <a:r>
              <a:rPr lang="en-US" sz="2200" b="1" dirty="0">
                <a:solidFill>
                  <a:srgbClr val="FFFFFF"/>
                </a:solidFill>
              </a:rPr>
              <a:t>Problem Statement</a:t>
            </a:r>
            <a:endParaRPr sz="2200" b="0" i="0" u="none" strike="noStrike" cap="none" dirty="0">
              <a:solidFill>
                <a:srgbClr val="000000"/>
              </a:solidFill>
              <a:latin typeface="Arial"/>
              <a:ea typeface="Arial"/>
              <a:cs typeface="Arial"/>
              <a:sym typeface="Arial"/>
            </a:endParaRPr>
          </a:p>
        </p:txBody>
      </p:sp>
      <p:sp>
        <p:nvSpPr>
          <p:cNvPr id="238" name="Google Shape;238;p6"/>
          <p:cNvSpPr/>
          <p:nvPr/>
        </p:nvSpPr>
        <p:spPr>
          <a:xfrm>
            <a:off x="757812" y="4161800"/>
            <a:ext cx="3544500" cy="759900"/>
          </a:xfrm>
          <a:prstGeom prst="rect">
            <a:avLst/>
          </a:prstGeom>
          <a:noFill/>
          <a:ln>
            <a:noFill/>
          </a:ln>
        </p:spPr>
        <p:txBody>
          <a:bodyPr spcFirstLastPara="1" wrap="square" lIns="90000" tIns="45000" rIns="90000" bIns="45000" anchor="t" anchorCtr="0">
            <a:noAutofit/>
          </a:bodyPr>
          <a:lstStyle/>
          <a:p>
            <a:pPr lvl="0" algn="ctr">
              <a:buSzPts val="2200"/>
            </a:pPr>
            <a:r>
              <a:rPr lang="en-US" sz="2200" b="1" dirty="0">
                <a:solidFill>
                  <a:srgbClr val="001E33"/>
                </a:solidFill>
              </a:rPr>
              <a:t>Medellin Streets, Origin and Destination</a:t>
            </a:r>
            <a:endParaRPr sz="2200" b="0" i="0" u="none" strike="noStrike" cap="none" dirty="0">
              <a:solidFill>
                <a:srgbClr val="001E33"/>
              </a:solidFill>
              <a:latin typeface="Arial"/>
              <a:ea typeface="Arial"/>
              <a:cs typeface="Arial"/>
              <a:sym typeface="Arial"/>
            </a:endParaRPr>
          </a:p>
        </p:txBody>
      </p:sp>
      <p:sp>
        <p:nvSpPr>
          <p:cNvPr id="242" name="Google Shape;242;p6"/>
          <p:cNvSpPr/>
          <p:nvPr/>
        </p:nvSpPr>
        <p:spPr>
          <a:xfrm>
            <a:off x="5137450" y="1745713"/>
            <a:ext cx="2402700" cy="2289600"/>
          </a:xfrm>
          <a:prstGeom prst="cube">
            <a:avLst>
              <a:gd name="adj" fmla="val 25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buSzPts val="2100"/>
            </a:pPr>
            <a:r>
              <a:rPr lang="en-US" sz="2100" b="1" dirty="0">
                <a:solidFill>
                  <a:schemeClr val="lt1"/>
                </a:solidFill>
              </a:rPr>
              <a:t>Algorithm for the shortest path</a:t>
            </a:r>
            <a:endParaRPr lang="es-CO" sz="2100" b="1" i="0" u="none" strike="noStrike" cap="none" dirty="0">
              <a:solidFill>
                <a:schemeClr val="lt1"/>
              </a:solidFill>
              <a:sym typeface="Arial"/>
            </a:endParaRPr>
          </a:p>
        </p:txBody>
      </p:sp>
      <p:cxnSp>
        <p:nvCxnSpPr>
          <p:cNvPr id="243" name="Google Shape;243;p6"/>
          <p:cNvCxnSpPr/>
          <p:nvPr/>
        </p:nvCxnSpPr>
        <p:spPr>
          <a:xfrm>
            <a:off x="3999313" y="2644925"/>
            <a:ext cx="1118700" cy="0"/>
          </a:xfrm>
          <a:prstGeom prst="straightConnector1">
            <a:avLst/>
          </a:prstGeom>
          <a:noFill/>
          <a:ln w="28575" cap="flat" cmpd="sng">
            <a:solidFill>
              <a:srgbClr val="00AADB"/>
            </a:solidFill>
            <a:prstDash val="solid"/>
            <a:round/>
            <a:headEnd type="none" w="sm" len="sm"/>
            <a:tailEnd type="triangle" w="med" len="med"/>
          </a:ln>
        </p:spPr>
      </p:cxnSp>
      <p:cxnSp>
        <p:nvCxnSpPr>
          <p:cNvPr id="244" name="Google Shape;244;p6"/>
          <p:cNvCxnSpPr/>
          <p:nvPr/>
        </p:nvCxnSpPr>
        <p:spPr>
          <a:xfrm>
            <a:off x="3999313" y="3025925"/>
            <a:ext cx="1118700" cy="0"/>
          </a:xfrm>
          <a:prstGeom prst="straightConnector1">
            <a:avLst/>
          </a:prstGeom>
          <a:noFill/>
          <a:ln w="28575" cap="flat" cmpd="sng">
            <a:solidFill>
              <a:srgbClr val="00AADB"/>
            </a:solidFill>
            <a:prstDash val="solid"/>
            <a:round/>
            <a:headEnd type="none" w="sm" len="sm"/>
            <a:tailEnd type="triangle" w="med" len="med"/>
          </a:ln>
        </p:spPr>
      </p:cxnSp>
      <p:cxnSp>
        <p:nvCxnSpPr>
          <p:cNvPr id="245" name="Google Shape;245;p6"/>
          <p:cNvCxnSpPr/>
          <p:nvPr/>
        </p:nvCxnSpPr>
        <p:spPr>
          <a:xfrm>
            <a:off x="3999313" y="3483125"/>
            <a:ext cx="1118700" cy="0"/>
          </a:xfrm>
          <a:prstGeom prst="straightConnector1">
            <a:avLst/>
          </a:prstGeom>
          <a:noFill/>
          <a:ln w="28575" cap="flat" cmpd="sng">
            <a:solidFill>
              <a:srgbClr val="00AADB"/>
            </a:solidFill>
            <a:prstDash val="solid"/>
            <a:round/>
            <a:headEnd type="none" w="sm" len="sm"/>
            <a:tailEnd type="triangle" w="med" len="med"/>
          </a:ln>
        </p:spPr>
      </p:cxnSp>
      <p:cxnSp>
        <p:nvCxnSpPr>
          <p:cNvPr id="246" name="Google Shape;246;p6"/>
          <p:cNvCxnSpPr/>
          <p:nvPr/>
        </p:nvCxnSpPr>
        <p:spPr>
          <a:xfrm>
            <a:off x="7580713" y="3025925"/>
            <a:ext cx="1118700" cy="0"/>
          </a:xfrm>
          <a:prstGeom prst="straightConnector1">
            <a:avLst/>
          </a:prstGeom>
          <a:noFill/>
          <a:ln w="28575" cap="flat" cmpd="sng">
            <a:solidFill>
              <a:srgbClr val="00AADB"/>
            </a:solidFill>
            <a:prstDash val="solid"/>
            <a:round/>
            <a:headEnd type="none" w="sm" len="sm"/>
            <a:tailEnd type="triangle" w="med" len="med"/>
          </a:ln>
        </p:spPr>
      </p:cxnSp>
      <p:sp>
        <p:nvSpPr>
          <p:cNvPr id="247" name="Google Shape;247;p6"/>
          <p:cNvSpPr/>
          <p:nvPr/>
        </p:nvSpPr>
        <p:spPr>
          <a:xfrm>
            <a:off x="7942524" y="4241025"/>
            <a:ext cx="3927600" cy="759900"/>
          </a:xfrm>
          <a:prstGeom prst="rect">
            <a:avLst/>
          </a:prstGeom>
          <a:noFill/>
          <a:ln>
            <a:noFill/>
          </a:ln>
        </p:spPr>
        <p:txBody>
          <a:bodyPr spcFirstLastPara="1" wrap="square" lIns="90000" tIns="45000" rIns="90000" bIns="45000" anchor="t" anchorCtr="0">
            <a:noAutofit/>
          </a:bodyPr>
          <a:lstStyle/>
          <a:p>
            <a:pPr lvl="0" algn="ctr">
              <a:buSzPts val="2200"/>
            </a:pPr>
            <a:r>
              <a:rPr lang="en-US" sz="2200" b="1" dirty="0">
                <a:solidFill>
                  <a:srgbClr val="001E33"/>
                </a:solidFill>
              </a:rPr>
              <a:t>Three paths that reduce both the risk of harassment and the distance</a:t>
            </a:r>
            <a:endParaRPr sz="2600" b="1" i="0" u="none" strike="noStrike" cap="none" dirty="0">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1E33"/>
              </a:solidFill>
              <a:latin typeface="Arial"/>
              <a:ea typeface="Arial"/>
              <a:cs typeface="Arial"/>
              <a:sym typeface="Arial"/>
            </a:endParaRPr>
          </a:p>
        </p:txBody>
      </p:sp>
      <p:pic>
        <p:nvPicPr>
          <p:cNvPr id="248" name="Google Shape;248;p6"/>
          <p:cNvPicPr preferRelativeResize="0"/>
          <p:nvPr/>
        </p:nvPicPr>
        <p:blipFill rotWithShape="1">
          <a:blip r:embed="rId4">
            <a:alphaModFix/>
          </a:blip>
          <a:srcRect l="6175" t="4461" r="19325"/>
          <a:stretch/>
        </p:blipFill>
        <p:spPr>
          <a:xfrm>
            <a:off x="895000" y="1560662"/>
            <a:ext cx="2932500" cy="2507328"/>
          </a:xfrm>
          <a:prstGeom prst="rect">
            <a:avLst/>
          </a:prstGeom>
          <a:noFill/>
          <a:ln>
            <a:noFill/>
          </a:ln>
        </p:spPr>
      </p:pic>
      <p:pic>
        <p:nvPicPr>
          <p:cNvPr id="249" name="Google Shape;249;p6"/>
          <p:cNvPicPr preferRelativeResize="0"/>
          <p:nvPr/>
        </p:nvPicPr>
        <p:blipFill rotWithShape="1">
          <a:blip r:embed="rId4">
            <a:alphaModFix/>
          </a:blip>
          <a:srcRect l="6175" t="4461" r="19325"/>
          <a:stretch/>
        </p:blipFill>
        <p:spPr>
          <a:xfrm>
            <a:off x="8716175" y="1605912"/>
            <a:ext cx="2932500" cy="2507328"/>
          </a:xfrm>
          <a:prstGeom prst="rect">
            <a:avLst/>
          </a:prstGeom>
          <a:noFill/>
          <a:ln>
            <a:noFill/>
          </a:ln>
        </p:spPr>
      </p:pic>
      <p:sp>
        <p:nvSpPr>
          <p:cNvPr id="250" name="Google Shape;250;p6"/>
          <p:cNvSpPr/>
          <p:nvPr/>
        </p:nvSpPr>
        <p:spPr>
          <a:xfrm>
            <a:off x="10403775" y="2523250"/>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1" name="Google Shape;251;p6"/>
          <p:cNvSpPr/>
          <p:nvPr/>
        </p:nvSpPr>
        <p:spPr>
          <a:xfrm>
            <a:off x="10198500" y="3248300"/>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2" name="Google Shape;252;p6"/>
          <p:cNvSpPr/>
          <p:nvPr/>
        </p:nvSpPr>
        <p:spPr>
          <a:xfrm>
            <a:off x="8619325" y="237072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3" name="Google Shape;253;p6"/>
          <p:cNvSpPr/>
          <p:nvPr/>
        </p:nvSpPr>
        <p:spPr>
          <a:xfrm>
            <a:off x="8414050" y="309577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4" name="Google Shape;254;p6"/>
          <p:cNvSpPr/>
          <p:nvPr/>
        </p:nvSpPr>
        <p:spPr>
          <a:xfrm>
            <a:off x="2523325" y="252312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5" name="Google Shape;255;p6"/>
          <p:cNvSpPr/>
          <p:nvPr/>
        </p:nvSpPr>
        <p:spPr>
          <a:xfrm>
            <a:off x="2318050" y="324817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6" name="Google Shape;256;p6"/>
          <p:cNvSpPr/>
          <p:nvPr/>
        </p:nvSpPr>
        <p:spPr>
          <a:xfrm>
            <a:off x="10257050" y="2555975"/>
            <a:ext cx="272675" cy="735200"/>
          </a:xfrm>
          <a:custGeom>
            <a:avLst/>
            <a:gdLst/>
            <a:ahLst/>
            <a:cxnLst/>
            <a:rect l="l" t="t" r="r" b="b"/>
            <a:pathLst>
              <a:path w="10907" h="29408" extrusionOk="0">
                <a:moveTo>
                  <a:pt x="0" y="29408"/>
                </a:moveTo>
                <a:cubicBezTo>
                  <a:pt x="1768" y="26757"/>
                  <a:pt x="9401" y="18400"/>
                  <a:pt x="10606" y="13499"/>
                </a:cubicBezTo>
                <a:cubicBezTo>
                  <a:pt x="11811" y="8598"/>
                  <a:pt x="7794" y="2250"/>
                  <a:pt x="7231" y="0"/>
                </a:cubicBezTo>
              </a:path>
            </a:pathLst>
          </a:custGeom>
          <a:noFill/>
          <a:ln w="38100" cap="flat" cmpd="sng">
            <a:solidFill>
              <a:srgbClr val="ED7D31"/>
            </a:solidFill>
            <a:prstDash val="solid"/>
            <a:round/>
            <a:headEnd type="none" w="med" len="med"/>
            <a:tailEnd type="none" w="med" len="med"/>
          </a:ln>
        </p:spPr>
      </p:sp>
      <p:sp>
        <p:nvSpPr>
          <p:cNvPr id="257" name="Google Shape;257;p6"/>
          <p:cNvSpPr/>
          <p:nvPr/>
        </p:nvSpPr>
        <p:spPr>
          <a:xfrm>
            <a:off x="10244975" y="2568025"/>
            <a:ext cx="805925" cy="769375"/>
          </a:xfrm>
          <a:custGeom>
            <a:avLst/>
            <a:gdLst/>
            <a:ahLst/>
            <a:cxnLst/>
            <a:rect l="l" t="t" r="r" b="b"/>
            <a:pathLst>
              <a:path w="32237" h="30775" extrusionOk="0">
                <a:moveTo>
                  <a:pt x="0" y="29890"/>
                </a:moveTo>
                <a:cubicBezTo>
                  <a:pt x="2893" y="29971"/>
                  <a:pt x="12133" y="31177"/>
                  <a:pt x="17356" y="30373"/>
                </a:cubicBezTo>
                <a:cubicBezTo>
                  <a:pt x="22579" y="29570"/>
                  <a:pt x="29249" y="27801"/>
                  <a:pt x="31338" y="25069"/>
                </a:cubicBezTo>
                <a:cubicBezTo>
                  <a:pt x="33427" y="22337"/>
                  <a:pt x="31177" y="17195"/>
                  <a:pt x="29891" y="13981"/>
                </a:cubicBezTo>
                <a:cubicBezTo>
                  <a:pt x="28605" y="10767"/>
                  <a:pt x="27401" y="8115"/>
                  <a:pt x="23624" y="5785"/>
                </a:cubicBezTo>
                <a:cubicBezTo>
                  <a:pt x="19848" y="3455"/>
                  <a:pt x="9964" y="964"/>
                  <a:pt x="7232" y="0"/>
                </a:cubicBezTo>
              </a:path>
            </a:pathLst>
          </a:custGeom>
          <a:noFill/>
          <a:ln w="38100" cap="flat" cmpd="sng">
            <a:solidFill>
              <a:srgbClr val="00AADB"/>
            </a:solidFill>
            <a:prstDash val="solid"/>
            <a:round/>
            <a:headEnd type="none" w="med" len="med"/>
            <a:tailEnd type="none" w="med" len="med"/>
          </a:ln>
        </p:spPr>
      </p:sp>
      <p:sp>
        <p:nvSpPr>
          <p:cNvPr id="258" name="Google Shape;258;p6"/>
          <p:cNvSpPr/>
          <p:nvPr/>
        </p:nvSpPr>
        <p:spPr>
          <a:xfrm>
            <a:off x="10111689" y="2578900"/>
            <a:ext cx="332475" cy="690550"/>
          </a:xfrm>
          <a:custGeom>
            <a:avLst/>
            <a:gdLst/>
            <a:ahLst/>
            <a:cxnLst/>
            <a:rect l="l" t="t" r="r" b="b"/>
            <a:pathLst>
              <a:path w="13299" h="27622" extrusionOk="0">
                <a:moveTo>
                  <a:pt x="4917" y="27622"/>
                </a:moveTo>
                <a:cubicBezTo>
                  <a:pt x="3714" y="25942"/>
                  <a:pt x="6442" y="23083"/>
                  <a:pt x="5202" y="21431"/>
                </a:cubicBezTo>
                <a:cubicBezTo>
                  <a:pt x="4025" y="19863"/>
                  <a:pt x="-417" y="20477"/>
                  <a:pt x="59" y="18574"/>
                </a:cubicBezTo>
                <a:cubicBezTo>
                  <a:pt x="1903" y="11198"/>
                  <a:pt x="8876" y="6185"/>
                  <a:pt x="13299" y="0"/>
                </a:cubicBezTo>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0151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g105e9140ba5_0_31"/>
          <p:cNvPicPr preferRelativeResize="0"/>
          <p:nvPr/>
        </p:nvPicPr>
        <p:blipFill rotWithShape="1">
          <a:blip r:embed="rId3">
            <a:alphaModFix/>
          </a:blip>
          <a:srcRect/>
          <a:stretch/>
        </p:blipFill>
        <p:spPr>
          <a:xfrm>
            <a:off x="-2880" y="0"/>
            <a:ext cx="12196081" cy="6855842"/>
          </a:xfrm>
          <a:prstGeom prst="rect">
            <a:avLst/>
          </a:prstGeom>
          <a:noFill/>
          <a:ln>
            <a:noFill/>
          </a:ln>
        </p:spPr>
      </p:pic>
      <p:sp>
        <p:nvSpPr>
          <p:cNvPr id="264" name="Google Shape;264;g105e9140ba5_0_31"/>
          <p:cNvSpPr/>
          <p:nvPr/>
        </p:nvSpPr>
        <p:spPr>
          <a:xfrm>
            <a:off x="265320" y="376920"/>
            <a:ext cx="3299100" cy="424800"/>
          </a:xfrm>
          <a:prstGeom prst="rect">
            <a:avLst/>
          </a:prstGeom>
          <a:noFill/>
          <a:ln>
            <a:noFill/>
          </a:ln>
        </p:spPr>
        <p:txBody>
          <a:bodyPr spcFirstLastPara="1" wrap="square" lIns="90000" tIns="45000" rIns="90000" bIns="45000" anchor="t" anchorCtr="0">
            <a:noAutofit/>
          </a:bodyPr>
          <a:lstStyle/>
          <a:p>
            <a:pPr lvl="0">
              <a:buSzPts val="2200"/>
            </a:pPr>
            <a:r>
              <a:rPr lang="en-US" sz="2200" b="1" dirty="0" smtClean="0">
                <a:solidFill>
                  <a:srgbClr val="FFFFFF"/>
                </a:solidFill>
              </a:rPr>
              <a:t>Solution </a:t>
            </a:r>
            <a:r>
              <a:rPr lang="en-US" sz="2200" b="1" dirty="0">
                <a:solidFill>
                  <a:srgbClr val="FFFFFF"/>
                </a:solidFill>
              </a:rPr>
              <a:t>algorithm</a:t>
            </a:r>
            <a:endParaRPr sz="2200" b="0" i="0" u="none" strike="noStrike" cap="none" dirty="0">
              <a:solidFill>
                <a:srgbClr val="000000"/>
              </a:solidFill>
              <a:latin typeface="Arial"/>
              <a:ea typeface="Arial"/>
              <a:cs typeface="Arial"/>
              <a:sym typeface="Arial"/>
            </a:endParaRPr>
          </a:p>
        </p:txBody>
      </p:sp>
      <p:grpSp>
        <p:nvGrpSpPr>
          <p:cNvPr id="268" name="Google Shape;268;g105e9140ba5_0_31"/>
          <p:cNvGrpSpPr/>
          <p:nvPr/>
        </p:nvGrpSpPr>
        <p:grpSpPr>
          <a:xfrm>
            <a:off x="1886475" y="2042950"/>
            <a:ext cx="1337625" cy="2131500"/>
            <a:chOff x="10299150" y="1494000"/>
            <a:chExt cx="1337625" cy="2131500"/>
          </a:xfrm>
        </p:grpSpPr>
        <p:sp>
          <p:nvSpPr>
            <p:cNvPr id="269" name="Google Shape;269;g105e9140ba5_0_3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0" name="Google Shape;270;g105e9140ba5_0_31"/>
            <p:cNvSpPr/>
            <p:nvPr/>
          </p:nvSpPr>
          <p:spPr>
            <a:xfrm>
              <a:off x="10299150" y="2103600"/>
              <a:ext cx="275700" cy="302700"/>
            </a:xfrm>
            <a:prstGeom prst="ellipse">
              <a:avLst/>
            </a:prstGeom>
            <a:solidFill>
              <a:srgbClr val="ED7D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1" name="Google Shape;271;g105e9140ba5_0_3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2" name="Google Shape;272;g105e9140ba5_0_3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3" name="Google Shape;273;g105e9140ba5_0_3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4" name="Google Shape;274;g105e9140ba5_0_3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5" name="Google Shape;275;g105e9140ba5_0_31"/>
            <p:cNvSpPr/>
            <p:nvPr/>
          </p:nvSpPr>
          <p:spPr>
            <a:xfrm>
              <a:off x="11361075" y="2718275"/>
              <a:ext cx="275700" cy="30270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6" name="Google Shape;276;g105e9140ba5_0_3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7" name="Google Shape;277;g105e9140ba5_0_3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278" name="Google Shape;278;g105e9140ba5_0_31"/>
            <p:cNvCxnSpPr>
              <a:stCxn id="269" idx="5"/>
              <a:endCxn id="274"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79" name="Google Shape;279;g105e9140ba5_0_31"/>
            <p:cNvCxnSpPr>
              <a:stCxn id="270" idx="6"/>
              <a:endCxn id="272"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80" name="Google Shape;280;g105e9140ba5_0_31"/>
            <p:cNvCxnSpPr>
              <a:stCxn id="271" idx="6"/>
              <a:endCxn id="273"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281" name="Google Shape;281;g105e9140ba5_0_31"/>
            <p:cNvCxnSpPr>
              <a:stCxn id="277" idx="7"/>
              <a:endCxn id="273"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282" name="Google Shape;282;g105e9140ba5_0_31"/>
            <p:cNvCxnSpPr>
              <a:stCxn id="271" idx="7"/>
              <a:endCxn id="272"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83" name="Google Shape;283;g105e9140ba5_0_31"/>
            <p:cNvCxnSpPr>
              <a:stCxn id="270" idx="7"/>
              <a:endCxn id="274"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284" name="Google Shape;284;g105e9140ba5_0_31"/>
            <p:cNvCxnSpPr>
              <a:stCxn id="272" idx="7"/>
              <a:endCxn id="276"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285" name="Google Shape;285;g105e9140ba5_0_31"/>
            <p:cNvCxnSpPr>
              <a:stCxn id="274" idx="5"/>
              <a:endCxn id="275"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286" name="Google Shape;286;g105e9140ba5_0_31"/>
            <p:cNvCxnSpPr>
              <a:stCxn id="273" idx="6"/>
              <a:endCxn id="275"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287" name="Google Shape;287;g105e9140ba5_0_31"/>
            <p:cNvCxnSpPr>
              <a:stCxn id="272" idx="6"/>
              <a:endCxn id="275"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288" name="Google Shape;288;g105e9140ba5_0_31"/>
            <p:cNvCxnSpPr>
              <a:stCxn id="273" idx="7"/>
              <a:endCxn id="276"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289" name="Google Shape;289;g105e9140ba5_0_31"/>
          <p:cNvSpPr/>
          <p:nvPr/>
        </p:nvSpPr>
        <p:spPr>
          <a:xfrm>
            <a:off x="757812" y="4161800"/>
            <a:ext cx="3544500" cy="759900"/>
          </a:xfrm>
          <a:prstGeom prst="rect">
            <a:avLst/>
          </a:prstGeom>
          <a:noFill/>
          <a:ln>
            <a:noFill/>
          </a:ln>
        </p:spPr>
        <p:txBody>
          <a:bodyPr spcFirstLastPara="1" wrap="square" lIns="90000" tIns="45000" rIns="90000" bIns="45000" anchor="t" anchorCtr="0">
            <a:noAutofit/>
          </a:bodyPr>
          <a:lstStyle/>
          <a:p>
            <a:pPr lvl="0" algn="ctr">
              <a:buSzPts val="2200"/>
            </a:pPr>
            <a:r>
              <a:rPr lang="en-US" sz="2200" b="1" dirty="0">
                <a:solidFill>
                  <a:srgbClr val="001E33"/>
                </a:solidFill>
              </a:rPr>
              <a:t>Medellin Streets, Origin and Destination</a:t>
            </a:r>
            <a:endParaRPr lang="en-US" sz="2200" dirty="0">
              <a:solidFill>
                <a:srgbClr val="001E33"/>
              </a:solidFill>
            </a:endParaRPr>
          </a:p>
        </p:txBody>
      </p:sp>
      <p:sp>
        <p:nvSpPr>
          <p:cNvPr id="293" name="Google Shape;293;g105e9140ba5_0_31"/>
          <p:cNvSpPr/>
          <p:nvPr/>
        </p:nvSpPr>
        <p:spPr>
          <a:xfrm>
            <a:off x="5137450" y="1745713"/>
            <a:ext cx="2402700" cy="2289600"/>
          </a:xfrm>
          <a:prstGeom prst="cube">
            <a:avLst>
              <a:gd name="adj"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buSzPts val="2100"/>
            </a:pPr>
            <a:r>
              <a:rPr lang="en-US" sz="2100" b="1" dirty="0" smtClean="0">
                <a:solidFill>
                  <a:srgbClr val="001E33"/>
                </a:solidFill>
              </a:rPr>
              <a:t>Dijkstra's algorithm</a:t>
            </a:r>
            <a:endParaRPr lang="en-US" sz="2100" b="1" dirty="0">
              <a:solidFill>
                <a:srgbClr val="001E33"/>
              </a:solidFill>
            </a:endParaRPr>
          </a:p>
        </p:txBody>
      </p:sp>
      <p:cxnSp>
        <p:nvCxnSpPr>
          <p:cNvPr id="294" name="Google Shape;294;g105e9140ba5_0_31"/>
          <p:cNvCxnSpPr/>
          <p:nvPr/>
        </p:nvCxnSpPr>
        <p:spPr>
          <a:xfrm>
            <a:off x="3999313" y="2644925"/>
            <a:ext cx="1118700" cy="0"/>
          </a:xfrm>
          <a:prstGeom prst="straightConnector1">
            <a:avLst/>
          </a:prstGeom>
          <a:noFill/>
          <a:ln w="28575" cap="flat" cmpd="sng">
            <a:solidFill>
              <a:srgbClr val="00AADB"/>
            </a:solidFill>
            <a:prstDash val="solid"/>
            <a:round/>
            <a:headEnd type="none" w="sm" len="sm"/>
            <a:tailEnd type="triangle" w="med" len="med"/>
          </a:ln>
        </p:spPr>
      </p:cxnSp>
      <p:cxnSp>
        <p:nvCxnSpPr>
          <p:cNvPr id="295" name="Google Shape;295;g105e9140ba5_0_31"/>
          <p:cNvCxnSpPr/>
          <p:nvPr/>
        </p:nvCxnSpPr>
        <p:spPr>
          <a:xfrm>
            <a:off x="3999313" y="3025925"/>
            <a:ext cx="1118700" cy="0"/>
          </a:xfrm>
          <a:prstGeom prst="straightConnector1">
            <a:avLst/>
          </a:prstGeom>
          <a:noFill/>
          <a:ln w="28575" cap="flat" cmpd="sng">
            <a:solidFill>
              <a:srgbClr val="00AADB"/>
            </a:solidFill>
            <a:prstDash val="solid"/>
            <a:round/>
            <a:headEnd type="none" w="sm" len="sm"/>
            <a:tailEnd type="triangle" w="med" len="med"/>
          </a:ln>
        </p:spPr>
      </p:cxnSp>
      <p:cxnSp>
        <p:nvCxnSpPr>
          <p:cNvPr id="296" name="Google Shape;296;g105e9140ba5_0_31"/>
          <p:cNvCxnSpPr/>
          <p:nvPr/>
        </p:nvCxnSpPr>
        <p:spPr>
          <a:xfrm>
            <a:off x="3999313" y="3483125"/>
            <a:ext cx="1118700" cy="0"/>
          </a:xfrm>
          <a:prstGeom prst="straightConnector1">
            <a:avLst/>
          </a:prstGeom>
          <a:noFill/>
          <a:ln w="28575" cap="flat" cmpd="sng">
            <a:solidFill>
              <a:srgbClr val="00AADB"/>
            </a:solidFill>
            <a:prstDash val="solid"/>
            <a:round/>
            <a:headEnd type="none" w="sm" len="sm"/>
            <a:tailEnd type="triangle" w="med" len="med"/>
          </a:ln>
        </p:spPr>
      </p:cxnSp>
      <p:grpSp>
        <p:nvGrpSpPr>
          <p:cNvPr id="297" name="Google Shape;297;g105e9140ba5_0_31"/>
          <p:cNvGrpSpPr/>
          <p:nvPr/>
        </p:nvGrpSpPr>
        <p:grpSpPr>
          <a:xfrm>
            <a:off x="9309025" y="2042950"/>
            <a:ext cx="1337625" cy="2131500"/>
            <a:chOff x="10299150" y="1494000"/>
            <a:chExt cx="1337625" cy="2131500"/>
          </a:xfrm>
        </p:grpSpPr>
        <p:sp>
          <p:nvSpPr>
            <p:cNvPr id="298" name="Google Shape;298;g105e9140ba5_0_3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9" name="Google Shape;299;g105e9140ba5_0_31"/>
            <p:cNvSpPr/>
            <p:nvPr/>
          </p:nvSpPr>
          <p:spPr>
            <a:xfrm>
              <a:off x="10299150" y="2103600"/>
              <a:ext cx="275700" cy="302700"/>
            </a:xfrm>
            <a:prstGeom prst="ellipse">
              <a:avLst/>
            </a:prstGeom>
            <a:solidFill>
              <a:srgbClr val="ED7D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0" name="Google Shape;300;g105e9140ba5_0_3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1" name="Google Shape;301;g105e9140ba5_0_3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2" name="Google Shape;302;g105e9140ba5_0_3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3" name="Google Shape;303;g105e9140ba5_0_3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4" name="Google Shape;304;g105e9140ba5_0_31"/>
            <p:cNvSpPr/>
            <p:nvPr/>
          </p:nvSpPr>
          <p:spPr>
            <a:xfrm>
              <a:off x="11361075" y="2718275"/>
              <a:ext cx="275700" cy="30270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5" name="Google Shape;305;g105e9140ba5_0_3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6" name="Google Shape;306;g105e9140ba5_0_3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307" name="Google Shape;307;g105e9140ba5_0_31"/>
            <p:cNvCxnSpPr>
              <a:stCxn id="298" idx="5"/>
              <a:endCxn id="303"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08" name="Google Shape;308;g105e9140ba5_0_31"/>
            <p:cNvCxnSpPr>
              <a:stCxn id="299" idx="6"/>
              <a:endCxn id="301" idx="1"/>
            </p:cNvCxnSpPr>
            <p:nvPr/>
          </p:nvCxnSpPr>
          <p:spPr>
            <a:xfrm>
              <a:off x="10574850" y="2254950"/>
              <a:ext cx="298200" cy="197700"/>
            </a:xfrm>
            <a:prstGeom prst="straightConnector1">
              <a:avLst/>
            </a:prstGeom>
            <a:noFill/>
            <a:ln w="38100" cap="flat" cmpd="sng">
              <a:solidFill>
                <a:srgbClr val="ED7D31"/>
              </a:solidFill>
              <a:prstDash val="dash"/>
              <a:round/>
              <a:headEnd type="none" w="sm" len="sm"/>
              <a:tailEnd type="none" w="sm" len="sm"/>
            </a:ln>
          </p:spPr>
        </p:cxnSp>
        <p:cxnSp>
          <p:nvCxnSpPr>
            <p:cNvPr id="309" name="Google Shape;309;g105e9140ba5_0_31"/>
            <p:cNvCxnSpPr>
              <a:stCxn id="300" idx="6"/>
              <a:endCxn id="302"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310" name="Google Shape;310;g105e9140ba5_0_31"/>
            <p:cNvCxnSpPr>
              <a:stCxn id="306" idx="7"/>
              <a:endCxn id="302"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311" name="Google Shape;311;g105e9140ba5_0_31"/>
            <p:cNvCxnSpPr>
              <a:stCxn id="300" idx="7"/>
              <a:endCxn id="301"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12" name="Google Shape;312;g105e9140ba5_0_31"/>
            <p:cNvCxnSpPr>
              <a:stCxn id="299" idx="7"/>
              <a:endCxn id="303"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313" name="Google Shape;313;g105e9140ba5_0_31"/>
            <p:cNvCxnSpPr>
              <a:stCxn id="301" idx="7"/>
              <a:endCxn id="305"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314" name="Google Shape;314;g105e9140ba5_0_31"/>
            <p:cNvCxnSpPr>
              <a:stCxn id="303" idx="5"/>
              <a:endCxn id="304"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315" name="Google Shape;315;g105e9140ba5_0_31"/>
            <p:cNvCxnSpPr>
              <a:stCxn id="302" idx="6"/>
              <a:endCxn id="304"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316" name="Google Shape;316;g105e9140ba5_0_31"/>
            <p:cNvCxnSpPr>
              <a:stCxn id="301" idx="6"/>
              <a:endCxn id="304" idx="1"/>
            </p:cNvCxnSpPr>
            <p:nvPr/>
          </p:nvCxnSpPr>
          <p:spPr>
            <a:xfrm>
              <a:off x="11108250" y="2559750"/>
              <a:ext cx="293100" cy="202800"/>
            </a:xfrm>
            <a:prstGeom prst="straightConnector1">
              <a:avLst/>
            </a:prstGeom>
            <a:noFill/>
            <a:ln w="38100" cap="flat" cmpd="sng">
              <a:solidFill>
                <a:srgbClr val="ED7D31"/>
              </a:solidFill>
              <a:prstDash val="dash"/>
              <a:round/>
              <a:headEnd type="none" w="sm" len="sm"/>
              <a:tailEnd type="none" w="sm" len="sm"/>
            </a:ln>
          </p:spPr>
        </p:cxnSp>
        <p:cxnSp>
          <p:nvCxnSpPr>
            <p:cNvPr id="317" name="Google Shape;317;g105e9140ba5_0_31"/>
            <p:cNvCxnSpPr>
              <a:stCxn id="302" idx="7"/>
              <a:endCxn id="305"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cxnSp>
        <p:nvCxnSpPr>
          <p:cNvPr id="318" name="Google Shape;318;g105e9140ba5_0_31"/>
          <p:cNvCxnSpPr/>
          <p:nvPr/>
        </p:nvCxnSpPr>
        <p:spPr>
          <a:xfrm>
            <a:off x="7580713" y="3025925"/>
            <a:ext cx="1118700" cy="0"/>
          </a:xfrm>
          <a:prstGeom prst="straightConnector1">
            <a:avLst/>
          </a:prstGeom>
          <a:noFill/>
          <a:ln w="28575" cap="flat" cmpd="sng">
            <a:solidFill>
              <a:srgbClr val="00AADB"/>
            </a:solidFill>
            <a:prstDash val="solid"/>
            <a:round/>
            <a:headEnd type="none" w="sm" len="sm"/>
            <a:tailEnd type="triangle" w="med" len="med"/>
          </a:ln>
        </p:spPr>
      </p:cxnSp>
      <p:sp>
        <p:nvSpPr>
          <p:cNvPr id="319" name="Google Shape;319;g105e9140ba5_0_31"/>
          <p:cNvSpPr/>
          <p:nvPr/>
        </p:nvSpPr>
        <p:spPr>
          <a:xfrm>
            <a:off x="8325537" y="4241025"/>
            <a:ext cx="3544500" cy="759900"/>
          </a:xfrm>
          <a:prstGeom prst="rect">
            <a:avLst/>
          </a:prstGeom>
          <a:noFill/>
          <a:ln>
            <a:noFill/>
          </a:ln>
        </p:spPr>
        <p:txBody>
          <a:bodyPr spcFirstLastPara="1" wrap="square" lIns="90000" tIns="45000" rIns="90000" bIns="45000" anchor="t" anchorCtr="0">
            <a:noAutofit/>
          </a:bodyPr>
          <a:lstStyle/>
          <a:p>
            <a:pPr lvl="0" algn="ctr">
              <a:buSzPts val="2200"/>
            </a:pPr>
            <a:r>
              <a:rPr lang="en-US" sz="2500" b="1" dirty="0">
                <a:solidFill>
                  <a:srgbClr val="001E33"/>
                </a:solidFill>
              </a:rPr>
              <a:t>A path that reduces both distance and harassment</a:t>
            </a:r>
            <a:endParaRPr sz="2500" b="1" i="1" u="none" strike="noStrike" cap="none" dirty="0">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1E33"/>
              </a:solidFill>
              <a:latin typeface="Arial"/>
              <a:ea typeface="Arial"/>
              <a:cs typeface="Arial"/>
              <a:sym typeface="Arial"/>
            </a:endParaRPr>
          </a:p>
        </p:txBody>
      </p:sp>
      <p:cxnSp>
        <p:nvCxnSpPr>
          <p:cNvPr id="320" name="Google Shape;320;g105e9140ba5_0_31"/>
          <p:cNvCxnSpPr/>
          <p:nvPr/>
        </p:nvCxnSpPr>
        <p:spPr>
          <a:xfrm>
            <a:off x="3999313" y="3864125"/>
            <a:ext cx="1118700" cy="0"/>
          </a:xfrm>
          <a:prstGeom prst="straightConnector1">
            <a:avLst/>
          </a:prstGeom>
          <a:noFill/>
          <a:ln w="28575" cap="flat" cmpd="sng">
            <a:solidFill>
              <a:srgbClr val="00AADB"/>
            </a:solidFill>
            <a:prstDash val="solid"/>
            <a:round/>
            <a:headEnd type="none" w="sm" len="sm"/>
            <a:tailEnd type="triangle" w="med" len="med"/>
          </a:ln>
        </p:spPr>
      </p:cxnSp>
    </p:spTree>
    <p:extLst>
      <p:ext uri="{BB962C8B-B14F-4D97-AF65-F5344CB8AC3E}">
        <p14:creationId xmlns:p14="http://schemas.microsoft.com/office/powerpoint/2010/main" val="170344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3"/>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26" name="Google Shape;326;p3"/>
          <p:cNvSpPr/>
          <p:nvPr/>
        </p:nvSpPr>
        <p:spPr>
          <a:xfrm>
            <a:off x="265324" y="376925"/>
            <a:ext cx="4863900" cy="429433"/>
          </a:xfrm>
          <a:prstGeom prst="rect">
            <a:avLst/>
          </a:prstGeom>
          <a:noFill/>
          <a:ln>
            <a:noFill/>
          </a:ln>
        </p:spPr>
        <p:txBody>
          <a:bodyPr spcFirstLastPara="1" wrap="square" lIns="90000" tIns="45000" rIns="90000" bIns="45000" anchor="t" anchorCtr="0">
            <a:spAutoFit/>
          </a:bodyPr>
          <a:lstStyle/>
          <a:p>
            <a:pPr lvl="0">
              <a:buSzPts val="2200"/>
            </a:pPr>
            <a:r>
              <a:rPr lang="en-US" sz="2200" b="1" dirty="0">
                <a:solidFill>
                  <a:srgbClr val="FFFFFF"/>
                </a:solidFill>
              </a:rPr>
              <a:t>Algorithm explanation</a:t>
            </a:r>
            <a:endParaRPr sz="2200" b="0" i="0" u="none" strike="noStrike" cap="none" dirty="0">
              <a:solidFill>
                <a:srgbClr val="000000"/>
              </a:solidFill>
              <a:latin typeface="Arial"/>
              <a:ea typeface="Arial"/>
              <a:cs typeface="Arial"/>
              <a:sym typeface="Arial"/>
            </a:endParaRPr>
          </a:p>
        </p:txBody>
      </p:sp>
      <p:sp>
        <p:nvSpPr>
          <p:cNvPr id="327" name="Google Shape;327;p3"/>
          <p:cNvSpPr/>
          <p:nvPr/>
        </p:nvSpPr>
        <p:spPr>
          <a:xfrm>
            <a:off x="161999" y="4464144"/>
            <a:ext cx="11781471" cy="1106542"/>
          </a:xfrm>
          <a:prstGeom prst="rect">
            <a:avLst/>
          </a:prstGeom>
          <a:noFill/>
          <a:ln>
            <a:noFill/>
          </a:ln>
        </p:spPr>
        <p:txBody>
          <a:bodyPr spcFirstLastPara="1" wrap="square" lIns="90000" tIns="45000" rIns="90000" bIns="45000" anchor="t" anchorCtr="0">
            <a:spAutoFit/>
          </a:bodyPr>
          <a:lstStyle/>
          <a:p>
            <a:pPr lvl="0">
              <a:buSzPts val="1400"/>
            </a:pPr>
            <a:r>
              <a:rPr lang="en-US" sz="2200" dirty="0">
                <a:solidFill>
                  <a:srgbClr val="001E33"/>
                </a:solidFill>
              </a:rPr>
              <a:t>It starts by giving the “weights” a value of infinity and then begins to evaluate at each node looking for the lowest value to reach the destination, going through the graph moving through each of the nodes (which are taken with respect to the street </a:t>
            </a:r>
            <a:r>
              <a:rPr lang="en-US" sz="2200" dirty="0" smtClean="0">
                <a:solidFill>
                  <a:srgbClr val="001E33"/>
                </a:solidFill>
              </a:rPr>
              <a:t>address).</a:t>
            </a:r>
            <a:endParaRPr lang="es-CO" sz="1400" b="0" i="0" u="none" strike="noStrike" cap="none" dirty="0">
              <a:solidFill>
                <a:srgbClr val="000000"/>
              </a:solidFill>
              <a:sym typeface="Arial"/>
            </a:endParaRPr>
          </a:p>
        </p:txBody>
      </p:sp>
      <p:pic>
        <p:nvPicPr>
          <p:cNvPr id="1026" name="Picture 2" descr="Puebla ¿Cuál es la sanción por grabar a mujeres sin su consentimien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9872" y="1931428"/>
            <a:ext cx="4346632" cy="244498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516" y="1599289"/>
            <a:ext cx="6989960" cy="2777120"/>
          </a:xfrm>
          <a:prstGeom prst="rect">
            <a:avLst/>
          </a:prstGeom>
        </p:spPr>
      </p:pic>
      <p:sp>
        <p:nvSpPr>
          <p:cNvPr id="7" name="Google Shape;327;p3"/>
          <p:cNvSpPr/>
          <p:nvPr/>
        </p:nvSpPr>
        <p:spPr>
          <a:xfrm>
            <a:off x="162000" y="816850"/>
            <a:ext cx="6983100" cy="767987"/>
          </a:xfrm>
          <a:prstGeom prst="rect">
            <a:avLst/>
          </a:prstGeom>
          <a:noFill/>
          <a:ln>
            <a:noFill/>
          </a:ln>
        </p:spPr>
        <p:txBody>
          <a:bodyPr spcFirstLastPara="1" wrap="square" lIns="90000" tIns="45000" rIns="90000" bIns="45000" anchor="t" anchorCtr="0">
            <a:spAutoFit/>
          </a:bodyPr>
          <a:lstStyle/>
          <a:p>
            <a:pPr lvl="0">
              <a:buSzPts val="1400"/>
            </a:pPr>
            <a:r>
              <a:rPr lang="en-US" sz="2200" dirty="0">
                <a:solidFill>
                  <a:srgbClr val="001E33"/>
                </a:solidFill>
              </a:rPr>
              <a:t>Dijkstra's algorithm, to find the path that reduces both harassment and </a:t>
            </a:r>
            <a:r>
              <a:rPr lang="en-US" sz="2200" dirty="0" smtClean="0">
                <a:solidFill>
                  <a:srgbClr val="001E33"/>
                </a:solidFill>
              </a:rPr>
              <a:t>distance.</a:t>
            </a:r>
            <a:endParaRPr lang="es-CO" sz="1400" b="0" i="0" u="none" strike="noStrike" cap="none" dirty="0">
              <a:solidFill>
                <a:srgbClr val="000000"/>
              </a:solidFill>
              <a:sym typeface="Arial"/>
            </a:endParaRPr>
          </a:p>
        </p:txBody>
      </p:sp>
    </p:spTree>
    <p:extLst>
      <p:ext uri="{BB962C8B-B14F-4D97-AF65-F5344CB8AC3E}">
        <p14:creationId xmlns:p14="http://schemas.microsoft.com/office/powerpoint/2010/main" val="592943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5"/>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50" name="Google Shape;350;p5"/>
          <p:cNvSpPr/>
          <p:nvPr/>
        </p:nvSpPr>
        <p:spPr>
          <a:xfrm>
            <a:off x="265329" y="376925"/>
            <a:ext cx="5883300" cy="429433"/>
          </a:xfrm>
          <a:prstGeom prst="rect">
            <a:avLst/>
          </a:prstGeom>
          <a:noFill/>
          <a:ln>
            <a:noFill/>
          </a:ln>
        </p:spPr>
        <p:txBody>
          <a:bodyPr spcFirstLastPara="1" wrap="square" lIns="90000" tIns="45000" rIns="90000" bIns="45000" anchor="t" anchorCtr="0">
            <a:spAutoFit/>
          </a:bodyPr>
          <a:lstStyle/>
          <a:p>
            <a:pPr lvl="0">
              <a:buSzPts val="2200"/>
            </a:pPr>
            <a:r>
              <a:rPr lang="en-US" sz="2200" b="1" dirty="0">
                <a:solidFill>
                  <a:srgbClr val="FFFFFF"/>
                </a:solidFill>
              </a:rPr>
              <a:t>Complexity of the algorithm</a:t>
            </a:r>
            <a:endParaRPr sz="2200" b="0" i="0" u="none" strike="noStrike" cap="none" dirty="0">
              <a:solidFill>
                <a:srgbClr val="000000"/>
              </a:solidFill>
              <a:latin typeface="Arial"/>
              <a:ea typeface="Arial"/>
              <a:cs typeface="Arial"/>
              <a:sym typeface="Arial"/>
            </a:endParaRPr>
          </a:p>
        </p:txBody>
      </p:sp>
      <p:sp>
        <p:nvSpPr>
          <p:cNvPr id="351" name="Google Shape;351;p5"/>
          <p:cNvSpPr/>
          <p:nvPr/>
        </p:nvSpPr>
        <p:spPr>
          <a:xfrm>
            <a:off x="471720" y="3687775"/>
            <a:ext cx="6090300" cy="1106542"/>
          </a:xfrm>
          <a:prstGeom prst="rect">
            <a:avLst/>
          </a:prstGeom>
          <a:noFill/>
          <a:ln>
            <a:noFill/>
          </a:ln>
        </p:spPr>
        <p:txBody>
          <a:bodyPr spcFirstLastPara="1" wrap="square" lIns="90000" tIns="45000" rIns="90000" bIns="45000" anchor="t" anchorCtr="0">
            <a:spAutoFit/>
          </a:bodyPr>
          <a:lstStyle/>
          <a:p>
            <a:pPr lvl="0">
              <a:buSzPts val="1400"/>
            </a:pPr>
            <a:r>
              <a:rPr lang="en-US" sz="2200" dirty="0">
                <a:solidFill>
                  <a:srgbClr val="001E33"/>
                </a:solidFill>
              </a:rPr>
              <a:t>Time and memory complexity of Dijkstra's algorithm. V represents the number of vertices or </a:t>
            </a:r>
            <a:r>
              <a:rPr lang="en-US" sz="2200" dirty="0" smtClean="0">
                <a:solidFill>
                  <a:srgbClr val="001E33"/>
                </a:solidFill>
              </a:rPr>
              <a:t>nodes.</a:t>
            </a:r>
            <a:endParaRPr sz="1400" b="1" i="0" u="none" strike="noStrike" cap="none" dirty="0">
              <a:solidFill>
                <a:srgbClr val="ED7D31"/>
              </a:solidFill>
              <a:latin typeface="Arial"/>
              <a:ea typeface="Arial"/>
              <a:cs typeface="Arial"/>
              <a:sym typeface="Arial"/>
            </a:endParaRPr>
          </a:p>
        </p:txBody>
      </p:sp>
      <p:graphicFrame>
        <p:nvGraphicFramePr>
          <p:cNvPr id="360" name="Google Shape;360;p5"/>
          <p:cNvGraphicFramePr/>
          <p:nvPr>
            <p:extLst>
              <p:ext uri="{D42A27DB-BD31-4B8C-83A1-F6EECF244321}">
                <p14:modId xmlns:p14="http://schemas.microsoft.com/office/powerpoint/2010/main" val="3585308783"/>
              </p:ext>
            </p:extLst>
          </p:nvPr>
        </p:nvGraphicFramePr>
        <p:xfrm>
          <a:off x="450435" y="1739653"/>
          <a:ext cx="6246500" cy="1859275"/>
        </p:xfrm>
        <a:graphic>
          <a:graphicData uri="http://schemas.openxmlformats.org/drawingml/2006/table">
            <a:tbl>
              <a:tblPr>
                <a:noFill/>
                <a:tableStyleId>{E437583F-BA25-485B-AF93-03D8D4629FEE}</a:tableStyleId>
              </a:tblPr>
              <a:tblGrid>
                <a:gridCol w="2261475">
                  <a:extLst>
                    <a:ext uri="{9D8B030D-6E8A-4147-A177-3AD203B41FA5}">
                      <a16:colId xmlns:a16="http://schemas.microsoft.com/office/drawing/2014/main" val="20000"/>
                    </a:ext>
                  </a:extLst>
                </a:gridCol>
                <a:gridCol w="1902275">
                  <a:extLst>
                    <a:ext uri="{9D8B030D-6E8A-4147-A177-3AD203B41FA5}">
                      <a16:colId xmlns:a16="http://schemas.microsoft.com/office/drawing/2014/main" val="20001"/>
                    </a:ext>
                  </a:extLst>
                </a:gridCol>
                <a:gridCol w="2082750">
                  <a:extLst>
                    <a:ext uri="{9D8B030D-6E8A-4147-A177-3AD203B41FA5}">
                      <a16:colId xmlns:a16="http://schemas.microsoft.com/office/drawing/2014/main" val="20002"/>
                    </a:ext>
                  </a:extLst>
                </a:gridCol>
              </a:tblGrid>
              <a:tr h="10972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200" b="1" u="none" strike="noStrike" cap="none" dirty="0" smtClean="0">
                          <a:solidFill>
                            <a:schemeClr val="accent2"/>
                          </a:solidFill>
                          <a:latin typeface="Arial"/>
                          <a:ea typeface="Arial"/>
                          <a:cs typeface="Arial"/>
                          <a:sym typeface="Arial"/>
                        </a:rPr>
                        <a:t>Temporal complexity</a:t>
                      </a:r>
                      <a:endParaRPr sz="2200" b="0" u="none" strike="noStrike" cap="none" dirty="0">
                        <a:solidFill>
                          <a:schemeClr val="accent2"/>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200" b="1" u="none" strike="noStrike" cap="none" dirty="0" smtClean="0">
                          <a:solidFill>
                            <a:schemeClr val="accent4"/>
                          </a:solidFill>
                          <a:latin typeface="Arial"/>
                          <a:ea typeface="Arial"/>
                          <a:cs typeface="Arial"/>
                          <a:sym typeface="Arial"/>
                        </a:rPr>
                        <a:t>Memory complexity</a:t>
                      </a:r>
                      <a:endParaRPr sz="2200" b="0" u="none" strike="noStrike" cap="none" dirty="0">
                        <a:solidFill>
                          <a:schemeClr val="accent4"/>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0"/>
                  </a:ext>
                </a:extLst>
              </a:tr>
              <a:tr h="762000">
                <a:tc>
                  <a:txBody>
                    <a:bodyPr/>
                    <a:lstStyle/>
                    <a:p>
                      <a:pPr marL="0" marR="0" lvl="0" indent="0" algn="l" rtl="0">
                        <a:lnSpc>
                          <a:spcPct val="100000"/>
                        </a:lnSpc>
                        <a:spcBef>
                          <a:spcPts val="0"/>
                        </a:spcBef>
                        <a:spcAft>
                          <a:spcPts val="0"/>
                        </a:spcAft>
                        <a:buClr>
                          <a:srgbClr val="000000"/>
                        </a:buClr>
                        <a:buSzPts val="1800"/>
                        <a:buFont typeface="Arial"/>
                        <a:buNone/>
                      </a:pPr>
                      <a:r>
                        <a:rPr lang="en-US" sz="2200" b="0" u="none" strike="noStrike" cap="none" dirty="0" smtClean="0">
                          <a:solidFill>
                            <a:srgbClr val="FFFFFF"/>
                          </a:solidFill>
                          <a:latin typeface="Arial"/>
                          <a:ea typeface="Arial"/>
                          <a:cs typeface="Arial"/>
                          <a:sym typeface="Arial"/>
                        </a:rPr>
                        <a:t>Dijkstra</a:t>
                      </a:r>
                      <a:endParaRPr sz="22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b="0" u="none" strike="noStrike" cap="none" dirty="0" smtClean="0">
                          <a:solidFill>
                            <a:srgbClr val="FFFFFF"/>
                          </a:solidFill>
                          <a:latin typeface="Arial"/>
                          <a:ea typeface="Arial"/>
                          <a:cs typeface="Arial"/>
                          <a:sym typeface="Arial"/>
                        </a:rPr>
                        <a:t>O(V</a:t>
                      </a:r>
                      <a:r>
                        <a:rPr lang="en-US" sz="2200" b="0" u="none" strike="noStrike" cap="none" baseline="30000" dirty="0" smtClean="0">
                          <a:solidFill>
                            <a:srgbClr val="FFFFFF"/>
                          </a:solidFill>
                          <a:latin typeface="Arial"/>
                          <a:ea typeface="Arial"/>
                          <a:cs typeface="Arial"/>
                          <a:sym typeface="Arial"/>
                        </a:rPr>
                        <a:t>2</a:t>
                      </a:r>
                      <a:r>
                        <a:rPr lang="en-US" sz="2200" b="0" u="none" strike="noStrike" cap="none" dirty="0" smtClean="0">
                          <a:solidFill>
                            <a:srgbClr val="FFFFFF"/>
                          </a:solidFill>
                          <a:latin typeface="Arial"/>
                          <a:ea typeface="Arial"/>
                          <a:cs typeface="Arial"/>
                          <a:sym typeface="Arial"/>
                        </a:rPr>
                        <a:t>)</a:t>
                      </a:r>
                      <a:endParaRPr sz="22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b="0" u="none" strike="noStrike" cap="none" dirty="0" smtClean="0">
                          <a:solidFill>
                            <a:srgbClr val="FFFFFF"/>
                          </a:solidFill>
                          <a:latin typeface="Arial"/>
                          <a:ea typeface="Arial"/>
                          <a:cs typeface="Arial"/>
                          <a:sym typeface="Arial"/>
                        </a:rPr>
                        <a:t>O(V)</a:t>
                      </a:r>
                      <a:endParaRPr sz="2200" b="0" u="none" strike="noStrike" cap="none" dirty="0">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1"/>
                  </a:ext>
                </a:extLst>
              </a:tr>
            </a:tbl>
          </a:graphicData>
        </a:graphic>
      </p:graphicFrame>
      <p:pic>
        <p:nvPicPr>
          <p:cNvPr id="365" name="Google Shape;365;p5"/>
          <p:cNvPicPr preferRelativeResize="0"/>
          <p:nvPr/>
        </p:nvPicPr>
        <p:blipFill rotWithShape="1">
          <a:blip r:embed="rId4">
            <a:alphaModFix/>
          </a:blip>
          <a:srcRect/>
          <a:stretch/>
        </p:blipFill>
        <p:spPr>
          <a:xfrm>
            <a:off x="7150250" y="1768400"/>
            <a:ext cx="4157674" cy="31182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g13694941206_0_0"/>
          <p:cNvPicPr preferRelativeResize="0"/>
          <p:nvPr/>
        </p:nvPicPr>
        <p:blipFill rotWithShape="1">
          <a:blip r:embed="rId3">
            <a:alphaModFix/>
          </a:blip>
          <a:srcRect/>
          <a:stretch/>
        </p:blipFill>
        <p:spPr>
          <a:xfrm>
            <a:off x="-2880" y="0"/>
            <a:ext cx="12196075" cy="6855842"/>
          </a:xfrm>
          <a:prstGeom prst="rect">
            <a:avLst/>
          </a:prstGeom>
          <a:noFill/>
          <a:ln>
            <a:noFill/>
          </a:ln>
        </p:spPr>
      </p:pic>
      <p:sp>
        <p:nvSpPr>
          <p:cNvPr id="372" name="Google Shape;372;g13694941206_0_0"/>
          <p:cNvSpPr/>
          <p:nvPr/>
        </p:nvSpPr>
        <p:spPr>
          <a:xfrm>
            <a:off x="265329" y="376925"/>
            <a:ext cx="7176480" cy="424800"/>
          </a:xfrm>
          <a:prstGeom prst="rect">
            <a:avLst/>
          </a:prstGeom>
          <a:noFill/>
          <a:ln>
            <a:noFill/>
          </a:ln>
        </p:spPr>
        <p:txBody>
          <a:bodyPr spcFirstLastPara="1" wrap="square" lIns="90000" tIns="45000" rIns="90000" bIns="45000" anchor="t" anchorCtr="0">
            <a:noAutofit/>
          </a:bodyPr>
          <a:lstStyle/>
          <a:p>
            <a:pPr lvl="0">
              <a:buSzPts val="2200"/>
            </a:pPr>
            <a:r>
              <a:rPr lang="en-US" sz="2200" b="1" dirty="0" smtClean="0">
                <a:solidFill>
                  <a:srgbClr val="FFFFFF"/>
                </a:solidFill>
              </a:rPr>
              <a:t>First path that </a:t>
            </a:r>
            <a:r>
              <a:rPr lang="en-US" sz="2200" b="1" dirty="0">
                <a:solidFill>
                  <a:srgbClr val="FFFFFF"/>
                </a:solidFill>
              </a:rPr>
              <a:t>minimizes </a:t>
            </a:r>
            <a:r>
              <a:rPr lang="en-US" sz="2200" b="1" dirty="0" smtClean="0">
                <a:solidFill>
                  <a:srgbClr val="FFFFFF"/>
                </a:solidFill>
              </a:rPr>
              <a:t>x = </a:t>
            </a:r>
            <a:r>
              <a:rPr lang="en-US" sz="2200" b="1" dirty="0" err="1" smtClean="0">
                <a:solidFill>
                  <a:srgbClr val="FFFFFF"/>
                </a:solidFill>
              </a:rPr>
              <a:t>d+r</a:t>
            </a:r>
            <a:endParaRPr sz="2200" b="0" i="0" u="none" strike="noStrike" cap="none" dirty="0">
              <a:solidFill>
                <a:srgbClr val="000000"/>
              </a:solidFill>
              <a:latin typeface="Arial"/>
              <a:ea typeface="Arial"/>
              <a:cs typeface="Arial"/>
              <a:sym typeface="Arial"/>
            </a:endParaRPr>
          </a:p>
        </p:txBody>
      </p:sp>
      <p:sp>
        <p:nvSpPr>
          <p:cNvPr id="373" name="Google Shape;373;g13694941206_0_0"/>
          <p:cNvSpPr/>
          <p:nvPr/>
        </p:nvSpPr>
        <p:spPr>
          <a:xfrm>
            <a:off x="356050" y="3106325"/>
            <a:ext cx="11175000" cy="942000"/>
          </a:xfrm>
          <a:prstGeom prst="rect">
            <a:avLst/>
          </a:prstGeom>
          <a:noFill/>
          <a:ln>
            <a:noFill/>
          </a:ln>
        </p:spPr>
        <p:txBody>
          <a:bodyPr spcFirstLastPara="1" wrap="square" lIns="90000" tIns="45000" rIns="90000" bIns="45000" anchor="t" anchorCtr="0">
            <a:noAutofit/>
          </a:bodyPr>
          <a:lstStyle/>
          <a:p>
            <a:pPr lvl="0">
              <a:buSzPts val="1400"/>
            </a:pPr>
            <a:r>
              <a:rPr lang="en-US" sz="2200" dirty="0">
                <a:solidFill>
                  <a:srgbClr val="001E33"/>
                </a:solidFill>
              </a:rPr>
              <a:t>Distance and risk of harassment for the road that minimizes x = </a:t>
            </a:r>
            <a:r>
              <a:rPr lang="en-US" sz="2200" dirty="0" err="1" smtClean="0">
                <a:solidFill>
                  <a:srgbClr val="001E33"/>
                </a:solidFill>
              </a:rPr>
              <a:t>distance+risk</a:t>
            </a:r>
            <a:r>
              <a:rPr lang="en-US" sz="2200" dirty="0" smtClean="0">
                <a:solidFill>
                  <a:srgbClr val="001E33"/>
                </a:solidFill>
              </a:rPr>
              <a:t>. </a:t>
            </a:r>
            <a:r>
              <a:rPr lang="en-US" sz="2200" dirty="0" smtClean="0">
                <a:solidFill>
                  <a:srgbClr val="001E33"/>
                </a:solidFill>
              </a:rPr>
              <a:t>Execution </a:t>
            </a:r>
            <a:r>
              <a:rPr lang="en-US" sz="2200" dirty="0">
                <a:solidFill>
                  <a:srgbClr val="001E33"/>
                </a:solidFill>
              </a:rPr>
              <a:t>time of </a:t>
            </a:r>
            <a:r>
              <a:rPr lang="en-US" sz="2200" dirty="0" smtClean="0">
                <a:solidFill>
                  <a:srgbClr val="001E33"/>
                </a:solidFill>
              </a:rPr>
              <a:t>68</a:t>
            </a:r>
            <a:r>
              <a:rPr lang="en-US" sz="2200" dirty="0" smtClean="0">
                <a:solidFill>
                  <a:srgbClr val="001E33"/>
                </a:solidFill>
              </a:rPr>
              <a:t> </a:t>
            </a:r>
            <a:r>
              <a:rPr lang="en-US" sz="2200" dirty="0">
                <a:solidFill>
                  <a:srgbClr val="001E33"/>
                </a:solidFill>
              </a:rPr>
              <a:t>seconds.</a:t>
            </a:r>
            <a:endParaRPr sz="2200" b="0" i="1" u="none" strike="noStrike" cap="none" dirty="0">
              <a:solidFill>
                <a:srgbClr val="000000"/>
              </a:solidFill>
              <a:latin typeface="Arial"/>
              <a:ea typeface="Arial"/>
              <a:cs typeface="Arial"/>
              <a:sym typeface="Arial"/>
            </a:endParaRPr>
          </a:p>
        </p:txBody>
      </p:sp>
      <p:graphicFrame>
        <p:nvGraphicFramePr>
          <p:cNvPr id="380" name="Google Shape;380;g13694941206_0_0"/>
          <p:cNvGraphicFramePr/>
          <p:nvPr>
            <p:extLst>
              <p:ext uri="{D42A27DB-BD31-4B8C-83A1-F6EECF244321}">
                <p14:modId xmlns:p14="http://schemas.microsoft.com/office/powerpoint/2010/main" val="1182690062"/>
              </p:ext>
            </p:extLst>
          </p:nvPr>
        </p:nvGraphicFramePr>
        <p:xfrm>
          <a:off x="333820" y="1499040"/>
          <a:ext cx="11310600" cy="1524020"/>
        </p:xfrm>
        <a:graphic>
          <a:graphicData uri="http://schemas.openxmlformats.org/drawingml/2006/table">
            <a:tbl>
              <a:tblPr>
                <a:noFill/>
                <a:tableStyleId>{E437583F-BA25-485B-AF93-03D8D4629FEE}</a:tableStyleId>
              </a:tblPr>
              <a:tblGrid>
                <a:gridCol w="2852000">
                  <a:extLst>
                    <a:ext uri="{9D8B030D-6E8A-4147-A177-3AD203B41FA5}">
                      <a16:colId xmlns:a16="http://schemas.microsoft.com/office/drawing/2014/main" val="20000"/>
                    </a:ext>
                  </a:extLst>
                </a:gridCol>
                <a:gridCol w="3225850">
                  <a:extLst>
                    <a:ext uri="{9D8B030D-6E8A-4147-A177-3AD203B41FA5}">
                      <a16:colId xmlns:a16="http://schemas.microsoft.com/office/drawing/2014/main" val="20001"/>
                    </a:ext>
                  </a:extLst>
                </a:gridCol>
                <a:gridCol w="1540850">
                  <a:extLst>
                    <a:ext uri="{9D8B030D-6E8A-4147-A177-3AD203B41FA5}">
                      <a16:colId xmlns:a16="http://schemas.microsoft.com/office/drawing/2014/main" val="20002"/>
                    </a:ext>
                  </a:extLst>
                </a:gridCol>
                <a:gridCol w="3691900">
                  <a:extLst>
                    <a:ext uri="{9D8B030D-6E8A-4147-A177-3AD203B41FA5}">
                      <a16:colId xmlns:a16="http://schemas.microsoft.com/office/drawing/2014/main" val="20003"/>
                    </a:ext>
                  </a:extLst>
                </a:gridCol>
              </a:tblGrid>
              <a:tr h="739200">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smtClean="0">
                          <a:solidFill>
                            <a:srgbClr val="001E33"/>
                          </a:solidFill>
                        </a:rPr>
                        <a:t>Source</a:t>
                      </a:r>
                      <a:endParaRPr sz="2200" b="1" u="none" strike="noStrike" cap="none" dirty="0">
                        <a:solidFill>
                          <a:srgbClr val="001E33"/>
                        </a:solidFill>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rgbClr val="00AAD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2200" b="1" u="none" strike="noStrike" cap="none" dirty="0" smtClean="0">
                          <a:solidFill>
                            <a:srgbClr val="001E33"/>
                          </a:solidFill>
                        </a:rPr>
                        <a:t>Destiny</a:t>
                      </a:r>
                      <a:endParaRPr sz="2200" b="1" u="none" strike="noStrike" cap="none" dirty="0">
                        <a:solidFill>
                          <a:srgbClr val="001E33"/>
                        </a:solidFill>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rgbClr val="00AADB"/>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200" b="1" u="none" strike="noStrike" cap="none" dirty="0" smtClean="0">
                          <a:solidFill>
                            <a:srgbClr val="001E33"/>
                          </a:solidFill>
                        </a:rPr>
                        <a:t>Distance (meters)</a:t>
                      </a:r>
                      <a:endParaRPr sz="22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rgbClr val="00AADB"/>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dirty="0" smtClean="0">
                          <a:solidFill>
                            <a:srgbClr val="001E33"/>
                          </a:solidFill>
                        </a:rPr>
                        <a:t>Harassment risk</a:t>
                      </a:r>
                    </a:p>
                    <a:p>
                      <a:pPr marL="0" marR="0" lvl="0" indent="0" algn="ctr" rtl="0">
                        <a:lnSpc>
                          <a:spcPct val="100000"/>
                        </a:lnSpc>
                        <a:spcBef>
                          <a:spcPts val="0"/>
                        </a:spcBef>
                        <a:spcAft>
                          <a:spcPts val="0"/>
                        </a:spcAft>
                        <a:buClr>
                          <a:srgbClr val="000000"/>
                        </a:buClr>
                        <a:buSzPts val="2200"/>
                        <a:buFont typeface="Arial"/>
                        <a:buNone/>
                      </a:pPr>
                      <a:r>
                        <a:rPr lang="en-US" sz="2200" b="1" dirty="0" smtClean="0">
                          <a:solidFill>
                            <a:srgbClr val="001E33"/>
                          </a:solidFill>
                        </a:rPr>
                        <a:t>(between 0 and 1)</a:t>
                      </a:r>
                      <a:endParaRPr sz="2200" b="1" u="none" strike="noStrike" cap="none" dirty="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rgbClr val="00AADB"/>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001E33"/>
                          </a:solidFill>
                        </a:rPr>
                        <a:t>Universidad EAFIT</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u="none" strike="noStrike" cap="none" dirty="0">
                          <a:solidFill>
                            <a:srgbClr val="001E33"/>
                          </a:solidFill>
                        </a:rPr>
                        <a:t>Universidad </a:t>
                      </a:r>
                      <a:r>
                        <a:rPr lang="en-US" sz="2200" dirty="0" smtClean="0">
                          <a:solidFill>
                            <a:srgbClr val="001E33"/>
                          </a:solidFill>
                        </a:rPr>
                        <a:t>de Antioquia</a:t>
                      </a:r>
                      <a:endParaRPr sz="22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b="0" u="none" strike="noStrike" cap="none" dirty="0" smtClean="0">
                          <a:solidFill>
                            <a:srgbClr val="001E33"/>
                          </a:solidFill>
                          <a:latin typeface="Arial"/>
                          <a:ea typeface="Arial"/>
                          <a:cs typeface="Arial"/>
                          <a:sym typeface="Arial"/>
                        </a:rPr>
                        <a:t>11305.436</a:t>
                      </a:r>
                      <a:endParaRPr lang="en-US" sz="22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s-CO" sz="2200" u="none" strike="noStrike" cap="none" dirty="0" smtClean="0">
                          <a:solidFill>
                            <a:srgbClr val="001E33"/>
                          </a:solidFill>
                        </a:rPr>
                        <a:t>0.7289</a:t>
                      </a:r>
                      <a:endParaRPr sz="2200" u="none" strike="noStrike" cap="none" dirty="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gadd317ae2b_0_20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389" name="Google Shape;389;gadd317ae2b_0_201"/>
          <p:cNvSpPr/>
          <p:nvPr/>
        </p:nvSpPr>
        <p:spPr>
          <a:xfrm>
            <a:off x="265329" y="376925"/>
            <a:ext cx="7556308" cy="424800"/>
          </a:xfrm>
          <a:prstGeom prst="rect">
            <a:avLst/>
          </a:prstGeom>
          <a:noFill/>
          <a:ln>
            <a:noFill/>
          </a:ln>
        </p:spPr>
        <p:txBody>
          <a:bodyPr spcFirstLastPara="1" wrap="square" lIns="90000" tIns="45000" rIns="90000" bIns="45000" anchor="t" anchorCtr="0">
            <a:noAutofit/>
          </a:bodyPr>
          <a:lstStyle/>
          <a:p>
            <a:pPr lvl="0">
              <a:buSzPts val="2200"/>
            </a:pPr>
            <a:r>
              <a:rPr lang="en-US" sz="2200" b="1" dirty="0" smtClean="0">
                <a:solidFill>
                  <a:srgbClr val="FFFFFF"/>
                </a:solidFill>
              </a:rPr>
              <a:t>Second path that minimizes x = </a:t>
            </a:r>
            <a:r>
              <a:rPr lang="en-US" sz="2200" b="1" dirty="0" smtClean="0">
                <a:solidFill>
                  <a:srgbClr val="FFFFFF"/>
                </a:solidFill>
              </a:rPr>
              <a:t>d*r</a:t>
            </a:r>
            <a:endParaRPr sz="2200" b="0" i="0" u="none" strike="noStrike" cap="none" dirty="0">
              <a:solidFill>
                <a:srgbClr val="000000"/>
              </a:solidFill>
              <a:latin typeface="Arial"/>
              <a:ea typeface="Arial"/>
              <a:cs typeface="Arial"/>
              <a:sym typeface="Arial"/>
            </a:endParaRPr>
          </a:p>
        </p:txBody>
      </p:sp>
      <p:graphicFrame>
        <p:nvGraphicFramePr>
          <p:cNvPr id="394" name="Google Shape;394;gadd317ae2b_0_201"/>
          <p:cNvGraphicFramePr/>
          <p:nvPr>
            <p:extLst>
              <p:ext uri="{D42A27DB-BD31-4B8C-83A1-F6EECF244321}">
                <p14:modId xmlns:p14="http://schemas.microsoft.com/office/powerpoint/2010/main" val="177902916"/>
              </p:ext>
            </p:extLst>
          </p:nvPr>
        </p:nvGraphicFramePr>
        <p:xfrm>
          <a:off x="333820" y="1499040"/>
          <a:ext cx="11310600" cy="1524020"/>
        </p:xfrm>
        <a:graphic>
          <a:graphicData uri="http://schemas.openxmlformats.org/drawingml/2006/table">
            <a:tbl>
              <a:tblPr>
                <a:noFill/>
                <a:tableStyleId>{E437583F-BA25-485B-AF93-03D8D4629FEE}</a:tableStyleId>
              </a:tblPr>
              <a:tblGrid>
                <a:gridCol w="2852000">
                  <a:extLst>
                    <a:ext uri="{9D8B030D-6E8A-4147-A177-3AD203B41FA5}">
                      <a16:colId xmlns:a16="http://schemas.microsoft.com/office/drawing/2014/main" val="20000"/>
                    </a:ext>
                  </a:extLst>
                </a:gridCol>
                <a:gridCol w="3225850">
                  <a:extLst>
                    <a:ext uri="{9D8B030D-6E8A-4147-A177-3AD203B41FA5}">
                      <a16:colId xmlns:a16="http://schemas.microsoft.com/office/drawing/2014/main" val="20001"/>
                    </a:ext>
                  </a:extLst>
                </a:gridCol>
                <a:gridCol w="1540850">
                  <a:extLst>
                    <a:ext uri="{9D8B030D-6E8A-4147-A177-3AD203B41FA5}">
                      <a16:colId xmlns:a16="http://schemas.microsoft.com/office/drawing/2014/main" val="20002"/>
                    </a:ext>
                  </a:extLst>
                </a:gridCol>
                <a:gridCol w="3691900">
                  <a:extLst>
                    <a:ext uri="{9D8B030D-6E8A-4147-A177-3AD203B41FA5}">
                      <a16:colId xmlns:a16="http://schemas.microsoft.com/office/drawing/2014/main" val="20003"/>
                    </a:ext>
                  </a:extLst>
                </a:gridCol>
              </a:tblGrid>
              <a:tr h="739200">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smtClean="0">
                          <a:solidFill>
                            <a:srgbClr val="001E33"/>
                          </a:solidFill>
                        </a:rPr>
                        <a:t>Source</a:t>
                      </a:r>
                      <a:endParaRPr sz="2200" b="1" u="none" strike="noStrike" cap="none" dirty="0">
                        <a:solidFill>
                          <a:srgbClr val="001E33"/>
                        </a:solidFill>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2200" b="1" u="none" strike="noStrike" cap="none" dirty="0" smtClean="0">
                          <a:solidFill>
                            <a:srgbClr val="001E33"/>
                          </a:solidFill>
                        </a:rPr>
                        <a:t>Destiny</a:t>
                      </a:r>
                      <a:endParaRPr sz="2200" b="1" u="none" strike="noStrike" cap="none" dirty="0">
                        <a:solidFill>
                          <a:srgbClr val="001E33"/>
                        </a:solidFill>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200" b="1" u="none" strike="noStrike" cap="none" dirty="0" smtClean="0">
                          <a:solidFill>
                            <a:srgbClr val="001E33"/>
                          </a:solidFill>
                        </a:rPr>
                        <a:t>Distance (meters)</a:t>
                      </a:r>
                      <a:endParaRPr sz="22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dirty="0" smtClean="0">
                          <a:solidFill>
                            <a:srgbClr val="001E33"/>
                          </a:solidFill>
                        </a:rPr>
                        <a:t>Harassment risk</a:t>
                      </a:r>
                    </a:p>
                    <a:p>
                      <a:pPr marL="0" marR="0" lvl="0" indent="0" algn="ctr" rtl="0">
                        <a:lnSpc>
                          <a:spcPct val="100000"/>
                        </a:lnSpc>
                        <a:spcBef>
                          <a:spcPts val="0"/>
                        </a:spcBef>
                        <a:spcAft>
                          <a:spcPts val="0"/>
                        </a:spcAft>
                        <a:buClr>
                          <a:srgbClr val="000000"/>
                        </a:buClr>
                        <a:buSzPts val="2200"/>
                        <a:buFont typeface="Arial"/>
                        <a:buNone/>
                      </a:pPr>
                      <a:r>
                        <a:rPr lang="en-US" sz="2200" b="1" dirty="0" smtClean="0">
                          <a:solidFill>
                            <a:srgbClr val="001E33"/>
                          </a:solidFill>
                        </a:rPr>
                        <a:t>(between 0 and 1)</a:t>
                      </a:r>
                      <a:endParaRPr sz="2200" b="1" u="none" strike="noStrike" cap="none" dirty="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001E33"/>
                          </a:solidFill>
                        </a:rPr>
                        <a:t>Universidad EAFIT</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u="none" strike="noStrike" cap="none" dirty="0">
                          <a:solidFill>
                            <a:srgbClr val="001E33"/>
                          </a:solidFill>
                        </a:rPr>
                        <a:t>Universidad </a:t>
                      </a:r>
                      <a:r>
                        <a:rPr lang="en-US" sz="2200" u="none" strike="noStrike" cap="none" dirty="0" smtClean="0">
                          <a:solidFill>
                            <a:srgbClr val="001E33"/>
                          </a:solidFill>
                        </a:rPr>
                        <a:t>de</a:t>
                      </a:r>
                      <a:r>
                        <a:rPr lang="en-US" sz="2200" u="none" strike="noStrike" cap="none" baseline="0" dirty="0" smtClean="0">
                          <a:solidFill>
                            <a:srgbClr val="001E33"/>
                          </a:solidFill>
                        </a:rPr>
                        <a:t> Antioquia</a:t>
                      </a:r>
                      <a:endParaRPr sz="22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s-CO" sz="2200" b="0" u="none" strike="noStrike" cap="none" dirty="0" smtClean="0">
                          <a:solidFill>
                            <a:srgbClr val="001E33"/>
                          </a:solidFill>
                          <a:latin typeface="Arial"/>
                          <a:ea typeface="Arial"/>
                          <a:cs typeface="Arial"/>
                          <a:sym typeface="Arial"/>
                        </a:rPr>
                        <a:t>16846.849</a:t>
                      </a:r>
                      <a:endParaRPr sz="22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dirty="0" smtClean="0">
                          <a:solidFill>
                            <a:srgbClr val="001E33"/>
                          </a:solidFill>
                        </a:rPr>
                        <a:t>0.4864</a:t>
                      </a:r>
                      <a:endParaRPr sz="2200" u="none" strike="noStrike" cap="none" dirty="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bl>
          </a:graphicData>
        </a:graphic>
      </p:graphicFrame>
      <p:sp>
        <p:nvSpPr>
          <p:cNvPr id="398" name="Google Shape;398;gadd317ae2b_0_201"/>
          <p:cNvSpPr/>
          <p:nvPr/>
        </p:nvSpPr>
        <p:spPr>
          <a:xfrm>
            <a:off x="356050" y="3106325"/>
            <a:ext cx="11175000" cy="942000"/>
          </a:xfrm>
          <a:prstGeom prst="rect">
            <a:avLst/>
          </a:prstGeom>
          <a:noFill/>
          <a:ln>
            <a:noFill/>
          </a:ln>
        </p:spPr>
        <p:txBody>
          <a:bodyPr spcFirstLastPara="1" wrap="square" lIns="90000" tIns="45000" rIns="90000" bIns="45000" anchor="t" anchorCtr="0">
            <a:noAutofit/>
          </a:bodyPr>
          <a:lstStyle/>
          <a:p>
            <a:pPr lvl="0">
              <a:buSzPts val="1400"/>
            </a:pPr>
            <a:r>
              <a:rPr lang="en-US" sz="2200" dirty="0">
                <a:solidFill>
                  <a:srgbClr val="001E33"/>
                </a:solidFill>
              </a:rPr>
              <a:t>Distance and risk of harassment for the road that minimizes x = </a:t>
            </a:r>
            <a:r>
              <a:rPr lang="en-US" sz="2200" dirty="0" smtClean="0">
                <a:solidFill>
                  <a:srgbClr val="001E33"/>
                </a:solidFill>
              </a:rPr>
              <a:t>distance*risk. </a:t>
            </a:r>
            <a:r>
              <a:rPr lang="en-US" sz="2200" dirty="0" smtClean="0">
                <a:solidFill>
                  <a:srgbClr val="001E33"/>
                </a:solidFill>
              </a:rPr>
              <a:t>Execution </a:t>
            </a:r>
            <a:r>
              <a:rPr lang="en-US" sz="2200" dirty="0">
                <a:solidFill>
                  <a:srgbClr val="001E33"/>
                </a:solidFill>
              </a:rPr>
              <a:t>time of </a:t>
            </a:r>
            <a:r>
              <a:rPr lang="en-US" sz="2200" dirty="0" smtClean="0">
                <a:solidFill>
                  <a:srgbClr val="001E33"/>
                </a:solidFill>
              </a:rPr>
              <a:t>71</a:t>
            </a:r>
            <a:r>
              <a:rPr lang="en-US" sz="2200" dirty="0" smtClean="0">
                <a:solidFill>
                  <a:srgbClr val="001E33"/>
                </a:solidFill>
              </a:rPr>
              <a:t> </a:t>
            </a:r>
            <a:r>
              <a:rPr lang="en-US" sz="2200" dirty="0">
                <a:solidFill>
                  <a:srgbClr val="001E33"/>
                </a:solidFill>
              </a:rPr>
              <a:t>seconds.</a:t>
            </a:r>
            <a:endParaRPr lang="en-US" sz="22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Google Shape;405;g13694941206_0_16"/>
          <p:cNvPicPr preferRelativeResize="0"/>
          <p:nvPr/>
        </p:nvPicPr>
        <p:blipFill rotWithShape="1">
          <a:blip r:embed="rId3">
            <a:alphaModFix/>
          </a:blip>
          <a:srcRect/>
          <a:stretch/>
        </p:blipFill>
        <p:spPr>
          <a:xfrm>
            <a:off x="-2880" y="0"/>
            <a:ext cx="12196075" cy="6855842"/>
          </a:xfrm>
          <a:prstGeom prst="rect">
            <a:avLst/>
          </a:prstGeom>
          <a:noFill/>
          <a:ln>
            <a:noFill/>
          </a:ln>
        </p:spPr>
      </p:pic>
      <p:sp>
        <p:nvSpPr>
          <p:cNvPr id="406" name="Google Shape;406;g13694941206_0_16"/>
          <p:cNvSpPr/>
          <p:nvPr/>
        </p:nvSpPr>
        <p:spPr>
          <a:xfrm>
            <a:off x="265328" y="376925"/>
            <a:ext cx="8372235" cy="424800"/>
          </a:xfrm>
          <a:prstGeom prst="rect">
            <a:avLst/>
          </a:prstGeom>
          <a:noFill/>
          <a:ln>
            <a:noFill/>
          </a:ln>
        </p:spPr>
        <p:txBody>
          <a:bodyPr spcFirstLastPara="1" wrap="square" lIns="90000" tIns="45000" rIns="90000" bIns="45000" anchor="t" anchorCtr="0">
            <a:noAutofit/>
          </a:bodyPr>
          <a:lstStyle/>
          <a:p>
            <a:pPr lvl="0">
              <a:buSzPts val="2200"/>
            </a:pPr>
            <a:r>
              <a:rPr lang="en-US" sz="2200" b="1" dirty="0">
                <a:solidFill>
                  <a:srgbClr val="FFFFFF"/>
                </a:solidFill>
              </a:rPr>
              <a:t>Third path that minimizes x = </a:t>
            </a:r>
            <a:r>
              <a:rPr lang="en-US" sz="2200" b="1" dirty="0" smtClean="0">
                <a:solidFill>
                  <a:srgbClr val="FFFFFF"/>
                </a:solidFill>
              </a:rPr>
              <a:t>d+(</a:t>
            </a:r>
            <a:r>
              <a:rPr lang="en-US" sz="2200" b="1" dirty="0" smtClean="0">
                <a:solidFill>
                  <a:srgbClr val="FFFFFF"/>
                </a:solidFill>
              </a:rPr>
              <a:t>r*1000)</a:t>
            </a:r>
            <a:endParaRPr sz="2200" b="0" i="0" u="none" strike="noStrike" cap="none" dirty="0">
              <a:solidFill>
                <a:srgbClr val="000000"/>
              </a:solidFill>
              <a:latin typeface="Arial"/>
              <a:ea typeface="Arial"/>
              <a:cs typeface="Arial"/>
              <a:sym typeface="Arial"/>
            </a:endParaRPr>
          </a:p>
        </p:txBody>
      </p:sp>
      <p:graphicFrame>
        <p:nvGraphicFramePr>
          <p:cNvPr id="411" name="Google Shape;411;g13694941206_0_16"/>
          <p:cNvGraphicFramePr/>
          <p:nvPr>
            <p:extLst>
              <p:ext uri="{D42A27DB-BD31-4B8C-83A1-F6EECF244321}">
                <p14:modId xmlns:p14="http://schemas.microsoft.com/office/powerpoint/2010/main" val="3848211907"/>
              </p:ext>
            </p:extLst>
          </p:nvPr>
        </p:nvGraphicFramePr>
        <p:xfrm>
          <a:off x="333820" y="1499040"/>
          <a:ext cx="11310600" cy="1524020"/>
        </p:xfrm>
        <a:graphic>
          <a:graphicData uri="http://schemas.openxmlformats.org/drawingml/2006/table">
            <a:tbl>
              <a:tblPr>
                <a:noFill/>
                <a:tableStyleId>{E437583F-BA25-485B-AF93-03D8D4629FEE}</a:tableStyleId>
              </a:tblPr>
              <a:tblGrid>
                <a:gridCol w="2852000">
                  <a:extLst>
                    <a:ext uri="{9D8B030D-6E8A-4147-A177-3AD203B41FA5}">
                      <a16:colId xmlns:a16="http://schemas.microsoft.com/office/drawing/2014/main" val="20000"/>
                    </a:ext>
                  </a:extLst>
                </a:gridCol>
                <a:gridCol w="3225850">
                  <a:extLst>
                    <a:ext uri="{9D8B030D-6E8A-4147-A177-3AD203B41FA5}">
                      <a16:colId xmlns:a16="http://schemas.microsoft.com/office/drawing/2014/main" val="20001"/>
                    </a:ext>
                  </a:extLst>
                </a:gridCol>
                <a:gridCol w="1540850">
                  <a:extLst>
                    <a:ext uri="{9D8B030D-6E8A-4147-A177-3AD203B41FA5}">
                      <a16:colId xmlns:a16="http://schemas.microsoft.com/office/drawing/2014/main" val="20002"/>
                    </a:ext>
                  </a:extLst>
                </a:gridCol>
                <a:gridCol w="3691900">
                  <a:extLst>
                    <a:ext uri="{9D8B030D-6E8A-4147-A177-3AD203B41FA5}">
                      <a16:colId xmlns:a16="http://schemas.microsoft.com/office/drawing/2014/main" val="20003"/>
                    </a:ext>
                  </a:extLst>
                </a:gridCol>
              </a:tblGrid>
              <a:tr h="739200">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smtClean="0">
                          <a:solidFill>
                            <a:srgbClr val="001E33"/>
                          </a:solidFill>
                        </a:rPr>
                        <a:t>Source</a:t>
                      </a:r>
                      <a:endParaRPr sz="2200" b="1" u="none" strike="noStrike" cap="none" dirty="0">
                        <a:solidFill>
                          <a:srgbClr val="001E33"/>
                        </a:solidFill>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accent4"/>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2200" b="1" u="none" strike="noStrike" cap="none" dirty="0" smtClean="0">
                          <a:solidFill>
                            <a:srgbClr val="001E33"/>
                          </a:solidFill>
                        </a:rPr>
                        <a:t>Destiny</a:t>
                      </a:r>
                      <a:endParaRPr sz="2200" b="1" u="none" strike="noStrike" cap="none" dirty="0">
                        <a:solidFill>
                          <a:srgbClr val="001E33"/>
                        </a:solidFill>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accent4"/>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200" b="1" u="none" strike="noStrike" cap="none" dirty="0" smtClean="0">
                          <a:solidFill>
                            <a:srgbClr val="001E33"/>
                          </a:solidFill>
                        </a:rPr>
                        <a:t>Distance (meters)</a:t>
                      </a:r>
                      <a:endParaRPr sz="22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accent4"/>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dirty="0" smtClean="0">
                          <a:solidFill>
                            <a:srgbClr val="001E33"/>
                          </a:solidFill>
                        </a:rPr>
                        <a:t>Harassment risk</a:t>
                      </a:r>
                    </a:p>
                    <a:p>
                      <a:pPr marL="0" marR="0" lvl="0" indent="0" algn="ctr" rtl="0">
                        <a:lnSpc>
                          <a:spcPct val="100000"/>
                        </a:lnSpc>
                        <a:spcBef>
                          <a:spcPts val="0"/>
                        </a:spcBef>
                        <a:spcAft>
                          <a:spcPts val="0"/>
                        </a:spcAft>
                        <a:buClr>
                          <a:srgbClr val="000000"/>
                        </a:buClr>
                        <a:buSzPts val="2200"/>
                        <a:buFont typeface="Arial"/>
                        <a:buNone/>
                      </a:pPr>
                      <a:r>
                        <a:rPr lang="en-US" sz="2200" b="1" dirty="0" smtClean="0">
                          <a:solidFill>
                            <a:srgbClr val="001E33"/>
                          </a:solidFill>
                        </a:rPr>
                        <a:t>(between 0 and 1)</a:t>
                      </a:r>
                      <a:endParaRPr sz="2200" b="1" u="none" strike="noStrike" cap="none" dirty="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solidFill>
                            <a:srgbClr val="001E33"/>
                          </a:solidFill>
                        </a:rPr>
                        <a:t>Universidad EAFIT</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u="none" strike="noStrike" cap="none" dirty="0" smtClean="0">
                          <a:solidFill>
                            <a:srgbClr val="001E33"/>
                          </a:solidFill>
                        </a:rPr>
                        <a:t>Universidad</a:t>
                      </a:r>
                      <a:r>
                        <a:rPr lang="en-US" sz="2200" u="none" strike="noStrike" cap="none" baseline="0" dirty="0" smtClean="0">
                          <a:solidFill>
                            <a:srgbClr val="001E33"/>
                          </a:solidFill>
                        </a:rPr>
                        <a:t> de Antioquia</a:t>
                      </a:r>
                      <a:endParaRPr sz="22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s-CO" sz="2200" b="0" u="none" strike="noStrike" cap="none" dirty="0" smtClean="0">
                          <a:solidFill>
                            <a:srgbClr val="001E33"/>
                          </a:solidFill>
                          <a:latin typeface="Arial"/>
                          <a:ea typeface="Arial"/>
                          <a:cs typeface="Arial"/>
                          <a:sym typeface="Arial"/>
                        </a:rPr>
                        <a:t>14210.585</a:t>
                      </a:r>
                      <a:endParaRPr sz="22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s-CO" sz="2200" u="none" strike="noStrike" cap="none" dirty="0" smtClean="0">
                          <a:solidFill>
                            <a:srgbClr val="001E33"/>
                          </a:solidFill>
                        </a:rPr>
                        <a:t>0.5461</a:t>
                      </a:r>
                      <a:endParaRPr sz="2200" u="none" strike="noStrike" cap="none" dirty="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bl>
          </a:graphicData>
        </a:graphic>
      </p:graphicFrame>
      <p:sp>
        <p:nvSpPr>
          <p:cNvPr id="415" name="Google Shape;415;g13694941206_0_16"/>
          <p:cNvSpPr/>
          <p:nvPr/>
        </p:nvSpPr>
        <p:spPr>
          <a:xfrm>
            <a:off x="356050" y="3106325"/>
            <a:ext cx="11175000" cy="942000"/>
          </a:xfrm>
          <a:prstGeom prst="rect">
            <a:avLst/>
          </a:prstGeom>
          <a:noFill/>
          <a:ln>
            <a:noFill/>
          </a:ln>
        </p:spPr>
        <p:txBody>
          <a:bodyPr spcFirstLastPara="1" wrap="square" lIns="90000" tIns="45000" rIns="90000" bIns="45000" anchor="t" anchorCtr="0">
            <a:noAutofit/>
          </a:bodyPr>
          <a:lstStyle/>
          <a:p>
            <a:pPr lvl="0">
              <a:buSzPts val="1400"/>
            </a:pPr>
            <a:r>
              <a:rPr lang="en-US" sz="2200" dirty="0" smtClean="0">
                <a:solidFill>
                  <a:srgbClr val="001E33"/>
                </a:solidFill>
              </a:rPr>
              <a:t>Distance and risk of harassment for the road that </a:t>
            </a:r>
            <a:r>
              <a:rPr lang="en-US" sz="2200" dirty="0">
                <a:solidFill>
                  <a:srgbClr val="001E33"/>
                </a:solidFill>
              </a:rPr>
              <a:t>minimizes x = </a:t>
            </a:r>
            <a:r>
              <a:rPr lang="en-US" sz="2200" dirty="0" smtClean="0">
                <a:solidFill>
                  <a:srgbClr val="001E33"/>
                </a:solidFill>
              </a:rPr>
              <a:t>distance+(</a:t>
            </a:r>
            <a:r>
              <a:rPr lang="en-US" sz="2200" dirty="0" smtClean="0">
                <a:solidFill>
                  <a:srgbClr val="001E33"/>
                </a:solidFill>
              </a:rPr>
              <a:t>risk*1000). </a:t>
            </a:r>
            <a:r>
              <a:rPr lang="en-US" sz="2200" dirty="0" smtClean="0">
                <a:solidFill>
                  <a:srgbClr val="001E33"/>
                </a:solidFill>
              </a:rPr>
              <a:t>Execution time of </a:t>
            </a:r>
            <a:r>
              <a:rPr lang="en-US" sz="2200" dirty="0" smtClean="0">
                <a:solidFill>
                  <a:srgbClr val="001E33"/>
                </a:solidFill>
              </a:rPr>
              <a:t>77 seconds</a:t>
            </a:r>
            <a:r>
              <a:rPr lang="en-US" sz="2200" dirty="0" smtClean="0">
                <a:solidFill>
                  <a:srgbClr val="001E33"/>
                </a:solidFill>
              </a:rPr>
              <a:t>.</a:t>
            </a:r>
            <a:endParaRPr lang="en-US" sz="2200" i="1"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2080</TotalTime>
  <Words>540</Words>
  <Application>Microsoft Office PowerPoint</Application>
  <PresentationFormat>Panorámica</PresentationFormat>
  <Paragraphs>79</Paragraphs>
  <Slides>12</Slides>
  <Notes>12</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12</vt:i4>
      </vt:variant>
    </vt:vector>
  </HeadingPairs>
  <TitlesOfParts>
    <vt:vector size="19" baseType="lpstr">
      <vt:lpstr>Arial</vt:lpstr>
      <vt:lpstr>Fira Sans Extra Condensed</vt:lpstr>
      <vt:lpstr>Calibri</vt:lpstr>
      <vt:lpstr>Times New Roman</vt:lpstr>
      <vt:lpstr>Office Theme</vt:lpstr>
      <vt:lpstr>Office Theme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Referee</dc:creator>
  <cp:lastModifiedBy>Karol Vanessa</cp:lastModifiedBy>
  <cp:revision>41</cp:revision>
  <dcterms:created xsi:type="dcterms:W3CDTF">2020-06-26T14:36:07Z</dcterms:created>
  <dcterms:modified xsi:type="dcterms:W3CDTF">2022-11-14T21:39:33Z</dcterms:modified>
</cp:coreProperties>
</file>