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3D580-27CD-B6BD-89B2-3C8CA2F4E979}" v="518" dt="2021-12-08T22:56:52.309"/>
    <p1510:client id="{FFE31465-64A0-4538-B507-8278EF0BC714}" v="11" dt="2021-12-08T20:49:2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F3E69-56FF-4F83-8137-8B6D22E85D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B78BB88-EED6-4A7C-A768-152E6CEA6815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00 then perform no operation. </a:t>
          </a:r>
        </a:p>
      </dgm:t>
    </dgm:pt>
    <dgm:pt modelId="{3E2D9FA6-2D8C-44E0-AF40-6334ECEEE584}" type="parTrans" cxnId="{C872DA11-925E-486B-95D4-0A9C48073781}">
      <dgm:prSet/>
      <dgm:spPr/>
      <dgm:t>
        <a:bodyPr/>
        <a:lstStyle/>
        <a:p>
          <a:endParaRPr lang="en-US"/>
        </a:p>
      </dgm:t>
    </dgm:pt>
    <dgm:pt modelId="{87E73873-B5D0-4D7C-B854-8F7B91922821}" type="sibTrans" cxnId="{C872DA11-925E-486B-95D4-0A9C48073781}">
      <dgm:prSet/>
      <dgm:spPr/>
      <dgm:t>
        <a:bodyPr/>
        <a:lstStyle/>
        <a:p>
          <a:endParaRPr lang="en-US"/>
        </a:p>
      </dgm:t>
    </dgm:pt>
    <dgm:pt modelId="{B1603A73-8441-4E21-8463-C0FD857764A8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01 then perform a Pauli-Z operation where q1s state is flipped.</a:t>
          </a:r>
        </a:p>
      </dgm:t>
    </dgm:pt>
    <dgm:pt modelId="{EBB10706-0FD6-4477-90BC-CA1B70B41D56}" type="parTrans" cxnId="{31846A54-52F2-42BB-9B29-1E67AEA47541}">
      <dgm:prSet/>
      <dgm:spPr/>
      <dgm:t>
        <a:bodyPr/>
        <a:lstStyle/>
        <a:p>
          <a:endParaRPr lang="en-US"/>
        </a:p>
      </dgm:t>
    </dgm:pt>
    <dgm:pt modelId="{7D3FBBF9-A827-440C-8120-477A43CADEB3}" type="sibTrans" cxnId="{31846A54-52F2-42BB-9B29-1E67AEA47541}">
      <dgm:prSet/>
      <dgm:spPr/>
      <dgm:t>
        <a:bodyPr/>
        <a:lstStyle/>
        <a:p>
          <a:endParaRPr lang="en-US"/>
        </a:p>
      </dgm:t>
    </dgm:pt>
    <dgm:pt modelId="{A346540B-78A8-43D5-90B9-D7A24A23CB2C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10 then apply a Pauli-X gate.</a:t>
          </a:r>
        </a:p>
      </dgm:t>
    </dgm:pt>
    <dgm:pt modelId="{3BA01A26-08C0-4E96-8346-B73F4FF52307}" type="parTrans" cxnId="{C6F7F07E-E000-4A4B-BA18-C07A47DED09A}">
      <dgm:prSet/>
      <dgm:spPr/>
      <dgm:t>
        <a:bodyPr/>
        <a:lstStyle/>
        <a:p>
          <a:endParaRPr lang="en-US"/>
        </a:p>
      </dgm:t>
    </dgm:pt>
    <dgm:pt modelId="{D4DB2EF6-0148-49CB-B1D6-4463638AC06A}" type="sibTrans" cxnId="{C6F7F07E-E000-4A4B-BA18-C07A47DED09A}">
      <dgm:prSet/>
      <dgm:spPr/>
      <dgm:t>
        <a:bodyPr/>
        <a:lstStyle/>
        <a:p>
          <a:endParaRPr lang="en-US"/>
        </a:p>
      </dgm:t>
    </dgm:pt>
    <dgm:pt modelId="{1F45BFA7-B209-452D-9AF7-15D2CF6E7056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11 then apply a Pauli-Z gate followed by a Pauli-X gate</a:t>
          </a:r>
        </a:p>
      </dgm:t>
    </dgm:pt>
    <dgm:pt modelId="{49586C02-55CB-476E-82A9-BC04D09A62FD}" type="parTrans" cxnId="{D568B3A0-C012-43EC-9C75-B2C124AFBB4E}">
      <dgm:prSet/>
      <dgm:spPr/>
      <dgm:t>
        <a:bodyPr/>
        <a:lstStyle/>
        <a:p>
          <a:endParaRPr lang="en-US"/>
        </a:p>
      </dgm:t>
    </dgm:pt>
    <dgm:pt modelId="{3BF1C023-5915-4B95-99C1-37074379016C}" type="sibTrans" cxnId="{D568B3A0-C012-43EC-9C75-B2C124AFBB4E}">
      <dgm:prSet/>
      <dgm:spPr/>
      <dgm:t>
        <a:bodyPr/>
        <a:lstStyle/>
        <a:p>
          <a:endParaRPr lang="en-US"/>
        </a:p>
      </dgm:t>
    </dgm:pt>
    <dgm:pt modelId="{70F6D36C-2CBD-4F64-9497-D7034CEAC2CC}" type="pres">
      <dgm:prSet presAssocID="{7EAF3E69-56FF-4F83-8137-8B6D22E85D1F}" presName="root" presStyleCnt="0">
        <dgm:presLayoutVars>
          <dgm:dir/>
          <dgm:resizeHandles val="exact"/>
        </dgm:presLayoutVars>
      </dgm:prSet>
      <dgm:spPr/>
    </dgm:pt>
    <dgm:pt modelId="{9118E8E9-B173-4DB6-B847-6C72E637EB33}" type="pres">
      <dgm:prSet presAssocID="{7EAF3E69-56FF-4F83-8137-8B6D22E85D1F}" presName="container" presStyleCnt="0">
        <dgm:presLayoutVars>
          <dgm:dir/>
          <dgm:resizeHandles val="exact"/>
        </dgm:presLayoutVars>
      </dgm:prSet>
      <dgm:spPr/>
    </dgm:pt>
    <dgm:pt modelId="{121DE0CA-6F44-4BCE-9CC8-648C70AE6CE8}" type="pres">
      <dgm:prSet presAssocID="{2B78BB88-EED6-4A7C-A768-152E6CEA6815}" presName="compNode" presStyleCnt="0"/>
      <dgm:spPr/>
    </dgm:pt>
    <dgm:pt modelId="{F757BAAA-8176-41B8-8C70-55CFDCBFD9C3}" type="pres">
      <dgm:prSet presAssocID="{2B78BB88-EED6-4A7C-A768-152E6CEA6815}" presName="iconBgRect" presStyleLbl="bgShp" presStyleIdx="0" presStyleCnt="4"/>
      <dgm:spPr/>
    </dgm:pt>
    <dgm:pt modelId="{8C4DC1D9-7DBB-4BDA-AE51-A83FCD0FF725}" type="pres">
      <dgm:prSet presAssocID="{2B78BB88-EED6-4A7C-A768-152E6CEA68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F3A68EF6-FE63-476C-9561-A65091B880C6}" type="pres">
      <dgm:prSet presAssocID="{2B78BB88-EED6-4A7C-A768-152E6CEA6815}" presName="spaceRect" presStyleCnt="0"/>
      <dgm:spPr/>
    </dgm:pt>
    <dgm:pt modelId="{AAF1B936-C6D2-4B74-BAF4-8629B3EDA683}" type="pres">
      <dgm:prSet presAssocID="{2B78BB88-EED6-4A7C-A768-152E6CEA6815}" presName="textRect" presStyleLbl="revTx" presStyleIdx="0" presStyleCnt="4" custScaleY="158189">
        <dgm:presLayoutVars>
          <dgm:chMax val="1"/>
          <dgm:chPref val="1"/>
        </dgm:presLayoutVars>
      </dgm:prSet>
      <dgm:spPr/>
    </dgm:pt>
    <dgm:pt modelId="{7BDE36AE-1951-48A1-8110-E849C9022164}" type="pres">
      <dgm:prSet presAssocID="{87E73873-B5D0-4D7C-B854-8F7B91922821}" presName="sibTrans" presStyleLbl="sibTrans2D1" presStyleIdx="0" presStyleCnt="0"/>
      <dgm:spPr/>
    </dgm:pt>
    <dgm:pt modelId="{3DA0717A-00C5-48AB-9851-9A6D08E71672}" type="pres">
      <dgm:prSet presAssocID="{B1603A73-8441-4E21-8463-C0FD857764A8}" presName="compNode" presStyleCnt="0"/>
      <dgm:spPr/>
    </dgm:pt>
    <dgm:pt modelId="{4ED626A2-30FD-4E1D-BEDA-D5A45ADFE106}" type="pres">
      <dgm:prSet presAssocID="{B1603A73-8441-4E21-8463-C0FD857764A8}" presName="iconBgRect" presStyleLbl="bgShp" presStyleIdx="1" presStyleCnt="4"/>
      <dgm:spPr/>
    </dgm:pt>
    <dgm:pt modelId="{E5B0B8A4-6BB3-4A94-BA95-1701BA93B42C}" type="pres">
      <dgm:prSet presAssocID="{B1603A73-8441-4E21-8463-C0FD857764A8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A98F0E8B-2FF8-4C00-9428-B55BECA1DABE}" type="pres">
      <dgm:prSet presAssocID="{B1603A73-8441-4E21-8463-C0FD857764A8}" presName="spaceRect" presStyleCnt="0"/>
      <dgm:spPr/>
    </dgm:pt>
    <dgm:pt modelId="{1D29F3DD-D2A3-4DAB-B8B4-F73A0C099773}" type="pres">
      <dgm:prSet presAssocID="{B1603A73-8441-4E21-8463-C0FD857764A8}" presName="textRect" presStyleLbl="revTx" presStyleIdx="1" presStyleCnt="4">
        <dgm:presLayoutVars>
          <dgm:chMax val="1"/>
          <dgm:chPref val="1"/>
        </dgm:presLayoutVars>
      </dgm:prSet>
      <dgm:spPr/>
    </dgm:pt>
    <dgm:pt modelId="{6E04EB2C-EEBB-4E2D-8E94-7F10FD5D1366}" type="pres">
      <dgm:prSet presAssocID="{7D3FBBF9-A827-440C-8120-477A43CADEB3}" presName="sibTrans" presStyleLbl="sibTrans2D1" presStyleIdx="0" presStyleCnt="0"/>
      <dgm:spPr/>
    </dgm:pt>
    <dgm:pt modelId="{BEACECA7-5D6C-409A-90FE-070AC8E1FF15}" type="pres">
      <dgm:prSet presAssocID="{A346540B-78A8-43D5-90B9-D7A24A23CB2C}" presName="compNode" presStyleCnt="0"/>
      <dgm:spPr/>
    </dgm:pt>
    <dgm:pt modelId="{C6884765-CCD7-40C1-BBA8-1DD3A6A7F3BD}" type="pres">
      <dgm:prSet presAssocID="{A346540B-78A8-43D5-90B9-D7A24A23CB2C}" presName="iconBgRect" presStyleLbl="bgShp" presStyleIdx="2" presStyleCnt="4"/>
      <dgm:spPr/>
    </dgm:pt>
    <dgm:pt modelId="{926EABE9-C11F-4B5C-B36D-20CD1C2B5B4E}" type="pres">
      <dgm:prSet presAssocID="{A346540B-78A8-43D5-90B9-D7A24A23CB2C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413FB836-959A-49C9-B729-B5A7328B6F6D}" type="pres">
      <dgm:prSet presAssocID="{A346540B-78A8-43D5-90B9-D7A24A23CB2C}" presName="spaceRect" presStyleCnt="0"/>
      <dgm:spPr/>
    </dgm:pt>
    <dgm:pt modelId="{0575A29B-FAE5-4BFF-B124-26E885D27386}" type="pres">
      <dgm:prSet presAssocID="{A346540B-78A8-43D5-90B9-D7A24A23CB2C}" presName="textRect" presStyleLbl="revTx" presStyleIdx="2" presStyleCnt="4">
        <dgm:presLayoutVars>
          <dgm:chMax val="1"/>
          <dgm:chPref val="1"/>
        </dgm:presLayoutVars>
      </dgm:prSet>
      <dgm:spPr/>
    </dgm:pt>
    <dgm:pt modelId="{B281A932-1216-4988-A196-3ABF63627324}" type="pres">
      <dgm:prSet presAssocID="{D4DB2EF6-0148-49CB-B1D6-4463638AC06A}" presName="sibTrans" presStyleLbl="sibTrans2D1" presStyleIdx="0" presStyleCnt="0"/>
      <dgm:spPr/>
    </dgm:pt>
    <dgm:pt modelId="{3253FF92-AF08-4D9C-9072-368F18F83093}" type="pres">
      <dgm:prSet presAssocID="{1F45BFA7-B209-452D-9AF7-15D2CF6E7056}" presName="compNode" presStyleCnt="0"/>
      <dgm:spPr/>
    </dgm:pt>
    <dgm:pt modelId="{0AA987A6-3472-463B-9299-98C8AE21743E}" type="pres">
      <dgm:prSet presAssocID="{1F45BFA7-B209-452D-9AF7-15D2CF6E7056}" presName="iconBgRect" presStyleLbl="bgShp" presStyleIdx="3" presStyleCnt="4"/>
      <dgm:spPr/>
    </dgm:pt>
    <dgm:pt modelId="{4D68BC53-1E80-4E88-A880-6A698FB350A1}" type="pres">
      <dgm:prSet presAssocID="{1F45BFA7-B209-452D-9AF7-15D2CF6E7056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CD6302AD-76FD-470C-8A41-53D6A7554E72}" type="pres">
      <dgm:prSet presAssocID="{1F45BFA7-B209-452D-9AF7-15D2CF6E7056}" presName="spaceRect" presStyleCnt="0"/>
      <dgm:spPr/>
    </dgm:pt>
    <dgm:pt modelId="{239855B0-6A06-47D7-88CA-18969BF7662C}" type="pres">
      <dgm:prSet presAssocID="{1F45BFA7-B209-452D-9AF7-15D2CF6E70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72DA11-925E-486B-95D4-0A9C48073781}" srcId="{7EAF3E69-56FF-4F83-8137-8B6D22E85D1F}" destId="{2B78BB88-EED6-4A7C-A768-152E6CEA6815}" srcOrd="0" destOrd="0" parTransId="{3E2D9FA6-2D8C-44E0-AF40-6334ECEEE584}" sibTransId="{87E73873-B5D0-4D7C-B854-8F7B91922821}"/>
    <dgm:cxn modelId="{3E36AA16-E389-4204-AADE-A8E503DBD1C5}" type="presOf" srcId="{87E73873-B5D0-4D7C-B854-8F7B91922821}" destId="{7BDE36AE-1951-48A1-8110-E849C9022164}" srcOrd="0" destOrd="0" presId="urn:microsoft.com/office/officeart/2018/2/layout/IconCircleList"/>
    <dgm:cxn modelId="{C1194622-7EE0-441A-821D-6867200857AC}" type="presOf" srcId="{A346540B-78A8-43D5-90B9-D7A24A23CB2C}" destId="{0575A29B-FAE5-4BFF-B124-26E885D27386}" srcOrd="0" destOrd="0" presId="urn:microsoft.com/office/officeart/2018/2/layout/IconCircleList"/>
    <dgm:cxn modelId="{31846A54-52F2-42BB-9B29-1E67AEA47541}" srcId="{7EAF3E69-56FF-4F83-8137-8B6D22E85D1F}" destId="{B1603A73-8441-4E21-8463-C0FD857764A8}" srcOrd="1" destOrd="0" parTransId="{EBB10706-0FD6-4477-90BC-CA1B70B41D56}" sibTransId="{7D3FBBF9-A827-440C-8120-477A43CADEB3}"/>
    <dgm:cxn modelId="{5D69265C-4F8B-4F9D-B7E2-2949944D24A6}" type="presOf" srcId="{B1603A73-8441-4E21-8463-C0FD857764A8}" destId="{1D29F3DD-D2A3-4DAB-B8B4-F73A0C099773}" srcOrd="0" destOrd="0" presId="urn:microsoft.com/office/officeart/2018/2/layout/IconCircleList"/>
    <dgm:cxn modelId="{F740217E-9935-4A58-8828-0F4BC3E80D44}" type="presOf" srcId="{2B78BB88-EED6-4A7C-A768-152E6CEA6815}" destId="{AAF1B936-C6D2-4B74-BAF4-8629B3EDA683}" srcOrd="0" destOrd="0" presId="urn:microsoft.com/office/officeart/2018/2/layout/IconCircleList"/>
    <dgm:cxn modelId="{C6F7F07E-E000-4A4B-BA18-C07A47DED09A}" srcId="{7EAF3E69-56FF-4F83-8137-8B6D22E85D1F}" destId="{A346540B-78A8-43D5-90B9-D7A24A23CB2C}" srcOrd="2" destOrd="0" parTransId="{3BA01A26-08C0-4E96-8346-B73F4FF52307}" sibTransId="{D4DB2EF6-0148-49CB-B1D6-4463638AC06A}"/>
    <dgm:cxn modelId="{8F66E89A-6F46-4549-ABD0-1BEC8C1C9C2F}" type="presOf" srcId="{D4DB2EF6-0148-49CB-B1D6-4463638AC06A}" destId="{B281A932-1216-4988-A196-3ABF63627324}" srcOrd="0" destOrd="0" presId="urn:microsoft.com/office/officeart/2018/2/layout/IconCircleList"/>
    <dgm:cxn modelId="{D568B3A0-C012-43EC-9C75-B2C124AFBB4E}" srcId="{7EAF3E69-56FF-4F83-8137-8B6D22E85D1F}" destId="{1F45BFA7-B209-452D-9AF7-15D2CF6E7056}" srcOrd="3" destOrd="0" parTransId="{49586C02-55CB-476E-82A9-BC04D09A62FD}" sibTransId="{3BF1C023-5915-4B95-99C1-37074379016C}"/>
    <dgm:cxn modelId="{C29EF9BD-63A5-47D6-89E5-57C63F8C53E8}" type="presOf" srcId="{1F45BFA7-B209-452D-9AF7-15D2CF6E7056}" destId="{239855B0-6A06-47D7-88CA-18969BF7662C}" srcOrd="0" destOrd="0" presId="urn:microsoft.com/office/officeart/2018/2/layout/IconCircleList"/>
    <dgm:cxn modelId="{62E12AED-AEB6-4762-AA43-67BCE733056E}" type="presOf" srcId="{7D3FBBF9-A827-440C-8120-477A43CADEB3}" destId="{6E04EB2C-EEBB-4E2D-8E94-7F10FD5D1366}" srcOrd="0" destOrd="0" presId="urn:microsoft.com/office/officeart/2018/2/layout/IconCircleList"/>
    <dgm:cxn modelId="{D2A976F2-8CB6-47CC-90FF-82DE9693F026}" type="presOf" srcId="{7EAF3E69-56FF-4F83-8137-8B6D22E85D1F}" destId="{70F6D36C-2CBD-4F64-9497-D7034CEAC2CC}" srcOrd="0" destOrd="0" presId="urn:microsoft.com/office/officeart/2018/2/layout/IconCircleList"/>
    <dgm:cxn modelId="{2826459E-ECB8-4ED9-BF0F-283445AE1AD0}" type="presParOf" srcId="{70F6D36C-2CBD-4F64-9497-D7034CEAC2CC}" destId="{9118E8E9-B173-4DB6-B847-6C72E637EB33}" srcOrd="0" destOrd="0" presId="urn:microsoft.com/office/officeart/2018/2/layout/IconCircleList"/>
    <dgm:cxn modelId="{428C0C6E-1CAF-428E-8151-95C8502E58CA}" type="presParOf" srcId="{9118E8E9-B173-4DB6-B847-6C72E637EB33}" destId="{121DE0CA-6F44-4BCE-9CC8-648C70AE6CE8}" srcOrd="0" destOrd="0" presId="urn:microsoft.com/office/officeart/2018/2/layout/IconCircleList"/>
    <dgm:cxn modelId="{F68D1BEB-8936-42E2-8051-AA6DBFA6D458}" type="presParOf" srcId="{121DE0CA-6F44-4BCE-9CC8-648C70AE6CE8}" destId="{F757BAAA-8176-41B8-8C70-55CFDCBFD9C3}" srcOrd="0" destOrd="0" presId="urn:microsoft.com/office/officeart/2018/2/layout/IconCircleList"/>
    <dgm:cxn modelId="{F03F9871-F1C8-49FF-9E75-C1112E3BA9E0}" type="presParOf" srcId="{121DE0CA-6F44-4BCE-9CC8-648C70AE6CE8}" destId="{8C4DC1D9-7DBB-4BDA-AE51-A83FCD0FF725}" srcOrd="1" destOrd="0" presId="urn:microsoft.com/office/officeart/2018/2/layout/IconCircleList"/>
    <dgm:cxn modelId="{BB0B63CC-5B83-45BA-A69B-5036B2CA9FC9}" type="presParOf" srcId="{121DE0CA-6F44-4BCE-9CC8-648C70AE6CE8}" destId="{F3A68EF6-FE63-476C-9561-A65091B880C6}" srcOrd="2" destOrd="0" presId="urn:microsoft.com/office/officeart/2018/2/layout/IconCircleList"/>
    <dgm:cxn modelId="{2C12E51F-6052-44D8-99AE-A8259E8694A2}" type="presParOf" srcId="{121DE0CA-6F44-4BCE-9CC8-648C70AE6CE8}" destId="{AAF1B936-C6D2-4B74-BAF4-8629B3EDA683}" srcOrd="3" destOrd="0" presId="urn:microsoft.com/office/officeart/2018/2/layout/IconCircleList"/>
    <dgm:cxn modelId="{A8BECBD4-1729-4B1B-BC85-7CE2561CA42C}" type="presParOf" srcId="{9118E8E9-B173-4DB6-B847-6C72E637EB33}" destId="{7BDE36AE-1951-48A1-8110-E849C9022164}" srcOrd="1" destOrd="0" presId="urn:microsoft.com/office/officeart/2018/2/layout/IconCircleList"/>
    <dgm:cxn modelId="{0F42C525-8220-4B11-B11C-E0D7C46D1C57}" type="presParOf" srcId="{9118E8E9-B173-4DB6-B847-6C72E637EB33}" destId="{3DA0717A-00C5-48AB-9851-9A6D08E71672}" srcOrd="2" destOrd="0" presId="urn:microsoft.com/office/officeart/2018/2/layout/IconCircleList"/>
    <dgm:cxn modelId="{E5AB7F7F-8885-470D-8688-38B8F1A9C6BC}" type="presParOf" srcId="{3DA0717A-00C5-48AB-9851-9A6D08E71672}" destId="{4ED626A2-30FD-4E1D-BEDA-D5A45ADFE106}" srcOrd="0" destOrd="0" presId="urn:microsoft.com/office/officeart/2018/2/layout/IconCircleList"/>
    <dgm:cxn modelId="{3D5FB067-E679-4FE8-AFDD-39E4438668F0}" type="presParOf" srcId="{3DA0717A-00C5-48AB-9851-9A6D08E71672}" destId="{E5B0B8A4-6BB3-4A94-BA95-1701BA93B42C}" srcOrd="1" destOrd="0" presId="urn:microsoft.com/office/officeart/2018/2/layout/IconCircleList"/>
    <dgm:cxn modelId="{0465752A-5228-46D4-BB3D-AD963DBC0F43}" type="presParOf" srcId="{3DA0717A-00C5-48AB-9851-9A6D08E71672}" destId="{A98F0E8B-2FF8-4C00-9428-B55BECA1DABE}" srcOrd="2" destOrd="0" presId="urn:microsoft.com/office/officeart/2018/2/layout/IconCircleList"/>
    <dgm:cxn modelId="{52F13CEE-36BB-46D7-B1B9-36A6614E0FAD}" type="presParOf" srcId="{3DA0717A-00C5-48AB-9851-9A6D08E71672}" destId="{1D29F3DD-D2A3-4DAB-B8B4-F73A0C099773}" srcOrd="3" destOrd="0" presId="urn:microsoft.com/office/officeart/2018/2/layout/IconCircleList"/>
    <dgm:cxn modelId="{98B76AEB-4688-4F19-B383-DA5AE4DD165B}" type="presParOf" srcId="{9118E8E9-B173-4DB6-B847-6C72E637EB33}" destId="{6E04EB2C-EEBB-4E2D-8E94-7F10FD5D1366}" srcOrd="3" destOrd="0" presId="urn:microsoft.com/office/officeart/2018/2/layout/IconCircleList"/>
    <dgm:cxn modelId="{3BC3AFD8-8C4E-4B8F-830D-F678F5901F46}" type="presParOf" srcId="{9118E8E9-B173-4DB6-B847-6C72E637EB33}" destId="{BEACECA7-5D6C-409A-90FE-070AC8E1FF15}" srcOrd="4" destOrd="0" presId="urn:microsoft.com/office/officeart/2018/2/layout/IconCircleList"/>
    <dgm:cxn modelId="{D1CE3D1E-E42D-4A43-9951-94B389DB0EF4}" type="presParOf" srcId="{BEACECA7-5D6C-409A-90FE-070AC8E1FF15}" destId="{C6884765-CCD7-40C1-BBA8-1DD3A6A7F3BD}" srcOrd="0" destOrd="0" presId="urn:microsoft.com/office/officeart/2018/2/layout/IconCircleList"/>
    <dgm:cxn modelId="{367A4ECA-1AA2-4284-A959-71BEE367EA93}" type="presParOf" srcId="{BEACECA7-5D6C-409A-90FE-070AC8E1FF15}" destId="{926EABE9-C11F-4B5C-B36D-20CD1C2B5B4E}" srcOrd="1" destOrd="0" presId="urn:microsoft.com/office/officeart/2018/2/layout/IconCircleList"/>
    <dgm:cxn modelId="{B1E29265-4908-4A78-93DF-35304804F5F8}" type="presParOf" srcId="{BEACECA7-5D6C-409A-90FE-070AC8E1FF15}" destId="{413FB836-959A-49C9-B729-B5A7328B6F6D}" srcOrd="2" destOrd="0" presId="urn:microsoft.com/office/officeart/2018/2/layout/IconCircleList"/>
    <dgm:cxn modelId="{98885883-31CC-4946-9E3E-AB2ACEA038C5}" type="presParOf" srcId="{BEACECA7-5D6C-409A-90FE-070AC8E1FF15}" destId="{0575A29B-FAE5-4BFF-B124-26E885D27386}" srcOrd="3" destOrd="0" presId="urn:microsoft.com/office/officeart/2018/2/layout/IconCircleList"/>
    <dgm:cxn modelId="{7F2012F1-C839-4B5E-B33F-92372CCC8EC2}" type="presParOf" srcId="{9118E8E9-B173-4DB6-B847-6C72E637EB33}" destId="{B281A932-1216-4988-A196-3ABF63627324}" srcOrd="5" destOrd="0" presId="urn:microsoft.com/office/officeart/2018/2/layout/IconCircleList"/>
    <dgm:cxn modelId="{DBB91802-A422-4098-AD99-D22DCD10C645}" type="presParOf" srcId="{9118E8E9-B173-4DB6-B847-6C72E637EB33}" destId="{3253FF92-AF08-4D9C-9072-368F18F83093}" srcOrd="6" destOrd="0" presId="urn:microsoft.com/office/officeart/2018/2/layout/IconCircleList"/>
    <dgm:cxn modelId="{03B80001-04F3-44B6-B5A1-40DFC1B8147C}" type="presParOf" srcId="{3253FF92-AF08-4D9C-9072-368F18F83093}" destId="{0AA987A6-3472-463B-9299-98C8AE21743E}" srcOrd="0" destOrd="0" presId="urn:microsoft.com/office/officeart/2018/2/layout/IconCircleList"/>
    <dgm:cxn modelId="{FB9530BD-91AE-4DBC-BDD1-47F331AC7D5B}" type="presParOf" srcId="{3253FF92-AF08-4D9C-9072-368F18F83093}" destId="{4D68BC53-1E80-4E88-A880-6A698FB350A1}" srcOrd="1" destOrd="0" presId="urn:microsoft.com/office/officeart/2018/2/layout/IconCircleList"/>
    <dgm:cxn modelId="{BD3CDA3E-DB37-4E11-B2B8-47D293363BBD}" type="presParOf" srcId="{3253FF92-AF08-4D9C-9072-368F18F83093}" destId="{CD6302AD-76FD-470C-8A41-53D6A7554E72}" srcOrd="2" destOrd="0" presId="urn:microsoft.com/office/officeart/2018/2/layout/IconCircleList"/>
    <dgm:cxn modelId="{FC351C9F-D6DB-4914-9922-8B40EC0E8DAB}" type="presParOf" srcId="{3253FF92-AF08-4D9C-9072-368F18F83093}" destId="{239855B0-6A06-47D7-88CA-18969BF766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F3E69-56FF-4F83-8137-8B6D22E85D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7D3E598-843A-4AC8-B63A-48C293580B6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0" i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Next q0 is sent and the receiver has to decode the qubit. This is done by applying a CNOT where the received q0 is the control and q1 is the target. Then a </a:t>
          </a:r>
          <a:r>
            <a:rPr lang="en-US" sz="2000" b="0" i="0" baseline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hadamard</a:t>
          </a:r>
          <a:r>
            <a:rPr lang="en-US" sz="2000" b="0" i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gate is applied to q0</a:t>
          </a:r>
        </a:p>
      </dgm:t>
    </dgm:pt>
    <dgm:pt modelId="{3208B24C-2FDA-495D-9134-166055293B0B}" type="parTrans" cxnId="{D232B236-83A4-4E7A-A5B6-2986CAFAC014}">
      <dgm:prSet/>
      <dgm:spPr/>
      <dgm:t>
        <a:bodyPr/>
        <a:lstStyle/>
        <a:p>
          <a:endParaRPr lang="en-US"/>
        </a:p>
      </dgm:t>
    </dgm:pt>
    <dgm:pt modelId="{F94673F7-B8B5-4890-AB69-FA380BDD7457}" type="sibTrans" cxnId="{D232B236-83A4-4E7A-A5B6-2986CAFAC0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F6D36C-2CBD-4F64-9497-D7034CEAC2CC}" type="pres">
      <dgm:prSet presAssocID="{7EAF3E69-56FF-4F83-8137-8B6D22E85D1F}" presName="root" presStyleCnt="0">
        <dgm:presLayoutVars>
          <dgm:dir/>
          <dgm:resizeHandles val="exact"/>
        </dgm:presLayoutVars>
      </dgm:prSet>
      <dgm:spPr/>
    </dgm:pt>
    <dgm:pt modelId="{9118E8E9-B173-4DB6-B847-6C72E637EB33}" type="pres">
      <dgm:prSet presAssocID="{7EAF3E69-56FF-4F83-8137-8B6D22E85D1F}" presName="container" presStyleCnt="0">
        <dgm:presLayoutVars>
          <dgm:dir/>
          <dgm:resizeHandles val="exact"/>
        </dgm:presLayoutVars>
      </dgm:prSet>
      <dgm:spPr/>
    </dgm:pt>
    <dgm:pt modelId="{FD73267A-C9A4-4448-8A42-02EF3856EC09}" type="pres">
      <dgm:prSet presAssocID="{47D3E598-843A-4AC8-B63A-48C293580B63}" presName="compNode" presStyleCnt="0"/>
      <dgm:spPr/>
    </dgm:pt>
    <dgm:pt modelId="{EB7A393C-C281-40E7-A9B4-3253E891F97E}" type="pres">
      <dgm:prSet presAssocID="{47D3E598-843A-4AC8-B63A-48C293580B63}" presName="iconBgRect" presStyleLbl="bgShp" presStyleIdx="0" presStyleCnt="1"/>
      <dgm:spPr/>
    </dgm:pt>
    <dgm:pt modelId="{F1BBA92A-27BD-4BDE-AAF9-F741D98A7C1D}" type="pres">
      <dgm:prSet presAssocID="{47D3E598-843A-4AC8-B63A-48C293580B6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outline"/>
        </a:ext>
      </dgm:extLst>
    </dgm:pt>
    <dgm:pt modelId="{78B55C6F-AFDF-4600-9390-6535D592237A}" type="pres">
      <dgm:prSet presAssocID="{47D3E598-843A-4AC8-B63A-48C293580B63}" presName="spaceRect" presStyleCnt="0"/>
      <dgm:spPr/>
    </dgm:pt>
    <dgm:pt modelId="{A8A9556F-F494-41E9-A8EC-4E3E66010E46}" type="pres">
      <dgm:prSet presAssocID="{47D3E598-843A-4AC8-B63A-48C293580B6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98D11130-A482-4966-9E95-4096BC0DE9D1}" type="presOf" srcId="{47D3E598-843A-4AC8-B63A-48C293580B63}" destId="{A8A9556F-F494-41E9-A8EC-4E3E66010E46}" srcOrd="0" destOrd="0" presId="urn:microsoft.com/office/officeart/2018/2/layout/IconCircleList"/>
    <dgm:cxn modelId="{D232B236-83A4-4E7A-A5B6-2986CAFAC014}" srcId="{7EAF3E69-56FF-4F83-8137-8B6D22E85D1F}" destId="{47D3E598-843A-4AC8-B63A-48C293580B63}" srcOrd="0" destOrd="0" parTransId="{3208B24C-2FDA-495D-9134-166055293B0B}" sibTransId="{F94673F7-B8B5-4890-AB69-FA380BDD7457}"/>
    <dgm:cxn modelId="{D2A976F2-8CB6-47CC-90FF-82DE9693F026}" type="presOf" srcId="{7EAF3E69-56FF-4F83-8137-8B6D22E85D1F}" destId="{70F6D36C-2CBD-4F64-9497-D7034CEAC2CC}" srcOrd="0" destOrd="0" presId="urn:microsoft.com/office/officeart/2018/2/layout/IconCircleList"/>
    <dgm:cxn modelId="{87A3441B-0B21-4F7F-AF89-4D407D2CA6E2}" type="presParOf" srcId="{70F6D36C-2CBD-4F64-9497-D7034CEAC2CC}" destId="{9118E8E9-B173-4DB6-B847-6C72E637EB33}" srcOrd="0" destOrd="0" presId="urn:microsoft.com/office/officeart/2018/2/layout/IconCircleList"/>
    <dgm:cxn modelId="{509E3596-E6F6-4506-87FE-98D331100C96}" type="presParOf" srcId="{9118E8E9-B173-4DB6-B847-6C72E637EB33}" destId="{FD73267A-C9A4-4448-8A42-02EF3856EC09}" srcOrd="0" destOrd="0" presId="urn:microsoft.com/office/officeart/2018/2/layout/IconCircleList"/>
    <dgm:cxn modelId="{A451981E-773B-4E8D-8744-D5D7878C71F6}" type="presParOf" srcId="{FD73267A-C9A4-4448-8A42-02EF3856EC09}" destId="{EB7A393C-C281-40E7-A9B4-3253E891F97E}" srcOrd="0" destOrd="0" presId="urn:microsoft.com/office/officeart/2018/2/layout/IconCircleList"/>
    <dgm:cxn modelId="{4362F3FF-1ADE-4882-B0E4-63BF3F6656E1}" type="presParOf" srcId="{FD73267A-C9A4-4448-8A42-02EF3856EC09}" destId="{F1BBA92A-27BD-4BDE-AAF9-F741D98A7C1D}" srcOrd="1" destOrd="0" presId="urn:microsoft.com/office/officeart/2018/2/layout/IconCircleList"/>
    <dgm:cxn modelId="{D8B347EF-3309-4EA8-80B5-73A0DC085A1F}" type="presParOf" srcId="{FD73267A-C9A4-4448-8A42-02EF3856EC09}" destId="{78B55C6F-AFDF-4600-9390-6535D592237A}" srcOrd="2" destOrd="0" presId="urn:microsoft.com/office/officeart/2018/2/layout/IconCircleList"/>
    <dgm:cxn modelId="{EF0AFFD9-33F8-4012-ABD5-DACC7F2092A2}" type="presParOf" srcId="{FD73267A-C9A4-4448-8A42-02EF3856EC09}" destId="{A8A9556F-F494-41E9-A8EC-4E3E66010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7BAAA-8176-41B8-8C70-55CFDCBFD9C3}">
      <dsp:nvSpPr>
        <dsp:cNvPr id="0" name=""/>
        <dsp:cNvSpPr/>
      </dsp:nvSpPr>
      <dsp:spPr>
        <a:xfrm>
          <a:off x="140129" y="1123761"/>
          <a:ext cx="838717" cy="8387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DC1D9-7DBB-4BDA-AE51-A83FCD0FF725}">
      <dsp:nvSpPr>
        <dsp:cNvPr id="0" name=""/>
        <dsp:cNvSpPr/>
      </dsp:nvSpPr>
      <dsp:spPr>
        <a:xfrm>
          <a:off x="316259" y="1299891"/>
          <a:ext cx="486456" cy="486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B936-C6D2-4B74-BAF4-8629B3EDA683}">
      <dsp:nvSpPr>
        <dsp:cNvPr id="0" name=""/>
        <dsp:cNvSpPr/>
      </dsp:nvSpPr>
      <dsp:spPr>
        <a:xfrm>
          <a:off x="1158571" y="879740"/>
          <a:ext cx="1976976" cy="1326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00 then perform no operation. </a:t>
          </a:r>
        </a:p>
      </dsp:txBody>
      <dsp:txXfrm>
        <a:off x="1158571" y="879740"/>
        <a:ext cx="1976976" cy="1326758"/>
      </dsp:txXfrm>
    </dsp:sp>
    <dsp:sp modelId="{4ED626A2-30FD-4E1D-BEDA-D5A45ADFE106}">
      <dsp:nvSpPr>
        <dsp:cNvPr id="0" name=""/>
        <dsp:cNvSpPr/>
      </dsp:nvSpPr>
      <dsp:spPr>
        <a:xfrm>
          <a:off x="3480021" y="1123761"/>
          <a:ext cx="838717" cy="8387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0B8A4-6BB3-4A94-BA95-1701BA93B42C}">
      <dsp:nvSpPr>
        <dsp:cNvPr id="0" name=""/>
        <dsp:cNvSpPr/>
      </dsp:nvSpPr>
      <dsp:spPr>
        <a:xfrm>
          <a:off x="3656152" y="1299891"/>
          <a:ext cx="486456" cy="486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9F3DD-D2A3-4DAB-B8B4-F73A0C099773}">
      <dsp:nvSpPr>
        <dsp:cNvPr id="0" name=""/>
        <dsp:cNvSpPr/>
      </dsp:nvSpPr>
      <dsp:spPr>
        <a:xfrm>
          <a:off x="4498464" y="1123761"/>
          <a:ext cx="1976976" cy="838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01 then perform a Pauli-Z operation where q1s state is flipped.</a:t>
          </a:r>
        </a:p>
      </dsp:txBody>
      <dsp:txXfrm>
        <a:off x="4498464" y="1123761"/>
        <a:ext cx="1976976" cy="838717"/>
      </dsp:txXfrm>
    </dsp:sp>
    <dsp:sp modelId="{C6884765-CCD7-40C1-BBA8-1DD3A6A7F3BD}">
      <dsp:nvSpPr>
        <dsp:cNvPr id="0" name=""/>
        <dsp:cNvSpPr/>
      </dsp:nvSpPr>
      <dsp:spPr>
        <a:xfrm>
          <a:off x="140129" y="3010406"/>
          <a:ext cx="838717" cy="8387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EABE9-C11F-4B5C-B36D-20CD1C2B5B4E}">
      <dsp:nvSpPr>
        <dsp:cNvPr id="0" name=""/>
        <dsp:cNvSpPr/>
      </dsp:nvSpPr>
      <dsp:spPr>
        <a:xfrm>
          <a:off x="316259" y="3186536"/>
          <a:ext cx="486456" cy="486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A29B-FAE5-4BFF-B124-26E885D27386}">
      <dsp:nvSpPr>
        <dsp:cNvPr id="0" name=""/>
        <dsp:cNvSpPr/>
      </dsp:nvSpPr>
      <dsp:spPr>
        <a:xfrm>
          <a:off x="1158571" y="3010406"/>
          <a:ext cx="1976976" cy="838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10 then apply a Pauli-X gate.</a:t>
          </a:r>
        </a:p>
      </dsp:txBody>
      <dsp:txXfrm>
        <a:off x="1158571" y="3010406"/>
        <a:ext cx="1976976" cy="838717"/>
      </dsp:txXfrm>
    </dsp:sp>
    <dsp:sp modelId="{0AA987A6-3472-463B-9299-98C8AE21743E}">
      <dsp:nvSpPr>
        <dsp:cNvPr id="0" name=""/>
        <dsp:cNvSpPr/>
      </dsp:nvSpPr>
      <dsp:spPr>
        <a:xfrm>
          <a:off x="3480021" y="3010406"/>
          <a:ext cx="838717" cy="8387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8BC53-1E80-4E88-A880-6A698FB350A1}">
      <dsp:nvSpPr>
        <dsp:cNvPr id="0" name=""/>
        <dsp:cNvSpPr/>
      </dsp:nvSpPr>
      <dsp:spPr>
        <a:xfrm>
          <a:off x="3656152" y="3186536"/>
          <a:ext cx="486456" cy="486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855B0-6A06-47D7-88CA-18969BF7662C}">
      <dsp:nvSpPr>
        <dsp:cNvPr id="0" name=""/>
        <dsp:cNvSpPr/>
      </dsp:nvSpPr>
      <dsp:spPr>
        <a:xfrm>
          <a:off x="4498464" y="3010406"/>
          <a:ext cx="1976976" cy="838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If the message is 11 then apply a Pauli-Z gate followed by a Pauli-X gate</a:t>
          </a:r>
        </a:p>
      </dsp:txBody>
      <dsp:txXfrm>
        <a:off x="4498464" y="3010406"/>
        <a:ext cx="1976976" cy="838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A393C-C281-40E7-A9B4-3253E891F97E}">
      <dsp:nvSpPr>
        <dsp:cNvPr id="0" name=""/>
        <dsp:cNvSpPr/>
      </dsp:nvSpPr>
      <dsp:spPr>
        <a:xfrm>
          <a:off x="1677854" y="924794"/>
          <a:ext cx="1168559" cy="11685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BA92A-27BD-4BDE-AAF9-F741D98A7C1D}">
      <dsp:nvSpPr>
        <dsp:cNvPr id="0" name=""/>
        <dsp:cNvSpPr/>
      </dsp:nvSpPr>
      <dsp:spPr>
        <a:xfrm>
          <a:off x="1923252" y="1170192"/>
          <a:ext cx="677764" cy="677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9556F-F494-41E9-A8EC-4E3E66010E46}">
      <dsp:nvSpPr>
        <dsp:cNvPr id="0" name=""/>
        <dsp:cNvSpPr/>
      </dsp:nvSpPr>
      <dsp:spPr>
        <a:xfrm>
          <a:off x="3096819" y="924794"/>
          <a:ext cx="2754460" cy="116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Next q0 is sent and the receiver has to decode the qubit. This is done by applying a CNOT where the received q0 is the control and q1 is the target. Then a </a:t>
          </a:r>
          <a:r>
            <a:rPr lang="en-US" sz="2000" b="0" i="0" kern="1200" baseline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hadamard</a:t>
          </a:r>
          <a:r>
            <a:rPr lang="en-US" sz="2000" b="0" i="0" kern="120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gate is applied to q0</a:t>
          </a:r>
        </a:p>
      </dsp:txBody>
      <dsp:txXfrm>
        <a:off x="3096819" y="924794"/>
        <a:ext cx="2754460" cy="116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1EF9E-851E-4670-B4DF-26411266987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20629-37D8-4121-B4FC-AF1527C94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4112-1441-44D2-BFA4-3C27CEF2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228269"/>
            <a:ext cx="6418556" cy="22904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ngsanaUPC" panose="020B0502040204020203" pitchFamily="18" charset="-34"/>
                <a:cs typeface="AngsanaUPC" panose="020B0502040204020203" pitchFamily="18" charset="-34"/>
              </a:rPr>
              <a:t>COMMUNICATION VIA SUPERDENSE 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631C7-45D2-4F4E-A7E1-6223F5D1107D}"/>
              </a:ext>
            </a:extLst>
          </p:cNvPr>
          <p:cNvSpPr txBox="1"/>
          <p:nvPr/>
        </p:nvSpPr>
        <p:spPr>
          <a:xfrm>
            <a:off x="4718202" y="5039767"/>
            <a:ext cx="564619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DURGA KUMAR NARENDRA KOPPURAVURI,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PRATHINA VASIREDDY,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POOJITHA  CHINNELUKA.</a:t>
            </a:r>
          </a:p>
        </p:txBody>
      </p:sp>
    </p:spTree>
    <p:extLst>
      <p:ext uri="{BB962C8B-B14F-4D97-AF65-F5344CB8AC3E}">
        <p14:creationId xmlns:p14="http://schemas.microsoft.com/office/powerpoint/2010/main" val="157173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D9C211-8F21-4A97-8049-2B8C68A6E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FA68E2-A597-4244-9D7F-815908A7A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87A76-8E49-4C96-81CB-2441826EF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29D549-B400-4CC1-A4C4-2BBD0103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DF5F3-8D6A-46B5-9CEE-3781FE9D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5548B-B730-4DC4-847E-0BCC3FBDA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8CB80-950C-4E33-A5A4-95EA4370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027A2-C11E-4BEF-B5F9-72080BB7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 is the state where two qubits are so strongly correlated using Hadamard and C-not gates.</a:t>
            </a:r>
          </a:p>
          <a:p>
            <a:pPr marL="344170" indent="-344170"/>
            <a:r>
              <a:rPr lang="en-US" dirty="0">
                <a:latin typeface="AngsanaUPC"/>
                <a:cs typeface="Arial"/>
              </a:rPr>
              <a:t>Once the qubits are entangled, they can neither  be separated nor the relation between them can be reversed.</a:t>
            </a: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785942-3173-4DAE-81BE-A6F51FB24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838299"/>
            <a:ext cx="4818974" cy="23944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E3AB02F-4F56-4FF9-A7F4-9D975CC9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571A5-04E6-4432-A4AB-0A3B955EEEFE}"/>
              </a:ext>
            </a:extLst>
          </p:cNvPr>
          <p:cNvSpPr txBox="1"/>
          <p:nvPr/>
        </p:nvSpPr>
        <p:spPr>
          <a:xfrm>
            <a:off x="6610350" y="53784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74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5617FE-C08B-48ED-918D-23B92203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9CF5C8-EC2B-40AD-81BF-A66A059E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F8968F-0460-47B4-90FA-E3D3AD66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5B37D9-BF8F-4A6E-A59A-1573BC0F4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04FACE-81BE-43B8-B14B-1C9DE227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3220D3-7CD4-4BB8-989A-00E976F1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2ADD4-2937-4D12-ABB7-D9D925BA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MEASUREMENT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DC08F-CFAE-4E10-981E-C45233AF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787" y="1782376"/>
            <a:ext cx="290816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measurement is opposite to Entanglement, in this first C-not gate is applied and then Hadamard is applied.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08B3440-DB21-4C97-9FD1-40ABD8D24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09" r="2" b="2"/>
          <a:stretch/>
        </p:blipFill>
        <p:spPr>
          <a:xfrm>
            <a:off x="6327004" y="2328185"/>
            <a:ext cx="4151501" cy="290621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A6A5E4-5476-47B9-8B91-5A041824A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3C1E-0A20-7A43-9910-0FDCDDA0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38" y="808056"/>
            <a:ext cx="9169602" cy="10772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Decoding message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50EDF-D7B2-3F42-AD91-09E8123A8BEE}"/>
              </a:ext>
            </a:extLst>
          </p:cNvPr>
          <p:cNvSpPr txBox="1"/>
          <p:nvPr/>
        </p:nvSpPr>
        <p:spPr>
          <a:xfrm>
            <a:off x="1678330" y="1885284"/>
            <a:ext cx="88918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as part of encoding the message we convert the message to binary form using ascii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binary form message is divided into a list of two bits and send a pair of  message bits from the list each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at the decoding time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as example, if the message is “Quantum” and the binary form of that will be “</a:t>
            </a:r>
            <a:r>
              <a:rPr lang="en-US" sz="1600" dirty="0"/>
              <a:t>01010001011101010110000101101110011101000111010101101101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divide this into the form of list pf pair of bits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['01', '01', '00', '01', '01', '11', '01', '01', '01', '10', '00', '01', '01', '10', '11', '10', '01', '11', '01', '00', '01', '11', '01', '01', '01', '10', '11', '01']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2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5617FE-C08B-48ED-918D-23B92203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9CF5C8-EC2B-40AD-81BF-A66A059E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F8968F-0460-47B4-90FA-E3D3AD66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25B37D9-BF8F-4A6E-A59A-1573BC0F4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04FACE-81BE-43B8-B14B-1C9DE227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3220D3-7CD4-4BB8-989A-00E976F1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F6E6-30EF-46D4-BAA5-DADE664C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SUPERDENSE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6E3F-87F1-414F-A730-621EC8EC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US" sz="1400" b="0" i="0" dirty="0">
                <a:effectLst/>
                <a:latin typeface="Times New Roman"/>
                <a:cs typeface="Times New Roman"/>
              </a:rPr>
              <a:t>Superdense coding is a quantum </a:t>
            </a:r>
            <a:r>
              <a:rPr lang="en-US" sz="1400" dirty="0">
                <a:latin typeface="Times New Roman"/>
                <a:cs typeface="Times New Roman"/>
              </a:rPr>
              <a:t>communication</a:t>
            </a:r>
            <a:r>
              <a:rPr lang="en-US" sz="1400" b="0" i="0" dirty="0">
                <a:effectLst/>
                <a:latin typeface="Times New Roman"/>
                <a:cs typeface="Times New Roman"/>
              </a:rPr>
              <a:t> protocol that allows a user to send 2 classical bits by sending only 1 qubit.</a:t>
            </a:r>
            <a:endParaRPr lang="en-US" dirty="0">
              <a:latin typeface="Times New Roman"/>
              <a:cs typeface="Times New Roman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400" b="0" i="0" dirty="0">
                <a:effectLst/>
                <a:latin typeface="Times New Roman"/>
                <a:cs typeface="Times New Roman"/>
              </a:rPr>
              <a:t>First a bell pair consisting of 2 qubits is prepared. Where q0 is the sender’s qubit and q1 is the receiver’s qubit. To do this q0 is put </a:t>
            </a:r>
            <a:r>
              <a:rPr lang="en-US" sz="1400" dirty="0">
                <a:latin typeface="Times New Roman"/>
                <a:cs typeface="Times New Roman"/>
              </a:rPr>
              <a:t>in-to </a:t>
            </a:r>
            <a:r>
              <a:rPr lang="en-US" sz="1400" b="0" i="0" dirty="0">
                <a:effectLst/>
                <a:latin typeface="Times New Roman"/>
                <a:cs typeface="Times New Roman"/>
              </a:rPr>
              <a:t>a superposition of states using a </a:t>
            </a:r>
            <a:r>
              <a:rPr lang="en-US" sz="1400" dirty="0">
                <a:latin typeface="Times New Roman"/>
                <a:cs typeface="Times New Roman"/>
              </a:rPr>
              <a:t>Hadamard</a:t>
            </a:r>
            <a:r>
              <a:rPr lang="en-US" sz="1400" b="0" i="0" dirty="0">
                <a:effectLst/>
                <a:latin typeface="Times New Roman"/>
                <a:cs typeface="Times New Roman"/>
              </a:rPr>
              <a:t> gate.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44170">
              <a:lnSpc>
                <a:spcPct val="110000"/>
              </a:lnSpc>
            </a:pPr>
            <a:r>
              <a:rPr lang="en-US" sz="1400" b="0" i="0" dirty="0">
                <a:effectLst/>
                <a:latin typeface="Times New Roman"/>
                <a:cs typeface="Times New Roman"/>
              </a:rPr>
              <a:t>Then a CNOT operation is performed with q0 being the control and q1 being the target.</a:t>
            </a:r>
            <a:endParaRPr lang="en-US" sz="1400" dirty="0">
              <a:latin typeface="Times New Roman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A6A5E4-5476-47B9-8B91-5A041824A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5E143CD-A222-4B41-ACA0-F0ED2AD16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117" y="2425123"/>
            <a:ext cx="5163271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6D7AEC63-11CA-48B3-B4F4-101FA0702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C860F15-E4F5-4907-BF76-B67E0C535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A733FE4-5754-4D86-92F8-1C8B14675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9C57BD-CB33-4035-825B-9DB23502C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B4EE71-888E-4DC2-B33D-D1B1686EB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3EDBC9-3E02-4BB3-B76A-EE1F36E3D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2E5628-4814-4629-B4E4-59EA8D0C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82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5FA5F9-63A4-42D3-BA7E-88D374128BDE}"/>
              </a:ext>
            </a:extLst>
          </p:cNvPr>
          <p:cNvSpPr/>
          <p:nvPr/>
        </p:nvSpPr>
        <p:spPr>
          <a:xfrm>
            <a:off x="1597645" y="879739"/>
            <a:ext cx="7674833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 the information on to q0</a:t>
            </a:r>
          </a:p>
          <a:p>
            <a:pPr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5" name="TextBox 5">
            <a:extLst>
              <a:ext uri="{FF2B5EF4-FFF2-40B4-BE49-F238E27FC236}">
                <a16:creationId xmlns:a16="http://schemas.microsoft.com/office/drawing/2014/main" id="{8937B3F1-0501-4742-B746-3CAC0177F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944192"/>
              </p:ext>
            </p:extLst>
          </p:nvPr>
        </p:nvGraphicFramePr>
        <p:xfrm>
          <a:off x="1390558" y="1697738"/>
          <a:ext cx="6615570" cy="472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984C8AA-61B1-4D8B-95EA-1DC69E1CC4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1070" y="3205933"/>
            <a:ext cx="3163125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1C05D-146E-49FA-8103-6BF7C1B3868F}"/>
              </a:ext>
            </a:extLst>
          </p:cNvPr>
          <p:cNvSpPr txBox="1"/>
          <p:nvPr/>
        </p:nvSpPr>
        <p:spPr>
          <a:xfrm>
            <a:off x="2486421" y="500071"/>
            <a:ext cx="8197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MEASUREMENT - Receiver decodes the information</a:t>
            </a:r>
            <a:endParaRPr lang="en-US" sz="3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extBox 5">
            <a:extLst>
              <a:ext uri="{FF2B5EF4-FFF2-40B4-BE49-F238E27FC236}">
                <a16:creationId xmlns:a16="http://schemas.microsoft.com/office/drawing/2014/main" id="{2BBC161F-D25C-47C1-A5AB-C80C92BD8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321749"/>
              </p:ext>
            </p:extLst>
          </p:nvPr>
        </p:nvGraphicFramePr>
        <p:xfrm>
          <a:off x="0" y="2159705"/>
          <a:ext cx="7529135" cy="3018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9B3C785-681D-4B71-A844-6A6623A7D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029" y="2821305"/>
            <a:ext cx="4488180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29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116</TotalTime>
  <Words>418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AngsanaUPC</vt:lpstr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COMMUNICATION VIA SUPERDENSE CODING</vt:lpstr>
      <vt:lpstr>ENTANGLEMENT</vt:lpstr>
      <vt:lpstr>BELL MEASUREMENT</vt:lpstr>
      <vt:lpstr>Encoding and Decoding message bits</vt:lpstr>
      <vt:lpstr>SUPERDENSE CODING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Prathina Vasireddy</dc:creator>
  <cp:lastModifiedBy>Venkata Durga Narendra Kumar Koppuravuri</cp:lastModifiedBy>
  <cp:revision>172</cp:revision>
  <dcterms:created xsi:type="dcterms:W3CDTF">2021-12-08T18:27:18Z</dcterms:created>
  <dcterms:modified xsi:type="dcterms:W3CDTF">2021-12-15T01:23:40Z</dcterms:modified>
</cp:coreProperties>
</file>