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4" r:id="rId20"/>
    <p:sldId id="275" r:id="rId21"/>
    <p:sldId id="276" r:id="rId22"/>
    <p:sldId id="277" r:id="rId23"/>
    <p:sldId id="278" r:id="rId24"/>
    <p:sldId id="279" r:id="rId25"/>
    <p:sldId id="283" r:id="rId26"/>
    <p:sldId id="288" r:id="rId27"/>
    <p:sldId id="280" r:id="rId28"/>
    <p:sldId id="285" r:id="rId29"/>
    <p:sldId id="286" r:id="rId30"/>
    <p:sldId id="281" r:id="rId31"/>
    <p:sldId id="422" r:id="rId32"/>
    <p:sldId id="408" r:id="rId33"/>
    <p:sldId id="423" r:id="rId34"/>
    <p:sldId id="28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5E92B-5C62-4D0A-A4ED-CDC8253A0C86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42792-3552-4EAC-A683-0F8897DFD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0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04875" y="860425"/>
            <a:ext cx="5240338" cy="2947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4365" y="4094307"/>
            <a:ext cx="4905375" cy="31908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412B-3982-470E-BD87-CAA1BDE0CB7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70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412B-3982-470E-BD87-CAA1BDE0CB7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58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412B-3982-470E-BD87-CAA1BDE0CB7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02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412B-3982-470E-BD87-CAA1BDE0CB7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46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412B-3982-470E-BD87-CAA1BDE0CB7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19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412B-3982-470E-BD87-CAA1BDE0CB7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34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412B-3982-470E-BD87-CAA1BDE0CB7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74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412B-3982-470E-BD87-CAA1BDE0CB7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99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412B-3982-470E-BD87-CAA1BDE0CB7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97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412B-3982-470E-BD87-CAA1BDE0CB7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04875" y="860425"/>
            <a:ext cx="5240338" cy="2947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4365" y="4094307"/>
            <a:ext cx="4905375" cy="31908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74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412B-3982-470E-BD87-CAA1BDE0CB7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74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412B-3982-470E-BD87-CAA1BDE0CB7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11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412B-3982-470E-BD87-CAA1BDE0CB7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5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412B-3982-470E-BD87-CAA1BDE0CB7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06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1CC03-B4D5-4039-B432-24682AE83F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1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3D5DE-9D33-46CA-B71F-7B3CD91F707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38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412B-3982-470E-BD87-CAA1BDE0CB7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04875" y="860425"/>
            <a:ext cx="5240338" cy="2947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4365" y="4094307"/>
            <a:ext cx="4905375" cy="31908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07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04875" y="860425"/>
            <a:ext cx="5240338" cy="2947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4365" y="4094307"/>
            <a:ext cx="4905375" cy="31908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52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04875" y="860425"/>
            <a:ext cx="5240338" cy="2947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4365" y="4094307"/>
            <a:ext cx="4905375" cy="31908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99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04875" y="860425"/>
            <a:ext cx="5240338" cy="2947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4365" y="4094307"/>
            <a:ext cx="4905375" cy="31908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16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04875" y="860425"/>
            <a:ext cx="5240338" cy="2947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4365" y="4094307"/>
            <a:ext cx="4905375" cy="31908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27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04875" y="860425"/>
            <a:ext cx="5240338" cy="2947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4365" y="4094307"/>
            <a:ext cx="4905375" cy="31908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39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412B-3982-470E-BD87-CAA1BDE0CB7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4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7309-0628-479C-9C43-369754871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C8052-B713-4E17-94F3-CDB299857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5FA96-F366-41BA-9913-73CBB202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49A5-2042-4976-B215-74AE809E9EE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8C8A6-FD66-4529-8586-49147D33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2DA88-2B52-414E-A663-11AB33AD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0A4-0737-4178-A614-F4C1737E0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9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D864-77EA-4352-979A-FDD4CEE7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99C10-C0E6-49E1-9312-7D2335ADE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41828-C33F-479B-AD24-58BBD146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49A5-2042-4976-B215-74AE809E9EE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734A0-E6AF-46D2-BFC2-1D123EE5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07611-4C02-4467-9AEF-9A3D4B87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0A4-0737-4178-A614-F4C1737E0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7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C85E4-1464-4E2E-BF3A-46652265C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B8FA1-5CD1-4E84-AC54-59BD5A90F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C3393-6ADE-4700-8676-892C37C3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49A5-2042-4976-B215-74AE809E9EE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118DD-05FC-45CC-B1D3-FC798DA0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6590-F708-46F1-9C6C-538C89F7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0A4-0737-4178-A614-F4C1737E0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9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162B-C99E-4C98-B5EE-ED31D293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4FA4D-BDD0-466D-8596-6E0CC6DAB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88115-8082-40A6-ADDD-B64CFC5E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49A5-2042-4976-B215-74AE809E9EE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E92F2-C77E-4C93-BD81-9920D666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AA6CA-EBCE-4176-A988-02A19E28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0A4-0737-4178-A614-F4C1737E0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7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3AD8-417F-4233-994D-5B08BD81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C6576-1877-4762-B870-ED5AD8FF9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C8895-5F7F-45E6-B198-C87A4118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49A5-2042-4976-B215-74AE809E9EE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60841-B84C-4A47-9B78-3F3FA509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2B52-A0F5-404A-B33D-596908EA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0A4-0737-4178-A614-F4C1737E0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1AD9-A5F1-4D21-B553-2E8E4628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8DE3-5313-4133-9544-75ED31F89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5D56C-81FE-4646-9AF5-C32CD0704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8644C-31EC-4851-98DB-81E4A777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49A5-2042-4976-B215-74AE809E9EE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68405-6960-4BAC-AC6F-5111F64C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18520-5F97-4082-822A-BDD15B27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0A4-0737-4178-A614-F4C1737E0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4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1470-5E4A-4941-877F-099B26CB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0C693-1558-482B-A90C-FBF69C70C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6833-AD9F-431D-BEFD-C7B3D221F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7E35E-53A2-4162-9A9A-977ABC23C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04A7C-8BFC-4327-AF56-87BA5D810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ECB7B-B632-4056-9848-B2B82B18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49A5-2042-4976-B215-74AE809E9EE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8FEEF-0579-4D1D-A5C9-388FE297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7376D-2EBA-4036-BA06-1EBCBED6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0A4-0737-4178-A614-F4C1737E0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6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E40C-BD52-47F3-BA86-1128C241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39AA6-6010-4BCB-8C33-019D4D49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49A5-2042-4976-B215-74AE809E9EE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1DD03-8F51-439A-A0AE-5C6C7642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710A6-93E9-404B-9CF5-651544E7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0A4-0737-4178-A614-F4C1737E0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4232C-A5D6-4B02-B98A-47F771ED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49A5-2042-4976-B215-74AE809E9EE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6A824-85E6-4D1A-A89A-055EF187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567F3-A7E5-4F7D-B851-18FAA088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0A4-0737-4178-A614-F4C1737E0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5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2C0D-317D-4BC5-A189-97993B57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331B-48DF-4988-ADF2-B43FF14C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E141E-5E7B-4676-A530-B07D73BBF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9B137-C55C-4FC8-A029-9C289417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49A5-2042-4976-B215-74AE809E9EE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4F6E8-B5AA-4435-AF19-1635029E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8777C-7B7C-4919-8639-53C9E661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0A4-0737-4178-A614-F4C1737E0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6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1D35-AB32-4D73-B67D-B8BD9883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E0C6E-5CB2-4E3D-A2DD-C9FE16973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13DAC-31C4-436B-A39F-11E08E300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0EF14-601F-40EB-BEA9-734F792E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49A5-2042-4976-B215-74AE809E9EE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4D7A0-108F-4BED-829F-ACACD35B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8D0ED-308F-4C6F-95B9-1796D6C5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0A4-0737-4178-A614-F4C1737E0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7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CB556-066F-4CC2-A990-DB468B2D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34E17-F0F2-4EE8-9FD9-6B32E3EE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B9EDB-3236-49D4-92A5-66DB49A56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549A5-2042-4976-B215-74AE809E9EE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0019A-356A-4176-91D8-9CEB09D8A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D5DAC-185A-4BFB-8922-6872481A9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C0A4-0737-4178-A614-F4C1737E0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1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://dba.med.sc.edu/price/irf/Adobe_tg/models/cieluv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arahne.si/colors.html" TargetMode="External"/><Relationship Id="rId4" Type="http://schemas.openxmlformats.org/officeDocument/2006/relationships/image" Target="../media/image2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UNIFORM COLOR SPACES, COLOR DIFFERENCE SPECIFICATION AND COLOR APPEARANCE PHENOMENA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5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Color Spaces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1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McAdam</a:t>
            </a:r>
            <a:r>
              <a:rPr lang="en-US" dirty="0"/>
              <a:t> Ellipses</a:t>
            </a:r>
          </a:p>
        </p:txBody>
      </p:sp>
      <p:pic>
        <p:nvPicPr>
          <p:cNvPr id="4" name="Content Placeholder 3" descr="542px-CIExy1931_MacAdam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981200" y="1631519"/>
            <a:ext cx="4038600" cy="446332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1943 and 1957 Experiment by </a:t>
            </a:r>
            <a:r>
              <a:rPr lang="en-US" dirty="0" err="1"/>
              <a:t>McAdam</a:t>
            </a:r>
            <a:endParaRPr lang="en-US" dirty="0"/>
          </a:p>
          <a:p>
            <a:r>
              <a:rPr lang="en-US" dirty="0"/>
              <a:t>Subjects were asked to match 25 </a:t>
            </a:r>
            <a:r>
              <a:rPr lang="en-US" dirty="0" err="1"/>
              <a:t>chromaticities</a:t>
            </a:r>
            <a:r>
              <a:rPr lang="en-US" dirty="0"/>
              <a:t> using 3 lights</a:t>
            </a:r>
          </a:p>
          <a:p>
            <a:r>
              <a:rPr lang="en-US" dirty="0"/>
              <a:t>Repetitions reveal spread of color match per observer.</a:t>
            </a:r>
          </a:p>
          <a:p>
            <a:r>
              <a:rPr lang="en-US" dirty="0"/>
              <a:t>Image shows 10sd (</a:t>
            </a:r>
            <a:r>
              <a:rPr lang="en-US" dirty="0" err="1"/>
              <a:t>stdev</a:t>
            </a:r>
            <a:r>
              <a:rPr lang="en-US" dirty="0"/>
              <a:t>) size of original ellipse from one observer</a:t>
            </a:r>
          </a:p>
        </p:txBody>
      </p:sp>
    </p:spTree>
    <p:extLst>
      <p:ext uri="{BB962C8B-B14F-4D97-AF65-F5344CB8AC3E}">
        <p14:creationId xmlns:p14="http://schemas.microsoft.com/office/powerpoint/2010/main" val="349697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Perceptual Uniformity</a:t>
            </a:r>
          </a:p>
        </p:txBody>
      </p:sp>
      <p:pic>
        <p:nvPicPr>
          <p:cNvPr id="4" name="Content Placeholder 3" descr="xyz_scal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324601" y="1447801"/>
            <a:ext cx="3836912" cy="4117136"/>
          </a:xfrm>
        </p:spPr>
      </p:pic>
      <p:sp>
        <p:nvSpPr>
          <p:cNvPr id="5" name="TextBox 4"/>
          <p:cNvSpPr txBox="1"/>
          <p:nvPr/>
        </p:nvSpPr>
        <p:spPr>
          <a:xfrm>
            <a:off x="3657600" y="6273226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Image from </a:t>
            </a:r>
            <a:r>
              <a:rPr lang="en-US" sz="1600" dirty="0">
                <a:hlinkClick r:id="rId4"/>
              </a:rPr>
              <a:t>http://dba.med.sc.edu/price/irf/Adobe_tg/models/cieluv.html</a:t>
            </a:r>
            <a:endParaRPr lang="en-US" sz="1600" dirty="0"/>
          </a:p>
        </p:txBody>
      </p:sp>
      <p:pic>
        <p:nvPicPr>
          <p:cNvPr id="6" name="Picture 5" descr="cie_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00" y="1447800"/>
            <a:ext cx="40640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4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CIE saw the need for a perceptually uniform color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colors are perceptually different in this space, the unit of perceptual distance should be the same for any other pair of colors.</a:t>
            </a:r>
          </a:p>
          <a:p>
            <a:r>
              <a:rPr lang="en-US" dirty="0"/>
              <a:t>CIE adopted two proposals in 1976 (no consensus as to which was better)</a:t>
            </a:r>
          </a:p>
          <a:p>
            <a:pPr lvl="1"/>
            <a:r>
              <a:rPr lang="en-US" dirty="0"/>
              <a:t>CIE L*</a:t>
            </a:r>
            <a:r>
              <a:rPr lang="en-US" dirty="0" err="1"/>
              <a:t>u’v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CIE L*a*b*</a:t>
            </a:r>
          </a:p>
        </p:txBody>
      </p:sp>
    </p:spTree>
    <p:extLst>
      <p:ext uri="{BB962C8B-B14F-4D97-AF65-F5344CB8AC3E}">
        <p14:creationId xmlns:p14="http://schemas.microsoft.com/office/powerpoint/2010/main" val="2789556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1976 CIE L* u’ v’ </a:t>
            </a:r>
          </a:p>
        </p:txBody>
      </p:sp>
      <p:pic>
        <p:nvPicPr>
          <p:cNvPr id="4" name="Content Placeholder 3" descr="cieluv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76400" y="2297854"/>
            <a:ext cx="4267200" cy="3721947"/>
          </a:xfrm>
        </p:spPr>
      </p:pic>
      <p:pic>
        <p:nvPicPr>
          <p:cNvPr id="5" name="Picture 4" descr="luv_sca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95788" y="2286000"/>
            <a:ext cx="4467412" cy="381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1349515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Stretch  the CIE </a:t>
            </a:r>
            <a:r>
              <a:rPr lang="en-US" sz="2400" b="1" dirty="0" err="1"/>
              <a:t>xy</a:t>
            </a:r>
            <a:r>
              <a:rPr lang="en-US" sz="2400" b="1" dirty="0"/>
              <a:t> space such that the perceptual distances will become uniform.</a:t>
            </a:r>
          </a:p>
        </p:txBody>
      </p:sp>
    </p:spTree>
    <p:extLst>
      <p:ext uri="{BB962C8B-B14F-4D97-AF65-F5344CB8AC3E}">
        <p14:creationId xmlns:p14="http://schemas.microsoft.com/office/powerpoint/2010/main" val="1487799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pic>
        <p:nvPicPr>
          <p:cNvPr id="4" name="Content Placeholder 3" descr="XYZ to Luv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038600" y="1619250"/>
            <a:ext cx="3991944" cy="1504950"/>
          </a:xfrm>
        </p:spPr>
      </p:pic>
      <p:pic>
        <p:nvPicPr>
          <p:cNvPr id="5" name="Picture 4" descr="uv from XYZ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43362" y="3733800"/>
            <a:ext cx="4186238" cy="11996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1400" y="5181601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L* is correlated to luminance</a:t>
            </a:r>
          </a:p>
          <a:p>
            <a:r>
              <a:rPr lang="en-US" dirty="0" err="1"/>
              <a:t>Yn</a:t>
            </a:r>
            <a:r>
              <a:rPr lang="en-US" dirty="0"/>
              <a:t> : Luminance of a white object </a:t>
            </a:r>
          </a:p>
          <a:p>
            <a:r>
              <a:rPr lang="en-US" dirty="0"/>
              <a:t>un, </a:t>
            </a:r>
            <a:r>
              <a:rPr lang="en-US" dirty="0" err="1"/>
              <a:t>vn</a:t>
            </a:r>
            <a:r>
              <a:rPr lang="en-US" dirty="0"/>
              <a:t> : chromaticity coordinates of the white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24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1976 CIE L* a* b*</a:t>
            </a:r>
          </a:p>
        </p:txBody>
      </p:sp>
      <p:pic>
        <p:nvPicPr>
          <p:cNvPr id="4" name="Content Placeholder 3" descr="CIELAB.gif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407990" y="1690688"/>
            <a:ext cx="6167212" cy="4748753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73332" cy="4351338"/>
          </a:xfrm>
        </p:spPr>
        <p:txBody>
          <a:bodyPr>
            <a:normAutofit/>
          </a:bodyPr>
          <a:lstStyle/>
          <a:p>
            <a:r>
              <a:rPr lang="en-US" dirty="0"/>
              <a:t>Approximates human color vision</a:t>
            </a:r>
          </a:p>
          <a:p>
            <a:r>
              <a:rPr lang="en-US" dirty="0"/>
              <a:t>Uses an “opponent color” space</a:t>
            </a:r>
          </a:p>
          <a:p>
            <a:pPr lvl="1"/>
            <a:r>
              <a:rPr lang="en-US" dirty="0"/>
              <a:t>a: red (+) to green(-)</a:t>
            </a:r>
          </a:p>
          <a:p>
            <a:pPr lvl="1"/>
            <a:r>
              <a:rPr lang="en-US" dirty="0"/>
              <a:t>b: yellow (+) to blue (-)</a:t>
            </a:r>
          </a:p>
          <a:p>
            <a:r>
              <a:rPr lang="en-US" dirty="0"/>
              <a:t>L component closely matches Lightness perception</a:t>
            </a:r>
          </a:p>
          <a:p>
            <a:r>
              <a:rPr lang="en-US" dirty="0"/>
              <a:t>Inspired by </a:t>
            </a:r>
            <a:r>
              <a:rPr lang="en-US" dirty="0" err="1"/>
              <a:t>Munsell</a:t>
            </a:r>
            <a:r>
              <a:rPr lang="en-US" dirty="0"/>
              <a:t> color order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31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86" y="13227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Some representations of CIE L*a*b*</a:t>
            </a:r>
          </a:p>
        </p:txBody>
      </p:sp>
      <p:pic>
        <p:nvPicPr>
          <p:cNvPr id="5" name="Content Placeholder 4" descr="coloursphere.gif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293522" y="1198263"/>
            <a:ext cx="4087164" cy="3912000"/>
          </a:xfrm>
        </p:spPr>
      </p:pic>
      <p:pic>
        <p:nvPicPr>
          <p:cNvPr id="6" name="Content Placeholder 5" descr="Stylus1200Gamut.gif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8332340" y="213448"/>
            <a:ext cx="3476782" cy="6254133"/>
          </a:xfrm>
        </p:spPr>
      </p:pic>
      <p:sp>
        <p:nvSpPr>
          <p:cNvPr id="7" name="TextBox 6"/>
          <p:cNvSpPr txBox="1"/>
          <p:nvPr/>
        </p:nvSpPr>
        <p:spPr>
          <a:xfrm>
            <a:off x="8642797" y="6578367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5"/>
              </a:rPr>
              <a:t>http://www.arahne.si/colors.html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293522" y="5110263"/>
            <a:ext cx="4326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from X-Rite inc/Analogue Digital Services Ltd.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92150" y="5668849"/>
            <a:ext cx="421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Gamut of an EPSON Stylus Photo 750/1200, a 6-color ink-jet printer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495505" y="58396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47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CIE L*a*b* Transformation</a:t>
            </a:r>
          </a:p>
        </p:txBody>
      </p:sp>
      <p:pic>
        <p:nvPicPr>
          <p:cNvPr id="6" name="Content Placeholder 5" descr="XYZ to LAB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191000" y="1676400"/>
            <a:ext cx="3834114" cy="1143000"/>
          </a:xfrm>
        </p:spPr>
      </p:pic>
      <p:pic>
        <p:nvPicPr>
          <p:cNvPr id="7" name="Picture 6" descr="f(t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3374" y="3733800"/>
            <a:ext cx="3933826" cy="7920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8200" y="3276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1400" y="49530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 : Lightness, ranges from 0 to 100</a:t>
            </a:r>
          </a:p>
          <a:p>
            <a:r>
              <a:rPr lang="en-US" dirty="0" err="1"/>
              <a:t>Xn</a:t>
            </a:r>
            <a:r>
              <a:rPr lang="en-US" dirty="0"/>
              <a:t>, </a:t>
            </a:r>
            <a:r>
              <a:rPr lang="en-US" dirty="0" err="1"/>
              <a:t>Yn</a:t>
            </a:r>
            <a:r>
              <a:rPr lang="en-US" dirty="0"/>
              <a:t>, Zn  : </a:t>
            </a:r>
            <a:r>
              <a:rPr lang="en-US" dirty="0" err="1"/>
              <a:t>tristimulus</a:t>
            </a:r>
            <a:r>
              <a:rPr lang="en-US" dirty="0"/>
              <a:t> values of the reference white point</a:t>
            </a:r>
          </a:p>
        </p:txBody>
      </p:sp>
    </p:spTree>
    <p:extLst>
      <p:ext uri="{BB962C8B-B14F-4D97-AF65-F5344CB8AC3E}">
        <p14:creationId xmlns:p14="http://schemas.microsoft.com/office/powerpoint/2010/main" val="316481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23CDF8-208B-4F8B-9FAC-22371B7A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Color Difference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DD89F-22F3-41B2-82FC-75D0A8161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802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353441" y="355718"/>
            <a:ext cx="7630560" cy="1144920"/>
          </a:xfrm>
          <a:ln/>
        </p:spPr>
        <p:txBody>
          <a:bodyPr vert="horz" lIns="91440" tIns="35203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Color Order Systems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210764" y="1568326"/>
            <a:ext cx="6609235" cy="4238365"/>
          </a:xfrm>
          <a:ln/>
        </p:spPr>
        <p:txBody>
          <a:bodyPr/>
          <a:lstStyle/>
          <a:p>
            <a:pPr marL="391686" indent="-293764">
              <a:buSzPct val="92000"/>
              <a:buBlip>
                <a:blip r:embed="rId3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 err="1"/>
              <a:t>Munsell</a:t>
            </a:r>
            <a:r>
              <a:rPr lang="en-US" b="1" dirty="0"/>
              <a:t> Color Order System</a:t>
            </a:r>
          </a:p>
          <a:p>
            <a:pPr marL="391686" indent="-293764">
              <a:spcAft>
                <a:spcPts val="1032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500" b="1" dirty="0"/>
              <a:t>Based on perceptual attributes of color.</a:t>
            </a:r>
          </a:p>
          <a:p>
            <a:pPr marL="783372" lvl="1" indent="-260644">
              <a:buSzPct val="98000"/>
              <a:buBlip>
                <a:blip r:embed="rId4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/>
              <a:t>Hue</a:t>
            </a:r>
          </a:p>
          <a:p>
            <a:pPr marL="783372" lvl="1" indent="-260644">
              <a:buSzPct val="98000"/>
              <a:buBlip>
                <a:blip r:embed="rId4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 err="1"/>
              <a:t>Chroma</a:t>
            </a:r>
            <a:r>
              <a:rPr lang="en-US" b="1" dirty="0"/>
              <a:t> (Saturation)</a:t>
            </a:r>
          </a:p>
          <a:p>
            <a:pPr marL="783372" lvl="1" indent="-260644">
              <a:buSzPct val="98000"/>
              <a:buBlip>
                <a:blip r:embed="rId4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/>
              <a:t>Value (Lightness)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082" y="1199556"/>
            <a:ext cx="3193176" cy="3742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301876" y="5168704"/>
            <a:ext cx="2280960" cy="3139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5221" rIns="81639" bIns="40820"/>
          <a:lstStyle/>
          <a:p>
            <a:pPr>
              <a:tabLst>
                <a:tab pos="656650" algn="l"/>
                <a:tab pos="1313299" algn="l"/>
                <a:tab pos="1969949" algn="l"/>
              </a:tabLst>
            </a:pPr>
            <a:r>
              <a:rPr lang="en-US" dirty="0">
                <a:solidFill>
                  <a:srgbClr val="000000"/>
                </a:solidFill>
              </a:rPr>
              <a:t>Albert H. </a:t>
            </a:r>
            <a:r>
              <a:rPr lang="en-US" dirty="0" err="1">
                <a:solidFill>
                  <a:srgbClr val="000000"/>
                </a:solidFill>
              </a:rPr>
              <a:t>Munsell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219680" y="4743860"/>
            <a:ext cx="7281154" cy="14775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5221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Munsell</a:t>
            </a:r>
            <a:r>
              <a:rPr lang="en-US" dirty="0">
                <a:solidFill>
                  <a:srgbClr val="000000"/>
                </a:solidFill>
              </a:rPr>
              <a:t> created his color atlas in conjunction with an artist who carefully painted  samples to match </a:t>
            </a:r>
            <a:r>
              <a:rPr lang="en-US" dirty="0" err="1">
                <a:solidFill>
                  <a:srgbClr val="000000"/>
                </a:solidFill>
              </a:rPr>
              <a:t>Munsell's</a:t>
            </a:r>
            <a:r>
              <a:rPr lang="en-US" dirty="0">
                <a:solidFill>
                  <a:srgbClr val="000000"/>
                </a:solidFill>
              </a:rPr>
              <a:t> conception.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dirty="0">
                <a:solidFill>
                  <a:srgbClr val="000000"/>
                </a:solidFill>
              </a:rPr>
              <a:t>In 1929 the Optical Society of America commissioned a study to instantiate the </a:t>
            </a:r>
            <a:r>
              <a:rPr lang="en-US" dirty="0" err="1">
                <a:solidFill>
                  <a:srgbClr val="000000"/>
                </a:solidFill>
              </a:rPr>
              <a:t>Munsell</a:t>
            </a:r>
            <a:r>
              <a:rPr lang="en-US" dirty="0">
                <a:solidFill>
                  <a:srgbClr val="000000"/>
                </a:solidFill>
              </a:rPr>
              <a:t> colors into XYZ.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522844" y="5019224"/>
            <a:ext cx="2903040" cy="236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0420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1100" dirty="0">
                <a:solidFill>
                  <a:srgbClr val="000000"/>
                </a:solidFill>
              </a:rPr>
              <a:t>Image from Wikipedia</a:t>
            </a:r>
          </a:p>
        </p:txBody>
      </p:sp>
    </p:spTree>
    <p:extLst>
      <p:ext uri="{BB962C8B-B14F-4D97-AF65-F5344CB8AC3E}">
        <p14:creationId xmlns:p14="http://schemas.microsoft.com/office/powerpoint/2010/main" val="12525678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Difference CIE76 </a:t>
            </a:r>
            <a:r>
              <a:rPr lang="el-GR" dirty="0"/>
              <a:t>Δ</a:t>
            </a:r>
            <a:r>
              <a:rPr lang="en-US" dirty="0"/>
              <a:t>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371600"/>
          </a:xfrm>
        </p:spPr>
        <p:txBody>
          <a:bodyPr/>
          <a:lstStyle/>
          <a:p>
            <a:r>
              <a:rPr lang="en-US" dirty="0"/>
              <a:t>To determine the perceptual color difference between two colors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48000" y="2819400"/>
          <a:ext cx="6177534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2552400" imgH="317160" progId="Equation.3">
                  <p:embed/>
                </p:oleObj>
              </mc:Choice>
              <mc:Fallback>
                <p:oleObj name="Equation" r:id="rId4" imgW="2552400" imgH="31716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19400"/>
                        <a:ext cx="6177534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8400" y="3962401"/>
            <a:ext cx="701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/>
              <a:t>Δ</a:t>
            </a:r>
            <a:r>
              <a:rPr lang="en-US" sz="3200" dirty="0"/>
              <a:t>E ≈ 2.3 corresponds to Just Noticeable Difference (JND)</a:t>
            </a:r>
          </a:p>
          <a:p>
            <a:r>
              <a:rPr lang="el-GR" sz="3200" dirty="0"/>
              <a:t>Δ</a:t>
            </a:r>
            <a:r>
              <a:rPr lang="en-US" sz="3200" dirty="0"/>
              <a:t>E = 4.0 color difference tolerance in digital cinema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8466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Chroma</a:t>
            </a:r>
            <a:r>
              <a:rPr lang="en-US" dirty="0"/>
              <a:t> and Hue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685800"/>
          </a:xfrm>
        </p:spPr>
        <p:txBody>
          <a:bodyPr/>
          <a:lstStyle/>
          <a:p>
            <a:r>
              <a:rPr lang="en-US" dirty="0"/>
              <a:t>Define perceptual quantities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124201" y="2514600"/>
          <a:ext cx="191712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1028520" imgH="279360" progId="Equation.3">
                  <p:embed/>
                </p:oleObj>
              </mc:Choice>
              <mc:Fallback>
                <p:oleObj name="Equation" r:id="rId4" imgW="1028520" imgH="2793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2514600"/>
                        <a:ext cx="191712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276600" y="3124201"/>
          <a:ext cx="13604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6" imgW="799920" imgH="393480" progId="Equation.3">
                  <p:embed/>
                </p:oleObj>
              </mc:Choice>
              <mc:Fallback>
                <p:oleObj name="Equation" r:id="rId6" imgW="79992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24201"/>
                        <a:ext cx="1360488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86400" y="2590801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Chroma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3124201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Hue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819400" y="4267200"/>
          <a:ext cx="63309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8" imgW="2616120" imgH="317160" progId="Equation.3">
                  <p:embed/>
                </p:oleObj>
              </mc:Choice>
              <mc:Fallback>
                <p:oleObj name="Equation" r:id="rId8" imgW="2616120" imgH="31716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267200"/>
                        <a:ext cx="633095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187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Advances in Color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CIE94 – provided corrections for nonlinearities in CIE Lab space. Uses L C and h space.</a:t>
            </a:r>
          </a:p>
          <a:p>
            <a:r>
              <a:rPr lang="en-US" dirty="0"/>
              <a:t>CIEDE2000 – TOO Complicated. Approved by CIE but not widely used beyond textile industry</a:t>
            </a:r>
          </a:p>
        </p:txBody>
      </p:sp>
    </p:spTree>
    <p:extLst>
      <p:ext uri="{BB962C8B-B14F-4D97-AF65-F5344CB8AC3E}">
        <p14:creationId xmlns:p14="http://schemas.microsoft.com/office/powerpoint/2010/main" val="3845840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verification: From Color Science (</a:t>
            </a:r>
            <a:r>
              <a:rPr lang="en-US" dirty="0" err="1"/>
              <a:t>Shevell</a:t>
            </a:r>
            <a:r>
              <a:rPr lang="en-US" dirty="0"/>
              <a:t>), formula for b* is different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3790950" y="1371600"/>
          <a:ext cx="46101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4" imgW="2145960" imgH="1892160" progId="Equation.3">
                  <p:embed/>
                </p:oleObj>
              </mc:Choice>
              <mc:Fallback>
                <p:oleObj name="Equation" r:id="rId4" imgW="2145960" imgH="189216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1371600"/>
                        <a:ext cx="46101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578044"/>
              </p:ext>
            </p:extLst>
          </p:nvPr>
        </p:nvGraphicFramePr>
        <p:xfrm>
          <a:off x="3671225" y="5483051"/>
          <a:ext cx="4729825" cy="1374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6" imgW="2184120" imgH="634680" progId="Equation.3">
                  <p:embed/>
                </p:oleObj>
              </mc:Choice>
              <mc:Fallback>
                <p:oleObj name="Equation" r:id="rId6" imgW="2184120" imgH="6346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225" y="5483051"/>
                        <a:ext cx="4729825" cy="13749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9502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Color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Applicable only to single patch matching</a:t>
            </a:r>
          </a:p>
          <a:p>
            <a:r>
              <a:rPr lang="en-US" dirty="0" err="1"/>
              <a:t>CIELab</a:t>
            </a:r>
            <a:r>
              <a:rPr lang="en-US" dirty="0"/>
              <a:t> or </a:t>
            </a:r>
            <a:r>
              <a:rPr lang="en-US" dirty="0" err="1"/>
              <a:t>CIELuv</a:t>
            </a:r>
            <a:r>
              <a:rPr lang="en-US" dirty="0"/>
              <a:t> does not completely make the </a:t>
            </a:r>
            <a:r>
              <a:rPr lang="en-US" dirty="0" err="1"/>
              <a:t>McAdam</a:t>
            </a:r>
            <a:r>
              <a:rPr lang="en-US" dirty="0"/>
              <a:t> ellipses circular</a:t>
            </a:r>
          </a:p>
          <a:p>
            <a:r>
              <a:rPr lang="en-US" dirty="0"/>
              <a:t>Neglects color appearance phenomena</a:t>
            </a:r>
          </a:p>
        </p:txBody>
      </p:sp>
    </p:spTree>
    <p:extLst>
      <p:ext uri="{BB962C8B-B14F-4D97-AF65-F5344CB8AC3E}">
        <p14:creationId xmlns:p14="http://schemas.microsoft.com/office/powerpoint/2010/main" val="3803262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1E23F-0FA3-4094-BB0D-39973928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Color Appearance Phenomena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6ED91-8961-4F9E-8C87-6D9D5D691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7815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31365F-D502-4A6A-A7D0-7D889EEA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Color Appearance Phenomena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AA7E9C-9BDB-48CC-9B92-04F3E5E2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appearance of color is affected by several factors:</a:t>
            </a:r>
          </a:p>
          <a:p>
            <a:pPr lvl="1"/>
            <a:r>
              <a:rPr lang="en-US" sz="2800" dirty="0"/>
              <a:t>Surrounding colors</a:t>
            </a:r>
          </a:p>
          <a:p>
            <a:pPr lvl="1"/>
            <a:r>
              <a:rPr lang="en-US" sz="2800" dirty="0"/>
              <a:t>Ambient light</a:t>
            </a:r>
          </a:p>
          <a:p>
            <a:pPr lvl="1"/>
            <a:r>
              <a:rPr lang="en-US" sz="2800" dirty="0"/>
              <a:t>Patterns</a:t>
            </a:r>
          </a:p>
          <a:p>
            <a:pPr lvl="1"/>
            <a:r>
              <a:rPr lang="en-US" sz="2800" dirty="0"/>
              <a:t>Spatial arrangement of colors</a:t>
            </a:r>
          </a:p>
          <a:p>
            <a:pPr lvl="1"/>
            <a:r>
              <a:rPr lang="en-US" sz="2800" dirty="0"/>
              <a:t>Memory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30407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8600"/>
            <a:ext cx="11177789" cy="1143000"/>
          </a:xfrm>
        </p:spPr>
        <p:txBody>
          <a:bodyPr>
            <a:noAutofit/>
          </a:bodyPr>
          <a:lstStyle/>
          <a:p>
            <a:r>
              <a:rPr lang="en-US" sz="3200" dirty="0"/>
              <a:t>Induced </a:t>
            </a:r>
            <a:r>
              <a:rPr lang="en-US" sz="3200" dirty="0" err="1"/>
              <a:t>CIELab</a:t>
            </a:r>
            <a:r>
              <a:rPr lang="en-US" sz="3200" dirty="0"/>
              <a:t> does not include the context of the color. Both x’s have the same color yet appear different. This is </a:t>
            </a:r>
            <a:r>
              <a:rPr lang="en-US" sz="3200" b="1" dirty="0"/>
              <a:t>INDUCED HUE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1524000"/>
            <a:ext cx="3657600" cy="457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1524000"/>
            <a:ext cx="3657600" cy="4572000"/>
          </a:xfrm>
          <a:prstGeom prst="rect">
            <a:avLst/>
          </a:prstGeom>
          <a:solidFill>
            <a:srgbClr val="C9C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rot="5400000" flipH="1" flipV="1">
            <a:off x="2133600" y="2286000"/>
            <a:ext cx="4191000" cy="3276600"/>
          </a:xfrm>
          <a:prstGeom prst="line">
            <a:avLst/>
          </a:prstGeom>
          <a:ln w="76200">
            <a:solidFill>
              <a:srgbClr val="B2B2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209800" y="2209800"/>
            <a:ext cx="4114800" cy="3352800"/>
          </a:xfrm>
          <a:prstGeom prst="line">
            <a:avLst/>
          </a:prstGeom>
          <a:ln w="76200">
            <a:solidFill>
              <a:srgbClr val="B2B2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5867400" y="2286001"/>
            <a:ext cx="4191000" cy="3276600"/>
          </a:xfrm>
          <a:prstGeom prst="line">
            <a:avLst/>
          </a:prstGeom>
          <a:ln w="76200">
            <a:solidFill>
              <a:srgbClr val="B2B2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5943600" y="2209801"/>
            <a:ext cx="4114800" cy="3352800"/>
          </a:xfrm>
          <a:prstGeom prst="line">
            <a:avLst/>
          </a:prstGeom>
          <a:ln w="76200">
            <a:solidFill>
              <a:srgbClr val="B2B2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39968" y="1828800"/>
            <a:ext cx="533400" cy="0"/>
          </a:xfrm>
          <a:prstGeom prst="line">
            <a:avLst/>
          </a:prstGeom>
          <a:ln w="76200">
            <a:solidFill>
              <a:srgbClr val="B2B2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035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9901B-AE9C-454E-BCB0-238C373B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Induced Saturation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 shot of a person&#10;&#10;Description automatically generated">
            <a:extLst>
              <a:ext uri="{FF2B5EF4-FFF2-40B4-BE49-F238E27FC236}">
                <a16:creationId xmlns:a16="http://schemas.microsoft.com/office/drawing/2014/main" id="{03A029A5-1E39-48F0-8BBA-164992C2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60" y="2509911"/>
            <a:ext cx="884358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54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0A7E4-9CF3-4750-918D-67A3E10C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Induced Brightness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D81F681-9E23-48BD-831D-272A5349F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60" y="2509911"/>
            <a:ext cx="884358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5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353441" y="355718"/>
            <a:ext cx="7630560" cy="1144920"/>
          </a:xfrm>
          <a:ln/>
        </p:spPr>
        <p:txBody>
          <a:bodyPr vert="horz" lIns="91440" tIns="35203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 err="1"/>
              <a:t>Munsell</a:t>
            </a:r>
            <a:r>
              <a:rPr lang="en-US" dirty="0"/>
              <a:t> Color Order System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4400" y="1451673"/>
            <a:ext cx="5184000" cy="51845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731360" y="5806691"/>
            <a:ext cx="2903040" cy="236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0420" rIns="81639" bIns="40820"/>
          <a:lstStyle/>
          <a:p>
            <a:pPr algn="r"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1100" dirty="0">
                <a:solidFill>
                  <a:srgbClr val="000000"/>
                </a:solidFill>
              </a:rPr>
              <a:t>Image from Wikipedia</a:t>
            </a:r>
          </a:p>
        </p:txBody>
      </p:sp>
    </p:spTree>
    <p:extLst>
      <p:ext uri="{BB962C8B-B14F-4D97-AF65-F5344CB8AC3E}">
        <p14:creationId xmlns:p14="http://schemas.microsoft.com/office/powerpoint/2010/main" val="1597450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473" y="1600201"/>
            <a:ext cx="5829054" cy="4525963"/>
          </a:xfrm>
        </p:spPr>
      </p:pic>
      <p:sp>
        <p:nvSpPr>
          <p:cNvPr id="10" name="Rectangle 9"/>
          <p:cNvSpPr/>
          <p:nvPr/>
        </p:nvSpPr>
        <p:spPr>
          <a:xfrm>
            <a:off x="3429000" y="4191000"/>
            <a:ext cx="5410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9000" y="1661375"/>
            <a:ext cx="25146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1661375"/>
            <a:ext cx="24384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86400" y="32766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1661376"/>
            <a:ext cx="1447800" cy="1310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tanding on top of a grass covered field&#10;&#10;Description generated with very high confidenc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9" b="205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6125029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25029" y="0"/>
            <a:ext cx="6066971" cy="6858000"/>
          </a:xfrm>
          <a:prstGeom prst="rect">
            <a:avLst/>
          </a:prstGeom>
          <a:solidFill>
            <a:srgbClr val="FFFF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9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12502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25029" y="0"/>
            <a:ext cx="6066971" cy="68580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017930" y="3350590"/>
            <a:ext cx="185169" cy="1863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86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tanding on top of a grass covered field&#10;&#10;Description generated with very high confidenc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9" b="205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6125029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25029" y="0"/>
            <a:ext cx="6066971" cy="6858000"/>
          </a:xfrm>
          <a:prstGeom prst="rect">
            <a:avLst/>
          </a:prstGeom>
          <a:solidFill>
            <a:srgbClr val="FFFF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17930" y="3350590"/>
            <a:ext cx="185169" cy="1863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74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Directions in Color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sRGB</a:t>
            </a:r>
          </a:p>
          <a:p>
            <a:pPr lvl="1"/>
            <a:r>
              <a:rPr lang="en-US" dirty="0"/>
              <a:t>Developed by Microsoft and Fairchild</a:t>
            </a:r>
          </a:p>
          <a:p>
            <a:r>
              <a:rPr lang="en-US" dirty="0"/>
              <a:t>Spectrum as more complete description of color of object</a:t>
            </a:r>
          </a:p>
          <a:p>
            <a:pPr lvl="1"/>
            <a:r>
              <a:rPr lang="en-US" dirty="0"/>
              <a:t>Hyperspectral Imaging</a:t>
            </a:r>
          </a:p>
          <a:p>
            <a:pPr lvl="1"/>
            <a:r>
              <a:rPr lang="en-US" dirty="0"/>
              <a:t>Not </a:t>
            </a:r>
            <a:r>
              <a:rPr lang="en-US" dirty="0" err="1"/>
              <a:t>tristimulus</a:t>
            </a:r>
            <a:r>
              <a:rPr lang="en-US" dirty="0"/>
              <a:t>-based</a:t>
            </a:r>
          </a:p>
          <a:p>
            <a:pPr lvl="1"/>
            <a:r>
              <a:rPr lang="en-US" dirty="0"/>
              <a:t>Suitable since high capacity storage devices and more powerful processors are now available.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353441" y="355718"/>
            <a:ext cx="7630560" cy="1144920"/>
          </a:xfrm>
          <a:ln/>
        </p:spPr>
        <p:txBody>
          <a:bodyPr vert="horz" lIns="91440" tIns="35203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 err="1"/>
              <a:t>Munsell</a:t>
            </a:r>
            <a:r>
              <a:rPr lang="en-US" dirty="0"/>
              <a:t> Hue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65915" y="1664815"/>
            <a:ext cx="3875845" cy="31049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5221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Circular scale based on 10 major hues</a:t>
            </a:r>
          </a:p>
          <a:p>
            <a:pP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Red ( R)</a:t>
            </a:r>
          </a:p>
          <a:p>
            <a:pP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Yellow-Red (YR)</a:t>
            </a:r>
          </a:p>
          <a:p>
            <a:pP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Yellow (Y)</a:t>
            </a:r>
          </a:p>
          <a:p>
            <a:pP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Green-Yellow(GY) </a:t>
            </a:r>
          </a:p>
          <a:p>
            <a:pP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Green (G)</a:t>
            </a:r>
          </a:p>
          <a:p>
            <a:pP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Blue-Green(BG)</a:t>
            </a:r>
          </a:p>
          <a:p>
            <a:pP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Blue (B)</a:t>
            </a:r>
          </a:p>
          <a:p>
            <a:pP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Purple-Blue (PB)</a:t>
            </a:r>
          </a:p>
          <a:p>
            <a:pP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Purple(P)</a:t>
            </a:r>
          </a:p>
          <a:p>
            <a:pP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Red-Purple (RP)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1550" y="516894"/>
            <a:ext cx="5702162" cy="60656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5626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353441" y="355718"/>
            <a:ext cx="7630560" cy="1144920"/>
          </a:xfrm>
          <a:ln/>
        </p:spPr>
        <p:txBody>
          <a:bodyPr vert="horz" lIns="91440" tIns="35203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 err="1"/>
              <a:t>Munsell</a:t>
            </a:r>
            <a:r>
              <a:rPr lang="en-US" dirty="0"/>
              <a:t> Hue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107583" y="2331605"/>
            <a:ext cx="3734177" cy="10124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5221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dirty="0">
                <a:solidFill>
                  <a:srgbClr val="000000"/>
                </a:solidFill>
              </a:rPr>
              <a:t>The Hue Scale is further subdivided into a scale range of 1 to 10 with 5 the major hue itself.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7328" y="471559"/>
            <a:ext cx="5277140" cy="52776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107583" y="4147636"/>
            <a:ext cx="3526817" cy="17094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5221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dirty="0">
                <a:solidFill>
                  <a:srgbClr val="000000"/>
                </a:solidFill>
              </a:rPr>
              <a:t>A digit-letter notation is used to specify </a:t>
            </a:r>
            <a:r>
              <a:rPr lang="en-US" dirty="0" err="1">
                <a:solidFill>
                  <a:srgbClr val="000000"/>
                </a:solidFill>
              </a:rPr>
              <a:t>Munsell</a:t>
            </a:r>
            <a:r>
              <a:rPr lang="en-US" dirty="0">
                <a:solidFill>
                  <a:srgbClr val="000000"/>
                </a:solidFill>
              </a:rPr>
              <a:t> hue.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dirty="0">
                <a:solidFill>
                  <a:srgbClr val="000000"/>
                </a:solidFill>
              </a:rPr>
              <a:t>Example: 2.5R means the 2.5 step R in major hue category Red.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7014497" y="6142861"/>
            <a:ext cx="3317760" cy="315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5221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dirty="0">
                <a:solidFill>
                  <a:srgbClr val="000000"/>
                </a:solidFill>
              </a:rPr>
              <a:t>Image from http://igl.net.au</a:t>
            </a:r>
          </a:p>
        </p:txBody>
      </p:sp>
    </p:spTree>
    <p:extLst>
      <p:ext uri="{BB962C8B-B14F-4D97-AF65-F5344CB8AC3E}">
        <p14:creationId xmlns:p14="http://schemas.microsoft.com/office/powerpoint/2010/main" val="188257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353441" y="355718"/>
            <a:ext cx="7630560" cy="1144920"/>
          </a:xfrm>
          <a:ln/>
        </p:spPr>
        <p:txBody>
          <a:bodyPr vert="horz" lIns="91440" tIns="35203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 err="1"/>
              <a:t>Munsell</a:t>
            </a:r>
            <a:r>
              <a:rPr lang="en-US" dirty="0"/>
              <a:t> </a:t>
            </a:r>
            <a:r>
              <a:rPr lang="en-US" dirty="0" err="1"/>
              <a:t>Chroma</a:t>
            </a:r>
            <a:endParaRPr lang="en-US" dirty="0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53142" y="1828671"/>
            <a:ext cx="4998903" cy="40324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8421" rIns="81639" bIns="40820"/>
          <a:lstStyle/>
          <a:p>
            <a:pP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Starts from 0 to possible maximum </a:t>
            </a:r>
            <a:r>
              <a:rPr lang="en-US" sz="2000" dirty="0" err="1">
                <a:solidFill>
                  <a:srgbClr val="000000"/>
                </a:solidFill>
              </a:rPr>
              <a:t>chroma</a:t>
            </a:r>
            <a:r>
              <a:rPr lang="en-US" sz="2000" dirty="0">
                <a:solidFill>
                  <a:srgbClr val="000000"/>
                </a:solidFill>
              </a:rPr>
              <a:t> of each hue.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O </a:t>
            </a:r>
            <a:r>
              <a:rPr lang="en-US" sz="2000" dirty="0" err="1">
                <a:solidFill>
                  <a:srgbClr val="000000"/>
                </a:solidFill>
              </a:rPr>
              <a:t>chroma</a:t>
            </a:r>
            <a:r>
              <a:rPr lang="en-US" sz="2000" dirty="0">
                <a:solidFill>
                  <a:srgbClr val="000000"/>
                </a:solidFill>
              </a:rPr>
              <a:t> indicates white, gray or black.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The higher the </a:t>
            </a:r>
            <a:r>
              <a:rPr lang="en-US" sz="2000" dirty="0" err="1">
                <a:solidFill>
                  <a:srgbClr val="000000"/>
                </a:solidFill>
              </a:rPr>
              <a:t>chroma</a:t>
            </a:r>
            <a:r>
              <a:rPr lang="en-US" sz="2000" dirty="0">
                <a:solidFill>
                  <a:srgbClr val="000000"/>
                </a:solidFill>
              </a:rPr>
              <a:t> value, the purer the color.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Equal steps on the </a:t>
            </a:r>
            <a:r>
              <a:rPr lang="en-US" sz="2000" dirty="0" err="1">
                <a:solidFill>
                  <a:srgbClr val="000000"/>
                </a:solidFill>
              </a:rPr>
              <a:t>chroma</a:t>
            </a:r>
            <a:r>
              <a:rPr lang="en-US" sz="2000" dirty="0">
                <a:solidFill>
                  <a:srgbClr val="000000"/>
                </a:solidFill>
              </a:rPr>
              <a:t> scale represent equal changes in perceived </a:t>
            </a:r>
            <a:r>
              <a:rPr lang="en-US" sz="2000" dirty="0" err="1">
                <a:solidFill>
                  <a:srgbClr val="000000"/>
                </a:solidFill>
              </a:rPr>
              <a:t>chroma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4970" y="1179897"/>
            <a:ext cx="5184000" cy="51845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146080" y="6014072"/>
            <a:ext cx="2903040" cy="236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0420" rIns="81639" bIns="40820"/>
          <a:lstStyle/>
          <a:p>
            <a:pPr algn="r"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1100" dirty="0">
                <a:solidFill>
                  <a:srgbClr val="000000"/>
                </a:solidFill>
              </a:rPr>
              <a:t>Image from Wikipedia</a:t>
            </a:r>
          </a:p>
        </p:txBody>
      </p:sp>
    </p:spTree>
    <p:extLst>
      <p:ext uri="{BB962C8B-B14F-4D97-AF65-F5344CB8AC3E}">
        <p14:creationId xmlns:p14="http://schemas.microsoft.com/office/powerpoint/2010/main" val="2717472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353441" y="355718"/>
            <a:ext cx="7630560" cy="1144920"/>
          </a:xfrm>
          <a:ln/>
        </p:spPr>
        <p:txBody>
          <a:bodyPr vert="horz" lIns="91440" tIns="35203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Value (Lightness)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915359" y="1866437"/>
            <a:ext cx="5139265" cy="24079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5221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dirty="0">
                <a:solidFill>
                  <a:srgbClr val="000000"/>
                </a:solidFill>
              </a:rPr>
              <a:t>Numerical scale of lightness from 0 (black) to 10 (white)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dirty="0">
                <a:solidFill>
                  <a:srgbClr val="000000"/>
                </a:solidFill>
              </a:rPr>
              <a:t>Samples that differ in </a:t>
            </a:r>
            <a:r>
              <a:rPr lang="en-US" dirty="0" err="1">
                <a:solidFill>
                  <a:srgbClr val="000000"/>
                </a:solidFill>
              </a:rPr>
              <a:t>Munsell</a:t>
            </a:r>
            <a:r>
              <a:rPr lang="en-US" dirty="0">
                <a:solidFill>
                  <a:srgbClr val="000000"/>
                </a:solidFill>
              </a:rPr>
              <a:t> hue or </a:t>
            </a:r>
            <a:r>
              <a:rPr lang="en-US" dirty="0" err="1">
                <a:solidFill>
                  <a:srgbClr val="000000"/>
                </a:solidFill>
              </a:rPr>
              <a:t>chroma</a:t>
            </a:r>
            <a:r>
              <a:rPr lang="en-US" dirty="0">
                <a:solidFill>
                  <a:srgbClr val="000000"/>
                </a:solidFill>
              </a:rPr>
              <a:t> that have the same VALUE should be judged to represent equal changes in perceived lightness.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3174" y="1273095"/>
            <a:ext cx="5184000" cy="51845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122720" y="6221454"/>
            <a:ext cx="2903040" cy="236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0420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1100" dirty="0">
                <a:solidFill>
                  <a:srgbClr val="000000"/>
                </a:solidFill>
              </a:rPr>
              <a:t>Image from Wikipedia</a:t>
            </a:r>
          </a:p>
        </p:txBody>
      </p:sp>
    </p:spTree>
    <p:extLst>
      <p:ext uri="{BB962C8B-B14F-4D97-AF65-F5344CB8AC3E}">
        <p14:creationId xmlns:p14="http://schemas.microsoft.com/office/powerpoint/2010/main" val="3330983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353441" y="355718"/>
            <a:ext cx="7630560" cy="1144920"/>
          </a:xfrm>
          <a:ln/>
        </p:spPr>
        <p:txBody>
          <a:bodyPr vert="horz" lIns="91440" tIns="35203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 err="1"/>
              <a:t>Munsell</a:t>
            </a:r>
            <a:r>
              <a:rPr lang="en-US" dirty="0"/>
              <a:t> Notation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91673" y="1644654"/>
            <a:ext cx="4629127" cy="4576801"/>
          </a:xfrm>
          <a:ln/>
        </p:spPr>
        <p:txBody>
          <a:bodyPr/>
          <a:lstStyle/>
          <a:p>
            <a:pPr marL="391686" indent="-293764">
              <a:buSzPct val="92000"/>
              <a:buBlip>
                <a:blip r:embed="rId3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dirty="0"/>
              <a:t>Hue  Value/</a:t>
            </a:r>
            <a:r>
              <a:rPr lang="en-US" dirty="0" err="1"/>
              <a:t>Chroma</a:t>
            </a:r>
            <a:endParaRPr lang="en-US" dirty="0"/>
          </a:p>
          <a:p>
            <a:pPr marL="783372" lvl="1" indent="-260644">
              <a:buSzPct val="98000"/>
              <a:buBlip>
                <a:blip r:embed="rId4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dirty="0"/>
              <a:t>2.5R 8/4 means</a:t>
            </a:r>
          </a:p>
          <a:p>
            <a:pPr marL="1175057" lvl="2" indent="-195843">
              <a:buSzPct val="90000"/>
              <a:buBlip>
                <a:blip r:embed="rId5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dirty="0"/>
              <a:t>2.5 Red</a:t>
            </a:r>
          </a:p>
          <a:p>
            <a:pPr marL="1175057" lvl="2" indent="-195843">
              <a:buSzPct val="90000"/>
              <a:buBlip>
                <a:blip r:embed="rId5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dirty="0"/>
              <a:t>Value 8</a:t>
            </a:r>
          </a:p>
          <a:p>
            <a:pPr marL="1175057" lvl="2" indent="-195843">
              <a:buSzPct val="90000"/>
              <a:buBlip>
                <a:blip r:embed="rId5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dirty="0" err="1"/>
              <a:t>Chroma</a:t>
            </a:r>
            <a:r>
              <a:rPr lang="en-US" dirty="0"/>
              <a:t> 4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63840" y="1390583"/>
            <a:ext cx="5779416" cy="49288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91673" y="4293092"/>
            <a:ext cx="4472167" cy="16345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6821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dirty="0">
                <a:solidFill>
                  <a:srgbClr val="000000"/>
                </a:solidFill>
              </a:rPr>
              <a:t>Letter N denotes neutral samples and </a:t>
            </a:r>
            <a:r>
              <a:rPr lang="en-US" dirty="0" err="1">
                <a:solidFill>
                  <a:srgbClr val="000000"/>
                </a:solidFill>
              </a:rPr>
              <a:t>chroma</a:t>
            </a:r>
            <a:r>
              <a:rPr lang="en-US" dirty="0">
                <a:solidFill>
                  <a:srgbClr val="000000"/>
                </a:solidFill>
              </a:rPr>
              <a:t> value is omitted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dirty="0">
                <a:solidFill>
                  <a:srgbClr val="000000"/>
                </a:solidFill>
              </a:rPr>
              <a:t>N 8/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dirty="0">
                <a:solidFill>
                  <a:srgbClr val="000000"/>
                </a:solidFill>
              </a:rPr>
              <a:t>Neutral sample value 8 </a:t>
            </a:r>
            <a:r>
              <a:rPr lang="en-US" dirty="0" err="1">
                <a:solidFill>
                  <a:srgbClr val="000000"/>
                </a:solidFill>
              </a:rPr>
              <a:t>chroma</a:t>
            </a:r>
            <a:r>
              <a:rPr lang="en-US" dirty="0">
                <a:solidFill>
                  <a:srgbClr val="000000"/>
                </a:solidFill>
              </a:rPr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260211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353441" y="355718"/>
            <a:ext cx="7630560" cy="1144920"/>
          </a:xfrm>
          <a:ln/>
        </p:spPr>
        <p:txBody>
          <a:bodyPr vert="horz" lIns="91440" tIns="35203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 err="1"/>
              <a:t>Munsell</a:t>
            </a:r>
            <a:r>
              <a:rPr lang="en-US" dirty="0"/>
              <a:t> Color Tree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2640" y="1547490"/>
            <a:ext cx="2905838" cy="2185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8429" y="1488397"/>
            <a:ext cx="5905523" cy="4036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22945" y="3888408"/>
            <a:ext cx="3041280" cy="2969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468192" y="3732872"/>
            <a:ext cx="3166208" cy="315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5221" rIns="81639" bIns="40820"/>
          <a:lstStyle/>
          <a:p>
            <a:pPr>
              <a:tabLst>
                <a:tab pos="656650" algn="l"/>
                <a:tab pos="1313299" algn="l"/>
                <a:tab pos="1969949" algn="l"/>
              </a:tabLst>
            </a:pPr>
            <a:r>
              <a:rPr lang="en-US" dirty="0">
                <a:solidFill>
                  <a:srgbClr val="000000"/>
                </a:solidFill>
              </a:rPr>
              <a:t>jiscdigitalmedia.ac.uk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512001" y="6428835"/>
            <a:ext cx="2339560" cy="315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5221" rIns="81639" bIns="40820"/>
          <a:lstStyle/>
          <a:p>
            <a:pPr>
              <a:tabLst>
                <a:tab pos="656650" algn="l"/>
                <a:tab pos="1313299" algn="l"/>
                <a:tab pos="1969949" algn="l"/>
              </a:tabLst>
            </a:pPr>
            <a:r>
              <a:rPr lang="en-US" dirty="0">
                <a:solidFill>
                  <a:srgbClr val="000000"/>
                </a:solidFill>
              </a:rPr>
              <a:t>urbanext.illinois.edu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7289442" y="5675996"/>
            <a:ext cx="3434373" cy="315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5221" rIns="81639" bIns="40820"/>
          <a:lstStyle/>
          <a:p>
            <a:pPr>
              <a:tabLst>
                <a:tab pos="656650" algn="l"/>
                <a:tab pos="1313299" algn="l"/>
              </a:tabLst>
            </a:pPr>
            <a:r>
              <a:rPr lang="en-US" dirty="0">
                <a:solidFill>
                  <a:srgbClr val="000000"/>
                </a:solidFill>
              </a:rPr>
              <a:t>jaimetreadwell.com</a:t>
            </a:r>
          </a:p>
        </p:txBody>
      </p:sp>
    </p:spTree>
    <p:extLst>
      <p:ext uri="{BB962C8B-B14F-4D97-AF65-F5344CB8AC3E}">
        <p14:creationId xmlns:p14="http://schemas.microsoft.com/office/powerpoint/2010/main" val="9709138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869</Words>
  <Application>Microsoft Office PowerPoint</Application>
  <PresentationFormat>Widescreen</PresentationFormat>
  <Paragraphs>147</Paragraphs>
  <Slides>34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Equation</vt:lpstr>
      <vt:lpstr>UNIFORM COLOR SPACES, COLOR DIFFERENCE SPECIFICATION AND COLOR APPEARANCE PHENOMENA </vt:lpstr>
      <vt:lpstr>Color Order Systems</vt:lpstr>
      <vt:lpstr>Munsell Color Order System</vt:lpstr>
      <vt:lpstr>Munsell Hue</vt:lpstr>
      <vt:lpstr>Munsell Hue</vt:lpstr>
      <vt:lpstr>Munsell Chroma</vt:lpstr>
      <vt:lpstr>Value (Lightness)</vt:lpstr>
      <vt:lpstr>Munsell Notation</vt:lpstr>
      <vt:lpstr>Munsell Color Tree</vt:lpstr>
      <vt:lpstr>Uniform Color Spaces</vt:lpstr>
      <vt:lpstr>McAdam Ellipses</vt:lpstr>
      <vt:lpstr>Perceptual Uniformity</vt:lpstr>
      <vt:lpstr>CIE saw the need for a perceptually uniform color space</vt:lpstr>
      <vt:lpstr>1976 CIE L* u’ v’ </vt:lpstr>
      <vt:lpstr>Transformation</vt:lpstr>
      <vt:lpstr>1976 CIE L* a* b*</vt:lpstr>
      <vt:lpstr>Some representations of CIE L*a*b*</vt:lpstr>
      <vt:lpstr>CIE L*a*b* Transformation</vt:lpstr>
      <vt:lpstr>Color Difference</vt:lpstr>
      <vt:lpstr>Color Difference CIE76 ΔE</vt:lpstr>
      <vt:lpstr>Chroma and Hue</vt:lpstr>
      <vt:lpstr>Advances in Color Difference</vt:lpstr>
      <vt:lpstr>For verification: From Color Science (Shevell), formula for b* is different</vt:lpstr>
      <vt:lpstr>Limitations of Color Difference</vt:lpstr>
      <vt:lpstr>Color Appearance Phenomena</vt:lpstr>
      <vt:lpstr>Color Appearance Phenomena</vt:lpstr>
      <vt:lpstr>Induced CIELab does not include the context of the color. Both x’s have the same color yet appear different. This is INDUCED HUE</vt:lpstr>
      <vt:lpstr>Induced Saturation</vt:lpstr>
      <vt:lpstr>Induced Brightness</vt:lpstr>
      <vt:lpstr>Another example</vt:lpstr>
      <vt:lpstr>PowerPoint Presentation</vt:lpstr>
      <vt:lpstr>PowerPoint Presentation</vt:lpstr>
      <vt:lpstr>PowerPoint Presentation</vt:lpstr>
      <vt:lpstr>Current Directions in Color Specification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Maricor Soriano</dc:creator>
  <cp:lastModifiedBy>Maricor Soriano</cp:lastModifiedBy>
  <cp:revision>8</cp:revision>
  <dcterms:created xsi:type="dcterms:W3CDTF">2017-08-28T23:26:48Z</dcterms:created>
  <dcterms:modified xsi:type="dcterms:W3CDTF">2019-09-17T17:21:01Z</dcterms:modified>
</cp:coreProperties>
</file>