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8" r:id="rId2"/>
    <p:sldId id="336" r:id="rId3"/>
    <p:sldId id="290" r:id="rId4"/>
    <p:sldId id="286" r:id="rId5"/>
    <p:sldId id="330" r:id="rId6"/>
    <p:sldId id="331" r:id="rId7"/>
    <p:sldId id="332" r:id="rId8"/>
    <p:sldId id="333" r:id="rId9"/>
    <p:sldId id="334" r:id="rId10"/>
    <p:sldId id="335" r:id="rId11"/>
    <p:sldId id="318" r:id="rId12"/>
    <p:sldId id="319" r:id="rId13"/>
    <p:sldId id="320" r:id="rId14"/>
    <p:sldId id="321" r:id="rId15"/>
    <p:sldId id="322" r:id="rId16"/>
    <p:sldId id="323" r:id="rId17"/>
    <p:sldId id="324" r:id="rId18"/>
    <p:sldId id="325" r:id="rId19"/>
    <p:sldId id="326" r:id="rId20"/>
    <p:sldId id="327" r:id="rId21"/>
    <p:sldId id="328" r:id="rId22"/>
    <p:sldId id="297" r:id="rId23"/>
    <p:sldId id="298" r:id="rId24"/>
    <p:sldId id="299" r:id="rId25"/>
    <p:sldId id="301" r:id="rId26"/>
    <p:sldId id="302" r:id="rId27"/>
    <p:sldId id="303" r:id="rId28"/>
    <p:sldId id="304" r:id="rId29"/>
    <p:sldId id="329" r:id="rId30"/>
    <p:sldId id="300" r:id="rId31"/>
    <p:sldId id="313" r:id="rId32"/>
    <p:sldId id="314" r:id="rId33"/>
    <p:sldId id="315" r:id="rId34"/>
    <p:sldId id="316" r:id="rId35"/>
    <p:sldId id="317" r:id="rId36"/>
    <p:sldId id="31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33CCCC"/>
    <a:srgbClr val="99003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05" autoAdjust="0"/>
    <p:restoredTop sz="93735" autoAdjust="0"/>
  </p:normalViewPr>
  <p:slideViewPr>
    <p:cSldViewPr snapToGrid="0">
      <p:cViewPr>
        <p:scale>
          <a:sx n="89" d="100"/>
          <a:sy n="89" d="100"/>
        </p:scale>
        <p:origin x="1788" y="43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93C5E8-F8C2-4EBB-838A-5FA15A9EABEF}" type="datetimeFigureOut">
              <a:rPr lang="en-PH" smtClean="0"/>
              <a:t>11/04/2019</a:t>
            </a:fld>
            <a:endParaRPr lang="en-PH"/>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C8AA1C-4297-4BCF-A132-D015DA1A30B4}" type="slidenum">
              <a:rPr lang="en-PH" smtClean="0"/>
              <a:t>‹#›</a:t>
            </a:fld>
            <a:endParaRPr lang="en-PH"/>
          </a:p>
        </p:txBody>
      </p:sp>
    </p:spTree>
    <p:extLst>
      <p:ext uri="{BB962C8B-B14F-4D97-AF65-F5344CB8AC3E}">
        <p14:creationId xmlns:p14="http://schemas.microsoft.com/office/powerpoint/2010/main" val="1297855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500" dirty="0"/>
          </a:p>
        </p:txBody>
      </p:sp>
      <p:sp>
        <p:nvSpPr>
          <p:cNvPr id="4" name="Slide Number Placeholder 3"/>
          <p:cNvSpPr>
            <a:spLocks noGrp="1"/>
          </p:cNvSpPr>
          <p:nvPr>
            <p:ph type="sldNum" sz="quarter" idx="10"/>
          </p:nvPr>
        </p:nvSpPr>
        <p:spPr/>
        <p:txBody>
          <a:bodyPr/>
          <a:lstStyle/>
          <a:p>
            <a:fld id="{54479434-E597-4149-AA00-B1B90CCAE7EB}" type="slidenum">
              <a:rPr lang="en-US" smtClean="0"/>
              <a:pPr/>
              <a:t>1</a:t>
            </a:fld>
            <a:endParaRPr lang="en-US"/>
          </a:p>
        </p:txBody>
      </p:sp>
    </p:spTree>
    <p:extLst>
      <p:ext uri="{BB962C8B-B14F-4D97-AF65-F5344CB8AC3E}">
        <p14:creationId xmlns:p14="http://schemas.microsoft.com/office/powerpoint/2010/main" val="920450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10</a:t>
            </a:fld>
            <a:endParaRPr lang="en-US"/>
          </a:p>
        </p:txBody>
      </p:sp>
    </p:spTree>
    <p:extLst>
      <p:ext uri="{BB962C8B-B14F-4D97-AF65-F5344CB8AC3E}">
        <p14:creationId xmlns:p14="http://schemas.microsoft.com/office/powerpoint/2010/main" val="255865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11</a:t>
            </a:fld>
            <a:endParaRPr lang="en-US"/>
          </a:p>
        </p:txBody>
      </p:sp>
    </p:spTree>
    <p:extLst>
      <p:ext uri="{BB962C8B-B14F-4D97-AF65-F5344CB8AC3E}">
        <p14:creationId xmlns:p14="http://schemas.microsoft.com/office/powerpoint/2010/main" val="1441494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12</a:t>
            </a:fld>
            <a:endParaRPr lang="en-US"/>
          </a:p>
        </p:txBody>
      </p:sp>
    </p:spTree>
    <p:extLst>
      <p:ext uri="{BB962C8B-B14F-4D97-AF65-F5344CB8AC3E}">
        <p14:creationId xmlns:p14="http://schemas.microsoft.com/office/powerpoint/2010/main" val="796802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13</a:t>
            </a:fld>
            <a:endParaRPr lang="en-US"/>
          </a:p>
        </p:txBody>
      </p:sp>
    </p:spTree>
    <p:extLst>
      <p:ext uri="{BB962C8B-B14F-4D97-AF65-F5344CB8AC3E}">
        <p14:creationId xmlns:p14="http://schemas.microsoft.com/office/powerpoint/2010/main" val="199865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14</a:t>
            </a:fld>
            <a:endParaRPr lang="en-US"/>
          </a:p>
        </p:txBody>
      </p:sp>
    </p:spTree>
    <p:extLst>
      <p:ext uri="{BB962C8B-B14F-4D97-AF65-F5344CB8AC3E}">
        <p14:creationId xmlns:p14="http://schemas.microsoft.com/office/powerpoint/2010/main" val="2629782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15</a:t>
            </a:fld>
            <a:endParaRPr lang="en-US"/>
          </a:p>
        </p:txBody>
      </p:sp>
    </p:spTree>
    <p:extLst>
      <p:ext uri="{BB962C8B-B14F-4D97-AF65-F5344CB8AC3E}">
        <p14:creationId xmlns:p14="http://schemas.microsoft.com/office/powerpoint/2010/main" val="2513459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16</a:t>
            </a:fld>
            <a:endParaRPr lang="en-US"/>
          </a:p>
        </p:txBody>
      </p:sp>
    </p:spTree>
    <p:extLst>
      <p:ext uri="{BB962C8B-B14F-4D97-AF65-F5344CB8AC3E}">
        <p14:creationId xmlns:p14="http://schemas.microsoft.com/office/powerpoint/2010/main" val="2015677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17</a:t>
            </a:fld>
            <a:endParaRPr lang="en-US"/>
          </a:p>
        </p:txBody>
      </p:sp>
    </p:spTree>
    <p:extLst>
      <p:ext uri="{BB962C8B-B14F-4D97-AF65-F5344CB8AC3E}">
        <p14:creationId xmlns:p14="http://schemas.microsoft.com/office/powerpoint/2010/main" val="312465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18</a:t>
            </a:fld>
            <a:endParaRPr lang="en-US"/>
          </a:p>
        </p:txBody>
      </p:sp>
    </p:spTree>
    <p:extLst>
      <p:ext uri="{BB962C8B-B14F-4D97-AF65-F5344CB8AC3E}">
        <p14:creationId xmlns:p14="http://schemas.microsoft.com/office/powerpoint/2010/main" val="463571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19</a:t>
            </a:fld>
            <a:endParaRPr lang="en-US"/>
          </a:p>
        </p:txBody>
      </p:sp>
    </p:spTree>
    <p:extLst>
      <p:ext uri="{BB962C8B-B14F-4D97-AF65-F5344CB8AC3E}">
        <p14:creationId xmlns:p14="http://schemas.microsoft.com/office/powerpoint/2010/main" val="3038896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500" dirty="0"/>
          </a:p>
        </p:txBody>
      </p:sp>
      <p:sp>
        <p:nvSpPr>
          <p:cNvPr id="4" name="Slide Number Placeholder 3"/>
          <p:cNvSpPr>
            <a:spLocks noGrp="1"/>
          </p:cNvSpPr>
          <p:nvPr>
            <p:ph type="sldNum" sz="quarter" idx="10"/>
          </p:nvPr>
        </p:nvSpPr>
        <p:spPr/>
        <p:txBody>
          <a:bodyPr/>
          <a:lstStyle/>
          <a:p>
            <a:fld id="{54479434-E597-4149-AA00-B1B90CCAE7EB}" type="slidenum">
              <a:rPr lang="en-US" smtClean="0"/>
              <a:pPr/>
              <a:t>2</a:t>
            </a:fld>
            <a:endParaRPr lang="en-US"/>
          </a:p>
        </p:txBody>
      </p:sp>
    </p:spTree>
    <p:extLst>
      <p:ext uri="{BB962C8B-B14F-4D97-AF65-F5344CB8AC3E}">
        <p14:creationId xmlns:p14="http://schemas.microsoft.com/office/powerpoint/2010/main" val="31540843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20</a:t>
            </a:fld>
            <a:endParaRPr lang="en-US"/>
          </a:p>
        </p:txBody>
      </p:sp>
    </p:spTree>
    <p:extLst>
      <p:ext uri="{BB962C8B-B14F-4D97-AF65-F5344CB8AC3E}">
        <p14:creationId xmlns:p14="http://schemas.microsoft.com/office/powerpoint/2010/main" val="3134977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21</a:t>
            </a:fld>
            <a:endParaRPr lang="en-US"/>
          </a:p>
        </p:txBody>
      </p:sp>
    </p:spTree>
    <p:extLst>
      <p:ext uri="{BB962C8B-B14F-4D97-AF65-F5344CB8AC3E}">
        <p14:creationId xmlns:p14="http://schemas.microsoft.com/office/powerpoint/2010/main" val="385130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22</a:t>
            </a:fld>
            <a:endParaRPr lang="en-US"/>
          </a:p>
        </p:txBody>
      </p:sp>
    </p:spTree>
    <p:extLst>
      <p:ext uri="{BB962C8B-B14F-4D97-AF65-F5344CB8AC3E}">
        <p14:creationId xmlns:p14="http://schemas.microsoft.com/office/powerpoint/2010/main" val="23641728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23</a:t>
            </a:fld>
            <a:endParaRPr lang="en-US"/>
          </a:p>
        </p:txBody>
      </p:sp>
    </p:spTree>
    <p:extLst>
      <p:ext uri="{BB962C8B-B14F-4D97-AF65-F5344CB8AC3E}">
        <p14:creationId xmlns:p14="http://schemas.microsoft.com/office/powerpoint/2010/main" val="1441328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24</a:t>
            </a:fld>
            <a:endParaRPr lang="en-US"/>
          </a:p>
        </p:txBody>
      </p:sp>
    </p:spTree>
    <p:extLst>
      <p:ext uri="{BB962C8B-B14F-4D97-AF65-F5344CB8AC3E}">
        <p14:creationId xmlns:p14="http://schemas.microsoft.com/office/powerpoint/2010/main" val="36404969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25</a:t>
            </a:fld>
            <a:endParaRPr lang="en-US"/>
          </a:p>
        </p:txBody>
      </p:sp>
    </p:spTree>
    <p:extLst>
      <p:ext uri="{BB962C8B-B14F-4D97-AF65-F5344CB8AC3E}">
        <p14:creationId xmlns:p14="http://schemas.microsoft.com/office/powerpoint/2010/main" val="3534659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26</a:t>
            </a:fld>
            <a:endParaRPr lang="en-US"/>
          </a:p>
        </p:txBody>
      </p:sp>
    </p:spTree>
    <p:extLst>
      <p:ext uri="{BB962C8B-B14F-4D97-AF65-F5344CB8AC3E}">
        <p14:creationId xmlns:p14="http://schemas.microsoft.com/office/powerpoint/2010/main" val="6021771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27</a:t>
            </a:fld>
            <a:endParaRPr lang="en-US"/>
          </a:p>
        </p:txBody>
      </p:sp>
    </p:spTree>
    <p:extLst>
      <p:ext uri="{BB962C8B-B14F-4D97-AF65-F5344CB8AC3E}">
        <p14:creationId xmlns:p14="http://schemas.microsoft.com/office/powerpoint/2010/main" val="3215384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28</a:t>
            </a:fld>
            <a:endParaRPr lang="en-US"/>
          </a:p>
        </p:txBody>
      </p:sp>
    </p:spTree>
    <p:extLst>
      <p:ext uri="{BB962C8B-B14F-4D97-AF65-F5344CB8AC3E}">
        <p14:creationId xmlns:p14="http://schemas.microsoft.com/office/powerpoint/2010/main" val="4639955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29</a:t>
            </a:fld>
            <a:endParaRPr lang="en-US"/>
          </a:p>
        </p:txBody>
      </p:sp>
    </p:spTree>
    <p:extLst>
      <p:ext uri="{BB962C8B-B14F-4D97-AF65-F5344CB8AC3E}">
        <p14:creationId xmlns:p14="http://schemas.microsoft.com/office/powerpoint/2010/main" val="3519199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3</a:t>
            </a:fld>
            <a:endParaRPr lang="en-US"/>
          </a:p>
        </p:txBody>
      </p:sp>
    </p:spTree>
    <p:extLst>
      <p:ext uri="{BB962C8B-B14F-4D97-AF65-F5344CB8AC3E}">
        <p14:creationId xmlns:p14="http://schemas.microsoft.com/office/powerpoint/2010/main" val="16536067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30</a:t>
            </a:fld>
            <a:endParaRPr lang="en-US"/>
          </a:p>
        </p:txBody>
      </p:sp>
    </p:spTree>
    <p:extLst>
      <p:ext uri="{BB962C8B-B14F-4D97-AF65-F5344CB8AC3E}">
        <p14:creationId xmlns:p14="http://schemas.microsoft.com/office/powerpoint/2010/main" val="335646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31</a:t>
            </a:fld>
            <a:endParaRPr lang="en-US"/>
          </a:p>
        </p:txBody>
      </p:sp>
    </p:spTree>
    <p:extLst>
      <p:ext uri="{BB962C8B-B14F-4D97-AF65-F5344CB8AC3E}">
        <p14:creationId xmlns:p14="http://schemas.microsoft.com/office/powerpoint/2010/main" val="33532323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32</a:t>
            </a:fld>
            <a:endParaRPr lang="en-US"/>
          </a:p>
        </p:txBody>
      </p:sp>
    </p:spTree>
    <p:extLst>
      <p:ext uri="{BB962C8B-B14F-4D97-AF65-F5344CB8AC3E}">
        <p14:creationId xmlns:p14="http://schemas.microsoft.com/office/powerpoint/2010/main" val="11543660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33</a:t>
            </a:fld>
            <a:endParaRPr lang="en-US"/>
          </a:p>
        </p:txBody>
      </p:sp>
    </p:spTree>
    <p:extLst>
      <p:ext uri="{BB962C8B-B14F-4D97-AF65-F5344CB8AC3E}">
        <p14:creationId xmlns:p14="http://schemas.microsoft.com/office/powerpoint/2010/main" val="22620930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34</a:t>
            </a:fld>
            <a:endParaRPr lang="en-US"/>
          </a:p>
        </p:txBody>
      </p:sp>
    </p:spTree>
    <p:extLst>
      <p:ext uri="{BB962C8B-B14F-4D97-AF65-F5344CB8AC3E}">
        <p14:creationId xmlns:p14="http://schemas.microsoft.com/office/powerpoint/2010/main" val="29122770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35</a:t>
            </a:fld>
            <a:endParaRPr lang="en-US"/>
          </a:p>
        </p:txBody>
      </p:sp>
    </p:spTree>
    <p:extLst>
      <p:ext uri="{BB962C8B-B14F-4D97-AF65-F5344CB8AC3E}">
        <p14:creationId xmlns:p14="http://schemas.microsoft.com/office/powerpoint/2010/main" val="38238998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36</a:t>
            </a:fld>
            <a:endParaRPr lang="en-US"/>
          </a:p>
        </p:txBody>
      </p:sp>
    </p:spTree>
    <p:extLst>
      <p:ext uri="{BB962C8B-B14F-4D97-AF65-F5344CB8AC3E}">
        <p14:creationId xmlns:p14="http://schemas.microsoft.com/office/powerpoint/2010/main" val="1269635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4</a:t>
            </a:fld>
            <a:endParaRPr lang="en-US"/>
          </a:p>
        </p:txBody>
      </p:sp>
    </p:spTree>
    <p:extLst>
      <p:ext uri="{BB962C8B-B14F-4D97-AF65-F5344CB8AC3E}">
        <p14:creationId xmlns:p14="http://schemas.microsoft.com/office/powerpoint/2010/main" val="311982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5</a:t>
            </a:fld>
            <a:endParaRPr lang="en-US"/>
          </a:p>
        </p:txBody>
      </p:sp>
    </p:spTree>
    <p:extLst>
      <p:ext uri="{BB962C8B-B14F-4D97-AF65-F5344CB8AC3E}">
        <p14:creationId xmlns:p14="http://schemas.microsoft.com/office/powerpoint/2010/main" val="1093266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6</a:t>
            </a:fld>
            <a:endParaRPr lang="en-US"/>
          </a:p>
        </p:txBody>
      </p:sp>
    </p:spTree>
    <p:extLst>
      <p:ext uri="{BB962C8B-B14F-4D97-AF65-F5344CB8AC3E}">
        <p14:creationId xmlns:p14="http://schemas.microsoft.com/office/powerpoint/2010/main" val="1026898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7</a:t>
            </a:fld>
            <a:endParaRPr lang="en-US"/>
          </a:p>
        </p:txBody>
      </p:sp>
    </p:spTree>
    <p:extLst>
      <p:ext uri="{BB962C8B-B14F-4D97-AF65-F5344CB8AC3E}">
        <p14:creationId xmlns:p14="http://schemas.microsoft.com/office/powerpoint/2010/main" val="2763198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8</a:t>
            </a:fld>
            <a:endParaRPr lang="en-US"/>
          </a:p>
        </p:txBody>
      </p:sp>
    </p:spTree>
    <p:extLst>
      <p:ext uri="{BB962C8B-B14F-4D97-AF65-F5344CB8AC3E}">
        <p14:creationId xmlns:p14="http://schemas.microsoft.com/office/powerpoint/2010/main" val="1516327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34"/>
              </a:spcAft>
            </a:pPr>
            <a:endParaRPr lang="en-US" dirty="0" smtClean="0">
              <a:latin typeface="Cambria" pitchFamily="18" charset="0"/>
            </a:endParaRPr>
          </a:p>
        </p:txBody>
      </p:sp>
      <p:sp>
        <p:nvSpPr>
          <p:cNvPr id="4" name="Slide Number Placeholder 3"/>
          <p:cNvSpPr>
            <a:spLocks noGrp="1"/>
          </p:cNvSpPr>
          <p:nvPr>
            <p:ph type="sldNum" sz="quarter" idx="10"/>
          </p:nvPr>
        </p:nvSpPr>
        <p:spPr/>
        <p:txBody>
          <a:bodyPr/>
          <a:lstStyle/>
          <a:p>
            <a:fld id="{54479434-E597-4149-AA00-B1B90CCAE7EB}" type="slidenum">
              <a:rPr lang="en-US" smtClean="0"/>
              <a:pPr/>
              <a:t>9</a:t>
            </a:fld>
            <a:endParaRPr lang="en-US"/>
          </a:p>
        </p:txBody>
      </p:sp>
    </p:spTree>
    <p:extLst>
      <p:ext uri="{BB962C8B-B14F-4D97-AF65-F5344CB8AC3E}">
        <p14:creationId xmlns:p14="http://schemas.microsoft.com/office/powerpoint/2010/main" val="2850972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26E35B9-6A32-4C2E-A5C2-CFD7DBFF4072}" type="datetimeFigureOut">
              <a:rPr lang="en-PH" smtClean="0"/>
              <a:t>11/04/2019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1F93AC-CABA-41AF-98FD-F68721B33E0A}" type="slidenum">
              <a:rPr lang="en-PH" smtClean="0"/>
              <a:t>‹#›</a:t>
            </a:fld>
            <a:endParaRPr lang="en-PH"/>
          </a:p>
        </p:txBody>
      </p:sp>
    </p:spTree>
    <p:extLst>
      <p:ext uri="{BB962C8B-B14F-4D97-AF65-F5344CB8AC3E}">
        <p14:creationId xmlns:p14="http://schemas.microsoft.com/office/powerpoint/2010/main" val="2677010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6E35B9-6A32-4C2E-A5C2-CFD7DBFF4072}" type="datetimeFigureOut">
              <a:rPr lang="en-PH" smtClean="0"/>
              <a:t>11/04/2019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1F93AC-CABA-41AF-98FD-F68721B33E0A}" type="slidenum">
              <a:rPr lang="en-PH" smtClean="0"/>
              <a:t>‹#›</a:t>
            </a:fld>
            <a:endParaRPr lang="en-PH"/>
          </a:p>
        </p:txBody>
      </p:sp>
    </p:spTree>
    <p:extLst>
      <p:ext uri="{BB962C8B-B14F-4D97-AF65-F5344CB8AC3E}">
        <p14:creationId xmlns:p14="http://schemas.microsoft.com/office/powerpoint/2010/main" val="773302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6E35B9-6A32-4C2E-A5C2-CFD7DBFF4072}" type="datetimeFigureOut">
              <a:rPr lang="en-PH" smtClean="0"/>
              <a:t>11/04/2019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1F93AC-CABA-41AF-98FD-F68721B33E0A}" type="slidenum">
              <a:rPr lang="en-PH" smtClean="0"/>
              <a:t>‹#›</a:t>
            </a:fld>
            <a:endParaRPr lang="en-PH"/>
          </a:p>
        </p:txBody>
      </p:sp>
    </p:spTree>
    <p:extLst>
      <p:ext uri="{BB962C8B-B14F-4D97-AF65-F5344CB8AC3E}">
        <p14:creationId xmlns:p14="http://schemas.microsoft.com/office/powerpoint/2010/main" val="14012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6E35B9-6A32-4C2E-A5C2-CFD7DBFF4072}" type="datetimeFigureOut">
              <a:rPr lang="en-PH" smtClean="0"/>
              <a:t>11/04/2019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1F93AC-CABA-41AF-98FD-F68721B33E0A}" type="slidenum">
              <a:rPr lang="en-PH" smtClean="0"/>
              <a:t>‹#›</a:t>
            </a:fld>
            <a:endParaRPr lang="en-PH"/>
          </a:p>
        </p:txBody>
      </p:sp>
    </p:spTree>
    <p:extLst>
      <p:ext uri="{BB962C8B-B14F-4D97-AF65-F5344CB8AC3E}">
        <p14:creationId xmlns:p14="http://schemas.microsoft.com/office/powerpoint/2010/main" val="369617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6E35B9-6A32-4C2E-A5C2-CFD7DBFF4072}" type="datetimeFigureOut">
              <a:rPr lang="en-PH" smtClean="0"/>
              <a:t>11/04/2019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1F93AC-CABA-41AF-98FD-F68721B33E0A}" type="slidenum">
              <a:rPr lang="en-PH" smtClean="0"/>
              <a:t>‹#›</a:t>
            </a:fld>
            <a:endParaRPr lang="en-PH"/>
          </a:p>
        </p:txBody>
      </p:sp>
    </p:spTree>
    <p:extLst>
      <p:ext uri="{BB962C8B-B14F-4D97-AF65-F5344CB8AC3E}">
        <p14:creationId xmlns:p14="http://schemas.microsoft.com/office/powerpoint/2010/main" val="2502348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6E35B9-6A32-4C2E-A5C2-CFD7DBFF4072}" type="datetimeFigureOut">
              <a:rPr lang="en-PH" smtClean="0"/>
              <a:t>11/04/2019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61F93AC-CABA-41AF-98FD-F68721B33E0A}" type="slidenum">
              <a:rPr lang="en-PH" smtClean="0"/>
              <a:t>‹#›</a:t>
            </a:fld>
            <a:endParaRPr lang="en-PH"/>
          </a:p>
        </p:txBody>
      </p:sp>
    </p:spTree>
    <p:extLst>
      <p:ext uri="{BB962C8B-B14F-4D97-AF65-F5344CB8AC3E}">
        <p14:creationId xmlns:p14="http://schemas.microsoft.com/office/powerpoint/2010/main" val="934554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6E35B9-6A32-4C2E-A5C2-CFD7DBFF4072}" type="datetimeFigureOut">
              <a:rPr lang="en-PH" smtClean="0"/>
              <a:t>11/04/2019</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D61F93AC-CABA-41AF-98FD-F68721B33E0A}" type="slidenum">
              <a:rPr lang="en-PH" smtClean="0"/>
              <a:t>‹#›</a:t>
            </a:fld>
            <a:endParaRPr lang="en-PH"/>
          </a:p>
        </p:txBody>
      </p:sp>
    </p:spTree>
    <p:extLst>
      <p:ext uri="{BB962C8B-B14F-4D97-AF65-F5344CB8AC3E}">
        <p14:creationId xmlns:p14="http://schemas.microsoft.com/office/powerpoint/2010/main" val="1131685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26E35B9-6A32-4C2E-A5C2-CFD7DBFF4072}" type="datetimeFigureOut">
              <a:rPr lang="en-PH" smtClean="0"/>
              <a:t>11/04/2019</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D61F93AC-CABA-41AF-98FD-F68721B33E0A}" type="slidenum">
              <a:rPr lang="en-PH" smtClean="0"/>
              <a:t>‹#›</a:t>
            </a:fld>
            <a:endParaRPr lang="en-PH"/>
          </a:p>
        </p:txBody>
      </p:sp>
    </p:spTree>
    <p:extLst>
      <p:ext uri="{BB962C8B-B14F-4D97-AF65-F5344CB8AC3E}">
        <p14:creationId xmlns:p14="http://schemas.microsoft.com/office/powerpoint/2010/main" val="2081892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6E35B9-6A32-4C2E-A5C2-CFD7DBFF4072}" type="datetimeFigureOut">
              <a:rPr lang="en-PH" smtClean="0"/>
              <a:t>11/04/2019</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D61F93AC-CABA-41AF-98FD-F68721B33E0A}" type="slidenum">
              <a:rPr lang="en-PH" smtClean="0"/>
              <a:t>‹#›</a:t>
            </a:fld>
            <a:endParaRPr lang="en-PH"/>
          </a:p>
        </p:txBody>
      </p:sp>
    </p:spTree>
    <p:extLst>
      <p:ext uri="{BB962C8B-B14F-4D97-AF65-F5344CB8AC3E}">
        <p14:creationId xmlns:p14="http://schemas.microsoft.com/office/powerpoint/2010/main" val="4228119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6E35B9-6A32-4C2E-A5C2-CFD7DBFF4072}" type="datetimeFigureOut">
              <a:rPr lang="en-PH" smtClean="0"/>
              <a:t>11/04/2019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61F93AC-CABA-41AF-98FD-F68721B33E0A}" type="slidenum">
              <a:rPr lang="en-PH" smtClean="0"/>
              <a:t>‹#›</a:t>
            </a:fld>
            <a:endParaRPr lang="en-PH"/>
          </a:p>
        </p:txBody>
      </p:sp>
    </p:spTree>
    <p:extLst>
      <p:ext uri="{BB962C8B-B14F-4D97-AF65-F5344CB8AC3E}">
        <p14:creationId xmlns:p14="http://schemas.microsoft.com/office/powerpoint/2010/main" val="2622838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6E35B9-6A32-4C2E-A5C2-CFD7DBFF4072}" type="datetimeFigureOut">
              <a:rPr lang="en-PH" smtClean="0"/>
              <a:t>11/04/2019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61F93AC-CABA-41AF-98FD-F68721B33E0A}" type="slidenum">
              <a:rPr lang="en-PH" smtClean="0"/>
              <a:t>‹#›</a:t>
            </a:fld>
            <a:endParaRPr lang="en-PH"/>
          </a:p>
        </p:txBody>
      </p:sp>
    </p:spTree>
    <p:extLst>
      <p:ext uri="{BB962C8B-B14F-4D97-AF65-F5344CB8AC3E}">
        <p14:creationId xmlns:p14="http://schemas.microsoft.com/office/powerpoint/2010/main" val="2365450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6E35B9-6A32-4C2E-A5C2-CFD7DBFF4072}" type="datetimeFigureOut">
              <a:rPr lang="en-PH" smtClean="0"/>
              <a:t>11/04/2019</a:t>
            </a:fld>
            <a:endParaRPr lang="en-PH"/>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1F93AC-CABA-41AF-98FD-F68721B33E0A}" type="slidenum">
              <a:rPr lang="en-PH" smtClean="0"/>
              <a:t>‹#›</a:t>
            </a:fld>
            <a:endParaRPr lang="en-PH"/>
          </a:p>
        </p:txBody>
      </p:sp>
    </p:spTree>
    <p:extLst>
      <p:ext uri="{BB962C8B-B14F-4D97-AF65-F5344CB8AC3E}">
        <p14:creationId xmlns:p14="http://schemas.microsoft.com/office/powerpoint/2010/main" val="4108001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2" name="Title 1"/>
          <p:cNvSpPr>
            <a:spLocks noGrp="1"/>
          </p:cNvSpPr>
          <p:nvPr>
            <p:ph type="ctrTitle"/>
          </p:nvPr>
        </p:nvSpPr>
        <p:spPr>
          <a:xfrm>
            <a:off x="685800" y="1844675"/>
            <a:ext cx="8458200" cy="1470025"/>
          </a:xfrm>
        </p:spPr>
        <p:txBody>
          <a:bodyPr>
            <a:noAutofit/>
          </a:bodyPr>
          <a:lstStyle/>
          <a:p>
            <a:pPr algn="l"/>
            <a:r>
              <a:rPr lang="en-PH" sz="2800" b="1" dirty="0" smtClean="0">
                <a:solidFill>
                  <a:srgbClr val="0000CC"/>
                </a:solidFill>
                <a:latin typeface="Arial" panose="020B0604020202020204" pitchFamily="34" charset="0"/>
                <a:cs typeface="Arial" panose="020B0604020202020204" pitchFamily="34" charset="0"/>
              </a:rPr>
              <a:t>PHYSICS 192 LECTURE V. </a:t>
            </a:r>
            <a:r>
              <a:rPr lang="en-PH" sz="2800" b="1" dirty="0" smtClean="0">
                <a:solidFill>
                  <a:srgbClr val="0000CC"/>
                </a:solidFill>
                <a:latin typeface="Arial" panose="020B0604020202020204" pitchFamily="34" charset="0"/>
                <a:cs typeface="Arial" panose="020B0604020202020204" pitchFamily="34" charset="0"/>
              </a:rPr>
              <a:t>Instrument Control </a:t>
            </a:r>
            <a:endParaRPr lang="en-US" sz="2800" b="1" dirty="0">
              <a:solidFill>
                <a:srgbClr val="0000CC"/>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965200" y="3368675"/>
            <a:ext cx="7881034" cy="2910840"/>
          </a:xfrm>
        </p:spPr>
        <p:txBody>
          <a:bodyPr>
            <a:noAutofit/>
          </a:bodyPr>
          <a:lstStyle/>
          <a:p>
            <a:pPr algn="just">
              <a:lnSpc>
                <a:spcPct val="100000"/>
              </a:lnSpc>
            </a:pPr>
            <a:endParaRPr lang="en-US" sz="2000" b="1" dirty="0" smtClean="0">
              <a:solidFill>
                <a:schemeClr val="tx1">
                  <a:lumMod val="95000"/>
                  <a:lumOff val="5000"/>
                </a:schemeClr>
              </a:solidFill>
              <a:latin typeface="Arial" panose="020B0604020202020204" pitchFamily="34" charset="0"/>
              <a:cs typeface="Arial" panose="020B0604020202020204" pitchFamily="34" charset="0"/>
            </a:endParaRPr>
          </a:p>
          <a:p>
            <a:pPr algn="just">
              <a:lnSpc>
                <a:spcPct val="100000"/>
              </a:lnSpc>
            </a:pPr>
            <a:r>
              <a:rPr lang="en-US" sz="2000" b="1" dirty="0" smtClean="0">
                <a:solidFill>
                  <a:schemeClr val="tx1">
                    <a:lumMod val="95000"/>
                    <a:lumOff val="5000"/>
                  </a:schemeClr>
                </a:solidFill>
                <a:latin typeface="Arial" panose="020B0604020202020204" pitchFamily="34" charset="0"/>
                <a:cs typeface="Arial" panose="020B0604020202020204" pitchFamily="34" charset="0"/>
              </a:rPr>
              <a:t>Alexander De Los Reyes</a:t>
            </a:r>
          </a:p>
          <a:p>
            <a:pPr algn="just">
              <a:lnSpc>
                <a:spcPct val="100000"/>
              </a:lnSpc>
            </a:pPr>
            <a:r>
              <a:rPr lang="en-US" sz="2000" b="1" dirty="0" smtClean="0">
                <a:solidFill>
                  <a:schemeClr val="tx1">
                    <a:lumMod val="95000"/>
                    <a:lumOff val="5000"/>
                  </a:schemeClr>
                </a:solidFill>
                <a:latin typeface="Arial" panose="020B0604020202020204" pitchFamily="34" charset="0"/>
                <a:cs typeface="Arial" panose="020B0604020202020204" pitchFamily="34" charset="0"/>
              </a:rPr>
              <a:t>National Institute of Physics</a:t>
            </a:r>
          </a:p>
          <a:p>
            <a:pPr algn="just">
              <a:lnSpc>
                <a:spcPct val="100000"/>
              </a:lnSpc>
            </a:pPr>
            <a:r>
              <a:rPr lang="en-US" sz="2000" b="1" dirty="0" smtClean="0">
                <a:solidFill>
                  <a:schemeClr val="tx1">
                    <a:lumMod val="95000"/>
                    <a:lumOff val="5000"/>
                  </a:schemeClr>
                </a:solidFill>
                <a:latin typeface="Arial" panose="020B0604020202020204" pitchFamily="34" charset="0"/>
                <a:cs typeface="Arial" panose="020B0604020202020204" pitchFamily="34" charset="0"/>
              </a:rPr>
              <a:t>University of the Philippines Diliman</a:t>
            </a:r>
          </a:p>
          <a:p>
            <a:pPr algn="just">
              <a:lnSpc>
                <a:spcPct val="100000"/>
              </a:lnSpc>
            </a:pPr>
            <a:endParaRPr lang="en-US" sz="2000" b="1" dirty="0" smtClean="0">
              <a:solidFill>
                <a:schemeClr val="tx1">
                  <a:lumMod val="95000"/>
                  <a:lumOff val="5000"/>
                </a:schemeClr>
              </a:solidFill>
              <a:latin typeface="Arial" panose="020B0604020202020204" pitchFamily="34" charset="0"/>
              <a:cs typeface="Arial" panose="020B0604020202020204" pitchFamily="34" charset="0"/>
            </a:endParaRPr>
          </a:p>
        </p:txBody>
      </p:sp>
      <p:sp>
        <p:nvSpPr>
          <p:cNvPr id="4" name="Rectangle 3"/>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Arial" pitchFamily="34" charset="0"/>
              <a:cs typeface="Arial" pitchFamily="34"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Light"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Light" pitchFamily="34" charset="0"/>
            </a:endParaRPr>
          </a:p>
        </p:txBody>
      </p:sp>
      <p:pic>
        <p:nvPicPr>
          <p:cNvPr id="37890" name="Picture 2" descr="http://www.upepp.upd.edu.ph/images/logo.png"/>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04800" y="609600"/>
            <a:ext cx="1143000" cy="1143000"/>
          </a:xfrm>
          <a:prstGeom prst="rect">
            <a:avLst/>
          </a:prstGeom>
          <a:noFill/>
        </p:spPr>
      </p:pic>
      <p:sp>
        <p:nvSpPr>
          <p:cNvPr id="13" name="Slide Number Placeholder 12"/>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1</a:t>
            </a:fld>
            <a:endParaRPr lang="en-US" sz="2000" b="1" dirty="0">
              <a:solidFill>
                <a:schemeClr val="bg1"/>
              </a:solidFill>
              <a:latin typeface="Cambria" pitchFamily="18"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0" y="609600"/>
            <a:ext cx="1144800" cy="1144800"/>
          </a:xfrm>
          <a:prstGeom prst="rect">
            <a:avLst/>
          </a:prstGeom>
        </p:spPr>
      </p:pic>
    </p:spTree>
    <p:extLst>
      <p:ext uri="{BB962C8B-B14F-4D97-AF65-F5344CB8AC3E}">
        <p14:creationId xmlns:p14="http://schemas.microsoft.com/office/powerpoint/2010/main" val="41888320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4622800" cy="5059365"/>
          </a:xfrm>
        </p:spPr>
        <p:txBody>
          <a:bodyPr>
            <a:normAutofit fontScale="70000" lnSpcReduction="20000"/>
          </a:bodyPr>
          <a:lstStyle/>
          <a:p>
            <a:pPr marL="0" indent="0" algn="just">
              <a:spcBef>
                <a:spcPts val="0"/>
              </a:spcBef>
              <a:buClr>
                <a:srgbClr val="000099"/>
              </a:buClr>
              <a:buSzPct val="70000"/>
              <a:buNone/>
            </a:pPr>
            <a:r>
              <a:rPr lang="en-PH" dirty="0">
                <a:latin typeface="Cambria" pitchFamily="18" charset="0"/>
              </a:rPr>
              <a:t>Using Serial Port Communication</a:t>
            </a:r>
          </a:p>
          <a:p>
            <a:pPr marL="0" indent="0" algn="just">
              <a:spcBef>
                <a:spcPts val="0"/>
              </a:spcBef>
              <a:buClr>
                <a:srgbClr val="000099"/>
              </a:buClr>
              <a:buSzPct val="70000"/>
              <a:buNone/>
            </a:pP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Serial </a:t>
            </a:r>
            <a:r>
              <a:rPr lang="en-PH" dirty="0">
                <a:latin typeface="Cambria" pitchFamily="18" charset="0"/>
              </a:rPr>
              <a:t>communication transmits data between a computer and a peripheral device, such as a programmable instrument or another computer. </a:t>
            </a: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endParaRPr lang="en-PH" dirty="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Serial </a:t>
            </a:r>
            <a:r>
              <a:rPr lang="en-PH" dirty="0">
                <a:latin typeface="Cambria" pitchFamily="18" charset="0"/>
              </a:rPr>
              <a:t>communication uses a transmitter to send data one bit at a time over a single communication line to a receiver. </a:t>
            </a: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endParaRPr lang="en-PH" dirty="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You </a:t>
            </a:r>
            <a:r>
              <a:rPr lang="en-PH" dirty="0">
                <a:latin typeface="Cambria" pitchFamily="18" charset="0"/>
              </a:rPr>
              <a:t>can use this method when data transfer rates are low or you must transfer data over long distances. </a:t>
            </a: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endParaRPr lang="en-PH" dirty="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Most </a:t>
            </a:r>
            <a:r>
              <a:rPr lang="en-PH" dirty="0">
                <a:latin typeface="Cambria" pitchFamily="18" charset="0"/>
              </a:rPr>
              <a:t>computers have one or more serial ports, so you do not need any extra hardware other than a cable to connect the instrument to the computer or to connect two computers to each other.</a:t>
            </a:r>
            <a:endParaRPr lang="en-US" dirty="0" smtClean="0">
              <a:latin typeface="Cambria" pitchFamily="18" charset="0"/>
            </a:endParaRPr>
          </a:p>
        </p:txBody>
      </p:sp>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10</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dirty="0" smtClean="0">
                <a:solidFill>
                  <a:schemeClr val="bg1"/>
                </a:solidFill>
                <a:latin typeface="Arial" panose="020B0604020202020204" pitchFamily="34" charset="0"/>
                <a:ea typeface="+mj-ea"/>
                <a:cs typeface="Arial" panose="020B0604020202020204" pitchFamily="34" charset="0"/>
              </a:rPr>
              <a:t>Acquiring Data</a:t>
            </a:r>
            <a:endParaRPr kumimoji="0" lang="en-US" sz="44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pic>
        <p:nvPicPr>
          <p:cNvPr id="2" name="Picture 1"/>
          <p:cNvPicPr>
            <a:picLocks noChangeAspect="1"/>
          </p:cNvPicPr>
          <p:nvPr/>
        </p:nvPicPr>
        <p:blipFill>
          <a:blip r:embed="rId3"/>
          <a:stretch>
            <a:fillRect/>
          </a:stretch>
        </p:blipFill>
        <p:spPr>
          <a:xfrm>
            <a:off x="5080000" y="2421786"/>
            <a:ext cx="3792825" cy="1587392"/>
          </a:xfrm>
          <a:prstGeom prst="rect">
            <a:avLst/>
          </a:prstGeom>
        </p:spPr>
      </p:pic>
    </p:spTree>
    <p:extLst>
      <p:ext uri="{BB962C8B-B14F-4D97-AF65-F5344CB8AC3E}">
        <p14:creationId xmlns:p14="http://schemas.microsoft.com/office/powerpoint/2010/main" val="22466009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1"/>
            <a:ext cx="8058150" cy="5242559"/>
          </a:xfrm>
        </p:spPr>
        <p:txBody>
          <a:bodyPr>
            <a:normAutofit/>
          </a:bodyPr>
          <a:lstStyle/>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When </a:t>
            </a:r>
            <a:r>
              <a:rPr lang="en-PH" dirty="0">
                <a:latin typeface="Cambria" pitchFamily="18" charset="0"/>
              </a:rPr>
              <a:t>you use an instrument driver, the driver contains the code specific to the instrument. </a:t>
            </a: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endParaRPr lang="en-PH" dirty="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Therefore</a:t>
            </a:r>
            <a:r>
              <a:rPr lang="en-PH" dirty="0">
                <a:latin typeface="Cambria" pitchFamily="18" charset="0"/>
              </a:rPr>
              <a:t>, if you change instruments, you must replace only the instrument driver VIs with the instrument driver VIs for the new instrument, which greatly reduces your redevelopment time. </a:t>
            </a:r>
            <a:endParaRPr lang="en-PH" dirty="0" smtClean="0">
              <a:latin typeface="Cambria" pitchFamily="18" charset="0"/>
            </a:endParaRPr>
          </a:p>
          <a:p>
            <a:pPr marL="0" indent="0" algn="just">
              <a:spcBef>
                <a:spcPts val="0"/>
              </a:spcBef>
              <a:buClr>
                <a:srgbClr val="000099"/>
              </a:buClr>
              <a:buSzPct val="70000"/>
              <a:buNone/>
            </a:pPr>
            <a:endParaRPr lang="en-PH" dirty="0">
              <a:latin typeface="Cambria" pitchFamily="18" charset="0"/>
            </a:endParaRPr>
          </a:p>
        </p:txBody>
      </p:sp>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11</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smtClean="0">
                <a:solidFill>
                  <a:schemeClr val="bg1"/>
                </a:solidFill>
                <a:latin typeface="Arial" panose="020B0604020202020204" pitchFamily="34" charset="0"/>
                <a:ea typeface="+mj-ea"/>
                <a:cs typeface="Arial" panose="020B0604020202020204" pitchFamily="34" charset="0"/>
              </a:rPr>
              <a:t>Using Instrument Drivers</a:t>
            </a:r>
            <a:endPar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pic>
        <p:nvPicPr>
          <p:cNvPr id="2" name="Picture 1"/>
          <p:cNvPicPr>
            <a:picLocks noChangeAspect="1"/>
          </p:cNvPicPr>
          <p:nvPr/>
        </p:nvPicPr>
        <p:blipFill>
          <a:blip r:embed="rId3"/>
          <a:stretch>
            <a:fillRect/>
          </a:stretch>
        </p:blipFill>
        <p:spPr>
          <a:xfrm>
            <a:off x="2713296" y="3889693"/>
            <a:ext cx="4057650" cy="1628775"/>
          </a:xfrm>
          <a:prstGeom prst="rect">
            <a:avLst/>
          </a:prstGeom>
        </p:spPr>
      </p:pic>
    </p:spTree>
    <p:extLst>
      <p:ext uri="{BB962C8B-B14F-4D97-AF65-F5344CB8AC3E}">
        <p14:creationId xmlns:p14="http://schemas.microsoft.com/office/powerpoint/2010/main" val="4254389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1"/>
            <a:ext cx="8058150" cy="5242559"/>
          </a:xfrm>
        </p:spPr>
        <p:txBody>
          <a:bodyPr>
            <a:normAutofit/>
          </a:bodyPr>
          <a:lstStyle/>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Instrument </a:t>
            </a:r>
            <a:r>
              <a:rPr lang="en-PH" dirty="0">
                <a:latin typeface="Cambria" pitchFamily="18" charset="0"/>
              </a:rPr>
              <a:t>drivers help make test applications easier to maintain because the drivers contain all the I/O for an instrument in one library, separate from other code. </a:t>
            </a: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endParaRPr lang="en-PH" dirty="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When </a:t>
            </a:r>
            <a:r>
              <a:rPr lang="en-PH" dirty="0">
                <a:latin typeface="Cambria" pitchFamily="18" charset="0"/>
              </a:rPr>
              <a:t>you upgrade hardware, upgrading the application is easier because the instrument driver contains all the code specific to that instrument.</a:t>
            </a:r>
            <a:endParaRPr lang="en-PH" dirty="0" smtClean="0">
              <a:latin typeface="Cambria" pitchFamily="18" charset="0"/>
            </a:endParaRPr>
          </a:p>
        </p:txBody>
      </p:sp>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12</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smtClean="0">
                <a:solidFill>
                  <a:schemeClr val="bg1"/>
                </a:solidFill>
                <a:latin typeface="Arial" panose="020B0604020202020204" pitchFamily="34" charset="0"/>
                <a:ea typeface="+mj-ea"/>
                <a:cs typeface="Arial" panose="020B0604020202020204" pitchFamily="34" charset="0"/>
              </a:rPr>
              <a:t>Using Instrument Drivers</a:t>
            </a:r>
            <a:endPar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pic>
        <p:nvPicPr>
          <p:cNvPr id="2" name="Picture 1"/>
          <p:cNvPicPr>
            <a:picLocks noChangeAspect="1"/>
          </p:cNvPicPr>
          <p:nvPr/>
        </p:nvPicPr>
        <p:blipFill>
          <a:blip r:embed="rId3"/>
          <a:stretch>
            <a:fillRect/>
          </a:stretch>
        </p:blipFill>
        <p:spPr>
          <a:xfrm>
            <a:off x="2563997" y="3867233"/>
            <a:ext cx="4610100" cy="2362200"/>
          </a:xfrm>
          <a:prstGeom prst="rect">
            <a:avLst/>
          </a:prstGeom>
        </p:spPr>
      </p:pic>
    </p:spTree>
    <p:extLst>
      <p:ext uri="{BB962C8B-B14F-4D97-AF65-F5344CB8AC3E}">
        <p14:creationId xmlns:p14="http://schemas.microsoft.com/office/powerpoint/2010/main" val="15065741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1"/>
            <a:ext cx="8058150" cy="5242559"/>
          </a:xfrm>
        </p:spPr>
        <p:txBody>
          <a:bodyPr>
            <a:normAutofit lnSpcReduction="10000"/>
          </a:bodyPr>
          <a:lstStyle/>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A </a:t>
            </a:r>
            <a:r>
              <a:rPr lang="en-PH" dirty="0">
                <a:latin typeface="Cambria" pitchFamily="18" charset="0"/>
              </a:rPr>
              <a:t>LabVIEW Plug and Play instrument driver is a set of VIs that control a programmable instrument. </a:t>
            </a: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Each </a:t>
            </a:r>
            <a:r>
              <a:rPr lang="en-PH" dirty="0">
                <a:latin typeface="Cambria" pitchFamily="18" charset="0"/>
              </a:rPr>
              <a:t>VI corresponds to an instrument operation, such as configuring, triggering, and reading measurements from the instrument. </a:t>
            </a: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The </a:t>
            </a:r>
            <a:r>
              <a:rPr lang="en-PH" dirty="0">
                <a:latin typeface="Cambria" pitchFamily="18" charset="0"/>
              </a:rPr>
              <a:t>benefits of instrument drivers are listed on the screen</a:t>
            </a:r>
            <a:r>
              <a:rPr lang="en-PH" dirty="0" smtClean="0">
                <a:latin typeface="Cambria" pitchFamily="18" charset="0"/>
              </a:rPr>
              <a:t>.</a:t>
            </a:r>
          </a:p>
          <a:p>
            <a:pPr lvl="1" algn="just">
              <a:spcBef>
                <a:spcPts val="0"/>
              </a:spcBef>
              <a:buClr>
                <a:srgbClr val="000099"/>
              </a:buClr>
              <a:buSzPct val="70000"/>
              <a:buFont typeface="Wingdings" panose="05000000000000000000" pitchFamily="2" charset="2"/>
              <a:buChar char="Ø"/>
            </a:pPr>
            <a:r>
              <a:rPr lang="en-PH" dirty="0" smtClean="0">
                <a:latin typeface="Cambria" pitchFamily="18" charset="0"/>
              </a:rPr>
              <a:t>Instrument drivers help users get started using instruments from a computer and saves them development time and cost because users do not need to learn the programming protocol for each instrument</a:t>
            </a:r>
          </a:p>
          <a:p>
            <a:pPr lvl="1" algn="just">
              <a:spcBef>
                <a:spcPts val="0"/>
              </a:spcBef>
              <a:buClr>
                <a:srgbClr val="000099"/>
              </a:buClr>
              <a:buSzPct val="70000"/>
              <a:buFont typeface="Wingdings" panose="05000000000000000000" pitchFamily="2" charset="2"/>
              <a:buChar char="Ø"/>
            </a:pPr>
            <a:r>
              <a:rPr lang="en-PH" dirty="0" smtClean="0">
                <a:latin typeface="Cambria" pitchFamily="18" charset="0"/>
              </a:rPr>
              <a:t>With open-source, well documented instruments drivers, end users can customize their operation for better performance</a:t>
            </a:r>
          </a:p>
          <a:p>
            <a:pPr lvl="1" algn="just">
              <a:spcBef>
                <a:spcPts val="0"/>
              </a:spcBef>
              <a:buClr>
                <a:srgbClr val="000099"/>
              </a:buClr>
              <a:buSzPct val="70000"/>
              <a:buFont typeface="Wingdings" panose="05000000000000000000" pitchFamily="2" charset="2"/>
              <a:buChar char="Ø"/>
            </a:pPr>
            <a:r>
              <a:rPr lang="en-PH" dirty="0" smtClean="0">
                <a:latin typeface="Cambria" pitchFamily="18" charset="0"/>
              </a:rPr>
              <a:t>A modular design makes the driver easier to customize.</a:t>
            </a:r>
          </a:p>
        </p:txBody>
      </p:sp>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13</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smtClean="0">
                <a:solidFill>
                  <a:schemeClr val="bg1"/>
                </a:solidFill>
                <a:latin typeface="Arial" panose="020B0604020202020204" pitchFamily="34" charset="0"/>
                <a:ea typeface="+mj-ea"/>
                <a:cs typeface="Arial" panose="020B0604020202020204" pitchFamily="34" charset="0"/>
              </a:rPr>
              <a:t>Using Instrument Drivers</a:t>
            </a:r>
            <a:endPar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382521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1"/>
            <a:ext cx="8058150" cy="5242559"/>
          </a:xfrm>
        </p:spPr>
        <p:txBody>
          <a:bodyPr>
            <a:normAutofit/>
          </a:bodyPr>
          <a:lstStyle/>
          <a:p>
            <a:pPr algn="just">
              <a:spcBef>
                <a:spcPts val="0"/>
              </a:spcBef>
              <a:buClr>
                <a:srgbClr val="000099"/>
              </a:buClr>
              <a:buSzPct val="70000"/>
              <a:buFont typeface="Wingdings" panose="05000000000000000000" pitchFamily="2" charset="2"/>
              <a:buChar char="Ø"/>
            </a:pPr>
            <a:r>
              <a:rPr lang="en-PH" dirty="0">
                <a:latin typeface="Cambria" pitchFamily="18" charset="0"/>
              </a:rPr>
              <a:t>An instrument driver is a set of software routines that control a programmable instrument. </a:t>
            </a: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endParaRPr lang="en-PH" dirty="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Each </a:t>
            </a:r>
            <a:r>
              <a:rPr lang="en-PH" dirty="0">
                <a:latin typeface="Cambria" pitchFamily="18" charset="0"/>
              </a:rPr>
              <a:t>routine corresponds to a programmatic operation such as configuring, reading from, writing to, and triggering the instrument. </a:t>
            </a: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endParaRPr lang="en-PH" dirty="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Instrument </a:t>
            </a:r>
            <a:r>
              <a:rPr lang="en-PH" dirty="0">
                <a:latin typeface="Cambria" pitchFamily="18" charset="0"/>
              </a:rPr>
              <a:t>drivers simplify instrument control and reduce test program development time by eliminating the need to learn the programming protocol for each instrument.</a:t>
            </a:r>
          </a:p>
          <a:p>
            <a:pPr algn="just">
              <a:spcBef>
                <a:spcPts val="0"/>
              </a:spcBef>
              <a:buClr>
                <a:srgbClr val="000099"/>
              </a:buClr>
              <a:buSzPct val="70000"/>
              <a:buFont typeface="Wingdings" panose="05000000000000000000" pitchFamily="2" charset="2"/>
              <a:buChar char="Ø"/>
            </a:pPr>
            <a:endParaRPr lang="en-PH" dirty="0" smtClean="0">
              <a:latin typeface="Cambria" pitchFamily="18" charset="0"/>
            </a:endParaRPr>
          </a:p>
        </p:txBody>
      </p:sp>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14</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smtClean="0">
                <a:solidFill>
                  <a:schemeClr val="bg1"/>
                </a:solidFill>
                <a:latin typeface="Arial" panose="020B0604020202020204" pitchFamily="34" charset="0"/>
                <a:ea typeface="+mj-ea"/>
                <a:cs typeface="Arial" panose="020B0604020202020204" pitchFamily="34" charset="0"/>
              </a:rPr>
              <a:t>Using Instrument Drivers</a:t>
            </a:r>
            <a:endPar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000554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1"/>
            <a:ext cx="8058150" cy="5242559"/>
          </a:xfrm>
        </p:spPr>
        <p:txBody>
          <a:bodyPr>
            <a:normAutofit/>
          </a:bodyPr>
          <a:lstStyle/>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You </a:t>
            </a:r>
            <a:r>
              <a:rPr lang="en-PH" dirty="0">
                <a:latin typeface="Cambria" pitchFamily="18" charset="0"/>
              </a:rPr>
              <a:t>can locate most LabVIEW Plug and Play instrument drivers in the Instrument Driver Finder. </a:t>
            </a: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You </a:t>
            </a:r>
            <a:r>
              <a:rPr lang="en-PH" dirty="0">
                <a:latin typeface="Cambria" pitchFamily="18" charset="0"/>
              </a:rPr>
              <a:t>can access the Instrument Driver Finder within LabVIEW by selecting  </a:t>
            </a:r>
            <a:r>
              <a:rPr lang="en-PH" dirty="0" err="1">
                <a:latin typeface="Cambria" pitchFamily="18" charset="0"/>
              </a:rPr>
              <a:t>Tools»Instrumentation»Find</a:t>
            </a:r>
            <a:r>
              <a:rPr lang="en-PH" dirty="0">
                <a:latin typeface="Cambria" pitchFamily="18" charset="0"/>
              </a:rPr>
              <a:t> Instrument Drivers or </a:t>
            </a:r>
            <a:r>
              <a:rPr lang="en-PH" dirty="0" err="1">
                <a:latin typeface="Cambria" pitchFamily="18" charset="0"/>
              </a:rPr>
              <a:t>Help»Find</a:t>
            </a:r>
            <a:r>
              <a:rPr lang="en-PH" dirty="0">
                <a:latin typeface="Cambria" pitchFamily="18" charset="0"/>
              </a:rPr>
              <a:t> Instrument Drivers. </a:t>
            </a: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The </a:t>
            </a:r>
            <a:r>
              <a:rPr lang="en-PH" dirty="0">
                <a:latin typeface="Cambria" pitchFamily="18" charset="0"/>
              </a:rPr>
              <a:t>Instrument Driver Finder connects you with ni.com to find instrument drivers. </a:t>
            </a: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When </a:t>
            </a:r>
            <a:r>
              <a:rPr lang="en-PH" dirty="0">
                <a:latin typeface="Cambria" pitchFamily="18" charset="0"/>
              </a:rPr>
              <a:t>you install an instrument driver, an example program using the driver is added to the NI Example Finder.</a:t>
            </a:r>
          </a:p>
          <a:p>
            <a:pPr algn="just">
              <a:spcBef>
                <a:spcPts val="0"/>
              </a:spcBef>
              <a:buClr>
                <a:srgbClr val="000099"/>
              </a:buClr>
              <a:buSzPct val="70000"/>
              <a:buFont typeface="Wingdings" panose="05000000000000000000" pitchFamily="2" charset="2"/>
              <a:buChar char="Ø"/>
            </a:pPr>
            <a:endParaRPr lang="en-PH" dirty="0">
              <a:latin typeface="Cambria" pitchFamily="18" charset="0"/>
            </a:endParaRPr>
          </a:p>
        </p:txBody>
      </p:sp>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15</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smtClean="0">
                <a:solidFill>
                  <a:schemeClr val="bg1"/>
                </a:solidFill>
                <a:latin typeface="Arial" panose="020B0604020202020204" pitchFamily="34" charset="0"/>
                <a:ea typeface="+mj-ea"/>
                <a:cs typeface="Arial" panose="020B0604020202020204" pitchFamily="34" charset="0"/>
              </a:rPr>
              <a:t>Locating Instrument Drivers</a:t>
            </a:r>
            <a:endPar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449846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16</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smtClean="0">
                <a:solidFill>
                  <a:schemeClr val="bg1"/>
                </a:solidFill>
                <a:latin typeface="Arial" panose="020B0604020202020204" pitchFamily="34" charset="0"/>
                <a:ea typeface="+mj-ea"/>
                <a:cs typeface="Arial" panose="020B0604020202020204" pitchFamily="34" charset="0"/>
              </a:rPr>
              <a:t>Locating Instrument Drivers</a:t>
            </a:r>
            <a:endPar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pic>
        <p:nvPicPr>
          <p:cNvPr id="10" name="Picture 9"/>
          <p:cNvPicPr>
            <a:picLocks noChangeAspect="1"/>
          </p:cNvPicPr>
          <p:nvPr/>
        </p:nvPicPr>
        <p:blipFill>
          <a:blip r:embed="rId3"/>
          <a:stretch>
            <a:fillRect/>
          </a:stretch>
        </p:blipFill>
        <p:spPr>
          <a:xfrm>
            <a:off x="366048" y="1046163"/>
            <a:ext cx="6753225" cy="3829050"/>
          </a:xfrm>
          <a:prstGeom prst="rect">
            <a:avLst/>
          </a:prstGeom>
        </p:spPr>
      </p:pic>
      <p:pic>
        <p:nvPicPr>
          <p:cNvPr id="11" name="Picture 10"/>
          <p:cNvPicPr>
            <a:picLocks noChangeAspect="1"/>
          </p:cNvPicPr>
          <p:nvPr/>
        </p:nvPicPr>
        <p:blipFill>
          <a:blip r:embed="rId4"/>
          <a:stretch>
            <a:fillRect/>
          </a:stretch>
        </p:blipFill>
        <p:spPr>
          <a:xfrm>
            <a:off x="1857375" y="2458086"/>
            <a:ext cx="7286625" cy="3714750"/>
          </a:xfrm>
          <a:prstGeom prst="rect">
            <a:avLst/>
          </a:prstGeom>
        </p:spPr>
      </p:pic>
    </p:spTree>
    <p:extLst>
      <p:ext uri="{BB962C8B-B14F-4D97-AF65-F5344CB8AC3E}">
        <p14:creationId xmlns:p14="http://schemas.microsoft.com/office/powerpoint/2010/main" val="1139515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17</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smtClean="0">
                <a:solidFill>
                  <a:schemeClr val="bg1"/>
                </a:solidFill>
                <a:latin typeface="Arial" panose="020B0604020202020204" pitchFamily="34" charset="0"/>
                <a:ea typeface="+mj-ea"/>
                <a:cs typeface="Arial" panose="020B0604020202020204" pitchFamily="34" charset="0"/>
              </a:rPr>
              <a:t>Locating Instrument Drivers</a:t>
            </a:r>
            <a:endPar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476375" y="1376362"/>
            <a:ext cx="6191250" cy="4105275"/>
          </a:xfrm>
          <a:prstGeom prst="rect">
            <a:avLst/>
          </a:prstGeom>
        </p:spPr>
      </p:pic>
    </p:spTree>
    <p:extLst>
      <p:ext uri="{BB962C8B-B14F-4D97-AF65-F5344CB8AC3E}">
        <p14:creationId xmlns:p14="http://schemas.microsoft.com/office/powerpoint/2010/main" val="2534943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18</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smtClean="0">
                <a:solidFill>
                  <a:schemeClr val="bg1"/>
                </a:solidFill>
                <a:latin typeface="Arial" panose="020B0604020202020204" pitchFamily="34" charset="0"/>
                <a:ea typeface="+mj-ea"/>
                <a:cs typeface="Arial" panose="020B0604020202020204" pitchFamily="34" charset="0"/>
              </a:rPr>
              <a:t>Locating Instrument Drivers</a:t>
            </a:r>
            <a:endPar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pic>
        <p:nvPicPr>
          <p:cNvPr id="3" name="Picture 2"/>
          <p:cNvPicPr>
            <a:picLocks noChangeAspect="1"/>
          </p:cNvPicPr>
          <p:nvPr/>
        </p:nvPicPr>
        <p:blipFill>
          <a:blip r:embed="rId3"/>
          <a:stretch>
            <a:fillRect/>
          </a:stretch>
        </p:blipFill>
        <p:spPr>
          <a:xfrm>
            <a:off x="1500187" y="1385887"/>
            <a:ext cx="6143625" cy="4086225"/>
          </a:xfrm>
          <a:prstGeom prst="rect">
            <a:avLst/>
          </a:prstGeom>
        </p:spPr>
      </p:pic>
    </p:spTree>
    <p:extLst>
      <p:ext uri="{BB962C8B-B14F-4D97-AF65-F5344CB8AC3E}">
        <p14:creationId xmlns:p14="http://schemas.microsoft.com/office/powerpoint/2010/main" val="728333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19</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smtClean="0">
                <a:solidFill>
                  <a:schemeClr val="bg1"/>
                </a:solidFill>
                <a:latin typeface="Arial" panose="020B0604020202020204" pitchFamily="34" charset="0"/>
                <a:ea typeface="+mj-ea"/>
                <a:cs typeface="Arial" panose="020B0604020202020204" pitchFamily="34" charset="0"/>
              </a:rPr>
              <a:t>Locating Instrument Drivers</a:t>
            </a:r>
            <a:endPar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pic>
        <p:nvPicPr>
          <p:cNvPr id="2" name="Picture 1"/>
          <p:cNvPicPr>
            <a:picLocks noChangeAspect="1"/>
          </p:cNvPicPr>
          <p:nvPr/>
        </p:nvPicPr>
        <p:blipFill>
          <a:blip r:embed="rId3"/>
          <a:stretch>
            <a:fillRect/>
          </a:stretch>
        </p:blipFill>
        <p:spPr>
          <a:xfrm>
            <a:off x="0" y="746760"/>
            <a:ext cx="4797136" cy="3048000"/>
          </a:xfrm>
          <a:prstGeom prst="rect">
            <a:avLst/>
          </a:prstGeom>
        </p:spPr>
      </p:pic>
      <p:pic>
        <p:nvPicPr>
          <p:cNvPr id="10" name="Picture 9"/>
          <p:cNvPicPr>
            <a:picLocks noChangeAspect="1"/>
          </p:cNvPicPr>
          <p:nvPr/>
        </p:nvPicPr>
        <p:blipFill>
          <a:blip r:embed="rId4"/>
          <a:stretch>
            <a:fillRect/>
          </a:stretch>
        </p:blipFill>
        <p:spPr>
          <a:xfrm>
            <a:off x="4018311" y="3839241"/>
            <a:ext cx="4879277" cy="2439639"/>
          </a:xfrm>
          <a:prstGeom prst="rect">
            <a:avLst/>
          </a:prstGeom>
        </p:spPr>
      </p:pic>
    </p:spTree>
    <p:extLst>
      <p:ext uri="{BB962C8B-B14F-4D97-AF65-F5344CB8AC3E}">
        <p14:creationId xmlns:p14="http://schemas.microsoft.com/office/powerpoint/2010/main" val="1106326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4" name="Rectangle 3"/>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Arial" pitchFamily="34" charset="0"/>
              <a:cs typeface="Arial" pitchFamily="34"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Light"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Light" pitchFamily="34" charset="0"/>
            </a:endParaRPr>
          </a:p>
        </p:txBody>
      </p:sp>
      <p:sp>
        <p:nvSpPr>
          <p:cNvPr id="13" name="Slide Number Placeholder 12"/>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2</a:t>
            </a:fld>
            <a:endParaRPr lang="en-US" sz="2000" b="1" dirty="0">
              <a:solidFill>
                <a:schemeClr val="bg1"/>
              </a:solidFill>
              <a:latin typeface="Cambria" pitchFamily="18" charset="0"/>
            </a:endParaRPr>
          </a:p>
        </p:txBody>
      </p:sp>
      <p:pic>
        <p:nvPicPr>
          <p:cNvPr id="10" name="Picture 9"/>
          <p:cNvPicPr>
            <a:picLocks noChangeAspect="1"/>
          </p:cNvPicPr>
          <p:nvPr/>
        </p:nvPicPr>
        <p:blipFill rotWithShape="1">
          <a:blip r:embed="rId3"/>
          <a:srcRect b="49659"/>
          <a:stretch/>
        </p:blipFill>
        <p:spPr>
          <a:xfrm>
            <a:off x="171778" y="1830465"/>
            <a:ext cx="4400222" cy="2450310"/>
          </a:xfrm>
          <a:prstGeom prst="rect">
            <a:avLst/>
          </a:prstGeom>
        </p:spPr>
      </p:pic>
      <p:pic>
        <p:nvPicPr>
          <p:cNvPr id="14" name="Picture 13"/>
          <p:cNvPicPr>
            <a:picLocks noChangeAspect="1"/>
          </p:cNvPicPr>
          <p:nvPr/>
        </p:nvPicPr>
        <p:blipFill rotWithShape="1">
          <a:blip r:embed="rId3"/>
          <a:srcRect t="49991"/>
          <a:stretch/>
        </p:blipFill>
        <p:spPr>
          <a:xfrm>
            <a:off x="4572000" y="1846602"/>
            <a:ext cx="4400222" cy="2434173"/>
          </a:xfrm>
          <a:prstGeom prst="rect">
            <a:avLst/>
          </a:prstGeom>
        </p:spPr>
      </p:pic>
    </p:spTree>
    <p:extLst>
      <p:ext uri="{BB962C8B-B14F-4D97-AF65-F5344CB8AC3E}">
        <p14:creationId xmlns:p14="http://schemas.microsoft.com/office/powerpoint/2010/main" val="10004167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20</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smtClean="0">
                <a:solidFill>
                  <a:schemeClr val="bg1"/>
                </a:solidFill>
                <a:latin typeface="Arial" panose="020B0604020202020204" pitchFamily="34" charset="0"/>
                <a:ea typeface="+mj-ea"/>
                <a:cs typeface="Arial" panose="020B0604020202020204" pitchFamily="34" charset="0"/>
              </a:rPr>
              <a:t>Example. Instrument Driver </a:t>
            </a:r>
            <a:r>
              <a:rPr lang="en-US" sz="4000" dirty="0" err="1" smtClean="0">
                <a:solidFill>
                  <a:schemeClr val="bg1"/>
                </a:solidFill>
                <a:latin typeface="Arial" panose="020B0604020202020204" pitchFamily="34" charset="0"/>
                <a:ea typeface="+mj-ea"/>
                <a:cs typeface="Arial" panose="020B0604020202020204" pitchFamily="34" charset="0"/>
              </a:rPr>
              <a:t>vI</a:t>
            </a:r>
            <a:endPar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
        <p:nvSpPr>
          <p:cNvPr id="12" name="Content Placeholder 2"/>
          <p:cNvSpPr>
            <a:spLocks noGrp="1"/>
          </p:cNvSpPr>
          <p:nvPr>
            <p:ph idx="1"/>
          </p:nvPr>
        </p:nvSpPr>
        <p:spPr>
          <a:xfrm>
            <a:off x="457200" y="685802"/>
            <a:ext cx="8058150" cy="2759148"/>
          </a:xfrm>
        </p:spPr>
        <p:txBody>
          <a:bodyPr>
            <a:normAutofit fontScale="92500" lnSpcReduction="20000"/>
          </a:bodyPr>
          <a:lstStyle/>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The </a:t>
            </a:r>
            <a:r>
              <a:rPr lang="en-PH" dirty="0">
                <a:latin typeface="Cambria" pitchFamily="18" charset="0"/>
              </a:rPr>
              <a:t>block diagram displayed on the screen initializes the Agilent 34401 digital </a:t>
            </a:r>
            <a:r>
              <a:rPr lang="en-PH" dirty="0" err="1">
                <a:latin typeface="Cambria" pitchFamily="18" charset="0"/>
              </a:rPr>
              <a:t>multimeter</a:t>
            </a:r>
            <a:r>
              <a:rPr lang="en-PH" dirty="0">
                <a:latin typeface="Cambria" pitchFamily="18" charset="0"/>
              </a:rPr>
              <a:t> (DMM), uses a configuration VI to choose the resolution and range, select the function, and enable or disable auto range, uses a data VIs to read a single measurement, closes the instrument, and checks the error status. </a:t>
            </a: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Every </a:t>
            </a:r>
            <a:r>
              <a:rPr lang="en-PH" dirty="0">
                <a:latin typeface="Cambria" pitchFamily="18" charset="0"/>
              </a:rPr>
              <a:t>application that uses an instrument driver has a similar sequence of events: Initialize, Configure, Data, and Close.</a:t>
            </a:r>
          </a:p>
        </p:txBody>
      </p:sp>
      <p:pic>
        <p:nvPicPr>
          <p:cNvPr id="2" name="Picture 1"/>
          <p:cNvPicPr>
            <a:picLocks noChangeAspect="1"/>
          </p:cNvPicPr>
          <p:nvPr/>
        </p:nvPicPr>
        <p:blipFill>
          <a:blip r:embed="rId3"/>
          <a:stretch>
            <a:fillRect/>
          </a:stretch>
        </p:blipFill>
        <p:spPr>
          <a:xfrm>
            <a:off x="1343579" y="3209289"/>
            <a:ext cx="6924675" cy="3076575"/>
          </a:xfrm>
          <a:prstGeom prst="rect">
            <a:avLst/>
          </a:prstGeom>
        </p:spPr>
      </p:pic>
    </p:spTree>
    <p:extLst>
      <p:ext uri="{BB962C8B-B14F-4D97-AF65-F5344CB8AC3E}">
        <p14:creationId xmlns:p14="http://schemas.microsoft.com/office/powerpoint/2010/main" val="7598977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21</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smtClean="0">
                <a:solidFill>
                  <a:schemeClr val="bg1"/>
                </a:solidFill>
                <a:latin typeface="Arial" panose="020B0604020202020204" pitchFamily="34" charset="0"/>
                <a:ea typeface="+mj-ea"/>
                <a:cs typeface="Arial" panose="020B0604020202020204" pitchFamily="34" charset="0"/>
              </a:rPr>
              <a:t>Flowchart</a:t>
            </a:r>
            <a:endPar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pic>
        <p:nvPicPr>
          <p:cNvPr id="10" name="Picture 9"/>
          <p:cNvPicPr>
            <a:picLocks noChangeAspect="1"/>
          </p:cNvPicPr>
          <p:nvPr/>
        </p:nvPicPr>
        <p:blipFill>
          <a:blip r:embed="rId3"/>
          <a:stretch>
            <a:fillRect/>
          </a:stretch>
        </p:blipFill>
        <p:spPr>
          <a:xfrm>
            <a:off x="1640991" y="668702"/>
            <a:ext cx="5900928" cy="5520595"/>
          </a:xfrm>
          <a:prstGeom prst="rect">
            <a:avLst/>
          </a:prstGeom>
        </p:spPr>
      </p:pic>
    </p:spTree>
    <p:extLst>
      <p:ext uri="{BB962C8B-B14F-4D97-AF65-F5344CB8AC3E}">
        <p14:creationId xmlns:p14="http://schemas.microsoft.com/office/powerpoint/2010/main" val="17632744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058150" cy="5059365"/>
          </a:xfrm>
        </p:spPr>
        <p:txBody>
          <a:bodyPr>
            <a:normAutofit fontScale="85000" lnSpcReduction="20000"/>
          </a:bodyPr>
          <a:lstStyle/>
          <a:p>
            <a:pPr marL="0" indent="0" algn="just">
              <a:spcBef>
                <a:spcPts val="0"/>
              </a:spcBef>
              <a:buClr>
                <a:srgbClr val="000099"/>
              </a:buClr>
              <a:buSzPct val="70000"/>
              <a:buNone/>
            </a:pPr>
            <a:r>
              <a:rPr lang="en-PH" dirty="0">
                <a:latin typeface="Cambria" pitchFamily="18" charset="0"/>
              </a:rPr>
              <a:t>Serial Port Communication (Contd.)</a:t>
            </a:r>
          </a:p>
          <a:p>
            <a:pPr marL="0" indent="0" algn="just">
              <a:spcBef>
                <a:spcPts val="0"/>
              </a:spcBef>
              <a:buClr>
                <a:srgbClr val="000099"/>
              </a:buClr>
              <a:buSzPct val="70000"/>
              <a:buNone/>
            </a:pPr>
            <a:r>
              <a:rPr lang="en-PH" dirty="0">
                <a:latin typeface="Cambria" pitchFamily="18" charset="0"/>
              </a:rPr>
              <a:t>You must specify four parameters for serial </a:t>
            </a:r>
            <a:r>
              <a:rPr lang="en-PH" dirty="0" smtClean="0">
                <a:latin typeface="Cambria" pitchFamily="18" charset="0"/>
              </a:rPr>
              <a:t>communication:</a:t>
            </a: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Baud Rate of the transmission – specifies how fast </a:t>
            </a:r>
            <a:r>
              <a:rPr lang="en-PH" dirty="0" err="1" smtClean="0">
                <a:latin typeface="Cambria" pitchFamily="18" charset="0"/>
              </a:rPr>
              <a:t>d,ata</a:t>
            </a:r>
            <a:r>
              <a:rPr lang="en-PH" dirty="0" smtClean="0">
                <a:latin typeface="Cambria" pitchFamily="18" charset="0"/>
              </a:rPr>
              <a:t> is sent over a serial line, in bits per second (1200,2400,4800,19200,38400,57600, and 115200)</a:t>
            </a:r>
          </a:p>
          <a:p>
            <a:pPr marL="0" indent="0" algn="just">
              <a:spcBef>
                <a:spcPts val="0"/>
              </a:spcBef>
              <a:buClr>
                <a:srgbClr val="000099"/>
              </a:buClr>
              <a:buSzPct val="70000"/>
              <a:buNone/>
            </a:pP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Nu</a:t>
            </a:r>
            <a:r>
              <a:rPr lang="en-PH" dirty="0" smtClean="0">
                <a:latin typeface="Cambria" pitchFamily="18" charset="0"/>
              </a:rPr>
              <a:t>mber of data bits – Data bits are transmitted upside down and backwards, which means that inverted logic is used and the order of transmission is from LSB to MSB.</a:t>
            </a:r>
          </a:p>
          <a:p>
            <a:pPr algn="just">
              <a:spcBef>
                <a:spcPts val="0"/>
              </a:spcBef>
              <a:buClr>
                <a:srgbClr val="000099"/>
              </a:buClr>
              <a:buSzPct val="70000"/>
              <a:buFont typeface="Wingdings" panose="05000000000000000000" pitchFamily="2" charset="2"/>
              <a:buChar char="Ø"/>
            </a:pP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Parity – is a simple, low level error checking. Can be none, even, or odd</a:t>
            </a:r>
            <a:r>
              <a:rPr lang="en-PH" dirty="0">
                <a:latin typeface="Cambria" pitchFamily="18" charset="0"/>
              </a:rPr>
              <a:t>. The receiver calculates parity for the character and compares the result to the parity bit received. If the calculated and real parity bits don’t match, an error occurred and we act appropriately</a:t>
            </a:r>
            <a:r>
              <a:rPr lang="en-PH" dirty="0" smtClean="0">
                <a:latin typeface="Cambria" pitchFamily="18" charset="0"/>
              </a:rPr>
              <a:t>.</a:t>
            </a:r>
          </a:p>
          <a:p>
            <a:pPr algn="just">
              <a:spcBef>
                <a:spcPts val="0"/>
              </a:spcBef>
              <a:buClr>
                <a:srgbClr val="000099"/>
              </a:buClr>
              <a:buSzPct val="70000"/>
              <a:buFont typeface="Wingdings" panose="05000000000000000000" pitchFamily="2" charset="2"/>
              <a:buChar char="Ø"/>
            </a:pP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Stop bits </a:t>
            </a:r>
            <a:r>
              <a:rPr lang="en-PH" dirty="0">
                <a:latin typeface="Cambria" pitchFamily="18" charset="0"/>
              </a:rPr>
              <a:t>– This bit tells us that the last character was just sent.</a:t>
            </a: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v"/>
            </a:pPr>
            <a:endParaRPr lang="en-US" dirty="0" smtClean="0">
              <a:latin typeface="Cambria" pitchFamily="18" charset="0"/>
            </a:endParaRPr>
          </a:p>
        </p:txBody>
      </p:sp>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22</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dirty="0" smtClean="0">
                <a:solidFill>
                  <a:schemeClr val="bg1"/>
                </a:solidFill>
                <a:latin typeface="Arial" panose="020B0604020202020204" pitchFamily="34" charset="0"/>
                <a:ea typeface="+mj-ea"/>
                <a:cs typeface="Arial" panose="020B0604020202020204" pitchFamily="34" charset="0"/>
              </a:rPr>
              <a:t>Acquiring Data</a:t>
            </a:r>
            <a:endParaRPr kumimoji="0" lang="en-US" sz="44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8302049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1"/>
            <a:ext cx="8537944" cy="2163726"/>
          </a:xfrm>
        </p:spPr>
        <p:txBody>
          <a:bodyPr>
            <a:normAutofit fontScale="85000" lnSpcReduction="10000"/>
          </a:bodyPr>
          <a:lstStyle/>
          <a:p>
            <a:pPr marL="0" indent="0" algn="just">
              <a:spcBef>
                <a:spcPts val="0"/>
              </a:spcBef>
              <a:buClr>
                <a:srgbClr val="000099"/>
              </a:buClr>
              <a:buSzPct val="70000"/>
              <a:buNone/>
            </a:pPr>
            <a:r>
              <a:rPr lang="en-PH" dirty="0">
                <a:latin typeface="Cambria" pitchFamily="18" charset="0"/>
              </a:rPr>
              <a:t>Software Architecture</a:t>
            </a:r>
          </a:p>
          <a:p>
            <a:pPr algn="just">
              <a:spcBef>
                <a:spcPts val="0"/>
              </a:spcBef>
              <a:buClr>
                <a:srgbClr val="000099"/>
              </a:buClr>
              <a:buSzPct val="70000"/>
              <a:buFont typeface="Wingdings" panose="05000000000000000000" pitchFamily="2" charset="2"/>
              <a:buChar char="Ø"/>
            </a:pPr>
            <a:r>
              <a:rPr lang="en-PH" dirty="0">
                <a:latin typeface="Cambria" pitchFamily="18" charset="0"/>
              </a:rPr>
              <a:t>The software architecture for instrument control using LabVIEW is similar to the architecture of data acquisition (DAQ). </a:t>
            </a: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Instrument </a:t>
            </a:r>
            <a:r>
              <a:rPr lang="en-PH" dirty="0">
                <a:latin typeface="Cambria" pitchFamily="18" charset="0"/>
              </a:rPr>
              <a:t>interfaces such as GPIB include a set of drivers. </a:t>
            </a: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You </a:t>
            </a:r>
            <a:r>
              <a:rPr lang="en-PH" dirty="0">
                <a:latin typeface="Cambria" pitchFamily="18" charset="0"/>
              </a:rPr>
              <a:t>can use Measurement and Automation Explorer (MAX) to configure the interface. </a:t>
            </a:r>
            <a:endParaRPr lang="en-PH" dirty="0" smtClean="0">
              <a:latin typeface="Cambria" pitchFamily="18" charset="0"/>
            </a:endParaRPr>
          </a:p>
        </p:txBody>
      </p:sp>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23</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dirty="0" smtClean="0">
                <a:solidFill>
                  <a:schemeClr val="bg1"/>
                </a:solidFill>
                <a:latin typeface="Arial" panose="020B0604020202020204" pitchFamily="34" charset="0"/>
                <a:ea typeface="+mj-ea"/>
                <a:cs typeface="Arial" panose="020B0604020202020204" pitchFamily="34" charset="0"/>
              </a:rPr>
              <a:t>Acquiring Data</a:t>
            </a:r>
            <a:endParaRPr kumimoji="0" lang="en-US" sz="44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000125" y="3042285"/>
            <a:ext cx="7143750" cy="2886075"/>
          </a:xfrm>
          <a:prstGeom prst="rect">
            <a:avLst/>
          </a:prstGeom>
        </p:spPr>
      </p:pic>
    </p:spTree>
    <p:extLst>
      <p:ext uri="{BB962C8B-B14F-4D97-AF65-F5344CB8AC3E}">
        <p14:creationId xmlns:p14="http://schemas.microsoft.com/office/powerpoint/2010/main" val="31342800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1"/>
            <a:ext cx="8537944" cy="2163726"/>
          </a:xfrm>
        </p:spPr>
        <p:txBody>
          <a:bodyPr>
            <a:normAutofit fontScale="85000" lnSpcReduction="20000"/>
          </a:bodyPr>
          <a:lstStyle/>
          <a:p>
            <a:pPr marL="0" indent="0" algn="just">
              <a:spcBef>
                <a:spcPts val="0"/>
              </a:spcBef>
              <a:buClr>
                <a:srgbClr val="000099"/>
              </a:buClr>
              <a:buSzPct val="70000"/>
              <a:buNone/>
            </a:pPr>
            <a:r>
              <a:rPr lang="en-PH" dirty="0" smtClean="0">
                <a:latin typeface="Cambria" pitchFamily="18" charset="0"/>
              </a:rPr>
              <a:t>You use MAX to configure and test the interface. To launch MAX, select </a:t>
            </a:r>
            <a:r>
              <a:rPr lang="en-PH" dirty="0" err="1" smtClean="0">
                <a:latin typeface="Cambria" pitchFamily="18" charset="0"/>
              </a:rPr>
              <a:t>Tools»Measurement</a:t>
            </a:r>
            <a:r>
              <a:rPr lang="en-PH" dirty="0" smtClean="0">
                <a:latin typeface="Cambria" pitchFamily="18" charset="0"/>
              </a:rPr>
              <a:t> &amp; Automation Explorer in LabVIEW. Alternatively, you can double-click the MAX icon on the desktop to launch MAX. In MAX, you can list all the instruments connected to your PC by selecting the Scan For Instruments button on the toolbar. To configure the objects listed in MAX, right-click each item and select an option from the shortcut menu.</a:t>
            </a:r>
          </a:p>
          <a:p>
            <a:pPr marL="0" indent="0" algn="just">
              <a:spcBef>
                <a:spcPts val="0"/>
              </a:spcBef>
              <a:buClr>
                <a:srgbClr val="000099"/>
              </a:buClr>
              <a:buSzPct val="70000"/>
              <a:buNone/>
            </a:pPr>
            <a:endParaRPr lang="en-PH" dirty="0">
              <a:latin typeface="Cambria" pitchFamily="18" charset="0"/>
            </a:endParaRPr>
          </a:p>
        </p:txBody>
      </p:sp>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24</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smtClean="0">
                <a:solidFill>
                  <a:schemeClr val="bg1"/>
                </a:solidFill>
                <a:latin typeface="Arial" panose="020B0604020202020204" pitchFamily="34" charset="0"/>
                <a:ea typeface="+mj-ea"/>
                <a:cs typeface="Arial" panose="020B0604020202020204" pitchFamily="34" charset="0"/>
              </a:rPr>
              <a:t>Measurement and automation explorer</a:t>
            </a:r>
            <a:endPar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pic>
        <p:nvPicPr>
          <p:cNvPr id="10" name="Picture 9"/>
          <p:cNvPicPr>
            <a:picLocks noChangeAspect="1"/>
          </p:cNvPicPr>
          <p:nvPr/>
        </p:nvPicPr>
        <p:blipFill>
          <a:blip r:embed="rId3"/>
          <a:stretch>
            <a:fillRect/>
          </a:stretch>
        </p:blipFill>
        <p:spPr>
          <a:xfrm>
            <a:off x="1393799" y="2849527"/>
            <a:ext cx="6092851" cy="3195992"/>
          </a:xfrm>
          <a:prstGeom prst="rect">
            <a:avLst/>
          </a:prstGeom>
        </p:spPr>
      </p:pic>
    </p:spTree>
    <p:extLst>
      <p:ext uri="{BB962C8B-B14F-4D97-AF65-F5344CB8AC3E}">
        <p14:creationId xmlns:p14="http://schemas.microsoft.com/office/powerpoint/2010/main" val="25274956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1"/>
            <a:ext cx="8537944" cy="5242559"/>
          </a:xfrm>
        </p:spPr>
        <p:txBody>
          <a:bodyPr>
            <a:normAutofit lnSpcReduction="10000"/>
          </a:bodyPr>
          <a:lstStyle/>
          <a:p>
            <a:pPr marL="0" indent="0" algn="just">
              <a:spcBef>
                <a:spcPts val="0"/>
              </a:spcBef>
              <a:buClr>
                <a:srgbClr val="000099"/>
              </a:buClr>
              <a:buSzPct val="70000"/>
              <a:buNone/>
            </a:pPr>
            <a:r>
              <a:rPr lang="en-PH" dirty="0">
                <a:latin typeface="Cambria" pitchFamily="18" charset="0"/>
              </a:rPr>
              <a:t>Using VISA</a:t>
            </a:r>
          </a:p>
          <a:p>
            <a:pPr marL="0" indent="0" algn="just">
              <a:spcBef>
                <a:spcPts val="0"/>
              </a:spcBef>
              <a:buClr>
                <a:srgbClr val="000099"/>
              </a:buClr>
              <a:buSzPct val="70000"/>
              <a:buNone/>
            </a:pPr>
            <a:r>
              <a:rPr lang="en-PH" dirty="0">
                <a:latin typeface="Cambria" pitchFamily="18" charset="0"/>
              </a:rPr>
              <a:t>In LabVIEW, VISA is a single library of functions you use to communicate with GPIB, serial, VXI, and computer-based instruments. You do not need to use separate I/O palettes to program an instrument. VISA provides a single set of functions that work for any type of interface. Therefore, many LabVIEW instrument drivers use VISA as the I/O language. Features of VISA are listed below</a:t>
            </a:r>
            <a:r>
              <a:rPr lang="en-PH" dirty="0" smtClean="0">
                <a:latin typeface="Cambria" pitchFamily="18" charset="0"/>
              </a:rPr>
              <a:t>.</a:t>
            </a: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VISA is the lower layer of </a:t>
            </a:r>
            <a:r>
              <a:rPr lang="en-PH" dirty="0" err="1" smtClean="0">
                <a:latin typeface="Cambria" pitchFamily="18" charset="0"/>
              </a:rPr>
              <a:t>funcitons</a:t>
            </a:r>
            <a:r>
              <a:rPr lang="en-PH" dirty="0" smtClean="0">
                <a:latin typeface="Cambria" pitchFamily="18" charset="0"/>
              </a:rPr>
              <a:t> in the LabVIEW Instrument Driver. Vis that communicates with the driver software.</a:t>
            </a: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VISA by itself does not provide instrumentation programming capability</a:t>
            </a: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VISA is a high level API that calls low-level drivers</a:t>
            </a:r>
          </a:p>
        </p:txBody>
      </p:sp>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25</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smtClean="0">
                <a:solidFill>
                  <a:schemeClr val="bg1"/>
                </a:solidFill>
                <a:latin typeface="Arial" panose="020B0604020202020204" pitchFamily="34" charset="0"/>
                <a:ea typeface="+mj-ea"/>
                <a:cs typeface="Arial" panose="020B0604020202020204" pitchFamily="34" charset="0"/>
              </a:rPr>
              <a:t>VISA</a:t>
            </a:r>
            <a:endPar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455194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1"/>
            <a:ext cx="4816549" cy="5242559"/>
          </a:xfrm>
        </p:spPr>
        <p:txBody>
          <a:bodyPr>
            <a:normAutofit fontScale="85000" lnSpcReduction="20000"/>
          </a:bodyPr>
          <a:lstStyle/>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If </a:t>
            </a:r>
            <a:r>
              <a:rPr lang="en-PH" dirty="0">
                <a:latin typeface="Cambria" pitchFamily="18" charset="0"/>
              </a:rPr>
              <a:t>you choose not to use the Instrument I/O Assistant to automatically generate code for you, you can still write a VI to communicate with the instrument. </a:t>
            </a: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The </a:t>
            </a:r>
            <a:r>
              <a:rPr lang="en-PH" dirty="0">
                <a:latin typeface="Cambria" pitchFamily="18" charset="0"/>
              </a:rPr>
              <a:t>most commonly used VISA communication functions are the VISA Write and VISA Read functions</a:t>
            </a:r>
            <a:r>
              <a:rPr lang="en-PH" dirty="0" smtClean="0">
                <a:latin typeface="Cambria" pitchFamily="18" charset="0"/>
              </a:rPr>
              <a:t>.</a:t>
            </a: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 </a:t>
            </a:r>
            <a:r>
              <a:rPr lang="en-PH" dirty="0">
                <a:latin typeface="Cambria" pitchFamily="18" charset="0"/>
              </a:rPr>
              <a:t>Most instruments require you to send information in the form of a command or query before you can read information back from the instrument. </a:t>
            </a: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Therefore</a:t>
            </a:r>
            <a:r>
              <a:rPr lang="en-PH" dirty="0">
                <a:latin typeface="Cambria" pitchFamily="18" charset="0"/>
              </a:rPr>
              <a:t>, the VISA Write function is usually followed by a VISA Read function.</a:t>
            </a:r>
            <a:endParaRPr lang="en-PH" dirty="0" smtClean="0">
              <a:latin typeface="Cambria" pitchFamily="18" charset="0"/>
            </a:endParaRPr>
          </a:p>
        </p:txBody>
      </p:sp>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26</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smtClean="0">
                <a:solidFill>
                  <a:schemeClr val="bg1"/>
                </a:solidFill>
                <a:latin typeface="Arial" panose="020B0604020202020204" pitchFamily="34" charset="0"/>
                <a:ea typeface="+mj-ea"/>
                <a:cs typeface="Arial" panose="020B0604020202020204" pitchFamily="34" charset="0"/>
              </a:rPr>
              <a:t>VISA Communication Functions</a:t>
            </a:r>
            <a:endPar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pic>
        <p:nvPicPr>
          <p:cNvPr id="2" name="Picture 1"/>
          <p:cNvPicPr>
            <a:picLocks noChangeAspect="1"/>
          </p:cNvPicPr>
          <p:nvPr/>
        </p:nvPicPr>
        <p:blipFill>
          <a:blip r:embed="rId3"/>
          <a:stretch>
            <a:fillRect/>
          </a:stretch>
        </p:blipFill>
        <p:spPr>
          <a:xfrm>
            <a:off x="5405325" y="2223880"/>
            <a:ext cx="3591148" cy="2166399"/>
          </a:xfrm>
          <a:prstGeom prst="rect">
            <a:avLst/>
          </a:prstGeom>
        </p:spPr>
      </p:pic>
    </p:spTree>
    <p:extLst>
      <p:ext uri="{BB962C8B-B14F-4D97-AF65-F5344CB8AC3E}">
        <p14:creationId xmlns:p14="http://schemas.microsoft.com/office/powerpoint/2010/main" val="40228536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1"/>
            <a:ext cx="8058150" cy="5242559"/>
          </a:xfrm>
        </p:spPr>
        <p:txBody>
          <a:bodyPr>
            <a:normAutofit/>
          </a:bodyPr>
          <a:lstStyle/>
          <a:p>
            <a:pPr marL="0" indent="0" algn="just">
              <a:spcBef>
                <a:spcPts val="0"/>
              </a:spcBef>
              <a:buClr>
                <a:srgbClr val="000099"/>
              </a:buClr>
              <a:buSzPct val="70000"/>
              <a:buNone/>
            </a:pPr>
            <a:r>
              <a:rPr lang="en-PH" dirty="0" smtClean="0">
                <a:latin typeface="Cambria" pitchFamily="18" charset="0"/>
              </a:rPr>
              <a:t>The </a:t>
            </a:r>
            <a:r>
              <a:rPr lang="en-PH" dirty="0">
                <a:latin typeface="Cambria" pitchFamily="18" charset="0"/>
              </a:rPr>
              <a:t>VISA Configure Serial Port VI uses the following</a:t>
            </a:r>
            <a:r>
              <a:rPr lang="en-PH" dirty="0" smtClean="0">
                <a:latin typeface="Cambria" pitchFamily="18" charset="0"/>
              </a:rPr>
              <a:t>:</a:t>
            </a: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VISA Resource Name – initializes the port identified by VISA resource name to the specified settings</a:t>
            </a: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Timeout – sets the timeout value for the serial communication</a:t>
            </a: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Baud rate, data bits, parity, and flow control specify those specific serial port parameters</a:t>
            </a: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Error in and error out – maintain error conditions for the VI</a:t>
            </a:r>
          </a:p>
        </p:txBody>
      </p:sp>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27</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smtClean="0">
                <a:solidFill>
                  <a:schemeClr val="bg1"/>
                </a:solidFill>
                <a:latin typeface="Arial" panose="020B0604020202020204" pitchFamily="34" charset="0"/>
                <a:ea typeface="+mj-ea"/>
                <a:cs typeface="Arial" panose="020B0604020202020204" pitchFamily="34" charset="0"/>
              </a:rPr>
              <a:t>VISA and Serial</a:t>
            </a:r>
            <a:endPar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0589818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28</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smtClean="0">
                <a:solidFill>
                  <a:schemeClr val="bg1"/>
                </a:solidFill>
                <a:latin typeface="Arial" panose="020B0604020202020204" pitchFamily="34" charset="0"/>
                <a:ea typeface="+mj-ea"/>
                <a:cs typeface="Arial" panose="020B0604020202020204" pitchFamily="34" charset="0"/>
              </a:rPr>
              <a:t>VISA and Serial. Example</a:t>
            </a:r>
            <a:endPar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pic>
        <p:nvPicPr>
          <p:cNvPr id="10" name="Picture 9"/>
          <p:cNvPicPr>
            <a:picLocks noChangeAspect="1"/>
          </p:cNvPicPr>
          <p:nvPr/>
        </p:nvPicPr>
        <p:blipFill>
          <a:blip r:embed="rId3"/>
          <a:stretch>
            <a:fillRect/>
          </a:stretch>
        </p:blipFill>
        <p:spPr>
          <a:xfrm>
            <a:off x="193097" y="1379004"/>
            <a:ext cx="8757807" cy="4099993"/>
          </a:xfrm>
          <a:prstGeom prst="rect">
            <a:avLst/>
          </a:prstGeom>
        </p:spPr>
      </p:pic>
    </p:spTree>
    <p:extLst>
      <p:ext uri="{BB962C8B-B14F-4D97-AF65-F5344CB8AC3E}">
        <p14:creationId xmlns:p14="http://schemas.microsoft.com/office/powerpoint/2010/main" val="3552905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29</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smtClean="0">
                <a:solidFill>
                  <a:schemeClr val="bg1"/>
                </a:solidFill>
                <a:latin typeface="Arial" panose="020B0604020202020204" pitchFamily="34" charset="0"/>
                <a:ea typeface="+mj-ea"/>
                <a:cs typeface="Arial" panose="020B0604020202020204" pitchFamily="34" charset="0"/>
              </a:rPr>
              <a:t>VISA and Serial. Example</a:t>
            </a:r>
            <a:endPar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
        <p:nvSpPr>
          <p:cNvPr id="11" name="Content Placeholder 2"/>
          <p:cNvSpPr>
            <a:spLocks noGrp="1"/>
          </p:cNvSpPr>
          <p:nvPr>
            <p:ph idx="1"/>
          </p:nvPr>
        </p:nvSpPr>
        <p:spPr>
          <a:xfrm>
            <a:off x="303028" y="716280"/>
            <a:ext cx="8537944" cy="1500221"/>
          </a:xfrm>
        </p:spPr>
        <p:txBody>
          <a:bodyPr>
            <a:normAutofit/>
          </a:bodyPr>
          <a:lstStyle/>
          <a:p>
            <a:pPr marL="0" indent="0" algn="just">
              <a:spcBef>
                <a:spcPts val="0"/>
              </a:spcBef>
              <a:buClr>
                <a:srgbClr val="000099"/>
              </a:buClr>
              <a:buSzPct val="70000"/>
              <a:buNone/>
            </a:pPr>
            <a:r>
              <a:rPr lang="en-PH" dirty="0" smtClean="0">
                <a:latin typeface="Cambria" pitchFamily="18" charset="0"/>
              </a:rPr>
              <a:t>Programming an AFG-2000 Arbitrary Function Generator </a:t>
            </a:r>
          </a:p>
        </p:txBody>
      </p:sp>
      <p:pic>
        <p:nvPicPr>
          <p:cNvPr id="2" name="Picture 1"/>
          <p:cNvPicPr>
            <a:picLocks noChangeAspect="1"/>
          </p:cNvPicPr>
          <p:nvPr/>
        </p:nvPicPr>
        <p:blipFill>
          <a:blip r:embed="rId3"/>
          <a:stretch>
            <a:fillRect/>
          </a:stretch>
        </p:blipFill>
        <p:spPr>
          <a:xfrm>
            <a:off x="397792" y="4275739"/>
            <a:ext cx="8348415" cy="1784059"/>
          </a:xfrm>
          <a:prstGeom prst="rect">
            <a:avLst/>
          </a:prstGeom>
        </p:spPr>
      </p:pic>
    </p:spTree>
    <p:extLst>
      <p:ext uri="{BB962C8B-B14F-4D97-AF65-F5344CB8AC3E}">
        <p14:creationId xmlns:p14="http://schemas.microsoft.com/office/powerpoint/2010/main" val="313674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059365"/>
          </a:xfrm>
        </p:spPr>
        <p:txBody>
          <a:bodyPr>
            <a:normAutofit/>
          </a:bodyPr>
          <a:lstStyle/>
          <a:p>
            <a:pPr algn="just">
              <a:spcBef>
                <a:spcPts val="0"/>
              </a:spcBef>
              <a:buClr>
                <a:srgbClr val="000099"/>
              </a:buClr>
              <a:buSzPct val="70000"/>
              <a:buFont typeface="Wingdings" panose="05000000000000000000" pitchFamily="2" charset="2"/>
              <a:buChar char="Ø"/>
            </a:pPr>
            <a:r>
              <a:rPr lang="en-PH" dirty="0">
                <a:latin typeface="Cambria" pitchFamily="18" charset="0"/>
              </a:rPr>
              <a:t>A data acquisition (DAQ) system uses a data acquisition device to pass </a:t>
            </a:r>
            <a:r>
              <a:rPr lang="en-PH" dirty="0" smtClean="0">
                <a:latin typeface="Cambria" pitchFamily="18" charset="0"/>
              </a:rPr>
              <a:t>a conditioned </a:t>
            </a:r>
            <a:r>
              <a:rPr lang="en-PH" dirty="0">
                <a:latin typeface="Cambria" pitchFamily="18" charset="0"/>
              </a:rPr>
              <a:t>electrical signal to a computer for software analysis and data</a:t>
            </a:r>
          </a:p>
          <a:p>
            <a:pPr algn="just">
              <a:spcBef>
                <a:spcPts val="0"/>
              </a:spcBef>
              <a:buClr>
                <a:srgbClr val="000099"/>
              </a:buClr>
              <a:buSzPct val="70000"/>
              <a:buFont typeface="Wingdings" panose="05000000000000000000" pitchFamily="2" charset="2"/>
              <a:buChar char="Ø"/>
            </a:pPr>
            <a:r>
              <a:rPr lang="en-PH" dirty="0">
                <a:latin typeface="Cambria" pitchFamily="18" charset="0"/>
              </a:rPr>
              <a:t>logging. </a:t>
            </a: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You </a:t>
            </a:r>
            <a:r>
              <a:rPr lang="en-PH" dirty="0">
                <a:latin typeface="Cambria" pitchFamily="18" charset="0"/>
              </a:rPr>
              <a:t>can choose a data acquisition device that uses a PCI bus, a </a:t>
            </a:r>
            <a:r>
              <a:rPr lang="en-PH" dirty="0" smtClean="0">
                <a:latin typeface="Cambria" pitchFamily="18" charset="0"/>
              </a:rPr>
              <a:t>PCI Express </a:t>
            </a:r>
            <a:r>
              <a:rPr lang="en-PH" dirty="0">
                <a:latin typeface="Cambria" pitchFamily="18" charset="0"/>
              </a:rPr>
              <a:t>bus, a PXI bus, or the computer USB or IEEE 1394 port. </a:t>
            </a: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This </a:t>
            </a:r>
            <a:r>
              <a:rPr lang="en-PH" dirty="0">
                <a:latin typeface="Cambria" pitchFamily="18" charset="0"/>
              </a:rPr>
              <a:t>lesson</a:t>
            </a:r>
          </a:p>
          <a:p>
            <a:pPr algn="just">
              <a:spcBef>
                <a:spcPts val="0"/>
              </a:spcBef>
              <a:buClr>
                <a:srgbClr val="000099"/>
              </a:buClr>
              <a:buSzPct val="70000"/>
              <a:buFont typeface="Wingdings" panose="05000000000000000000" pitchFamily="2" charset="2"/>
              <a:buChar char="Ø"/>
            </a:pPr>
            <a:r>
              <a:rPr lang="en-PH" dirty="0">
                <a:latin typeface="Cambria" pitchFamily="18" charset="0"/>
              </a:rPr>
              <a:t>explains the hardware used in a data acquisition system, how to </a:t>
            </a:r>
            <a:r>
              <a:rPr lang="en-PH" dirty="0" smtClean="0">
                <a:latin typeface="Cambria" pitchFamily="18" charset="0"/>
              </a:rPr>
              <a:t>configure the </a:t>
            </a:r>
            <a:r>
              <a:rPr lang="en-PH" dirty="0">
                <a:latin typeface="Cambria" pitchFamily="18" charset="0"/>
              </a:rPr>
              <a:t>devices and how to program analog input and output, counters, and</a:t>
            </a:r>
          </a:p>
          <a:p>
            <a:pPr algn="just">
              <a:spcBef>
                <a:spcPts val="0"/>
              </a:spcBef>
              <a:buClr>
                <a:srgbClr val="000099"/>
              </a:buClr>
              <a:buSzPct val="70000"/>
              <a:buFont typeface="Wingdings" panose="05000000000000000000" pitchFamily="2" charset="2"/>
              <a:buChar char="Ø"/>
            </a:pPr>
            <a:r>
              <a:rPr lang="en-PH" dirty="0">
                <a:latin typeface="Cambria" pitchFamily="18" charset="0"/>
              </a:rPr>
              <a:t>digital input and output.</a:t>
            </a:r>
            <a:endParaRPr lang="en-US" dirty="0" smtClean="0">
              <a:latin typeface="Cambria" pitchFamily="18" charset="0"/>
            </a:endParaRPr>
          </a:p>
        </p:txBody>
      </p:sp>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3</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dirty="0" smtClean="0">
                <a:solidFill>
                  <a:schemeClr val="bg1"/>
                </a:solidFill>
                <a:latin typeface="Arial" panose="020B0604020202020204" pitchFamily="34" charset="0"/>
                <a:ea typeface="+mj-ea"/>
                <a:cs typeface="Arial" panose="020B0604020202020204" pitchFamily="34" charset="0"/>
              </a:rPr>
              <a:t>Acquiring Data</a:t>
            </a:r>
            <a:endParaRPr kumimoji="0" lang="en-US" sz="44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41380238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1"/>
            <a:ext cx="8537944" cy="1500221"/>
          </a:xfrm>
        </p:spPr>
        <p:txBody>
          <a:bodyPr>
            <a:normAutofit/>
          </a:bodyPr>
          <a:lstStyle/>
          <a:p>
            <a:pPr marL="0" indent="0" algn="just">
              <a:spcBef>
                <a:spcPts val="0"/>
              </a:spcBef>
              <a:buClr>
                <a:srgbClr val="000099"/>
              </a:buClr>
              <a:buSzPct val="70000"/>
              <a:buNone/>
            </a:pPr>
            <a:r>
              <a:rPr lang="en-PH" dirty="0" smtClean="0">
                <a:latin typeface="Cambria" pitchFamily="18" charset="0"/>
              </a:rPr>
              <a:t>The </a:t>
            </a:r>
            <a:r>
              <a:rPr lang="en-PH" dirty="0">
                <a:latin typeface="Cambria" pitchFamily="18" charset="0"/>
              </a:rPr>
              <a:t>Instrument I/O Assistant is a LabVIEW Express VI that is used when an instrument driver is not available. It is used to</a:t>
            </a:r>
            <a:r>
              <a:rPr lang="en-PH" dirty="0" smtClean="0">
                <a:latin typeface="Cambria" pitchFamily="18" charset="0"/>
              </a:rPr>
              <a:t>:</a:t>
            </a:r>
          </a:p>
        </p:txBody>
      </p:sp>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30</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smtClean="0">
                <a:solidFill>
                  <a:schemeClr val="bg1"/>
                </a:solidFill>
                <a:latin typeface="Arial" panose="020B0604020202020204" pitchFamily="34" charset="0"/>
                <a:ea typeface="+mj-ea"/>
                <a:cs typeface="Arial" panose="020B0604020202020204" pitchFamily="34" charset="0"/>
              </a:rPr>
              <a:t>Instrument I/O Assistant</a:t>
            </a:r>
            <a:endPar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pic>
        <p:nvPicPr>
          <p:cNvPr id="2" name="Picture 1"/>
          <p:cNvPicPr>
            <a:picLocks noChangeAspect="1"/>
          </p:cNvPicPr>
          <p:nvPr/>
        </p:nvPicPr>
        <p:blipFill>
          <a:blip r:embed="rId3"/>
          <a:stretch>
            <a:fillRect/>
          </a:stretch>
        </p:blipFill>
        <p:spPr>
          <a:xfrm>
            <a:off x="7429500" y="2896518"/>
            <a:ext cx="1085850" cy="1409700"/>
          </a:xfrm>
          <a:prstGeom prst="rect">
            <a:avLst/>
          </a:prstGeom>
        </p:spPr>
      </p:pic>
      <p:sp>
        <p:nvSpPr>
          <p:cNvPr id="11" name="Content Placeholder 2"/>
          <p:cNvSpPr txBox="1">
            <a:spLocks/>
          </p:cNvSpPr>
          <p:nvPr/>
        </p:nvSpPr>
        <p:spPr>
          <a:xfrm>
            <a:off x="457200" y="1997359"/>
            <a:ext cx="5433237" cy="393100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Communicate with message-based instruments.</a:t>
            </a:r>
          </a:p>
          <a:p>
            <a:pPr marL="0" indent="0" algn="just">
              <a:spcBef>
                <a:spcPts val="0"/>
              </a:spcBef>
              <a:buClr>
                <a:srgbClr val="000099"/>
              </a:buClr>
              <a:buSzPct val="70000"/>
              <a:buNone/>
            </a:pPr>
            <a:endParaRPr lang="en-PH" dirty="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Can also be used to a serial, Ethernet, or GPIB interface</a:t>
            </a:r>
          </a:p>
          <a:p>
            <a:pPr algn="just">
              <a:spcBef>
                <a:spcPts val="0"/>
              </a:spcBef>
              <a:buClr>
                <a:srgbClr val="000099"/>
              </a:buClr>
              <a:buSzPct val="70000"/>
              <a:buFont typeface="Wingdings" panose="05000000000000000000" pitchFamily="2" charset="2"/>
              <a:buChar char="Ø"/>
            </a:pP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Convert the raw data to an ASCII representation</a:t>
            </a:r>
          </a:p>
          <a:p>
            <a:pPr algn="just">
              <a:spcBef>
                <a:spcPts val="0"/>
              </a:spcBef>
              <a:buClr>
                <a:srgbClr val="000099"/>
              </a:buClr>
              <a:buSzPct val="70000"/>
              <a:buFont typeface="Wingdings" panose="05000000000000000000" pitchFamily="2" charset="2"/>
              <a:buChar char="Ø"/>
            </a:pP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Organize instrument communication into ordered steps</a:t>
            </a:r>
          </a:p>
        </p:txBody>
      </p:sp>
    </p:spTree>
    <p:extLst>
      <p:ext uri="{BB962C8B-B14F-4D97-AF65-F5344CB8AC3E}">
        <p14:creationId xmlns:p14="http://schemas.microsoft.com/office/powerpoint/2010/main" val="41485154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31</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smtClean="0">
                <a:solidFill>
                  <a:schemeClr val="bg1"/>
                </a:solidFill>
                <a:latin typeface="Arial" panose="020B0604020202020204" pitchFamily="34" charset="0"/>
                <a:ea typeface="+mj-ea"/>
                <a:cs typeface="Arial" panose="020B0604020202020204" pitchFamily="34" charset="0"/>
              </a:rPr>
              <a:t>How to use Instrument I/O Assistant</a:t>
            </a:r>
            <a:endPar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pic>
        <p:nvPicPr>
          <p:cNvPr id="12" name="Picture 11"/>
          <p:cNvPicPr>
            <a:picLocks noChangeAspect="1"/>
          </p:cNvPicPr>
          <p:nvPr/>
        </p:nvPicPr>
        <p:blipFill>
          <a:blip r:embed="rId3"/>
          <a:stretch>
            <a:fillRect/>
          </a:stretch>
        </p:blipFill>
        <p:spPr>
          <a:xfrm>
            <a:off x="2919412" y="1867852"/>
            <a:ext cx="3305175" cy="2771775"/>
          </a:xfrm>
          <a:prstGeom prst="rect">
            <a:avLst/>
          </a:prstGeom>
        </p:spPr>
      </p:pic>
    </p:spTree>
    <p:extLst>
      <p:ext uri="{BB962C8B-B14F-4D97-AF65-F5344CB8AC3E}">
        <p14:creationId xmlns:p14="http://schemas.microsoft.com/office/powerpoint/2010/main" val="40321435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32</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smtClean="0">
                <a:solidFill>
                  <a:schemeClr val="bg1"/>
                </a:solidFill>
                <a:latin typeface="Arial" panose="020B0604020202020204" pitchFamily="34" charset="0"/>
                <a:ea typeface="+mj-ea"/>
                <a:cs typeface="Arial" panose="020B0604020202020204" pitchFamily="34" charset="0"/>
              </a:rPr>
              <a:t>How to use Instrument I/O Assistant</a:t>
            </a:r>
            <a:endPar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pic>
        <p:nvPicPr>
          <p:cNvPr id="13" name="Picture 12"/>
          <p:cNvPicPr>
            <a:picLocks noChangeAspect="1"/>
          </p:cNvPicPr>
          <p:nvPr/>
        </p:nvPicPr>
        <p:blipFill>
          <a:blip r:embed="rId3"/>
          <a:stretch>
            <a:fillRect/>
          </a:stretch>
        </p:blipFill>
        <p:spPr>
          <a:xfrm>
            <a:off x="2955297" y="943632"/>
            <a:ext cx="5019675" cy="4752975"/>
          </a:xfrm>
          <a:prstGeom prst="rect">
            <a:avLst/>
          </a:prstGeom>
        </p:spPr>
      </p:pic>
    </p:spTree>
    <p:extLst>
      <p:ext uri="{BB962C8B-B14F-4D97-AF65-F5344CB8AC3E}">
        <p14:creationId xmlns:p14="http://schemas.microsoft.com/office/powerpoint/2010/main" val="18030822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33</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smtClean="0">
                <a:solidFill>
                  <a:schemeClr val="bg1"/>
                </a:solidFill>
                <a:latin typeface="Arial" panose="020B0604020202020204" pitchFamily="34" charset="0"/>
                <a:ea typeface="+mj-ea"/>
                <a:cs typeface="Arial" panose="020B0604020202020204" pitchFamily="34" charset="0"/>
              </a:rPr>
              <a:t>How to use Instrument I/O Assistant</a:t>
            </a:r>
            <a:endPar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pic>
        <p:nvPicPr>
          <p:cNvPr id="14" name="Picture 13"/>
          <p:cNvPicPr>
            <a:picLocks noChangeAspect="1"/>
          </p:cNvPicPr>
          <p:nvPr/>
        </p:nvPicPr>
        <p:blipFill>
          <a:blip r:embed="rId3"/>
          <a:stretch>
            <a:fillRect/>
          </a:stretch>
        </p:blipFill>
        <p:spPr>
          <a:xfrm>
            <a:off x="229466" y="2678949"/>
            <a:ext cx="8685068" cy="1515341"/>
          </a:xfrm>
          <a:prstGeom prst="rect">
            <a:avLst/>
          </a:prstGeom>
        </p:spPr>
      </p:pic>
    </p:spTree>
    <p:extLst>
      <p:ext uri="{BB962C8B-B14F-4D97-AF65-F5344CB8AC3E}">
        <p14:creationId xmlns:p14="http://schemas.microsoft.com/office/powerpoint/2010/main" val="10530721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34</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smtClean="0">
                <a:solidFill>
                  <a:schemeClr val="bg1"/>
                </a:solidFill>
                <a:latin typeface="Arial" panose="020B0604020202020204" pitchFamily="34" charset="0"/>
                <a:ea typeface="+mj-ea"/>
                <a:cs typeface="Arial" panose="020B0604020202020204" pitchFamily="34" charset="0"/>
              </a:rPr>
              <a:t>How to use Instrument I/O Assistant</a:t>
            </a:r>
            <a:endPar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pic>
        <p:nvPicPr>
          <p:cNvPr id="15" name="Picture 14"/>
          <p:cNvPicPr>
            <a:picLocks noChangeAspect="1"/>
          </p:cNvPicPr>
          <p:nvPr/>
        </p:nvPicPr>
        <p:blipFill>
          <a:blip r:embed="rId3"/>
          <a:stretch>
            <a:fillRect/>
          </a:stretch>
        </p:blipFill>
        <p:spPr>
          <a:xfrm>
            <a:off x="2809875" y="1617345"/>
            <a:ext cx="3648075" cy="3638550"/>
          </a:xfrm>
          <a:prstGeom prst="rect">
            <a:avLst/>
          </a:prstGeom>
        </p:spPr>
      </p:pic>
    </p:spTree>
    <p:extLst>
      <p:ext uri="{BB962C8B-B14F-4D97-AF65-F5344CB8AC3E}">
        <p14:creationId xmlns:p14="http://schemas.microsoft.com/office/powerpoint/2010/main" val="36918501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35</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smtClean="0">
                <a:solidFill>
                  <a:schemeClr val="bg1"/>
                </a:solidFill>
                <a:latin typeface="Arial" panose="020B0604020202020204" pitchFamily="34" charset="0"/>
                <a:ea typeface="+mj-ea"/>
                <a:cs typeface="Arial" panose="020B0604020202020204" pitchFamily="34" charset="0"/>
              </a:rPr>
              <a:t>How to use Instrument I/O Assistant</a:t>
            </a:r>
            <a:endPar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pic>
        <p:nvPicPr>
          <p:cNvPr id="16" name="Picture 15"/>
          <p:cNvPicPr>
            <a:picLocks noChangeAspect="1"/>
          </p:cNvPicPr>
          <p:nvPr/>
        </p:nvPicPr>
        <p:blipFill>
          <a:blip r:embed="rId3"/>
          <a:stretch>
            <a:fillRect/>
          </a:stretch>
        </p:blipFill>
        <p:spPr>
          <a:xfrm>
            <a:off x="409575" y="2419350"/>
            <a:ext cx="8324850" cy="2019300"/>
          </a:xfrm>
          <a:prstGeom prst="rect">
            <a:avLst/>
          </a:prstGeom>
        </p:spPr>
      </p:pic>
    </p:spTree>
    <p:extLst>
      <p:ext uri="{BB962C8B-B14F-4D97-AF65-F5344CB8AC3E}">
        <p14:creationId xmlns:p14="http://schemas.microsoft.com/office/powerpoint/2010/main" val="17844622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36</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smtClean="0">
                <a:solidFill>
                  <a:schemeClr val="bg1"/>
                </a:solidFill>
                <a:latin typeface="Arial" panose="020B0604020202020204" pitchFamily="34" charset="0"/>
                <a:ea typeface="+mj-ea"/>
                <a:cs typeface="Arial" panose="020B0604020202020204" pitchFamily="34" charset="0"/>
              </a:rPr>
              <a:t>ANNOUNCEMENT</a:t>
            </a:r>
            <a:endParaRPr kumimoji="0" lang="en-US" sz="40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
        <p:nvSpPr>
          <p:cNvPr id="12" name="Content Placeholder 2"/>
          <p:cNvSpPr>
            <a:spLocks noGrp="1"/>
          </p:cNvSpPr>
          <p:nvPr>
            <p:ph idx="1"/>
          </p:nvPr>
        </p:nvSpPr>
        <p:spPr>
          <a:xfrm>
            <a:off x="457200" y="685802"/>
            <a:ext cx="8058150" cy="5242558"/>
          </a:xfrm>
        </p:spPr>
        <p:txBody>
          <a:bodyPr>
            <a:normAutofit/>
          </a:bodyPr>
          <a:lstStyle/>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LabVIEW written exam on 24 April 2019</a:t>
            </a:r>
          </a:p>
          <a:p>
            <a:pPr algn="just">
              <a:spcBef>
                <a:spcPts val="0"/>
              </a:spcBef>
              <a:buClr>
                <a:srgbClr val="000099"/>
              </a:buClr>
              <a:buSzPct val="70000"/>
              <a:buFont typeface="Wingdings" panose="05000000000000000000" pitchFamily="2" charset="2"/>
              <a:buChar char="Ø"/>
            </a:pPr>
            <a:endParaRPr lang="en-PH" dirty="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Bring one bluebook as your answer sheet.</a:t>
            </a:r>
            <a:endParaRPr lang="en-PH" dirty="0">
              <a:latin typeface="Cambria" pitchFamily="18" charset="0"/>
            </a:endParaRPr>
          </a:p>
        </p:txBody>
      </p:sp>
    </p:spTree>
    <p:extLst>
      <p:ext uri="{BB962C8B-B14F-4D97-AF65-F5344CB8AC3E}">
        <p14:creationId xmlns:p14="http://schemas.microsoft.com/office/powerpoint/2010/main" val="963342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059365"/>
          </a:xfrm>
        </p:spPr>
        <p:txBody>
          <a:bodyPr>
            <a:normAutofit fontScale="92500" lnSpcReduction="10000"/>
          </a:bodyPr>
          <a:lstStyle/>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LabVIEW </a:t>
            </a:r>
            <a:r>
              <a:rPr lang="en-PH" dirty="0">
                <a:latin typeface="Cambria" pitchFamily="18" charset="0"/>
              </a:rPr>
              <a:t>provides a graphical development environment with built-in functionality for configuring and controlling stand-alone instruments using a </a:t>
            </a:r>
            <a:r>
              <a:rPr lang="en-PH" b="1" u="sng" dirty="0">
                <a:solidFill>
                  <a:srgbClr val="0000CC"/>
                </a:solidFill>
                <a:latin typeface="Cambria" pitchFamily="18" charset="0"/>
              </a:rPr>
              <a:t>General Purpose </a:t>
            </a:r>
            <a:r>
              <a:rPr lang="en-PH" b="1" u="sng" dirty="0">
                <a:solidFill>
                  <a:srgbClr val="0000CC"/>
                </a:solidFill>
                <a:latin typeface="Cambria" pitchFamily="18" charset="0"/>
              </a:rPr>
              <a:t>Interface Bus (GPIB</a:t>
            </a:r>
            <a:r>
              <a:rPr lang="en-PH" dirty="0">
                <a:latin typeface="Cambria" pitchFamily="18" charset="0"/>
              </a:rPr>
              <a:t>) or </a:t>
            </a:r>
            <a:r>
              <a:rPr lang="en-PH" b="1" u="sng" dirty="0">
                <a:solidFill>
                  <a:srgbClr val="0000CC"/>
                </a:solidFill>
                <a:latin typeface="Cambria" pitchFamily="18" charset="0"/>
              </a:rPr>
              <a:t>serial interface</a:t>
            </a:r>
            <a:r>
              <a:rPr lang="en-PH" dirty="0">
                <a:latin typeface="Cambria" pitchFamily="18" charset="0"/>
              </a:rPr>
              <a:t>. </a:t>
            </a: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endParaRPr lang="en-PH" dirty="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You </a:t>
            </a:r>
            <a:r>
              <a:rPr lang="en-PH" dirty="0">
                <a:latin typeface="Cambria" pitchFamily="18" charset="0"/>
              </a:rPr>
              <a:t>can use LabVIEW to control and acquire data from instruments with the </a:t>
            </a:r>
            <a:r>
              <a:rPr lang="en-PH" b="1" u="sng" dirty="0" smtClean="0">
                <a:solidFill>
                  <a:srgbClr val="0000CC"/>
                </a:solidFill>
                <a:latin typeface="Cambria" pitchFamily="18" charset="0"/>
              </a:rPr>
              <a:t>(1)</a:t>
            </a:r>
            <a:r>
              <a:rPr lang="en-PH" b="1" u="sng" dirty="0">
                <a:solidFill>
                  <a:srgbClr val="0000CC"/>
                </a:solidFill>
                <a:latin typeface="Cambria" pitchFamily="18" charset="0"/>
              </a:rPr>
              <a:t> instrument drivers </a:t>
            </a:r>
            <a:r>
              <a:rPr lang="en-PH" b="1" u="sng" dirty="0" smtClean="0">
                <a:solidFill>
                  <a:srgbClr val="0000CC"/>
                </a:solidFill>
                <a:latin typeface="Cambria" pitchFamily="18" charset="0"/>
              </a:rPr>
              <a:t>, (2) </a:t>
            </a:r>
            <a:r>
              <a:rPr lang="en-PH" b="1" u="sng" dirty="0">
                <a:solidFill>
                  <a:srgbClr val="0000CC"/>
                </a:solidFill>
                <a:latin typeface="Cambria" pitchFamily="18" charset="0"/>
              </a:rPr>
              <a:t>Virtual Instrument Software Architecture (VISA)</a:t>
            </a:r>
            <a:r>
              <a:rPr lang="en-PH" dirty="0">
                <a:latin typeface="Cambria" pitchFamily="18" charset="0"/>
              </a:rPr>
              <a:t> </a:t>
            </a:r>
            <a:r>
              <a:rPr lang="en-PH" b="1" u="sng" dirty="0">
                <a:solidFill>
                  <a:srgbClr val="0000CC"/>
                </a:solidFill>
                <a:latin typeface="Cambria" pitchFamily="18" charset="0"/>
              </a:rPr>
              <a:t>application programming interface (API</a:t>
            </a:r>
            <a:r>
              <a:rPr lang="en-PH" b="1" u="sng" dirty="0" smtClean="0">
                <a:solidFill>
                  <a:srgbClr val="0000CC"/>
                </a:solidFill>
                <a:latin typeface="Cambria" pitchFamily="18" charset="0"/>
              </a:rPr>
              <a:t>), and (3) Instrument </a:t>
            </a:r>
            <a:r>
              <a:rPr lang="en-PH" b="1" u="sng" dirty="0">
                <a:solidFill>
                  <a:srgbClr val="0000CC"/>
                </a:solidFill>
                <a:latin typeface="Cambria" pitchFamily="18" charset="0"/>
              </a:rPr>
              <a:t>I/O Assistant</a:t>
            </a:r>
            <a:r>
              <a:rPr lang="en-PH" dirty="0">
                <a:latin typeface="Cambria" pitchFamily="18" charset="0"/>
              </a:rPr>
              <a:t>, </a:t>
            </a:r>
            <a:r>
              <a:rPr lang="en-PH" dirty="0" smtClean="0">
                <a:latin typeface="Cambria" pitchFamily="18" charset="0"/>
              </a:rPr>
              <a:t>the, and.</a:t>
            </a:r>
            <a:endParaRPr lang="en-PH" dirty="0">
              <a:latin typeface="Cambria" pitchFamily="18" charset="0"/>
            </a:endParaRPr>
          </a:p>
          <a:p>
            <a:pPr algn="just">
              <a:spcBef>
                <a:spcPts val="0"/>
              </a:spcBef>
              <a:buClr>
                <a:srgbClr val="000099"/>
              </a:buClr>
              <a:buSzPct val="70000"/>
              <a:buFont typeface="Wingdings" panose="05000000000000000000" pitchFamily="2" charset="2"/>
              <a:buChar char="Ø"/>
            </a:pPr>
            <a:endParaRPr lang="en-PH" dirty="0">
              <a:latin typeface="Cambria" pitchFamily="18" charset="0"/>
            </a:endParaRPr>
          </a:p>
          <a:p>
            <a:pPr algn="just">
              <a:spcBef>
                <a:spcPts val="0"/>
              </a:spcBef>
              <a:buClr>
                <a:srgbClr val="000099"/>
              </a:buClr>
              <a:buSzPct val="70000"/>
              <a:buFont typeface="Wingdings" panose="05000000000000000000" pitchFamily="2" charset="2"/>
              <a:buChar char="Ø"/>
            </a:pPr>
            <a:r>
              <a:rPr lang="en-PH" dirty="0">
                <a:latin typeface="Cambria" pitchFamily="18" charset="0"/>
              </a:rPr>
              <a:t>At the end of this topic, you will be able to identify the key concepts related to instrument control of stand-alone instruments using a GPIB or serial interface.</a:t>
            </a:r>
            <a:endParaRPr lang="en-US" dirty="0" smtClean="0">
              <a:latin typeface="Cambria" pitchFamily="18" charset="0"/>
            </a:endParaRPr>
          </a:p>
        </p:txBody>
      </p:sp>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4</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dirty="0" smtClean="0">
                <a:solidFill>
                  <a:schemeClr val="bg1"/>
                </a:solidFill>
                <a:latin typeface="Arial" panose="020B0604020202020204" pitchFamily="34" charset="0"/>
                <a:ea typeface="+mj-ea"/>
                <a:cs typeface="Arial" panose="020B0604020202020204" pitchFamily="34" charset="0"/>
              </a:rPr>
              <a:t>Acquiring Data</a:t>
            </a:r>
            <a:endParaRPr kumimoji="0" lang="en-US" sz="44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965763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3797300" cy="5059365"/>
          </a:xfrm>
        </p:spPr>
        <p:txBody>
          <a:bodyPr>
            <a:normAutofit/>
          </a:bodyPr>
          <a:lstStyle/>
          <a:p>
            <a:pPr marL="0" indent="0" algn="just">
              <a:spcBef>
                <a:spcPts val="0"/>
              </a:spcBef>
              <a:buClr>
                <a:srgbClr val="000099"/>
              </a:buClr>
              <a:buSzPct val="70000"/>
              <a:buNone/>
            </a:pPr>
            <a:r>
              <a:rPr lang="en-PH" dirty="0" smtClean="0">
                <a:latin typeface="Cambria" pitchFamily="18" charset="0"/>
              </a:rPr>
              <a:t>RS-232, USB, </a:t>
            </a:r>
            <a:r>
              <a:rPr lang="en-PH" dirty="0" err="1" smtClean="0">
                <a:latin typeface="Cambria" pitchFamily="18" charset="0"/>
              </a:rPr>
              <a:t>Firewire</a:t>
            </a:r>
            <a:r>
              <a:rPr lang="en-PH" dirty="0" smtClean="0">
                <a:latin typeface="Cambria" pitchFamily="18" charset="0"/>
              </a:rPr>
              <a:t> (Serial)</a:t>
            </a:r>
            <a:endParaRPr lang="en-US" dirty="0" smtClean="0">
              <a:latin typeface="Cambria" pitchFamily="18" charset="0"/>
            </a:endParaRPr>
          </a:p>
        </p:txBody>
      </p:sp>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5</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dirty="0" smtClean="0">
                <a:solidFill>
                  <a:schemeClr val="bg1"/>
                </a:solidFill>
                <a:latin typeface="Arial" panose="020B0604020202020204" pitchFamily="34" charset="0"/>
                <a:ea typeface="+mj-ea"/>
                <a:cs typeface="Arial" panose="020B0604020202020204" pitchFamily="34" charset="0"/>
              </a:rPr>
              <a:t>Acquiring Data</a:t>
            </a:r>
            <a:endParaRPr kumimoji="0" lang="en-US" sz="44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pic>
        <p:nvPicPr>
          <p:cNvPr id="11" name="Picture 10"/>
          <p:cNvPicPr>
            <a:picLocks noChangeAspect="1"/>
          </p:cNvPicPr>
          <p:nvPr/>
        </p:nvPicPr>
        <p:blipFill>
          <a:blip r:embed="rId3"/>
          <a:stretch>
            <a:fillRect/>
          </a:stretch>
        </p:blipFill>
        <p:spPr>
          <a:xfrm>
            <a:off x="282575" y="1487490"/>
            <a:ext cx="3762375" cy="4257675"/>
          </a:xfrm>
          <a:prstGeom prst="rect">
            <a:avLst/>
          </a:prstGeom>
        </p:spPr>
      </p:pic>
      <p:pic>
        <p:nvPicPr>
          <p:cNvPr id="12" name="Picture 11"/>
          <p:cNvPicPr>
            <a:picLocks noChangeAspect="1"/>
          </p:cNvPicPr>
          <p:nvPr/>
        </p:nvPicPr>
        <p:blipFill>
          <a:blip r:embed="rId4"/>
          <a:stretch>
            <a:fillRect/>
          </a:stretch>
        </p:blipFill>
        <p:spPr>
          <a:xfrm>
            <a:off x="4745962" y="1647311"/>
            <a:ext cx="1912677" cy="956338"/>
          </a:xfrm>
          <a:prstGeom prst="rect">
            <a:avLst/>
          </a:prstGeom>
        </p:spPr>
      </p:pic>
      <p:pic>
        <p:nvPicPr>
          <p:cNvPr id="13" name="Picture 12"/>
          <p:cNvPicPr>
            <a:picLocks noChangeAspect="1"/>
          </p:cNvPicPr>
          <p:nvPr/>
        </p:nvPicPr>
        <p:blipFill>
          <a:blip r:embed="rId5"/>
          <a:stretch>
            <a:fillRect/>
          </a:stretch>
        </p:blipFill>
        <p:spPr>
          <a:xfrm>
            <a:off x="4641871" y="3392498"/>
            <a:ext cx="2016768" cy="1626425"/>
          </a:xfrm>
          <a:prstGeom prst="rect">
            <a:avLst/>
          </a:prstGeom>
        </p:spPr>
      </p:pic>
      <p:pic>
        <p:nvPicPr>
          <p:cNvPr id="16" name="Picture 15"/>
          <p:cNvPicPr>
            <a:picLocks noChangeAspect="1"/>
          </p:cNvPicPr>
          <p:nvPr/>
        </p:nvPicPr>
        <p:blipFill>
          <a:blip r:embed="rId6"/>
          <a:stretch>
            <a:fillRect/>
          </a:stretch>
        </p:blipFill>
        <p:spPr>
          <a:xfrm>
            <a:off x="7134912" y="1760220"/>
            <a:ext cx="1695450" cy="1295400"/>
          </a:xfrm>
          <a:prstGeom prst="rect">
            <a:avLst/>
          </a:prstGeom>
        </p:spPr>
      </p:pic>
      <p:pic>
        <p:nvPicPr>
          <p:cNvPr id="17" name="Picture 16"/>
          <p:cNvPicPr>
            <a:picLocks noChangeAspect="1"/>
          </p:cNvPicPr>
          <p:nvPr/>
        </p:nvPicPr>
        <p:blipFill>
          <a:blip r:embed="rId7"/>
          <a:stretch>
            <a:fillRect/>
          </a:stretch>
        </p:blipFill>
        <p:spPr>
          <a:xfrm>
            <a:off x="7201587" y="3760269"/>
            <a:ext cx="1562100" cy="1171575"/>
          </a:xfrm>
          <a:prstGeom prst="rect">
            <a:avLst/>
          </a:prstGeom>
        </p:spPr>
      </p:pic>
    </p:spTree>
    <p:extLst>
      <p:ext uri="{BB962C8B-B14F-4D97-AF65-F5344CB8AC3E}">
        <p14:creationId xmlns:p14="http://schemas.microsoft.com/office/powerpoint/2010/main" val="1759910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3797300" cy="5059365"/>
          </a:xfrm>
        </p:spPr>
        <p:txBody>
          <a:bodyPr>
            <a:normAutofit/>
          </a:bodyPr>
          <a:lstStyle/>
          <a:p>
            <a:pPr marL="0" indent="0" algn="just">
              <a:spcBef>
                <a:spcPts val="0"/>
              </a:spcBef>
              <a:buClr>
                <a:srgbClr val="000099"/>
              </a:buClr>
              <a:buSzPct val="70000"/>
              <a:buNone/>
            </a:pPr>
            <a:r>
              <a:rPr lang="en-PH" dirty="0" smtClean="0">
                <a:latin typeface="Cambria" pitchFamily="18" charset="0"/>
              </a:rPr>
              <a:t>General Purpose Interface Bus (GPIB), also known as IEEE-488 (Parallel)</a:t>
            </a:r>
            <a:endParaRPr lang="en-US" dirty="0" smtClean="0">
              <a:latin typeface="Cambria" pitchFamily="18" charset="0"/>
            </a:endParaRPr>
          </a:p>
        </p:txBody>
      </p:sp>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6</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dirty="0" smtClean="0">
                <a:solidFill>
                  <a:schemeClr val="bg1"/>
                </a:solidFill>
                <a:latin typeface="Arial" panose="020B0604020202020204" pitchFamily="34" charset="0"/>
                <a:ea typeface="+mj-ea"/>
                <a:cs typeface="Arial" panose="020B0604020202020204" pitchFamily="34" charset="0"/>
              </a:rPr>
              <a:t>Acquiring Data</a:t>
            </a:r>
            <a:endParaRPr kumimoji="0" lang="en-US" sz="44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169987" y="2581275"/>
            <a:ext cx="2562225" cy="3067050"/>
          </a:xfrm>
          <a:prstGeom prst="rect">
            <a:avLst/>
          </a:prstGeom>
        </p:spPr>
      </p:pic>
      <p:pic>
        <p:nvPicPr>
          <p:cNvPr id="10" name="Picture 9"/>
          <p:cNvPicPr>
            <a:picLocks noChangeAspect="1"/>
          </p:cNvPicPr>
          <p:nvPr/>
        </p:nvPicPr>
        <p:blipFill>
          <a:blip r:embed="rId4"/>
          <a:stretch>
            <a:fillRect/>
          </a:stretch>
        </p:blipFill>
        <p:spPr>
          <a:xfrm>
            <a:off x="5432525" y="870015"/>
            <a:ext cx="2371624" cy="5157248"/>
          </a:xfrm>
          <a:prstGeom prst="rect">
            <a:avLst/>
          </a:prstGeom>
        </p:spPr>
      </p:pic>
    </p:spTree>
    <p:extLst>
      <p:ext uri="{BB962C8B-B14F-4D97-AF65-F5344CB8AC3E}">
        <p14:creationId xmlns:p14="http://schemas.microsoft.com/office/powerpoint/2010/main" val="112054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4622800" cy="5059365"/>
          </a:xfrm>
        </p:spPr>
        <p:txBody>
          <a:bodyPr>
            <a:normAutofit fontScale="77500" lnSpcReduction="20000"/>
          </a:bodyPr>
          <a:lstStyle/>
          <a:p>
            <a:pPr marL="0" indent="0" algn="just">
              <a:spcBef>
                <a:spcPts val="0"/>
              </a:spcBef>
              <a:buClr>
                <a:srgbClr val="000099"/>
              </a:buClr>
              <a:buSzPct val="70000"/>
              <a:buNone/>
            </a:pPr>
            <a:r>
              <a:rPr lang="en-PH" dirty="0">
                <a:latin typeface="Cambria" pitchFamily="18" charset="0"/>
              </a:rPr>
              <a:t>Using GPIB</a:t>
            </a:r>
          </a:p>
          <a:p>
            <a:pPr marL="0" indent="0" algn="just">
              <a:spcBef>
                <a:spcPts val="0"/>
              </a:spcBef>
              <a:buClr>
                <a:srgbClr val="000099"/>
              </a:buClr>
              <a:buSzPct val="70000"/>
              <a:buNone/>
            </a:pP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GPIB</a:t>
            </a:r>
            <a:r>
              <a:rPr lang="en-PH" dirty="0">
                <a:latin typeface="Cambria" pitchFamily="18" charset="0"/>
              </a:rPr>
              <a:t>, also called the ANSI/IEEE Standard 488.1-1987, describes a standard interface for communication between instruments and controllers from various vendors. </a:t>
            </a: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GPIB </a:t>
            </a:r>
            <a:r>
              <a:rPr lang="en-PH" dirty="0">
                <a:latin typeface="Cambria" pitchFamily="18" charset="0"/>
              </a:rPr>
              <a:t>instruments offer test and manufacturing engineers the widest selection of vendors and instruments from general purpose to specialized vertical market test applications. </a:t>
            </a: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They </a:t>
            </a:r>
            <a:r>
              <a:rPr lang="en-PH" dirty="0">
                <a:latin typeface="Cambria" pitchFamily="18" charset="0"/>
              </a:rPr>
              <a:t>are often used as stand-alone benchtop </a:t>
            </a:r>
            <a:r>
              <a:rPr lang="en-PH" dirty="0" smtClean="0">
                <a:latin typeface="Cambria" pitchFamily="18" charset="0"/>
              </a:rPr>
              <a:t>instruments </a:t>
            </a:r>
            <a:r>
              <a:rPr lang="en-PH" dirty="0">
                <a:latin typeface="Cambria" pitchFamily="18" charset="0"/>
              </a:rPr>
              <a:t>where measurements are taken by hand. </a:t>
            </a: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You </a:t>
            </a:r>
            <a:r>
              <a:rPr lang="en-PH" dirty="0">
                <a:latin typeface="Cambria" pitchFamily="18" charset="0"/>
              </a:rPr>
              <a:t>can automate these measurements by using a PC to control the GPIB instruments.</a:t>
            </a:r>
            <a:endParaRPr lang="en-US" dirty="0" smtClean="0">
              <a:latin typeface="Cambria" pitchFamily="18" charset="0"/>
            </a:endParaRPr>
          </a:p>
        </p:txBody>
      </p:sp>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7</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dirty="0" smtClean="0">
                <a:solidFill>
                  <a:schemeClr val="bg1"/>
                </a:solidFill>
                <a:latin typeface="Arial" panose="020B0604020202020204" pitchFamily="34" charset="0"/>
                <a:ea typeface="+mj-ea"/>
                <a:cs typeface="Arial" panose="020B0604020202020204" pitchFamily="34" charset="0"/>
              </a:rPr>
              <a:t>Acquiring Data</a:t>
            </a:r>
            <a:endParaRPr kumimoji="0" lang="en-US" sz="44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pic>
        <p:nvPicPr>
          <p:cNvPr id="2" name="Picture 1"/>
          <p:cNvPicPr>
            <a:picLocks noChangeAspect="1"/>
          </p:cNvPicPr>
          <p:nvPr/>
        </p:nvPicPr>
        <p:blipFill>
          <a:blip r:embed="rId3"/>
          <a:stretch>
            <a:fillRect/>
          </a:stretch>
        </p:blipFill>
        <p:spPr>
          <a:xfrm>
            <a:off x="5128206" y="2073842"/>
            <a:ext cx="4015794" cy="2359795"/>
          </a:xfrm>
          <a:prstGeom prst="rect">
            <a:avLst/>
          </a:prstGeom>
        </p:spPr>
      </p:pic>
    </p:spTree>
    <p:extLst>
      <p:ext uri="{BB962C8B-B14F-4D97-AF65-F5344CB8AC3E}">
        <p14:creationId xmlns:p14="http://schemas.microsoft.com/office/powerpoint/2010/main" val="1415000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4622800" cy="5059365"/>
          </a:xfrm>
        </p:spPr>
        <p:txBody>
          <a:bodyPr>
            <a:normAutofit fontScale="92500" lnSpcReduction="20000"/>
          </a:bodyPr>
          <a:lstStyle/>
          <a:p>
            <a:pPr marL="0" indent="0" algn="just">
              <a:spcBef>
                <a:spcPts val="0"/>
              </a:spcBef>
              <a:buClr>
                <a:srgbClr val="000099"/>
              </a:buClr>
              <a:buSzPct val="70000"/>
              <a:buNone/>
            </a:pPr>
            <a:r>
              <a:rPr lang="en-PH" dirty="0">
                <a:latin typeface="Cambria" pitchFamily="18" charset="0"/>
              </a:rPr>
              <a:t>GPIB (Contd.)</a:t>
            </a:r>
          </a:p>
          <a:p>
            <a:pPr algn="just">
              <a:spcBef>
                <a:spcPts val="0"/>
              </a:spcBef>
              <a:buClr>
                <a:srgbClr val="000099"/>
              </a:buClr>
              <a:buSzPct val="70000"/>
              <a:buFont typeface="Wingdings" panose="05000000000000000000" pitchFamily="2" charset="2"/>
              <a:buChar char="Ø"/>
            </a:pPr>
            <a:r>
              <a:rPr lang="en-PH" dirty="0">
                <a:latin typeface="Cambria" pitchFamily="18" charset="0"/>
              </a:rPr>
              <a:t>GPIB is a digital, 8-bit parallel communication interface with data transfer rate of 1 MB per second and higher, using a three-wire handshake. </a:t>
            </a: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The </a:t>
            </a:r>
            <a:r>
              <a:rPr lang="en-PH" dirty="0">
                <a:latin typeface="Cambria" pitchFamily="18" charset="0"/>
              </a:rPr>
              <a:t>bus supports one system controller, usually a computer, and up to 14 additional instruments. </a:t>
            </a: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The </a:t>
            </a:r>
            <a:r>
              <a:rPr lang="en-PH" dirty="0">
                <a:latin typeface="Cambria" pitchFamily="18" charset="0"/>
              </a:rPr>
              <a:t>GPIB protocol categorizes devices as controllers, talkers, or listeners to determine which device has active control of the bus.</a:t>
            </a:r>
            <a:endParaRPr lang="en-US" dirty="0" smtClean="0">
              <a:latin typeface="Cambria" pitchFamily="18" charset="0"/>
            </a:endParaRPr>
          </a:p>
        </p:txBody>
      </p:sp>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8</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dirty="0" smtClean="0">
                <a:solidFill>
                  <a:schemeClr val="bg1"/>
                </a:solidFill>
                <a:latin typeface="Arial" panose="020B0604020202020204" pitchFamily="34" charset="0"/>
                <a:ea typeface="+mj-ea"/>
                <a:cs typeface="Arial" panose="020B0604020202020204" pitchFamily="34" charset="0"/>
              </a:rPr>
              <a:t>Acquiring Data</a:t>
            </a:r>
            <a:endParaRPr kumimoji="0" lang="en-US" sz="44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pic>
        <p:nvPicPr>
          <p:cNvPr id="10" name="Picture 9"/>
          <p:cNvPicPr>
            <a:picLocks noChangeAspect="1"/>
          </p:cNvPicPr>
          <p:nvPr/>
        </p:nvPicPr>
        <p:blipFill>
          <a:blip r:embed="rId3"/>
          <a:stretch>
            <a:fillRect/>
          </a:stretch>
        </p:blipFill>
        <p:spPr>
          <a:xfrm>
            <a:off x="5330273" y="1975657"/>
            <a:ext cx="3487252" cy="2479649"/>
          </a:xfrm>
          <a:prstGeom prst="rect">
            <a:avLst/>
          </a:prstGeom>
        </p:spPr>
      </p:pic>
    </p:spTree>
    <p:extLst>
      <p:ext uri="{BB962C8B-B14F-4D97-AF65-F5344CB8AC3E}">
        <p14:creationId xmlns:p14="http://schemas.microsoft.com/office/powerpoint/2010/main" val="34489650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178800" cy="5059365"/>
          </a:xfrm>
        </p:spPr>
        <p:txBody>
          <a:bodyPr>
            <a:normAutofit fontScale="70000" lnSpcReduction="20000"/>
          </a:bodyPr>
          <a:lstStyle/>
          <a:p>
            <a:pPr marL="0" indent="0" algn="just">
              <a:spcBef>
                <a:spcPts val="0"/>
              </a:spcBef>
              <a:buClr>
                <a:srgbClr val="000099"/>
              </a:buClr>
              <a:buSzPct val="70000"/>
              <a:buNone/>
            </a:pPr>
            <a:r>
              <a:rPr lang="en-PH" dirty="0" smtClean="0">
                <a:latin typeface="Cambria" pitchFamily="18" charset="0"/>
              </a:rPr>
              <a:t>Serial vs Parallel </a:t>
            </a:r>
          </a:p>
          <a:p>
            <a:pPr marL="0" indent="0" algn="just">
              <a:spcBef>
                <a:spcPts val="0"/>
              </a:spcBef>
              <a:buClr>
                <a:srgbClr val="000099"/>
              </a:buClr>
              <a:buSzPct val="70000"/>
              <a:buNone/>
            </a:pPr>
            <a:endParaRPr lang="en-PH" dirty="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A </a:t>
            </a:r>
            <a:r>
              <a:rPr lang="en-PH" dirty="0">
                <a:latin typeface="Cambria" pitchFamily="18" charset="0"/>
              </a:rPr>
              <a:t>parallel link transmits several streams of data simultaneously along multiple channels (e.g., wires, printed circuit tracks, or optical fibers</a:t>
            </a:r>
            <a:r>
              <a:rPr lang="en-PH" dirty="0" smtClean="0">
                <a:latin typeface="Cambria" pitchFamily="18" charset="0"/>
              </a:rPr>
              <a:t>).</a:t>
            </a:r>
          </a:p>
          <a:p>
            <a:pPr algn="just">
              <a:spcBef>
                <a:spcPts val="0"/>
              </a:spcBef>
              <a:buClr>
                <a:srgbClr val="000099"/>
              </a:buClr>
              <a:buSzPct val="70000"/>
              <a:buFont typeface="Wingdings" panose="05000000000000000000" pitchFamily="2" charset="2"/>
              <a:buChar char="Ø"/>
            </a:pP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A serial </a:t>
            </a:r>
            <a:r>
              <a:rPr lang="en-PH" dirty="0">
                <a:latin typeface="Cambria" pitchFamily="18" charset="0"/>
              </a:rPr>
              <a:t>link transmits only a single stream of data.</a:t>
            </a:r>
          </a:p>
          <a:p>
            <a:pPr marL="0" indent="0" algn="just">
              <a:spcBef>
                <a:spcPts val="0"/>
              </a:spcBef>
              <a:buClr>
                <a:srgbClr val="000099"/>
              </a:buClr>
              <a:buSzPct val="70000"/>
              <a:buNone/>
            </a:pPr>
            <a:endParaRPr lang="en-PH" dirty="0">
              <a:latin typeface="Cambria" pitchFamily="18" charset="0"/>
            </a:endParaRPr>
          </a:p>
          <a:p>
            <a:pPr algn="just">
              <a:spcBef>
                <a:spcPts val="0"/>
              </a:spcBef>
              <a:buClr>
                <a:srgbClr val="000099"/>
              </a:buClr>
              <a:buSzPct val="70000"/>
              <a:buFont typeface="Wingdings" panose="05000000000000000000" pitchFamily="2" charset="2"/>
              <a:buChar char="Ø"/>
            </a:pPr>
            <a:r>
              <a:rPr lang="en-PH" dirty="0">
                <a:latin typeface="Cambria" pitchFamily="18" charset="0"/>
              </a:rPr>
              <a:t>Although a serial link may seem inferior to a parallel one, since it can transmit less data per clock cycle, it is often the case that serial links can be clocked considerably faster than parallel links in order to achieve a higher data rate. </a:t>
            </a: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A </a:t>
            </a:r>
            <a:r>
              <a:rPr lang="en-PH" dirty="0">
                <a:latin typeface="Cambria" pitchFamily="18" charset="0"/>
              </a:rPr>
              <a:t>serial connection requires fewer interconnecting cables (e.g., wires/fibers) and hence occupies less space. </a:t>
            </a: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Crosstalk </a:t>
            </a:r>
            <a:r>
              <a:rPr lang="en-PH" dirty="0">
                <a:latin typeface="Cambria" pitchFamily="18" charset="0"/>
              </a:rPr>
              <a:t>is less of an issue, because there are fewer conductors in </a:t>
            </a:r>
            <a:r>
              <a:rPr lang="en-PH" dirty="0" smtClean="0">
                <a:latin typeface="Cambria" pitchFamily="18" charset="0"/>
              </a:rPr>
              <a:t>proximity.</a:t>
            </a:r>
          </a:p>
          <a:p>
            <a:pPr algn="just">
              <a:spcBef>
                <a:spcPts val="0"/>
              </a:spcBef>
              <a:buClr>
                <a:srgbClr val="000099"/>
              </a:buClr>
              <a:buSzPct val="70000"/>
              <a:buFont typeface="Wingdings" panose="05000000000000000000" pitchFamily="2" charset="2"/>
              <a:buChar char="Ø"/>
            </a:pPr>
            <a:endParaRPr lang="en-PH" dirty="0" smtClean="0">
              <a:latin typeface="Cambria" pitchFamily="18" charset="0"/>
            </a:endParaRPr>
          </a:p>
          <a:p>
            <a:pPr algn="just">
              <a:spcBef>
                <a:spcPts val="0"/>
              </a:spcBef>
              <a:buClr>
                <a:srgbClr val="000099"/>
              </a:buClr>
              <a:buSzPct val="70000"/>
              <a:buFont typeface="Wingdings" panose="05000000000000000000" pitchFamily="2" charset="2"/>
              <a:buChar char="Ø"/>
            </a:pPr>
            <a:r>
              <a:rPr lang="en-PH" dirty="0" smtClean="0">
                <a:latin typeface="Cambria" pitchFamily="18" charset="0"/>
              </a:rPr>
              <a:t>Serial </a:t>
            </a:r>
            <a:r>
              <a:rPr lang="en-PH" dirty="0">
                <a:latin typeface="Cambria" pitchFamily="18" charset="0"/>
              </a:rPr>
              <a:t>is cheaper to implement than parallel. Many ICs have serial interfaces, as opposed to parallel ones, so that they have fewer pins and are therefore less expensive.</a:t>
            </a:r>
            <a:endParaRPr lang="en-US" dirty="0" smtClean="0">
              <a:latin typeface="Cambria" pitchFamily="18" charset="0"/>
            </a:endParaRPr>
          </a:p>
        </p:txBody>
      </p:sp>
      <p:sp>
        <p:nvSpPr>
          <p:cNvPr id="4" name="Rectangle 3"/>
          <p:cNvSpPr/>
          <p:nvPr/>
        </p:nvSpPr>
        <p:spPr>
          <a:xfrm>
            <a:off x="0" y="6309360"/>
            <a:ext cx="9144000" cy="548640"/>
          </a:xfrm>
          <a:prstGeom prst="rect">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5" name="Rectangle 4"/>
          <p:cNvSpPr/>
          <p:nvPr/>
        </p:nvSpPr>
        <p:spPr>
          <a:xfrm>
            <a:off x="0" y="0"/>
            <a:ext cx="9144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mbria" pitchFamily="18" charset="0"/>
              <a:cs typeface="Arial" pitchFamily="34" charset="0"/>
            </a:endParaRPr>
          </a:p>
        </p:txBody>
      </p:sp>
      <p:sp>
        <p:nvSpPr>
          <p:cNvPr id="7" name="Rectangle 6"/>
          <p:cNvSpPr/>
          <p:nvPr/>
        </p:nvSpPr>
        <p:spPr>
          <a:xfrm>
            <a:off x="0" y="381000"/>
            <a:ext cx="9144000" cy="182880"/>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mbria" pitchFamily="18" charset="0"/>
            </a:endParaRPr>
          </a:p>
        </p:txBody>
      </p:sp>
      <p:sp>
        <p:nvSpPr>
          <p:cNvPr id="6" name="Rectangle 5"/>
          <p:cNvSpPr/>
          <p:nvPr/>
        </p:nvSpPr>
        <p:spPr>
          <a:xfrm>
            <a:off x="0" y="198120"/>
            <a:ext cx="9144000" cy="18288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99C3E0A5-9FA9-432B-AE47-10C3345B6AC3}" type="slidenum">
              <a:rPr lang="en-US" sz="2000" b="1" smtClean="0">
                <a:solidFill>
                  <a:schemeClr val="bg1"/>
                </a:solidFill>
                <a:latin typeface="Cambria" pitchFamily="18" charset="0"/>
              </a:rPr>
              <a:pPr/>
              <a:t>9</a:t>
            </a:fld>
            <a:endParaRPr lang="en-US" sz="2000" b="1" dirty="0">
              <a:solidFill>
                <a:schemeClr val="bg1"/>
              </a:solidFill>
              <a:latin typeface="Cambria" pitchFamily="18" charset="0"/>
            </a:endParaRPr>
          </a:p>
        </p:txBody>
      </p:sp>
      <p:sp>
        <p:nvSpPr>
          <p:cNvPr id="9" name="Title 1"/>
          <p:cNvSpPr txBox="1">
            <a:spLocks/>
          </p:cNvSpPr>
          <p:nvPr/>
        </p:nvSpPr>
        <p:spPr>
          <a:xfrm>
            <a:off x="0" y="0"/>
            <a:ext cx="9144000" cy="533400"/>
          </a:xfrm>
          <a:prstGeom prst="round2SameRect">
            <a:avLst/>
          </a:prstGeom>
          <a:noFill/>
          <a:ln>
            <a:noFill/>
          </a:ln>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dirty="0" smtClean="0">
                <a:solidFill>
                  <a:schemeClr val="bg1"/>
                </a:solidFill>
                <a:latin typeface="Arial" panose="020B0604020202020204" pitchFamily="34" charset="0"/>
                <a:ea typeface="+mj-ea"/>
                <a:cs typeface="Arial" panose="020B0604020202020204" pitchFamily="34" charset="0"/>
              </a:rPr>
              <a:t>Acquiring Data</a:t>
            </a:r>
            <a:endParaRPr kumimoji="0" lang="en-US" sz="44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4276194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1717</TotalTime>
  <Words>1861</Words>
  <Application>Microsoft Office PowerPoint</Application>
  <PresentationFormat>On-screen Show (4:3)</PresentationFormat>
  <Paragraphs>219</Paragraphs>
  <Slides>36</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Cambria</vt:lpstr>
      <vt:lpstr>Wingdings</vt:lpstr>
      <vt:lpstr>Office Theme</vt:lpstr>
      <vt:lpstr>PHYSICS 192 LECTURE V. Instrument Control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Terahertz characteristics of GaAs and Silicon based Semiconductor Materials:  III-V Semicon</dc:title>
  <dc:creator>Alexander</dc:creator>
  <cp:lastModifiedBy>Alexander</cp:lastModifiedBy>
  <cp:revision>92</cp:revision>
  <dcterms:created xsi:type="dcterms:W3CDTF">2017-11-07T08:17:36Z</dcterms:created>
  <dcterms:modified xsi:type="dcterms:W3CDTF">2019-04-11T15:46:51Z</dcterms:modified>
</cp:coreProperties>
</file>