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6" r:id="rId2"/>
    <p:sldId id="283" r:id="rId3"/>
    <p:sldId id="281" r:id="rId4"/>
    <p:sldId id="284" r:id="rId5"/>
    <p:sldId id="285" r:id="rId6"/>
    <p:sldId id="286" r:id="rId7"/>
    <p:sldId id="287" r:id="rId8"/>
    <p:sldId id="288" r:id="rId9"/>
    <p:sldId id="293" r:id="rId10"/>
    <p:sldId id="294" r:id="rId11"/>
    <p:sldId id="295" r:id="rId12"/>
    <p:sldId id="289" r:id="rId13"/>
    <p:sldId id="290" r:id="rId14"/>
    <p:sldId id="296" r:id="rId15"/>
    <p:sldId id="297" r:id="rId16"/>
    <p:sldId id="298" r:id="rId17"/>
    <p:sldId id="299" r:id="rId18"/>
    <p:sldId id="300" r:id="rId19"/>
    <p:sldId id="301" r:id="rId20"/>
    <p:sldId id="302" r:id="rId21"/>
    <p:sldId id="303" r:id="rId22"/>
    <p:sldId id="304" r:id="rId23"/>
    <p:sldId id="291" r:id="rId24"/>
    <p:sldId id="305" r:id="rId25"/>
    <p:sldId id="292" r:id="rId26"/>
    <p:sldId id="306" r:id="rId27"/>
    <p:sldId id="307" r:id="rId28"/>
    <p:sldId id="308" r:id="rId29"/>
    <p:sldId id="30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B00"/>
    <a:srgbClr val="005FE5"/>
    <a:srgbClr val="FB3424"/>
    <a:srgbClr val="F4F1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46" autoAdjust="0"/>
    <p:restoredTop sz="91657" autoAdjust="0"/>
  </p:normalViewPr>
  <p:slideViewPr>
    <p:cSldViewPr snapToGrid="0">
      <p:cViewPr varScale="1">
        <p:scale>
          <a:sx n="110" d="100"/>
          <a:sy n="110" d="100"/>
        </p:scale>
        <p:origin x="41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164148-E95F-4ECF-B5AA-912B624373C3}" type="datetimeFigureOut">
              <a:rPr lang="en-US" smtClean="0"/>
              <a:t>10/19/20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4881E5-DC36-436F-BFF0-D45855ACDC4A}" type="slidenum">
              <a:rPr lang="en-US" smtClean="0"/>
              <a:t>‹#›</a:t>
            </a:fld>
            <a:endParaRPr lang="en-US"/>
          </a:p>
        </p:txBody>
      </p:sp>
    </p:spTree>
    <p:extLst>
      <p:ext uri="{BB962C8B-B14F-4D97-AF65-F5344CB8AC3E}">
        <p14:creationId xmlns:p14="http://schemas.microsoft.com/office/powerpoint/2010/main" val="21370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Signals are sampled discretely at a fixed rate over time</a:t>
            </a:r>
          </a:p>
          <a:p>
            <a:r>
              <a:rPr lang="en-US" dirty="0"/>
              <a:t>Video – image snapshots at 30 images (frames) per second (fps)</a:t>
            </a:r>
          </a:p>
          <a:p>
            <a:r>
              <a:rPr lang="en-US" dirty="0"/>
              <a:t>Audio – amplitude snapshots at 44,100 times per second (Hz)</a:t>
            </a:r>
          </a:p>
        </p:txBody>
      </p:sp>
      <p:sp>
        <p:nvSpPr>
          <p:cNvPr id="4" name="Slide Number Placeholder 3"/>
          <p:cNvSpPr>
            <a:spLocks noGrp="1"/>
          </p:cNvSpPr>
          <p:nvPr>
            <p:ph type="sldNum" sz="quarter" idx="5"/>
          </p:nvPr>
        </p:nvSpPr>
        <p:spPr/>
        <p:txBody>
          <a:bodyPr/>
          <a:lstStyle/>
          <a:p>
            <a:fld id="{534881E5-DC36-436F-BFF0-D45855ACDC4A}" type="slidenum">
              <a:rPr lang="en-US" smtClean="0"/>
              <a:t>4</a:t>
            </a:fld>
            <a:endParaRPr lang="en-US"/>
          </a:p>
        </p:txBody>
      </p:sp>
    </p:spTree>
    <p:extLst>
      <p:ext uri="{BB962C8B-B14F-4D97-AF65-F5344CB8AC3E}">
        <p14:creationId xmlns:p14="http://schemas.microsoft.com/office/powerpoint/2010/main" val="3186117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F73AC-4615-4DEF-A2CF-29FE247966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34849D-0B2B-4E40-BF28-1300F1E721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24391F-1AAA-4F68-92E0-352E1810BB77}"/>
              </a:ext>
            </a:extLst>
          </p:cNvPr>
          <p:cNvSpPr>
            <a:spLocks noGrp="1"/>
          </p:cNvSpPr>
          <p:nvPr>
            <p:ph type="dt" sz="half" idx="10"/>
          </p:nvPr>
        </p:nvSpPr>
        <p:spPr/>
        <p:txBody>
          <a:bodyPr/>
          <a:lstStyle/>
          <a:p>
            <a:fld id="{46F3A8DF-7008-4992-9BC5-00CF2ED2768B}" type="datetime1">
              <a:rPr lang="en-US" smtClean="0"/>
              <a:t>10/19/20</a:t>
            </a:fld>
            <a:endParaRPr lang="en-US"/>
          </a:p>
        </p:txBody>
      </p:sp>
      <p:sp>
        <p:nvSpPr>
          <p:cNvPr id="5" name="Footer Placeholder 4">
            <a:extLst>
              <a:ext uri="{FF2B5EF4-FFF2-40B4-BE49-F238E27FC236}">
                <a16:creationId xmlns:a16="http://schemas.microsoft.com/office/drawing/2014/main" id="{BC44E2CD-7494-41FB-AB7B-09366D4EAE93}"/>
              </a:ext>
            </a:extLst>
          </p:cNvPr>
          <p:cNvSpPr>
            <a:spLocks noGrp="1"/>
          </p:cNvSpPr>
          <p:nvPr>
            <p:ph type="ftr" sz="quarter" idx="11"/>
          </p:nvPr>
        </p:nvSpPr>
        <p:spPr/>
        <p:txBody>
          <a:bodyPr/>
          <a:lstStyle/>
          <a:p>
            <a:r>
              <a:rPr lang="en-US"/>
              <a:t>SPP-2020-4C-04</a:t>
            </a:r>
          </a:p>
        </p:txBody>
      </p:sp>
      <p:sp>
        <p:nvSpPr>
          <p:cNvPr id="6" name="Slide Number Placeholder 5">
            <a:extLst>
              <a:ext uri="{FF2B5EF4-FFF2-40B4-BE49-F238E27FC236}">
                <a16:creationId xmlns:a16="http://schemas.microsoft.com/office/drawing/2014/main" id="{2CAD6653-B59F-4A0D-B4D8-68E08BCBB792}"/>
              </a:ext>
            </a:extLst>
          </p:cNvPr>
          <p:cNvSpPr>
            <a:spLocks noGrp="1"/>
          </p:cNvSpPr>
          <p:nvPr>
            <p:ph type="sldNum" sz="quarter" idx="12"/>
          </p:nvPr>
        </p:nvSpPr>
        <p:spPr/>
        <p:txBody>
          <a:bodyPr/>
          <a:lstStyle/>
          <a:p>
            <a:fld id="{90242225-1B5C-40D1-9D71-ACD27A5DE075}" type="slidenum">
              <a:rPr lang="en-US" smtClean="0"/>
              <a:t>‹#›</a:t>
            </a:fld>
            <a:endParaRPr lang="en-US"/>
          </a:p>
        </p:txBody>
      </p:sp>
    </p:spTree>
    <p:extLst>
      <p:ext uri="{BB962C8B-B14F-4D97-AF65-F5344CB8AC3E}">
        <p14:creationId xmlns:p14="http://schemas.microsoft.com/office/powerpoint/2010/main" val="7364297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E4BD-AA18-4792-BC24-A5E7C3873E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EB6303-044B-4780-B601-8F98CA167E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A92AB-4805-46ED-BE80-9026F218C0DD}"/>
              </a:ext>
            </a:extLst>
          </p:cNvPr>
          <p:cNvSpPr>
            <a:spLocks noGrp="1"/>
          </p:cNvSpPr>
          <p:nvPr>
            <p:ph type="dt" sz="half" idx="10"/>
          </p:nvPr>
        </p:nvSpPr>
        <p:spPr/>
        <p:txBody>
          <a:bodyPr/>
          <a:lstStyle/>
          <a:p>
            <a:fld id="{1E7252BC-8A66-4049-A36F-DC31BF0855F3}" type="datetime1">
              <a:rPr lang="en-US" smtClean="0"/>
              <a:t>10/19/20</a:t>
            </a:fld>
            <a:endParaRPr lang="en-US"/>
          </a:p>
        </p:txBody>
      </p:sp>
      <p:sp>
        <p:nvSpPr>
          <p:cNvPr id="5" name="Footer Placeholder 4">
            <a:extLst>
              <a:ext uri="{FF2B5EF4-FFF2-40B4-BE49-F238E27FC236}">
                <a16:creationId xmlns:a16="http://schemas.microsoft.com/office/drawing/2014/main" id="{ADAC0C45-7985-460B-9BED-060D671F1352}"/>
              </a:ext>
            </a:extLst>
          </p:cNvPr>
          <p:cNvSpPr>
            <a:spLocks noGrp="1"/>
          </p:cNvSpPr>
          <p:nvPr>
            <p:ph type="ftr" sz="quarter" idx="11"/>
          </p:nvPr>
        </p:nvSpPr>
        <p:spPr/>
        <p:txBody>
          <a:bodyPr/>
          <a:lstStyle/>
          <a:p>
            <a:r>
              <a:rPr lang="en-US"/>
              <a:t>SPP-2020-4C-04</a:t>
            </a:r>
          </a:p>
        </p:txBody>
      </p:sp>
      <p:sp>
        <p:nvSpPr>
          <p:cNvPr id="6" name="Slide Number Placeholder 5">
            <a:extLst>
              <a:ext uri="{FF2B5EF4-FFF2-40B4-BE49-F238E27FC236}">
                <a16:creationId xmlns:a16="http://schemas.microsoft.com/office/drawing/2014/main" id="{D984B268-B73A-46FA-9885-D34B2739A0CE}"/>
              </a:ext>
            </a:extLst>
          </p:cNvPr>
          <p:cNvSpPr>
            <a:spLocks noGrp="1"/>
          </p:cNvSpPr>
          <p:nvPr>
            <p:ph type="sldNum" sz="quarter" idx="12"/>
          </p:nvPr>
        </p:nvSpPr>
        <p:spPr/>
        <p:txBody>
          <a:bodyPr/>
          <a:lstStyle/>
          <a:p>
            <a:fld id="{90242225-1B5C-40D1-9D71-ACD27A5DE075}" type="slidenum">
              <a:rPr lang="en-US" smtClean="0"/>
              <a:t>‹#›</a:t>
            </a:fld>
            <a:endParaRPr lang="en-US"/>
          </a:p>
        </p:txBody>
      </p:sp>
    </p:spTree>
    <p:extLst>
      <p:ext uri="{BB962C8B-B14F-4D97-AF65-F5344CB8AC3E}">
        <p14:creationId xmlns:p14="http://schemas.microsoft.com/office/powerpoint/2010/main" val="8091795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72783-40A5-4465-A0E5-F847F8B72E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2D3356-CFB1-4D71-AA90-AD0318AAAE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34A7BD-033D-4B10-84F5-1011ADE4CF60}"/>
              </a:ext>
            </a:extLst>
          </p:cNvPr>
          <p:cNvSpPr>
            <a:spLocks noGrp="1"/>
          </p:cNvSpPr>
          <p:nvPr>
            <p:ph type="dt" sz="half" idx="10"/>
          </p:nvPr>
        </p:nvSpPr>
        <p:spPr/>
        <p:txBody>
          <a:bodyPr/>
          <a:lstStyle/>
          <a:p>
            <a:fld id="{3D680C2B-315A-49A5-8850-01F451DC3F00}" type="datetime1">
              <a:rPr lang="en-US" smtClean="0"/>
              <a:t>10/19/20</a:t>
            </a:fld>
            <a:endParaRPr lang="en-US"/>
          </a:p>
        </p:txBody>
      </p:sp>
      <p:sp>
        <p:nvSpPr>
          <p:cNvPr id="5" name="Footer Placeholder 4">
            <a:extLst>
              <a:ext uri="{FF2B5EF4-FFF2-40B4-BE49-F238E27FC236}">
                <a16:creationId xmlns:a16="http://schemas.microsoft.com/office/drawing/2014/main" id="{941782E2-8E26-4A2F-80FE-8442D4C5D912}"/>
              </a:ext>
            </a:extLst>
          </p:cNvPr>
          <p:cNvSpPr>
            <a:spLocks noGrp="1"/>
          </p:cNvSpPr>
          <p:nvPr>
            <p:ph type="ftr" sz="quarter" idx="11"/>
          </p:nvPr>
        </p:nvSpPr>
        <p:spPr/>
        <p:txBody>
          <a:bodyPr/>
          <a:lstStyle/>
          <a:p>
            <a:r>
              <a:rPr lang="en-US"/>
              <a:t>SPP-2020-4C-04</a:t>
            </a:r>
          </a:p>
        </p:txBody>
      </p:sp>
      <p:sp>
        <p:nvSpPr>
          <p:cNvPr id="6" name="Slide Number Placeholder 5">
            <a:extLst>
              <a:ext uri="{FF2B5EF4-FFF2-40B4-BE49-F238E27FC236}">
                <a16:creationId xmlns:a16="http://schemas.microsoft.com/office/drawing/2014/main" id="{D438F961-722D-477F-8950-30452A5B7FAE}"/>
              </a:ext>
            </a:extLst>
          </p:cNvPr>
          <p:cNvSpPr>
            <a:spLocks noGrp="1"/>
          </p:cNvSpPr>
          <p:nvPr>
            <p:ph type="sldNum" sz="quarter" idx="12"/>
          </p:nvPr>
        </p:nvSpPr>
        <p:spPr/>
        <p:txBody>
          <a:bodyPr/>
          <a:lstStyle/>
          <a:p>
            <a:fld id="{90242225-1B5C-40D1-9D71-ACD27A5DE075}" type="slidenum">
              <a:rPr lang="en-US" smtClean="0"/>
              <a:t>‹#›</a:t>
            </a:fld>
            <a:endParaRPr lang="en-US"/>
          </a:p>
        </p:txBody>
      </p:sp>
    </p:spTree>
    <p:extLst>
      <p:ext uri="{BB962C8B-B14F-4D97-AF65-F5344CB8AC3E}">
        <p14:creationId xmlns:p14="http://schemas.microsoft.com/office/powerpoint/2010/main" val="35733184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1BE3-62C0-43A8-8D14-DF6098489A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BF2C33-56CB-4FC2-8B36-1F85103ADD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A1D76A-3D38-4968-8DE3-19DBE174410F}"/>
              </a:ext>
            </a:extLst>
          </p:cNvPr>
          <p:cNvSpPr>
            <a:spLocks noGrp="1"/>
          </p:cNvSpPr>
          <p:nvPr>
            <p:ph type="dt" sz="half" idx="10"/>
          </p:nvPr>
        </p:nvSpPr>
        <p:spPr/>
        <p:txBody>
          <a:bodyPr/>
          <a:lstStyle/>
          <a:p>
            <a:fld id="{16889C95-EBBE-495A-BD97-4A99A2D9B3CF}" type="datetime1">
              <a:rPr lang="en-US" smtClean="0"/>
              <a:t>10/19/20</a:t>
            </a:fld>
            <a:endParaRPr lang="en-US"/>
          </a:p>
        </p:txBody>
      </p:sp>
      <p:sp>
        <p:nvSpPr>
          <p:cNvPr id="5" name="Footer Placeholder 4">
            <a:extLst>
              <a:ext uri="{FF2B5EF4-FFF2-40B4-BE49-F238E27FC236}">
                <a16:creationId xmlns:a16="http://schemas.microsoft.com/office/drawing/2014/main" id="{E000F038-7AF8-4189-B57F-F419406270A8}"/>
              </a:ext>
            </a:extLst>
          </p:cNvPr>
          <p:cNvSpPr>
            <a:spLocks noGrp="1"/>
          </p:cNvSpPr>
          <p:nvPr>
            <p:ph type="ftr" sz="quarter" idx="11"/>
          </p:nvPr>
        </p:nvSpPr>
        <p:spPr/>
        <p:txBody>
          <a:bodyPr/>
          <a:lstStyle/>
          <a:p>
            <a:r>
              <a:rPr lang="en-US"/>
              <a:t>SPP-2020-4C-04</a:t>
            </a:r>
          </a:p>
        </p:txBody>
      </p:sp>
      <p:sp>
        <p:nvSpPr>
          <p:cNvPr id="6" name="Slide Number Placeholder 5">
            <a:extLst>
              <a:ext uri="{FF2B5EF4-FFF2-40B4-BE49-F238E27FC236}">
                <a16:creationId xmlns:a16="http://schemas.microsoft.com/office/drawing/2014/main" id="{7A7B20C6-D8B0-4486-A479-92CD8C64BA68}"/>
              </a:ext>
            </a:extLst>
          </p:cNvPr>
          <p:cNvSpPr>
            <a:spLocks noGrp="1"/>
          </p:cNvSpPr>
          <p:nvPr>
            <p:ph type="sldNum" sz="quarter" idx="12"/>
          </p:nvPr>
        </p:nvSpPr>
        <p:spPr/>
        <p:txBody>
          <a:bodyPr/>
          <a:lstStyle/>
          <a:p>
            <a:fld id="{90242225-1B5C-40D1-9D71-ACD27A5DE075}" type="slidenum">
              <a:rPr lang="en-US" smtClean="0"/>
              <a:t>‹#›</a:t>
            </a:fld>
            <a:endParaRPr lang="en-US"/>
          </a:p>
        </p:txBody>
      </p:sp>
    </p:spTree>
    <p:extLst>
      <p:ext uri="{BB962C8B-B14F-4D97-AF65-F5344CB8AC3E}">
        <p14:creationId xmlns:p14="http://schemas.microsoft.com/office/powerpoint/2010/main" val="12379439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DEF3A-7269-4B0E-B428-C70949B5B9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1856B8-BDC5-42B1-A05E-A1C91409F7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C325FA-441A-4D5D-A581-66459C8811D5}"/>
              </a:ext>
            </a:extLst>
          </p:cNvPr>
          <p:cNvSpPr>
            <a:spLocks noGrp="1"/>
          </p:cNvSpPr>
          <p:nvPr>
            <p:ph type="dt" sz="half" idx="10"/>
          </p:nvPr>
        </p:nvSpPr>
        <p:spPr/>
        <p:txBody>
          <a:bodyPr/>
          <a:lstStyle/>
          <a:p>
            <a:fld id="{95E92928-5FC8-4A7A-ADA3-E45B7D4903D4}" type="datetime1">
              <a:rPr lang="en-US" smtClean="0"/>
              <a:t>10/19/20</a:t>
            </a:fld>
            <a:endParaRPr lang="en-US"/>
          </a:p>
        </p:txBody>
      </p:sp>
      <p:sp>
        <p:nvSpPr>
          <p:cNvPr id="5" name="Footer Placeholder 4">
            <a:extLst>
              <a:ext uri="{FF2B5EF4-FFF2-40B4-BE49-F238E27FC236}">
                <a16:creationId xmlns:a16="http://schemas.microsoft.com/office/drawing/2014/main" id="{AAE1B4E6-F449-4C83-8038-C3DF1C688A7D}"/>
              </a:ext>
            </a:extLst>
          </p:cNvPr>
          <p:cNvSpPr>
            <a:spLocks noGrp="1"/>
          </p:cNvSpPr>
          <p:nvPr>
            <p:ph type="ftr" sz="quarter" idx="11"/>
          </p:nvPr>
        </p:nvSpPr>
        <p:spPr/>
        <p:txBody>
          <a:bodyPr/>
          <a:lstStyle/>
          <a:p>
            <a:r>
              <a:rPr lang="en-US"/>
              <a:t>SPP-2020-4C-04</a:t>
            </a:r>
          </a:p>
        </p:txBody>
      </p:sp>
      <p:sp>
        <p:nvSpPr>
          <p:cNvPr id="6" name="Slide Number Placeholder 5">
            <a:extLst>
              <a:ext uri="{FF2B5EF4-FFF2-40B4-BE49-F238E27FC236}">
                <a16:creationId xmlns:a16="http://schemas.microsoft.com/office/drawing/2014/main" id="{44274183-B6DD-43CF-B028-51C5CDBC1BA8}"/>
              </a:ext>
            </a:extLst>
          </p:cNvPr>
          <p:cNvSpPr>
            <a:spLocks noGrp="1"/>
          </p:cNvSpPr>
          <p:nvPr>
            <p:ph type="sldNum" sz="quarter" idx="12"/>
          </p:nvPr>
        </p:nvSpPr>
        <p:spPr/>
        <p:txBody>
          <a:bodyPr/>
          <a:lstStyle/>
          <a:p>
            <a:fld id="{90242225-1B5C-40D1-9D71-ACD27A5DE075}" type="slidenum">
              <a:rPr lang="en-US" smtClean="0"/>
              <a:t>‹#›</a:t>
            </a:fld>
            <a:endParaRPr lang="en-US"/>
          </a:p>
        </p:txBody>
      </p:sp>
    </p:spTree>
    <p:extLst>
      <p:ext uri="{BB962C8B-B14F-4D97-AF65-F5344CB8AC3E}">
        <p14:creationId xmlns:p14="http://schemas.microsoft.com/office/powerpoint/2010/main" val="33183864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A2797-AFB9-4994-B3CD-9F86CA16A5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1471AF-9225-4831-BAE0-314F161C0A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AEDB02-7005-4224-A0C4-64A558C9C5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C345FF-A0CC-46B5-9EED-7DCE6160AD8A}"/>
              </a:ext>
            </a:extLst>
          </p:cNvPr>
          <p:cNvSpPr>
            <a:spLocks noGrp="1"/>
          </p:cNvSpPr>
          <p:nvPr>
            <p:ph type="dt" sz="half" idx="10"/>
          </p:nvPr>
        </p:nvSpPr>
        <p:spPr/>
        <p:txBody>
          <a:bodyPr/>
          <a:lstStyle/>
          <a:p>
            <a:fld id="{CDD2CAEA-EE29-4221-A0A8-9DBD4FC01FC5}" type="datetime1">
              <a:rPr lang="en-US" smtClean="0"/>
              <a:t>10/19/20</a:t>
            </a:fld>
            <a:endParaRPr lang="en-US"/>
          </a:p>
        </p:txBody>
      </p:sp>
      <p:sp>
        <p:nvSpPr>
          <p:cNvPr id="6" name="Footer Placeholder 5">
            <a:extLst>
              <a:ext uri="{FF2B5EF4-FFF2-40B4-BE49-F238E27FC236}">
                <a16:creationId xmlns:a16="http://schemas.microsoft.com/office/drawing/2014/main" id="{446AFB11-6B66-4917-8B0E-17F442AF1AA5}"/>
              </a:ext>
            </a:extLst>
          </p:cNvPr>
          <p:cNvSpPr>
            <a:spLocks noGrp="1"/>
          </p:cNvSpPr>
          <p:nvPr>
            <p:ph type="ftr" sz="quarter" idx="11"/>
          </p:nvPr>
        </p:nvSpPr>
        <p:spPr/>
        <p:txBody>
          <a:bodyPr/>
          <a:lstStyle/>
          <a:p>
            <a:r>
              <a:rPr lang="en-US"/>
              <a:t>SPP-2020-4C-04</a:t>
            </a:r>
          </a:p>
        </p:txBody>
      </p:sp>
      <p:sp>
        <p:nvSpPr>
          <p:cNvPr id="7" name="Slide Number Placeholder 6">
            <a:extLst>
              <a:ext uri="{FF2B5EF4-FFF2-40B4-BE49-F238E27FC236}">
                <a16:creationId xmlns:a16="http://schemas.microsoft.com/office/drawing/2014/main" id="{C686F26B-204B-486E-B905-3FF66E67DC8D}"/>
              </a:ext>
            </a:extLst>
          </p:cNvPr>
          <p:cNvSpPr>
            <a:spLocks noGrp="1"/>
          </p:cNvSpPr>
          <p:nvPr>
            <p:ph type="sldNum" sz="quarter" idx="12"/>
          </p:nvPr>
        </p:nvSpPr>
        <p:spPr/>
        <p:txBody>
          <a:bodyPr/>
          <a:lstStyle/>
          <a:p>
            <a:fld id="{90242225-1B5C-40D1-9D71-ACD27A5DE075}" type="slidenum">
              <a:rPr lang="en-US" smtClean="0"/>
              <a:t>‹#›</a:t>
            </a:fld>
            <a:endParaRPr lang="en-US"/>
          </a:p>
        </p:txBody>
      </p:sp>
    </p:spTree>
    <p:extLst>
      <p:ext uri="{BB962C8B-B14F-4D97-AF65-F5344CB8AC3E}">
        <p14:creationId xmlns:p14="http://schemas.microsoft.com/office/powerpoint/2010/main" val="42720754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C0BE4-DB14-4551-ACE0-DE8A36C761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03CC61-63EE-4B5D-8615-318BE6F4DD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0BF400-A5BD-4193-8FF0-F8AFF1B430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F650F6-986E-45D8-9B1A-F31C8441F0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B92257-0884-4DCC-AB9D-DB9EE0DA3B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7B4D34-A06F-4474-9179-C60B821FE826}"/>
              </a:ext>
            </a:extLst>
          </p:cNvPr>
          <p:cNvSpPr>
            <a:spLocks noGrp="1"/>
          </p:cNvSpPr>
          <p:nvPr>
            <p:ph type="dt" sz="half" idx="10"/>
          </p:nvPr>
        </p:nvSpPr>
        <p:spPr/>
        <p:txBody>
          <a:bodyPr/>
          <a:lstStyle/>
          <a:p>
            <a:fld id="{EB20D4FE-5CC0-494B-A5AA-291B70E04C3E}" type="datetime1">
              <a:rPr lang="en-US" smtClean="0"/>
              <a:t>10/19/20</a:t>
            </a:fld>
            <a:endParaRPr lang="en-US"/>
          </a:p>
        </p:txBody>
      </p:sp>
      <p:sp>
        <p:nvSpPr>
          <p:cNvPr id="8" name="Footer Placeholder 7">
            <a:extLst>
              <a:ext uri="{FF2B5EF4-FFF2-40B4-BE49-F238E27FC236}">
                <a16:creationId xmlns:a16="http://schemas.microsoft.com/office/drawing/2014/main" id="{CD1F4CD0-9BF7-40F6-8A40-6941BA1B190C}"/>
              </a:ext>
            </a:extLst>
          </p:cNvPr>
          <p:cNvSpPr>
            <a:spLocks noGrp="1"/>
          </p:cNvSpPr>
          <p:nvPr>
            <p:ph type="ftr" sz="quarter" idx="11"/>
          </p:nvPr>
        </p:nvSpPr>
        <p:spPr/>
        <p:txBody>
          <a:bodyPr/>
          <a:lstStyle/>
          <a:p>
            <a:r>
              <a:rPr lang="en-US"/>
              <a:t>SPP-2020-4C-04</a:t>
            </a:r>
          </a:p>
        </p:txBody>
      </p:sp>
      <p:sp>
        <p:nvSpPr>
          <p:cNvPr id="9" name="Slide Number Placeholder 8">
            <a:extLst>
              <a:ext uri="{FF2B5EF4-FFF2-40B4-BE49-F238E27FC236}">
                <a16:creationId xmlns:a16="http://schemas.microsoft.com/office/drawing/2014/main" id="{B58E74D1-23C9-4730-AA38-3C16B1C11822}"/>
              </a:ext>
            </a:extLst>
          </p:cNvPr>
          <p:cNvSpPr>
            <a:spLocks noGrp="1"/>
          </p:cNvSpPr>
          <p:nvPr>
            <p:ph type="sldNum" sz="quarter" idx="12"/>
          </p:nvPr>
        </p:nvSpPr>
        <p:spPr/>
        <p:txBody>
          <a:bodyPr/>
          <a:lstStyle/>
          <a:p>
            <a:fld id="{90242225-1B5C-40D1-9D71-ACD27A5DE075}" type="slidenum">
              <a:rPr lang="en-US" smtClean="0"/>
              <a:t>‹#›</a:t>
            </a:fld>
            <a:endParaRPr lang="en-US"/>
          </a:p>
        </p:txBody>
      </p:sp>
    </p:spTree>
    <p:extLst>
      <p:ext uri="{BB962C8B-B14F-4D97-AF65-F5344CB8AC3E}">
        <p14:creationId xmlns:p14="http://schemas.microsoft.com/office/powerpoint/2010/main" val="9114672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012FD-64C2-4771-9E22-F92D8C28C5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F256C4-FE60-4551-9DCB-C5C2FEE5C4AA}"/>
              </a:ext>
            </a:extLst>
          </p:cNvPr>
          <p:cNvSpPr>
            <a:spLocks noGrp="1"/>
          </p:cNvSpPr>
          <p:nvPr>
            <p:ph type="dt" sz="half" idx="10"/>
          </p:nvPr>
        </p:nvSpPr>
        <p:spPr/>
        <p:txBody>
          <a:bodyPr/>
          <a:lstStyle/>
          <a:p>
            <a:fld id="{27DC19C5-7ED7-4CAB-914B-830D02D18E10}" type="datetime1">
              <a:rPr lang="en-US" smtClean="0"/>
              <a:t>10/19/20</a:t>
            </a:fld>
            <a:endParaRPr lang="en-US"/>
          </a:p>
        </p:txBody>
      </p:sp>
      <p:sp>
        <p:nvSpPr>
          <p:cNvPr id="4" name="Footer Placeholder 3">
            <a:extLst>
              <a:ext uri="{FF2B5EF4-FFF2-40B4-BE49-F238E27FC236}">
                <a16:creationId xmlns:a16="http://schemas.microsoft.com/office/drawing/2014/main" id="{739551CC-6D19-485D-9041-09F601E3999A}"/>
              </a:ext>
            </a:extLst>
          </p:cNvPr>
          <p:cNvSpPr>
            <a:spLocks noGrp="1"/>
          </p:cNvSpPr>
          <p:nvPr>
            <p:ph type="ftr" sz="quarter" idx="11"/>
          </p:nvPr>
        </p:nvSpPr>
        <p:spPr/>
        <p:txBody>
          <a:bodyPr/>
          <a:lstStyle/>
          <a:p>
            <a:r>
              <a:rPr lang="en-US"/>
              <a:t>SPP-2020-4C-04</a:t>
            </a:r>
          </a:p>
        </p:txBody>
      </p:sp>
      <p:sp>
        <p:nvSpPr>
          <p:cNvPr id="5" name="Slide Number Placeholder 4">
            <a:extLst>
              <a:ext uri="{FF2B5EF4-FFF2-40B4-BE49-F238E27FC236}">
                <a16:creationId xmlns:a16="http://schemas.microsoft.com/office/drawing/2014/main" id="{5A9596AD-B910-447A-9416-AADB5A50F5D5}"/>
              </a:ext>
            </a:extLst>
          </p:cNvPr>
          <p:cNvSpPr>
            <a:spLocks noGrp="1"/>
          </p:cNvSpPr>
          <p:nvPr>
            <p:ph type="sldNum" sz="quarter" idx="12"/>
          </p:nvPr>
        </p:nvSpPr>
        <p:spPr/>
        <p:txBody>
          <a:bodyPr/>
          <a:lstStyle/>
          <a:p>
            <a:fld id="{90242225-1B5C-40D1-9D71-ACD27A5DE075}" type="slidenum">
              <a:rPr lang="en-US" smtClean="0"/>
              <a:t>‹#›</a:t>
            </a:fld>
            <a:endParaRPr lang="en-US"/>
          </a:p>
        </p:txBody>
      </p:sp>
    </p:spTree>
    <p:extLst>
      <p:ext uri="{BB962C8B-B14F-4D97-AF65-F5344CB8AC3E}">
        <p14:creationId xmlns:p14="http://schemas.microsoft.com/office/powerpoint/2010/main" val="40833185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AA7719-0CE4-453F-9DCE-723FF3D986D7}"/>
              </a:ext>
            </a:extLst>
          </p:cNvPr>
          <p:cNvSpPr>
            <a:spLocks noGrp="1"/>
          </p:cNvSpPr>
          <p:nvPr>
            <p:ph type="dt" sz="half" idx="10"/>
          </p:nvPr>
        </p:nvSpPr>
        <p:spPr/>
        <p:txBody>
          <a:bodyPr/>
          <a:lstStyle/>
          <a:p>
            <a:fld id="{8354A064-8E31-4196-BA87-C17C875093BB}" type="datetime1">
              <a:rPr lang="en-US" smtClean="0"/>
              <a:t>10/19/20</a:t>
            </a:fld>
            <a:endParaRPr lang="en-US"/>
          </a:p>
        </p:txBody>
      </p:sp>
      <p:sp>
        <p:nvSpPr>
          <p:cNvPr id="3" name="Footer Placeholder 2">
            <a:extLst>
              <a:ext uri="{FF2B5EF4-FFF2-40B4-BE49-F238E27FC236}">
                <a16:creationId xmlns:a16="http://schemas.microsoft.com/office/drawing/2014/main" id="{AED3C368-DE6D-411C-8D6D-A25D7DEE1539}"/>
              </a:ext>
            </a:extLst>
          </p:cNvPr>
          <p:cNvSpPr>
            <a:spLocks noGrp="1"/>
          </p:cNvSpPr>
          <p:nvPr>
            <p:ph type="ftr" sz="quarter" idx="11"/>
          </p:nvPr>
        </p:nvSpPr>
        <p:spPr/>
        <p:txBody>
          <a:bodyPr/>
          <a:lstStyle/>
          <a:p>
            <a:r>
              <a:rPr lang="en-US"/>
              <a:t>SPP-2020-4C-04</a:t>
            </a:r>
          </a:p>
        </p:txBody>
      </p:sp>
      <p:sp>
        <p:nvSpPr>
          <p:cNvPr id="4" name="Slide Number Placeholder 3">
            <a:extLst>
              <a:ext uri="{FF2B5EF4-FFF2-40B4-BE49-F238E27FC236}">
                <a16:creationId xmlns:a16="http://schemas.microsoft.com/office/drawing/2014/main" id="{3360A5C4-0124-4B76-9A9E-535FE883AAB2}"/>
              </a:ext>
            </a:extLst>
          </p:cNvPr>
          <p:cNvSpPr>
            <a:spLocks noGrp="1"/>
          </p:cNvSpPr>
          <p:nvPr>
            <p:ph type="sldNum" sz="quarter" idx="12"/>
          </p:nvPr>
        </p:nvSpPr>
        <p:spPr/>
        <p:txBody>
          <a:bodyPr/>
          <a:lstStyle/>
          <a:p>
            <a:fld id="{90242225-1B5C-40D1-9D71-ACD27A5DE075}" type="slidenum">
              <a:rPr lang="en-US" smtClean="0"/>
              <a:t>‹#›</a:t>
            </a:fld>
            <a:endParaRPr lang="en-US"/>
          </a:p>
        </p:txBody>
      </p:sp>
    </p:spTree>
    <p:extLst>
      <p:ext uri="{BB962C8B-B14F-4D97-AF65-F5344CB8AC3E}">
        <p14:creationId xmlns:p14="http://schemas.microsoft.com/office/powerpoint/2010/main" val="13639380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1C53F-94ED-4545-ADC2-F99D958FFB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9A2809-466A-4AE5-BC27-055F430F77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DCE24A-D425-4E91-A824-C11760FA26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D62CE4-FB9A-4761-8080-F12BC779050B}"/>
              </a:ext>
            </a:extLst>
          </p:cNvPr>
          <p:cNvSpPr>
            <a:spLocks noGrp="1"/>
          </p:cNvSpPr>
          <p:nvPr>
            <p:ph type="dt" sz="half" idx="10"/>
          </p:nvPr>
        </p:nvSpPr>
        <p:spPr/>
        <p:txBody>
          <a:bodyPr/>
          <a:lstStyle/>
          <a:p>
            <a:fld id="{DA436899-DEB6-4827-A155-BF9296FB313D}" type="datetime1">
              <a:rPr lang="en-US" smtClean="0"/>
              <a:t>10/19/20</a:t>
            </a:fld>
            <a:endParaRPr lang="en-US"/>
          </a:p>
        </p:txBody>
      </p:sp>
      <p:sp>
        <p:nvSpPr>
          <p:cNvPr id="6" name="Footer Placeholder 5">
            <a:extLst>
              <a:ext uri="{FF2B5EF4-FFF2-40B4-BE49-F238E27FC236}">
                <a16:creationId xmlns:a16="http://schemas.microsoft.com/office/drawing/2014/main" id="{E6B1A6E1-09A7-41DB-9A93-F1DE56E68F58}"/>
              </a:ext>
            </a:extLst>
          </p:cNvPr>
          <p:cNvSpPr>
            <a:spLocks noGrp="1"/>
          </p:cNvSpPr>
          <p:nvPr>
            <p:ph type="ftr" sz="quarter" idx="11"/>
          </p:nvPr>
        </p:nvSpPr>
        <p:spPr/>
        <p:txBody>
          <a:bodyPr/>
          <a:lstStyle/>
          <a:p>
            <a:r>
              <a:rPr lang="en-US"/>
              <a:t>SPP-2020-4C-04</a:t>
            </a:r>
          </a:p>
        </p:txBody>
      </p:sp>
      <p:sp>
        <p:nvSpPr>
          <p:cNvPr id="7" name="Slide Number Placeholder 6">
            <a:extLst>
              <a:ext uri="{FF2B5EF4-FFF2-40B4-BE49-F238E27FC236}">
                <a16:creationId xmlns:a16="http://schemas.microsoft.com/office/drawing/2014/main" id="{834631DB-A6A1-433E-A287-08EA153B1A41}"/>
              </a:ext>
            </a:extLst>
          </p:cNvPr>
          <p:cNvSpPr>
            <a:spLocks noGrp="1"/>
          </p:cNvSpPr>
          <p:nvPr>
            <p:ph type="sldNum" sz="quarter" idx="12"/>
          </p:nvPr>
        </p:nvSpPr>
        <p:spPr/>
        <p:txBody>
          <a:bodyPr/>
          <a:lstStyle/>
          <a:p>
            <a:fld id="{90242225-1B5C-40D1-9D71-ACD27A5DE075}" type="slidenum">
              <a:rPr lang="en-US" smtClean="0"/>
              <a:t>‹#›</a:t>
            </a:fld>
            <a:endParaRPr lang="en-US"/>
          </a:p>
        </p:txBody>
      </p:sp>
    </p:spTree>
    <p:extLst>
      <p:ext uri="{BB962C8B-B14F-4D97-AF65-F5344CB8AC3E}">
        <p14:creationId xmlns:p14="http://schemas.microsoft.com/office/powerpoint/2010/main" val="38807174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62AB6-3E1F-4055-AC9B-525B5F4F61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FB22A6-B03F-4100-B008-530E8D9C8D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B881F5-7FA7-4BA0-8941-4802E7BB7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804E60-EDA5-447F-9368-29009D3D65DC}"/>
              </a:ext>
            </a:extLst>
          </p:cNvPr>
          <p:cNvSpPr>
            <a:spLocks noGrp="1"/>
          </p:cNvSpPr>
          <p:nvPr>
            <p:ph type="dt" sz="half" idx="10"/>
          </p:nvPr>
        </p:nvSpPr>
        <p:spPr/>
        <p:txBody>
          <a:bodyPr/>
          <a:lstStyle/>
          <a:p>
            <a:fld id="{628541F9-9138-441D-91D3-19847DE2DFCD}" type="datetime1">
              <a:rPr lang="en-US" smtClean="0"/>
              <a:t>10/19/20</a:t>
            </a:fld>
            <a:endParaRPr lang="en-US"/>
          </a:p>
        </p:txBody>
      </p:sp>
      <p:sp>
        <p:nvSpPr>
          <p:cNvPr id="6" name="Footer Placeholder 5">
            <a:extLst>
              <a:ext uri="{FF2B5EF4-FFF2-40B4-BE49-F238E27FC236}">
                <a16:creationId xmlns:a16="http://schemas.microsoft.com/office/drawing/2014/main" id="{725AA6E0-116A-4D74-A578-1414476290A0}"/>
              </a:ext>
            </a:extLst>
          </p:cNvPr>
          <p:cNvSpPr>
            <a:spLocks noGrp="1"/>
          </p:cNvSpPr>
          <p:nvPr>
            <p:ph type="ftr" sz="quarter" idx="11"/>
          </p:nvPr>
        </p:nvSpPr>
        <p:spPr/>
        <p:txBody>
          <a:bodyPr/>
          <a:lstStyle/>
          <a:p>
            <a:r>
              <a:rPr lang="en-US"/>
              <a:t>SPP-2020-4C-04</a:t>
            </a:r>
          </a:p>
        </p:txBody>
      </p:sp>
      <p:sp>
        <p:nvSpPr>
          <p:cNvPr id="7" name="Slide Number Placeholder 6">
            <a:extLst>
              <a:ext uri="{FF2B5EF4-FFF2-40B4-BE49-F238E27FC236}">
                <a16:creationId xmlns:a16="http://schemas.microsoft.com/office/drawing/2014/main" id="{35648886-EDB4-4A91-81B1-49B1A1C960BC}"/>
              </a:ext>
            </a:extLst>
          </p:cNvPr>
          <p:cNvSpPr>
            <a:spLocks noGrp="1"/>
          </p:cNvSpPr>
          <p:nvPr>
            <p:ph type="sldNum" sz="quarter" idx="12"/>
          </p:nvPr>
        </p:nvSpPr>
        <p:spPr/>
        <p:txBody>
          <a:bodyPr/>
          <a:lstStyle/>
          <a:p>
            <a:fld id="{90242225-1B5C-40D1-9D71-ACD27A5DE075}" type="slidenum">
              <a:rPr lang="en-US" smtClean="0"/>
              <a:t>‹#›</a:t>
            </a:fld>
            <a:endParaRPr lang="en-US"/>
          </a:p>
        </p:txBody>
      </p:sp>
    </p:spTree>
    <p:extLst>
      <p:ext uri="{BB962C8B-B14F-4D97-AF65-F5344CB8AC3E}">
        <p14:creationId xmlns:p14="http://schemas.microsoft.com/office/powerpoint/2010/main" val="305499759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1E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1AA52B-F6BA-4276-A76E-07CDD246DF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1D3AB6-E731-4CF5-B742-676A4BE659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43F61-237F-4C58-B982-D44621AFE4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1708FD-F2DB-4ECC-8794-9D593F5E560B}" type="datetime1">
              <a:rPr lang="en-US" smtClean="0"/>
              <a:t>10/19/20</a:t>
            </a:fld>
            <a:endParaRPr lang="en-US"/>
          </a:p>
        </p:txBody>
      </p:sp>
      <p:sp>
        <p:nvSpPr>
          <p:cNvPr id="5" name="Footer Placeholder 4">
            <a:extLst>
              <a:ext uri="{FF2B5EF4-FFF2-40B4-BE49-F238E27FC236}">
                <a16:creationId xmlns:a16="http://schemas.microsoft.com/office/drawing/2014/main" id="{87B7996A-D2D7-46D0-88AC-8ABECE55CB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SPP-2020-4C-04</a:t>
            </a:r>
          </a:p>
        </p:txBody>
      </p:sp>
      <p:sp>
        <p:nvSpPr>
          <p:cNvPr id="6" name="Slide Number Placeholder 5">
            <a:extLst>
              <a:ext uri="{FF2B5EF4-FFF2-40B4-BE49-F238E27FC236}">
                <a16:creationId xmlns:a16="http://schemas.microsoft.com/office/drawing/2014/main" id="{29E9EA31-18EA-4C2E-84F9-97AF646E5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42225-1B5C-40D1-9D71-ACD27A5DE075}" type="slidenum">
              <a:rPr lang="en-US" smtClean="0"/>
              <a:t>‹#›</a:t>
            </a:fld>
            <a:endParaRPr lang="en-US"/>
          </a:p>
        </p:txBody>
      </p:sp>
    </p:spTree>
    <p:extLst>
      <p:ext uri="{BB962C8B-B14F-4D97-AF65-F5344CB8AC3E}">
        <p14:creationId xmlns:p14="http://schemas.microsoft.com/office/powerpoint/2010/main" val="2462273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6C255-187F-4C7A-A29D-DA923443A1A2}"/>
              </a:ext>
            </a:extLst>
          </p:cNvPr>
          <p:cNvSpPr>
            <a:spLocks noGrp="1"/>
          </p:cNvSpPr>
          <p:nvPr>
            <p:ph type="ctrTitle"/>
          </p:nvPr>
        </p:nvSpPr>
        <p:spPr>
          <a:xfrm>
            <a:off x="1889761" y="1574394"/>
            <a:ext cx="8778240" cy="2387600"/>
          </a:xfrm>
        </p:spPr>
        <p:txBody>
          <a:bodyPr>
            <a:normAutofit/>
          </a:bodyPr>
          <a:lstStyle/>
          <a:p>
            <a:pPr algn="l"/>
            <a:r>
              <a:rPr lang="en-US" sz="4800" dirty="0">
                <a:latin typeface="Inter Black" panose="020B0502030000000004" pitchFamily="34" charset="0"/>
                <a:ea typeface="Inter Black" panose="020B0502030000000004" pitchFamily="34" charset="0"/>
              </a:rPr>
              <a:t>Compressively sampled speech: How good is the recovery?	</a:t>
            </a:r>
          </a:p>
        </p:txBody>
      </p:sp>
      <p:sp>
        <p:nvSpPr>
          <p:cNvPr id="3" name="Subtitle 2">
            <a:extLst>
              <a:ext uri="{FF2B5EF4-FFF2-40B4-BE49-F238E27FC236}">
                <a16:creationId xmlns:a16="http://schemas.microsoft.com/office/drawing/2014/main" id="{A37A674E-2B20-4B9C-91F8-86B4705AE99B}"/>
              </a:ext>
            </a:extLst>
          </p:cNvPr>
          <p:cNvSpPr>
            <a:spLocks noGrp="1"/>
          </p:cNvSpPr>
          <p:nvPr>
            <p:ph type="subTitle" idx="1"/>
          </p:nvPr>
        </p:nvSpPr>
        <p:spPr>
          <a:xfrm>
            <a:off x="1889760" y="4328479"/>
            <a:ext cx="8778240" cy="1493926"/>
          </a:xfrm>
        </p:spPr>
        <p:txBody>
          <a:bodyPr>
            <a:normAutofit lnSpcReduction="10000"/>
          </a:bodyPr>
          <a:lstStyle/>
          <a:p>
            <a:pPr algn="l">
              <a:lnSpc>
                <a:spcPct val="150000"/>
              </a:lnSpc>
              <a:spcBef>
                <a:spcPts val="0"/>
              </a:spcBef>
            </a:pPr>
            <a:r>
              <a:rPr lang="en-US" sz="1600" dirty="0">
                <a:latin typeface="Inter Medium" panose="020B0502030000000004" pitchFamily="34" charset="0"/>
                <a:ea typeface="Inter Medium" panose="020B0502030000000004" pitchFamily="34" charset="0"/>
              </a:rPr>
              <a:t>Kenneth V. Domingo, and </a:t>
            </a:r>
            <a:r>
              <a:rPr lang="en-US" sz="1600" dirty="0" err="1">
                <a:latin typeface="Inter Medium" panose="020B0502030000000004" pitchFamily="34" charset="0"/>
                <a:ea typeface="Inter Medium" panose="020B0502030000000004" pitchFamily="34" charset="0"/>
              </a:rPr>
              <a:t>Maricor</a:t>
            </a:r>
            <a:r>
              <a:rPr lang="en-US" sz="1600" dirty="0">
                <a:latin typeface="Inter Medium" panose="020B0502030000000004" pitchFamily="34" charset="0"/>
                <a:ea typeface="Inter Medium" panose="020B0502030000000004" pitchFamily="34" charset="0"/>
              </a:rPr>
              <a:t> N. Soriano</a:t>
            </a:r>
          </a:p>
          <a:p>
            <a:pPr algn="l">
              <a:lnSpc>
                <a:spcPct val="150000"/>
              </a:lnSpc>
              <a:spcBef>
                <a:spcPts val="0"/>
              </a:spcBef>
            </a:pPr>
            <a:r>
              <a:rPr lang="en-US" sz="1600" dirty="0">
                <a:latin typeface="Inter Light" panose="020B0502030000000004" pitchFamily="34" charset="0"/>
                <a:ea typeface="Inter Light" panose="020B0502030000000004" pitchFamily="34" charset="0"/>
              </a:rPr>
              <a:t>National Institute of Physics, University of the Philippines Diliman</a:t>
            </a:r>
          </a:p>
          <a:p>
            <a:pPr algn="l">
              <a:lnSpc>
                <a:spcPct val="150000"/>
              </a:lnSpc>
              <a:spcBef>
                <a:spcPts val="0"/>
              </a:spcBef>
            </a:pPr>
            <a:r>
              <a:rPr lang="en-US" sz="1600" dirty="0">
                <a:latin typeface="Inter Light" panose="020B0502030000000004" pitchFamily="34" charset="0"/>
                <a:ea typeface="Inter Light" panose="020B0502030000000004" pitchFamily="34" charset="0"/>
              </a:rPr>
              <a:t>SPP-2020-4C-04</a:t>
            </a:r>
          </a:p>
          <a:p>
            <a:pPr algn="l">
              <a:lnSpc>
                <a:spcPct val="150000"/>
              </a:lnSpc>
              <a:spcBef>
                <a:spcPts val="0"/>
              </a:spcBef>
            </a:pPr>
            <a:r>
              <a:rPr lang="en-US" sz="1600" dirty="0">
                <a:latin typeface="Inter Light" panose="020B0502030000000004" pitchFamily="34" charset="0"/>
                <a:ea typeface="Inter Light" panose="020B0502030000000004" pitchFamily="34" charset="0"/>
              </a:rPr>
              <a:t>22 October 2020</a:t>
            </a:r>
          </a:p>
        </p:txBody>
      </p:sp>
      <p:sp>
        <p:nvSpPr>
          <p:cNvPr id="20" name="Rectangle 19">
            <a:extLst>
              <a:ext uri="{FF2B5EF4-FFF2-40B4-BE49-F238E27FC236}">
                <a16:creationId xmlns:a16="http://schemas.microsoft.com/office/drawing/2014/main" id="{95F0F818-909B-4D1D-919E-67507EA174FA}"/>
              </a:ext>
            </a:extLst>
          </p:cNvPr>
          <p:cNvSpPr/>
          <p:nvPr/>
        </p:nvSpPr>
        <p:spPr>
          <a:xfrm>
            <a:off x="1" y="0"/>
            <a:ext cx="1524000" cy="641893"/>
          </a:xfrm>
          <a:prstGeom prst="rect">
            <a:avLst/>
          </a:prstGeom>
          <a:solidFill>
            <a:srgbClr val="FB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12218A56-BCF8-4AAB-B31F-01B2357FBE20}"/>
              </a:ext>
            </a:extLst>
          </p:cNvPr>
          <p:cNvCxnSpPr>
            <a:cxnSpLocks/>
          </p:cNvCxnSpPr>
          <p:nvPr/>
        </p:nvCxnSpPr>
        <p:spPr>
          <a:xfrm>
            <a:off x="1524000" y="0"/>
            <a:ext cx="0" cy="685800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B2D04A9-E551-49F0-B38A-CC7AA2F89C40}"/>
              </a:ext>
            </a:extLst>
          </p:cNvPr>
          <p:cNvSpPr/>
          <p:nvPr/>
        </p:nvSpPr>
        <p:spPr>
          <a:xfrm>
            <a:off x="11639005" y="6183804"/>
            <a:ext cx="552996" cy="674196"/>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11289CD1-5F98-4642-901F-AE1E80CE0CA0}"/>
              </a:ext>
            </a:extLst>
          </p:cNvPr>
          <p:cNvCxnSpPr>
            <a:cxnSpLocks/>
          </p:cNvCxnSpPr>
          <p:nvPr/>
        </p:nvCxnSpPr>
        <p:spPr>
          <a:xfrm flipH="1">
            <a:off x="0" y="674188"/>
            <a:ext cx="11639005"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82E1618-4B7E-4627-8D19-3677B50BE5A6}"/>
              </a:ext>
            </a:extLst>
          </p:cNvPr>
          <p:cNvCxnSpPr>
            <a:cxnSpLocks/>
          </p:cNvCxnSpPr>
          <p:nvPr/>
        </p:nvCxnSpPr>
        <p:spPr>
          <a:xfrm flipH="1">
            <a:off x="0" y="6183812"/>
            <a:ext cx="121920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21572A9-35FD-4852-BB09-2C9B2923B4C7}"/>
              </a:ext>
            </a:extLst>
          </p:cNvPr>
          <p:cNvSpPr/>
          <p:nvPr/>
        </p:nvSpPr>
        <p:spPr>
          <a:xfrm>
            <a:off x="11639004" y="-1"/>
            <a:ext cx="552997" cy="5427971"/>
          </a:xfrm>
          <a:prstGeom prst="rect">
            <a:avLst/>
          </a:prstGeom>
          <a:solidFill>
            <a:srgbClr val="005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361DE9D-50D2-40F3-BDDB-6904DA495147}"/>
              </a:ext>
            </a:extLst>
          </p:cNvPr>
          <p:cNvCxnSpPr>
            <a:cxnSpLocks/>
          </p:cNvCxnSpPr>
          <p:nvPr/>
        </p:nvCxnSpPr>
        <p:spPr>
          <a:xfrm>
            <a:off x="11639005" y="0"/>
            <a:ext cx="0" cy="685800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F4C93E2-85E4-4D4C-9322-C6928D482A07}"/>
              </a:ext>
            </a:extLst>
          </p:cNvPr>
          <p:cNvCxnSpPr>
            <a:cxnSpLocks/>
          </p:cNvCxnSpPr>
          <p:nvPr/>
        </p:nvCxnSpPr>
        <p:spPr>
          <a:xfrm>
            <a:off x="10981508" y="6183812"/>
            <a:ext cx="0" cy="67418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791E17-60E3-4146-8C70-33A0C332F7D3}"/>
              </a:ext>
            </a:extLst>
          </p:cNvPr>
          <p:cNvCxnSpPr>
            <a:cxnSpLocks/>
          </p:cNvCxnSpPr>
          <p:nvPr/>
        </p:nvCxnSpPr>
        <p:spPr>
          <a:xfrm flipH="1">
            <a:off x="11639005" y="5427981"/>
            <a:ext cx="552996"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7617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2B825E9-7655-4126-82B8-74243C134156}"/>
              </a:ext>
            </a:extLst>
          </p:cNvPr>
          <p:cNvSpPr>
            <a:spLocks noGrp="1"/>
          </p:cNvSpPr>
          <p:nvPr>
            <p:ph type="sldNum" sz="quarter" idx="12"/>
          </p:nvPr>
        </p:nvSpPr>
        <p:spPr>
          <a:xfrm>
            <a:off x="4345579" y="6354220"/>
            <a:ext cx="3500842" cy="365125"/>
          </a:xfrm>
        </p:spPr>
        <p:txBody>
          <a:bodyPr/>
          <a:lstStyle/>
          <a:p>
            <a:pPr algn="ctr"/>
            <a:r>
              <a:rPr lang="en-US" dirty="0">
                <a:solidFill>
                  <a:schemeClr val="tx1"/>
                </a:solidFill>
                <a:latin typeface="Inter Light" panose="020B0502030000000004" pitchFamily="34" charset="0"/>
                <a:ea typeface="Inter Light" panose="020B0502030000000004" pitchFamily="34" charset="0"/>
              </a:rPr>
              <a:t>SPP-2020-4C-04-</a:t>
            </a:r>
            <a:fld id="{90242225-1B5C-40D1-9D71-ACD27A5DE075}" type="slidenum">
              <a:rPr lang="en-US" smtClean="0">
                <a:solidFill>
                  <a:schemeClr val="tx1"/>
                </a:solidFill>
                <a:latin typeface="Inter Light" panose="020B0502030000000004" pitchFamily="34" charset="0"/>
                <a:ea typeface="Inter Light" panose="020B0502030000000004" pitchFamily="34" charset="0"/>
              </a:rPr>
              <a:pPr algn="ctr"/>
              <a:t>10</a:t>
            </a:fld>
            <a:endParaRPr lang="en-US" dirty="0">
              <a:solidFill>
                <a:schemeClr val="tx1"/>
              </a:solidFill>
              <a:latin typeface="Inter Light" panose="020B0502030000000004" pitchFamily="34" charset="0"/>
              <a:ea typeface="Inter Light" panose="020B0502030000000004" pitchFamily="34" charset="0"/>
            </a:endParaRPr>
          </a:p>
        </p:txBody>
      </p:sp>
      <p:sp>
        <p:nvSpPr>
          <p:cNvPr id="41" name="Rectangle 40">
            <a:extLst>
              <a:ext uri="{FF2B5EF4-FFF2-40B4-BE49-F238E27FC236}">
                <a16:creationId xmlns:a16="http://schemas.microsoft.com/office/drawing/2014/main" id="{75B5E400-0755-4DD4-A6B0-6ADDBC263931}"/>
              </a:ext>
            </a:extLst>
          </p:cNvPr>
          <p:cNvSpPr/>
          <p:nvPr/>
        </p:nvSpPr>
        <p:spPr>
          <a:xfrm>
            <a:off x="11025052" y="6216108"/>
            <a:ext cx="1166948" cy="647031"/>
          </a:xfrm>
          <a:prstGeom prst="rect">
            <a:avLst/>
          </a:prstGeom>
          <a:solidFill>
            <a:srgbClr val="005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D21F843-4592-4819-A61C-137E1354D856}"/>
              </a:ext>
            </a:extLst>
          </p:cNvPr>
          <p:cNvSpPr/>
          <p:nvPr/>
        </p:nvSpPr>
        <p:spPr>
          <a:xfrm>
            <a:off x="9858103" y="6210969"/>
            <a:ext cx="1166948" cy="647031"/>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1FB0CB-8222-424A-BFA2-D74888BA62FD}"/>
              </a:ext>
            </a:extLst>
          </p:cNvPr>
          <p:cNvSpPr/>
          <p:nvPr/>
        </p:nvSpPr>
        <p:spPr>
          <a:xfrm>
            <a:off x="0" y="0"/>
            <a:ext cx="1354179" cy="641893"/>
          </a:xfrm>
          <a:prstGeom prst="rect">
            <a:avLst/>
          </a:prstGeom>
          <a:solidFill>
            <a:srgbClr val="FB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DF426EEF-ED2D-43CE-A015-266DEFB4E8A0}"/>
              </a:ext>
            </a:extLst>
          </p:cNvPr>
          <p:cNvCxnSpPr>
            <a:cxnSpLocks/>
          </p:cNvCxnSpPr>
          <p:nvPr/>
        </p:nvCxnSpPr>
        <p:spPr>
          <a:xfrm flipH="1">
            <a:off x="1" y="674188"/>
            <a:ext cx="12191999"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CE0BAEF-39B3-40D1-B7CC-BD01902FEF56}"/>
              </a:ext>
            </a:extLst>
          </p:cNvPr>
          <p:cNvCxnSpPr>
            <a:cxnSpLocks/>
          </p:cNvCxnSpPr>
          <p:nvPr/>
        </p:nvCxnSpPr>
        <p:spPr>
          <a:xfrm flipH="1">
            <a:off x="0" y="6183812"/>
            <a:ext cx="121920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80C0E8-655E-4302-85D9-07E26FFD04FE}"/>
              </a:ext>
            </a:extLst>
          </p:cNvPr>
          <p:cNvCxnSpPr>
            <a:cxnSpLocks/>
          </p:cNvCxnSpPr>
          <p:nvPr/>
        </p:nvCxnSpPr>
        <p:spPr>
          <a:xfrm flipV="1">
            <a:off x="1354183" y="0"/>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4347990-FB07-4B67-BCAA-FE85B7E44B29}"/>
              </a:ext>
            </a:extLst>
          </p:cNvPr>
          <p:cNvCxnSpPr>
            <a:cxnSpLocks/>
          </p:cNvCxnSpPr>
          <p:nvPr/>
        </p:nvCxnSpPr>
        <p:spPr>
          <a:xfrm flipV="1">
            <a:off x="2708358" y="-2"/>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399D43-996D-4C34-8658-3C1360250584}"/>
              </a:ext>
            </a:extLst>
          </p:cNvPr>
          <p:cNvCxnSpPr>
            <a:cxnSpLocks/>
          </p:cNvCxnSpPr>
          <p:nvPr/>
        </p:nvCxnSpPr>
        <p:spPr>
          <a:xfrm flipV="1">
            <a:off x="11025052"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F95D28-0320-4431-859E-7C96F00306EC}"/>
              </a:ext>
            </a:extLst>
          </p:cNvPr>
          <p:cNvCxnSpPr>
            <a:cxnSpLocks/>
          </p:cNvCxnSpPr>
          <p:nvPr/>
        </p:nvCxnSpPr>
        <p:spPr>
          <a:xfrm flipV="1">
            <a:off x="9858103"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itle 1">
            <a:extLst>
              <a:ext uri="{FF2B5EF4-FFF2-40B4-BE49-F238E27FC236}">
                <a16:creationId xmlns:a16="http://schemas.microsoft.com/office/drawing/2014/main" id="{015E4B57-ABC6-4801-97A2-CC8B0EFABB91}"/>
              </a:ext>
            </a:extLst>
          </p:cNvPr>
          <p:cNvSpPr>
            <a:spLocks noGrp="1"/>
          </p:cNvSpPr>
          <p:nvPr>
            <p:ph type="title"/>
          </p:nvPr>
        </p:nvSpPr>
        <p:spPr>
          <a:xfrm>
            <a:off x="838200" y="844596"/>
            <a:ext cx="10515600" cy="1325563"/>
          </a:xfrm>
        </p:spPr>
        <p:txBody>
          <a:bodyPr>
            <a:normAutofit/>
          </a:bodyPr>
          <a:lstStyle/>
          <a:p>
            <a:r>
              <a:rPr lang="en-US" sz="3600" dirty="0">
                <a:latin typeface="Inter Black" panose="020B0502030000000004" pitchFamily="34" charset="0"/>
                <a:ea typeface="Inter Black" panose="020B0502030000000004" pitchFamily="34" charset="0"/>
              </a:rPr>
              <a:t>Sensing matrix constraints</a:t>
            </a:r>
          </a:p>
        </p:txBody>
      </p:sp>
      <p:sp>
        <p:nvSpPr>
          <p:cNvPr id="33" name="Content Placeholder 2">
            <a:extLst>
              <a:ext uri="{FF2B5EF4-FFF2-40B4-BE49-F238E27FC236}">
                <a16:creationId xmlns:a16="http://schemas.microsoft.com/office/drawing/2014/main" id="{446BDF73-F18F-4A27-88C3-5A5C501A730D}"/>
              </a:ext>
            </a:extLst>
          </p:cNvPr>
          <p:cNvSpPr>
            <a:spLocks noGrp="1"/>
          </p:cNvSpPr>
          <p:nvPr>
            <p:ph idx="1"/>
          </p:nvPr>
        </p:nvSpPr>
        <p:spPr>
          <a:xfrm>
            <a:off x="838200" y="2220937"/>
            <a:ext cx="10515600" cy="2768097"/>
          </a:xfrm>
        </p:spPr>
        <p:txBody>
          <a:bodyPr>
            <a:normAutofit lnSpcReduction="10000"/>
          </a:bodyPr>
          <a:lstStyle/>
          <a:p>
            <a:pPr marL="0" indent="0">
              <a:lnSpc>
                <a:spcPct val="150000"/>
              </a:lnSpc>
              <a:spcBef>
                <a:spcPts val="0"/>
              </a:spcBef>
              <a:buNone/>
            </a:pPr>
            <a:r>
              <a:rPr lang="en-US" sz="2400" dirty="0">
                <a:latin typeface="Inter Medium" panose="020B0502030000000004" pitchFamily="34" charset="0"/>
                <a:ea typeface="Inter Medium" panose="020B0502030000000004" pitchFamily="34" charset="0"/>
              </a:rPr>
              <a:t>Incoherence</a:t>
            </a:r>
          </a:p>
          <a:p>
            <a:pPr marL="0" indent="0">
              <a:lnSpc>
                <a:spcPct val="150000"/>
              </a:lnSpc>
              <a:spcBef>
                <a:spcPts val="0"/>
              </a:spcBef>
              <a:buNone/>
            </a:pPr>
            <a:r>
              <a:rPr lang="en-US" sz="1800" dirty="0">
                <a:latin typeface="Inter Light" panose="020B0502030000000004" pitchFamily="34" charset="0"/>
                <a:ea typeface="Inter Light" panose="020B0502030000000004" pitchFamily="34" charset="0"/>
              </a:rPr>
              <a:t>Measurement basis should have low mutual coherence with the </a:t>
            </a:r>
            <a:r>
              <a:rPr lang="en-US" sz="1800" dirty="0" err="1">
                <a:latin typeface="Inter Light" panose="020B0502030000000004" pitchFamily="34" charset="0"/>
                <a:ea typeface="Inter Light" panose="020B0502030000000004" pitchFamily="34" charset="0"/>
              </a:rPr>
              <a:t>sparsifying</a:t>
            </a:r>
            <a:r>
              <a:rPr lang="en-US" sz="1800" dirty="0">
                <a:latin typeface="Inter Light" panose="020B0502030000000004" pitchFamily="34" charset="0"/>
                <a:ea typeface="Inter Light" panose="020B0502030000000004" pitchFamily="34" charset="0"/>
              </a:rPr>
              <a:t> basis</a:t>
            </a:r>
          </a:p>
          <a:p>
            <a:pPr marL="0" indent="0">
              <a:lnSpc>
                <a:spcPct val="150000"/>
              </a:lnSpc>
              <a:spcBef>
                <a:spcPts val="0"/>
              </a:spcBef>
              <a:buNone/>
            </a:pPr>
            <a:endParaRPr lang="en-US" sz="1800" dirty="0">
              <a:latin typeface="Inter Light" panose="020B0502030000000004" pitchFamily="34" charset="0"/>
              <a:ea typeface="Inter Light" panose="020B0502030000000004" pitchFamily="34" charset="0"/>
            </a:endParaRPr>
          </a:p>
          <a:p>
            <a:pPr marL="0" indent="0">
              <a:lnSpc>
                <a:spcPct val="150000"/>
              </a:lnSpc>
              <a:spcBef>
                <a:spcPts val="0"/>
              </a:spcBef>
              <a:buNone/>
            </a:pPr>
            <a:r>
              <a:rPr lang="en-US" sz="2400" dirty="0">
                <a:latin typeface="Inter Medium" panose="020B0502030000000004" pitchFamily="34" charset="0"/>
                <a:ea typeface="Inter Medium" panose="020B0502030000000004" pitchFamily="34" charset="0"/>
              </a:rPr>
              <a:t>Sparsity</a:t>
            </a:r>
          </a:p>
          <a:p>
            <a:pPr marL="0" indent="0">
              <a:lnSpc>
                <a:spcPct val="150000"/>
              </a:lnSpc>
              <a:spcBef>
                <a:spcPts val="0"/>
              </a:spcBef>
              <a:buNone/>
            </a:pPr>
            <a:r>
              <a:rPr lang="en-US" sz="1800" dirty="0">
                <a:latin typeface="Inter Light" panose="020B0502030000000004" pitchFamily="34" charset="0"/>
                <a:ea typeface="Inter Light" panose="020B0502030000000004" pitchFamily="34" charset="0"/>
              </a:rPr>
              <a:t>Signal must be represented in some domain where most of its coefficients are approximately zero</a:t>
            </a:r>
          </a:p>
        </p:txBody>
      </p:sp>
    </p:spTree>
    <p:extLst>
      <p:ext uri="{BB962C8B-B14F-4D97-AF65-F5344CB8AC3E}">
        <p14:creationId xmlns:p14="http://schemas.microsoft.com/office/powerpoint/2010/main" val="401876157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2B825E9-7655-4126-82B8-74243C134156}"/>
              </a:ext>
            </a:extLst>
          </p:cNvPr>
          <p:cNvSpPr>
            <a:spLocks noGrp="1"/>
          </p:cNvSpPr>
          <p:nvPr>
            <p:ph type="sldNum" sz="quarter" idx="12"/>
          </p:nvPr>
        </p:nvSpPr>
        <p:spPr>
          <a:xfrm>
            <a:off x="4345579" y="6354220"/>
            <a:ext cx="3500842" cy="365125"/>
          </a:xfrm>
        </p:spPr>
        <p:txBody>
          <a:bodyPr/>
          <a:lstStyle/>
          <a:p>
            <a:pPr algn="ctr"/>
            <a:r>
              <a:rPr lang="en-US" dirty="0">
                <a:solidFill>
                  <a:schemeClr val="tx1"/>
                </a:solidFill>
                <a:latin typeface="Inter Light" panose="020B0502030000000004" pitchFamily="34" charset="0"/>
                <a:ea typeface="Inter Light" panose="020B0502030000000004" pitchFamily="34" charset="0"/>
              </a:rPr>
              <a:t>SPP-2020-4C-04-</a:t>
            </a:r>
            <a:fld id="{90242225-1B5C-40D1-9D71-ACD27A5DE075}" type="slidenum">
              <a:rPr lang="en-US" smtClean="0">
                <a:solidFill>
                  <a:schemeClr val="tx1"/>
                </a:solidFill>
                <a:latin typeface="Inter Light" panose="020B0502030000000004" pitchFamily="34" charset="0"/>
                <a:ea typeface="Inter Light" panose="020B0502030000000004" pitchFamily="34" charset="0"/>
              </a:rPr>
              <a:pPr algn="ctr"/>
              <a:t>11</a:t>
            </a:fld>
            <a:endParaRPr lang="en-US" dirty="0">
              <a:solidFill>
                <a:schemeClr val="tx1"/>
              </a:solidFill>
              <a:latin typeface="Inter Light" panose="020B0502030000000004" pitchFamily="34" charset="0"/>
              <a:ea typeface="Inter Light" panose="020B0502030000000004" pitchFamily="34" charset="0"/>
            </a:endParaRPr>
          </a:p>
        </p:txBody>
      </p:sp>
      <p:sp>
        <p:nvSpPr>
          <p:cNvPr id="41" name="Rectangle 40">
            <a:extLst>
              <a:ext uri="{FF2B5EF4-FFF2-40B4-BE49-F238E27FC236}">
                <a16:creationId xmlns:a16="http://schemas.microsoft.com/office/drawing/2014/main" id="{75B5E400-0755-4DD4-A6B0-6ADDBC263931}"/>
              </a:ext>
            </a:extLst>
          </p:cNvPr>
          <p:cNvSpPr/>
          <p:nvPr/>
        </p:nvSpPr>
        <p:spPr>
          <a:xfrm>
            <a:off x="11025052" y="6216108"/>
            <a:ext cx="1166948" cy="647031"/>
          </a:xfrm>
          <a:prstGeom prst="rect">
            <a:avLst/>
          </a:prstGeom>
          <a:solidFill>
            <a:srgbClr val="005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D21F843-4592-4819-A61C-137E1354D856}"/>
              </a:ext>
            </a:extLst>
          </p:cNvPr>
          <p:cNvSpPr/>
          <p:nvPr/>
        </p:nvSpPr>
        <p:spPr>
          <a:xfrm>
            <a:off x="9858103" y="6210969"/>
            <a:ext cx="1166948" cy="647031"/>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1FB0CB-8222-424A-BFA2-D74888BA62FD}"/>
              </a:ext>
            </a:extLst>
          </p:cNvPr>
          <p:cNvSpPr/>
          <p:nvPr/>
        </p:nvSpPr>
        <p:spPr>
          <a:xfrm>
            <a:off x="0" y="0"/>
            <a:ext cx="1354179" cy="641893"/>
          </a:xfrm>
          <a:prstGeom prst="rect">
            <a:avLst/>
          </a:prstGeom>
          <a:solidFill>
            <a:srgbClr val="FB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DF426EEF-ED2D-43CE-A015-266DEFB4E8A0}"/>
              </a:ext>
            </a:extLst>
          </p:cNvPr>
          <p:cNvCxnSpPr>
            <a:cxnSpLocks/>
          </p:cNvCxnSpPr>
          <p:nvPr/>
        </p:nvCxnSpPr>
        <p:spPr>
          <a:xfrm flipH="1">
            <a:off x="1" y="674188"/>
            <a:ext cx="12191999"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CE0BAEF-39B3-40D1-B7CC-BD01902FEF56}"/>
              </a:ext>
            </a:extLst>
          </p:cNvPr>
          <p:cNvCxnSpPr>
            <a:cxnSpLocks/>
          </p:cNvCxnSpPr>
          <p:nvPr/>
        </p:nvCxnSpPr>
        <p:spPr>
          <a:xfrm flipH="1">
            <a:off x="0" y="6183812"/>
            <a:ext cx="121920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80C0E8-655E-4302-85D9-07E26FFD04FE}"/>
              </a:ext>
            </a:extLst>
          </p:cNvPr>
          <p:cNvCxnSpPr>
            <a:cxnSpLocks/>
          </p:cNvCxnSpPr>
          <p:nvPr/>
        </p:nvCxnSpPr>
        <p:spPr>
          <a:xfrm flipV="1">
            <a:off x="1354183" y="0"/>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4347990-FB07-4B67-BCAA-FE85B7E44B29}"/>
              </a:ext>
            </a:extLst>
          </p:cNvPr>
          <p:cNvCxnSpPr>
            <a:cxnSpLocks/>
          </p:cNvCxnSpPr>
          <p:nvPr/>
        </p:nvCxnSpPr>
        <p:spPr>
          <a:xfrm flipV="1">
            <a:off x="2708358" y="-2"/>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399D43-996D-4C34-8658-3C1360250584}"/>
              </a:ext>
            </a:extLst>
          </p:cNvPr>
          <p:cNvCxnSpPr>
            <a:cxnSpLocks/>
          </p:cNvCxnSpPr>
          <p:nvPr/>
        </p:nvCxnSpPr>
        <p:spPr>
          <a:xfrm flipV="1">
            <a:off x="11025052"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F95D28-0320-4431-859E-7C96F00306EC}"/>
              </a:ext>
            </a:extLst>
          </p:cNvPr>
          <p:cNvCxnSpPr>
            <a:cxnSpLocks/>
          </p:cNvCxnSpPr>
          <p:nvPr/>
        </p:nvCxnSpPr>
        <p:spPr>
          <a:xfrm flipV="1">
            <a:off x="9858103"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itle 1">
            <a:extLst>
              <a:ext uri="{FF2B5EF4-FFF2-40B4-BE49-F238E27FC236}">
                <a16:creationId xmlns:a16="http://schemas.microsoft.com/office/drawing/2014/main" id="{015E4B57-ABC6-4801-97A2-CC8B0EFABB91}"/>
              </a:ext>
            </a:extLst>
          </p:cNvPr>
          <p:cNvSpPr>
            <a:spLocks noGrp="1"/>
          </p:cNvSpPr>
          <p:nvPr>
            <p:ph type="title"/>
          </p:nvPr>
        </p:nvSpPr>
        <p:spPr>
          <a:xfrm>
            <a:off x="838200" y="844596"/>
            <a:ext cx="10515600" cy="1325563"/>
          </a:xfrm>
        </p:spPr>
        <p:txBody>
          <a:bodyPr>
            <a:normAutofit/>
          </a:bodyPr>
          <a:lstStyle/>
          <a:p>
            <a:r>
              <a:rPr lang="en-US" sz="3600" dirty="0">
                <a:latin typeface="Inter Black" panose="020B0502030000000004" pitchFamily="34" charset="0"/>
                <a:ea typeface="Inter Black" panose="020B0502030000000004" pitchFamily="34" charset="0"/>
              </a:rPr>
              <a:t>Previously (SPP 2019)</a:t>
            </a:r>
          </a:p>
        </p:txBody>
      </p:sp>
      <p:sp>
        <p:nvSpPr>
          <p:cNvPr id="33" name="Content Placeholder 2">
            <a:extLst>
              <a:ext uri="{FF2B5EF4-FFF2-40B4-BE49-F238E27FC236}">
                <a16:creationId xmlns:a16="http://schemas.microsoft.com/office/drawing/2014/main" id="{446BDF73-F18F-4A27-88C3-5A5C501A730D}"/>
              </a:ext>
            </a:extLst>
          </p:cNvPr>
          <p:cNvSpPr>
            <a:spLocks noGrp="1"/>
          </p:cNvSpPr>
          <p:nvPr>
            <p:ph idx="1"/>
          </p:nvPr>
        </p:nvSpPr>
        <p:spPr>
          <a:xfrm>
            <a:off x="838200" y="2220937"/>
            <a:ext cx="10515600" cy="2768097"/>
          </a:xfrm>
        </p:spPr>
        <p:txBody>
          <a:bodyPr>
            <a:normAutofit/>
          </a:bodyPr>
          <a:lstStyle/>
          <a:p>
            <a:pPr>
              <a:lnSpc>
                <a:spcPct val="150000"/>
              </a:lnSpc>
            </a:pPr>
            <a:r>
              <a:rPr lang="en-US" sz="1800" dirty="0">
                <a:latin typeface="Inter Light" panose="020B0502030000000004" pitchFamily="34" charset="0"/>
                <a:ea typeface="Inter Light" panose="020B0502030000000004" pitchFamily="34" charset="0"/>
              </a:rPr>
              <a:t>Compressive sampling of relatively simple signals</a:t>
            </a:r>
          </a:p>
          <a:p>
            <a:pPr>
              <a:lnSpc>
                <a:spcPct val="150000"/>
              </a:lnSpc>
            </a:pPr>
            <a:r>
              <a:rPr lang="en-US" sz="1800" dirty="0">
                <a:latin typeface="Inter Light" panose="020B0502030000000004" pitchFamily="34" charset="0"/>
                <a:ea typeface="Inter Light" panose="020B0502030000000004" pitchFamily="34" charset="0"/>
              </a:rPr>
              <a:t>Recorded guitar signal playing one note</a:t>
            </a:r>
          </a:p>
          <a:p>
            <a:pPr>
              <a:lnSpc>
                <a:spcPct val="150000"/>
              </a:lnSpc>
            </a:pPr>
            <a:r>
              <a:rPr lang="en-US" sz="1800" dirty="0">
                <a:latin typeface="Inter Light" panose="020B0502030000000004" pitchFamily="34" charset="0"/>
                <a:ea typeface="Inter Light" panose="020B0502030000000004" pitchFamily="34" charset="0"/>
              </a:rPr>
              <a:t>One base frequency + harmonics</a:t>
            </a:r>
          </a:p>
          <a:p>
            <a:pPr>
              <a:lnSpc>
                <a:spcPct val="150000"/>
              </a:lnSpc>
            </a:pPr>
            <a:r>
              <a:rPr lang="en-US" sz="1800" dirty="0">
                <a:latin typeface="Inter Light" panose="020B0502030000000004" pitchFamily="34" charset="0"/>
                <a:ea typeface="Inter Light" panose="020B0502030000000004" pitchFamily="34" charset="0"/>
              </a:rPr>
              <a:t>Error measured in terms of cosine similarity [0, 1]</a:t>
            </a:r>
          </a:p>
          <a:p>
            <a:pPr>
              <a:lnSpc>
                <a:spcPct val="150000"/>
              </a:lnSpc>
            </a:pPr>
            <a:r>
              <a:rPr lang="en-US" sz="1800" dirty="0">
                <a:latin typeface="Inter Light" panose="020B0502030000000004" pitchFamily="34" charset="0"/>
                <a:ea typeface="Inter Light" panose="020B0502030000000004" pitchFamily="34" charset="0"/>
              </a:rPr>
              <a:t>Compares similarity of original &amp; recovered frequencies, ignores magnitude</a:t>
            </a:r>
          </a:p>
        </p:txBody>
      </p:sp>
    </p:spTree>
    <p:extLst>
      <p:ext uri="{BB962C8B-B14F-4D97-AF65-F5344CB8AC3E}">
        <p14:creationId xmlns:p14="http://schemas.microsoft.com/office/powerpoint/2010/main" val="82407510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75B5E400-0755-4DD4-A6B0-6ADDBC263931}"/>
              </a:ext>
            </a:extLst>
          </p:cNvPr>
          <p:cNvSpPr/>
          <p:nvPr/>
        </p:nvSpPr>
        <p:spPr>
          <a:xfrm>
            <a:off x="11029406" y="4908582"/>
            <a:ext cx="1166948" cy="1949418"/>
          </a:xfrm>
          <a:prstGeom prst="rect">
            <a:avLst/>
          </a:prstGeom>
          <a:solidFill>
            <a:srgbClr val="005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D21F843-4592-4819-A61C-137E1354D856}"/>
              </a:ext>
            </a:extLst>
          </p:cNvPr>
          <p:cNvSpPr/>
          <p:nvPr/>
        </p:nvSpPr>
        <p:spPr>
          <a:xfrm>
            <a:off x="7225940" y="6007238"/>
            <a:ext cx="1060262" cy="850755"/>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1FB0CB-8222-424A-BFA2-D74888BA62FD}"/>
              </a:ext>
            </a:extLst>
          </p:cNvPr>
          <p:cNvSpPr/>
          <p:nvPr/>
        </p:nvSpPr>
        <p:spPr>
          <a:xfrm>
            <a:off x="1070072" y="2285315"/>
            <a:ext cx="685800" cy="685800"/>
          </a:xfrm>
          <a:prstGeom prst="rect">
            <a:avLst/>
          </a:prstGeom>
          <a:solidFill>
            <a:srgbClr val="FB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7CE0BAEF-39B3-40D1-B7CC-BD01902FEF56}"/>
              </a:ext>
            </a:extLst>
          </p:cNvPr>
          <p:cNvCxnSpPr>
            <a:cxnSpLocks/>
          </p:cNvCxnSpPr>
          <p:nvPr/>
        </p:nvCxnSpPr>
        <p:spPr>
          <a:xfrm>
            <a:off x="7228116" y="-2"/>
            <a:ext cx="0" cy="6858002"/>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80C0E8-655E-4302-85D9-07E26FFD04FE}"/>
              </a:ext>
            </a:extLst>
          </p:cNvPr>
          <p:cNvCxnSpPr>
            <a:cxnSpLocks/>
          </p:cNvCxnSpPr>
          <p:nvPr/>
        </p:nvCxnSpPr>
        <p:spPr>
          <a:xfrm flipV="1">
            <a:off x="11029406" y="844597"/>
            <a:ext cx="0" cy="601340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4347990-FB07-4B67-BCAA-FE85B7E44B29}"/>
              </a:ext>
            </a:extLst>
          </p:cNvPr>
          <p:cNvCxnSpPr>
            <a:cxnSpLocks/>
          </p:cNvCxnSpPr>
          <p:nvPr/>
        </p:nvCxnSpPr>
        <p:spPr>
          <a:xfrm flipV="1">
            <a:off x="7228116" y="850762"/>
            <a:ext cx="4963884" cy="1"/>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itle 1">
            <a:extLst>
              <a:ext uri="{FF2B5EF4-FFF2-40B4-BE49-F238E27FC236}">
                <a16:creationId xmlns:a16="http://schemas.microsoft.com/office/drawing/2014/main" id="{015E4B57-ABC6-4801-97A2-CC8B0EFABB91}"/>
              </a:ext>
            </a:extLst>
          </p:cNvPr>
          <p:cNvSpPr>
            <a:spLocks noGrp="1"/>
          </p:cNvSpPr>
          <p:nvPr>
            <p:ph type="title"/>
          </p:nvPr>
        </p:nvSpPr>
        <p:spPr>
          <a:xfrm>
            <a:off x="686890" y="856928"/>
            <a:ext cx="7069181" cy="978582"/>
          </a:xfrm>
        </p:spPr>
        <p:txBody>
          <a:bodyPr>
            <a:normAutofit/>
          </a:bodyPr>
          <a:lstStyle/>
          <a:p>
            <a:r>
              <a:rPr lang="en-US" sz="3600" dirty="0">
                <a:latin typeface="Inter Black" panose="020B0502030000000004" pitchFamily="34" charset="0"/>
                <a:ea typeface="Inter Black" panose="020B0502030000000004" pitchFamily="34" charset="0"/>
              </a:rPr>
              <a:t>Objectives</a:t>
            </a:r>
          </a:p>
        </p:txBody>
      </p:sp>
      <p:cxnSp>
        <p:nvCxnSpPr>
          <p:cNvPr id="32" name="Straight Connector 31">
            <a:extLst>
              <a:ext uri="{FF2B5EF4-FFF2-40B4-BE49-F238E27FC236}">
                <a16:creationId xmlns:a16="http://schemas.microsoft.com/office/drawing/2014/main" id="{7B3DF1D8-BDED-466C-9A42-DC99D88FB991}"/>
              </a:ext>
            </a:extLst>
          </p:cNvPr>
          <p:cNvCxnSpPr>
            <a:cxnSpLocks/>
          </p:cNvCxnSpPr>
          <p:nvPr/>
        </p:nvCxnSpPr>
        <p:spPr>
          <a:xfrm flipV="1">
            <a:off x="7228116" y="6007239"/>
            <a:ext cx="3801290" cy="1"/>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711A8E6-E45F-4909-ADCB-6B804266D3B2}"/>
              </a:ext>
            </a:extLst>
          </p:cNvPr>
          <p:cNvCxnSpPr>
            <a:cxnSpLocks/>
          </p:cNvCxnSpPr>
          <p:nvPr/>
        </p:nvCxnSpPr>
        <p:spPr>
          <a:xfrm>
            <a:off x="11029406" y="4900256"/>
            <a:ext cx="1162594" cy="1"/>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CBA95BA-0D77-4E0B-AA6C-447672B6DCB9}"/>
              </a:ext>
            </a:extLst>
          </p:cNvPr>
          <p:cNvCxnSpPr>
            <a:cxnSpLocks/>
          </p:cNvCxnSpPr>
          <p:nvPr/>
        </p:nvCxnSpPr>
        <p:spPr>
          <a:xfrm>
            <a:off x="8286207" y="6007239"/>
            <a:ext cx="0" cy="850761"/>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B2D70DD8-7D1D-4DB4-B355-F18732305E48}"/>
              </a:ext>
            </a:extLst>
          </p:cNvPr>
          <p:cNvSpPr>
            <a:spLocks noGrp="1"/>
          </p:cNvSpPr>
          <p:nvPr>
            <p:ph idx="1"/>
          </p:nvPr>
        </p:nvSpPr>
        <p:spPr>
          <a:xfrm>
            <a:off x="2031276" y="2285315"/>
            <a:ext cx="4578536" cy="685800"/>
          </a:xfrm>
        </p:spPr>
        <p:txBody>
          <a:bodyPr>
            <a:normAutofit/>
          </a:bodyPr>
          <a:lstStyle/>
          <a:p>
            <a:pPr marL="0" indent="0">
              <a:lnSpc>
                <a:spcPct val="110000"/>
              </a:lnSpc>
              <a:spcBef>
                <a:spcPts val="0"/>
              </a:spcBef>
              <a:buNone/>
            </a:pPr>
            <a:r>
              <a:rPr lang="en-US" sz="1800" dirty="0">
                <a:latin typeface="Inter Light" panose="020B0502030000000004" pitchFamily="34" charset="0"/>
                <a:ea typeface="Inter Light" panose="020B0502030000000004" pitchFamily="34" charset="0"/>
              </a:rPr>
              <a:t>Quantify signal reconstruction error with perceptually-intuitive metrics</a:t>
            </a:r>
            <a:endParaRPr lang="en-US" sz="2400" b="1" dirty="0">
              <a:latin typeface="Inter Light" panose="020B0502030000000004" pitchFamily="34" charset="0"/>
              <a:ea typeface="Inter Light" panose="020B0502030000000004" pitchFamily="34" charset="0"/>
            </a:endParaRPr>
          </a:p>
        </p:txBody>
      </p:sp>
      <p:sp>
        <p:nvSpPr>
          <p:cNvPr id="38" name="Rectangle 37">
            <a:extLst>
              <a:ext uri="{FF2B5EF4-FFF2-40B4-BE49-F238E27FC236}">
                <a16:creationId xmlns:a16="http://schemas.microsoft.com/office/drawing/2014/main" id="{F08F0388-C647-494A-95E0-E6D56D4C7FCD}"/>
              </a:ext>
            </a:extLst>
          </p:cNvPr>
          <p:cNvSpPr/>
          <p:nvPr/>
        </p:nvSpPr>
        <p:spPr>
          <a:xfrm>
            <a:off x="1070072" y="3429000"/>
            <a:ext cx="685800" cy="685800"/>
          </a:xfrm>
          <a:prstGeom prst="rect">
            <a:avLst/>
          </a:prstGeom>
          <a:solidFill>
            <a:srgbClr val="FB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ontent Placeholder 2">
            <a:extLst>
              <a:ext uri="{FF2B5EF4-FFF2-40B4-BE49-F238E27FC236}">
                <a16:creationId xmlns:a16="http://schemas.microsoft.com/office/drawing/2014/main" id="{CC7C8A51-C055-4B0F-A589-9A1E43C3D0AE}"/>
              </a:ext>
            </a:extLst>
          </p:cNvPr>
          <p:cNvSpPr txBox="1">
            <a:spLocks/>
          </p:cNvSpPr>
          <p:nvPr/>
        </p:nvSpPr>
        <p:spPr>
          <a:xfrm>
            <a:off x="2031276" y="3429000"/>
            <a:ext cx="4578536" cy="685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0"/>
              </a:spcBef>
              <a:buFont typeface="Arial" panose="020B0604020202020204" pitchFamily="34" charset="0"/>
              <a:buNone/>
            </a:pPr>
            <a:r>
              <a:rPr lang="en-US" sz="1800" dirty="0">
                <a:latin typeface="Inter Light" panose="020B0502030000000004" pitchFamily="34" charset="0"/>
                <a:ea typeface="Inter Light" panose="020B0502030000000004" pitchFamily="34" charset="0"/>
              </a:rPr>
              <a:t>Compare both magnitudes and frequencies</a:t>
            </a:r>
            <a:endParaRPr lang="en-US" sz="2400" b="1" dirty="0">
              <a:latin typeface="Inter Light" panose="020B0502030000000004" pitchFamily="34" charset="0"/>
              <a:ea typeface="Inter Light" panose="020B0502030000000004" pitchFamily="34" charset="0"/>
            </a:endParaRPr>
          </a:p>
        </p:txBody>
      </p:sp>
      <p:sp>
        <p:nvSpPr>
          <p:cNvPr id="40" name="Rectangle 39">
            <a:extLst>
              <a:ext uri="{FF2B5EF4-FFF2-40B4-BE49-F238E27FC236}">
                <a16:creationId xmlns:a16="http://schemas.microsoft.com/office/drawing/2014/main" id="{86D2C475-0773-4388-80FC-5C4F9AC21074}"/>
              </a:ext>
            </a:extLst>
          </p:cNvPr>
          <p:cNvSpPr/>
          <p:nvPr/>
        </p:nvSpPr>
        <p:spPr>
          <a:xfrm>
            <a:off x="1070072" y="4572685"/>
            <a:ext cx="685800" cy="685800"/>
          </a:xfrm>
          <a:prstGeom prst="rect">
            <a:avLst/>
          </a:prstGeom>
          <a:solidFill>
            <a:srgbClr val="FB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ontent Placeholder 2">
            <a:extLst>
              <a:ext uri="{FF2B5EF4-FFF2-40B4-BE49-F238E27FC236}">
                <a16:creationId xmlns:a16="http://schemas.microsoft.com/office/drawing/2014/main" id="{FA9218B5-FD91-42D7-B59E-5DF3DA55D86C}"/>
              </a:ext>
            </a:extLst>
          </p:cNvPr>
          <p:cNvSpPr txBox="1">
            <a:spLocks/>
          </p:cNvSpPr>
          <p:nvPr/>
        </p:nvSpPr>
        <p:spPr>
          <a:xfrm>
            <a:off x="2031276" y="4572685"/>
            <a:ext cx="4578536" cy="685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0"/>
              </a:spcBef>
              <a:buFont typeface="Arial" panose="020B0604020202020204" pitchFamily="34" charset="0"/>
              <a:buNone/>
            </a:pPr>
            <a:r>
              <a:rPr lang="en-US" sz="1800" dirty="0">
                <a:latin typeface="Inter Light" panose="020B0502030000000004" pitchFamily="34" charset="0"/>
                <a:ea typeface="Inter Light" panose="020B0502030000000004" pitchFamily="34" charset="0"/>
              </a:rPr>
              <a:t>Perform CS on complex signals (i.e., speech)</a:t>
            </a:r>
            <a:endParaRPr lang="en-US" sz="2400" b="1" dirty="0">
              <a:latin typeface="Inter Light" panose="020B0502030000000004" pitchFamily="34" charset="0"/>
              <a:ea typeface="Inter Light" panose="020B0502030000000004" pitchFamily="34" charset="0"/>
            </a:endParaRPr>
          </a:p>
        </p:txBody>
      </p:sp>
      <p:sp>
        <p:nvSpPr>
          <p:cNvPr id="48" name="Slide Number Placeholder 4">
            <a:extLst>
              <a:ext uri="{FF2B5EF4-FFF2-40B4-BE49-F238E27FC236}">
                <a16:creationId xmlns:a16="http://schemas.microsoft.com/office/drawing/2014/main" id="{C537A2CF-89EA-4C5A-9204-3E74F0248362}"/>
              </a:ext>
            </a:extLst>
          </p:cNvPr>
          <p:cNvSpPr>
            <a:spLocks noGrp="1"/>
          </p:cNvSpPr>
          <p:nvPr>
            <p:ph type="sldNum" sz="quarter" idx="12"/>
          </p:nvPr>
        </p:nvSpPr>
        <p:spPr>
          <a:xfrm>
            <a:off x="4345579" y="6354220"/>
            <a:ext cx="3500842" cy="365125"/>
          </a:xfrm>
        </p:spPr>
        <p:txBody>
          <a:bodyPr/>
          <a:lstStyle/>
          <a:p>
            <a:pPr algn="ctr"/>
            <a:r>
              <a:rPr lang="en-US" dirty="0">
                <a:solidFill>
                  <a:schemeClr val="tx1"/>
                </a:solidFill>
                <a:latin typeface="Inter Light" panose="020B0502030000000004" pitchFamily="34" charset="0"/>
                <a:ea typeface="Inter Light" panose="020B0502030000000004" pitchFamily="34" charset="0"/>
              </a:rPr>
              <a:t>SPP-2020-4C-04-</a:t>
            </a:r>
            <a:fld id="{90242225-1B5C-40D1-9D71-ACD27A5DE075}" type="slidenum">
              <a:rPr lang="en-US" smtClean="0">
                <a:solidFill>
                  <a:schemeClr val="tx1"/>
                </a:solidFill>
                <a:latin typeface="Inter Light" panose="020B0502030000000004" pitchFamily="34" charset="0"/>
                <a:ea typeface="Inter Light" panose="020B0502030000000004" pitchFamily="34" charset="0"/>
              </a:rPr>
              <a:pPr algn="ctr"/>
              <a:t>12</a:t>
            </a:fld>
            <a:endParaRPr lang="en-US" dirty="0">
              <a:solidFill>
                <a:schemeClr val="tx1"/>
              </a:solidFill>
              <a:latin typeface="Inter Light" panose="020B0502030000000004" pitchFamily="34" charset="0"/>
              <a:ea typeface="Inter Light" panose="020B0502030000000004" pitchFamily="34" charset="0"/>
            </a:endParaRPr>
          </a:p>
        </p:txBody>
      </p:sp>
    </p:spTree>
    <p:extLst>
      <p:ext uri="{BB962C8B-B14F-4D97-AF65-F5344CB8AC3E}">
        <p14:creationId xmlns:p14="http://schemas.microsoft.com/office/powerpoint/2010/main" val="42783560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2B825E9-7655-4126-82B8-74243C134156}"/>
              </a:ext>
            </a:extLst>
          </p:cNvPr>
          <p:cNvSpPr>
            <a:spLocks noGrp="1"/>
          </p:cNvSpPr>
          <p:nvPr>
            <p:ph type="sldNum" sz="quarter" idx="12"/>
          </p:nvPr>
        </p:nvSpPr>
        <p:spPr>
          <a:xfrm>
            <a:off x="4345579" y="6354220"/>
            <a:ext cx="3500842" cy="365125"/>
          </a:xfrm>
        </p:spPr>
        <p:txBody>
          <a:bodyPr/>
          <a:lstStyle/>
          <a:p>
            <a:pPr algn="ctr"/>
            <a:r>
              <a:rPr lang="en-US" dirty="0">
                <a:solidFill>
                  <a:schemeClr val="tx1"/>
                </a:solidFill>
                <a:latin typeface="Inter Light" panose="020B0502030000000004" pitchFamily="34" charset="0"/>
                <a:ea typeface="Inter Light" panose="020B0502030000000004" pitchFamily="34" charset="0"/>
              </a:rPr>
              <a:t>SPP-2020-4C-04-</a:t>
            </a:r>
            <a:fld id="{90242225-1B5C-40D1-9D71-ACD27A5DE075}" type="slidenum">
              <a:rPr lang="en-US" smtClean="0">
                <a:solidFill>
                  <a:schemeClr val="tx1"/>
                </a:solidFill>
                <a:latin typeface="Inter Light" panose="020B0502030000000004" pitchFamily="34" charset="0"/>
                <a:ea typeface="Inter Light" panose="020B0502030000000004" pitchFamily="34" charset="0"/>
              </a:rPr>
              <a:pPr algn="ctr"/>
              <a:t>13</a:t>
            </a:fld>
            <a:endParaRPr lang="en-US" dirty="0">
              <a:solidFill>
                <a:schemeClr val="tx1"/>
              </a:solidFill>
              <a:latin typeface="Inter Light" panose="020B0502030000000004" pitchFamily="34" charset="0"/>
              <a:ea typeface="Inter Light" panose="020B0502030000000004" pitchFamily="34" charset="0"/>
            </a:endParaRPr>
          </a:p>
        </p:txBody>
      </p:sp>
      <p:sp>
        <p:nvSpPr>
          <p:cNvPr id="41" name="Rectangle 40">
            <a:extLst>
              <a:ext uri="{FF2B5EF4-FFF2-40B4-BE49-F238E27FC236}">
                <a16:creationId xmlns:a16="http://schemas.microsoft.com/office/drawing/2014/main" id="{75B5E400-0755-4DD4-A6B0-6ADDBC263931}"/>
              </a:ext>
            </a:extLst>
          </p:cNvPr>
          <p:cNvSpPr/>
          <p:nvPr/>
        </p:nvSpPr>
        <p:spPr>
          <a:xfrm>
            <a:off x="11025052" y="6216108"/>
            <a:ext cx="1166948" cy="647031"/>
          </a:xfrm>
          <a:prstGeom prst="rect">
            <a:avLst/>
          </a:prstGeom>
          <a:solidFill>
            <a:srgbClr val="005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D21F843-4592-4819-A61C-137E1354D856}"/>
              </a:ext>
            </a:extLst>
          </p:cNvPr>
          <p:cNvSpPr/>
          <p:nvPr/>
        </p:nvSpPr>
        <p:spPr>
          <a:xfrm>
            <a:off x="9858103" y="6210969"/>
            <a:ext cx="1166948" cy="647031"/>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1FB0CB-8222-424A-BFA2-D74888BA62FD}"/>
              </a:ext>
            </a:extLst>
          </p:cNvPr>
          <p:cNvSpPr/>
          <p:nvPr/>
        </p:nvSpPr>
        <p:spPr>
          <a:xfrm>
            <a:off x="0" y="0"/>
            <a:ext cx="1354179" cy="641893"/>
          </a:xfrm>
          <a:prstGeom prst="rect">
            <a:avLst/>
          </a:prstGeom>
          <a:solidFill>
            <a:srgbClr val="FB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DF426EEF-ED2D-43CE-A015-266DEFB4E8A0}"/>
              </a:ext>
            </a:extLst>
          </p:cNvPr>
          <p:cNvCxnSpPr>
            <a:cxnSpLocks/>
          </p:cNvCxnSpPr>
          <p:nvPr/>
        </p:nvCxnSpPr>
        <p:spPr>
          <a:xfrm flipH="1">
            <a:off x="1" y="674188"/>
            <a:ext cx="12191999"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CE0BAEF-39B3-40D1-B7CC-BD01902FEF56}"/>
              </a:ext>
            </a:extLst>
          </p:cNvPr>
          <p:cNvCxnSpPr>
            <a:cxnSpLocks/>
          </p:cNvCxnSpPr>
          <p:nvPr/>
        </p:nvCxnSpPr>
        <p:spPr>
          <a:xfrm flipH="1">
            <a:off x="0" y="6183812"/>
            <a:ext cx="121920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80C0E8-655E-4302-85D9-07E26FFD04FE}"/>
              </a:ext>
            </a:extLst>
          </p:cNvPr>
          <p:cNvCxnSpPr>
            <a:cxnSpLocks/>
          </p:cNvCxnSpPr>
          <p:nvPr/>
        </p:nvCxnSpPr>
        <p:spPr>
          <a:xfrm flipV="1">
            <a:off x="1354183" y="0"/>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4347990-FB07-4B67-BCAA-FE85B7E44B29}"/>
              </a:ext>
            </a:extLst>
          </p:cNvPr>
          <p:cNvCxnSpPr>
            <a:cxnSpLocks/>
          </p:cNvCxnSpPr>
          <p:nvPr/>
        </p:nvCxnSpPr>
        <p:spPr>
          <a:xfrm flipV="1">
            <a:off x="2708358" y="-2"/>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399D43-996D-4C34-8658-3C1360250584}"/>
              </a:ext>
            </a:extLst>
          </p:cNvPr>
          <p:cNvCxnSpPr>
            <a:cxnSpLocks/>
          </p:cNvCxnSpPr>
          <p:nvPr/>
        </p:nvCxnSpPr>
        <p:spPr>
          <a:xfrm flipV="1">
            <a:off x="11025052"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F95D28-0320-4431-859E-7C96F00306EC}"/>
              </a:ext>
            </a:extLst>
          </p:cNvPr>
          <p:cNvCxnSpPr>
            <a:cxnSpLocks/>
          </p:cNvCxnSpPr>
          <p:nvPr/>
        </p:nvCxnSpPr>
        <p:spPr>
          <a:xfrm flipV="1">
            <a:off x="9858103"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itle 1">
            <a:extLst>
              <a:ext uri="{FF2B5EF4-FFF2-40B4-BE49-F238E27FC236}">
                <a16:creationId xmlns:a16="http://schemas.microsoft.com/office/drawing/2014/main" id="{015E4B57-ABC6-4801-97A2-CC8B0EFABB91}"/>
              </a:ext>
            </a:extLst>
          </p:cNvPr>
          <p:cNvSpPr>
            <a:spLocks noGrp="1"/>
          </p:cNvSpPr>
          <p:nvPr>
            <p:ph type="title"/>
          </p:nvPr>
        </p:nvSpPr>
        <p:spPr>
          <a:xfrm>
            <a:off x="838200" y="844596"/>
            <a:ext cx="10515600" cy="1325563"/>
          </a:xfrm>
        </p:spPr>
        <p:txBody>
          <a:bodyPr>
            <a:normAutofit/>
          </a:bodyPr>
          <a:lstStyle/>
          <a:p>
            <a:r>
              <a:rPr lang="en-US" sz="3600" dirty="0">
                <a:latin typeface="Inter Black" panose="020B0502030000000004" pitchFamily="34" charset="0"/>
                <a:ea typeface="Inter Black" panose="020B0502030000000004" pitchFamily="34" charset="0"/>
              </a:rPr>
              <a:t>Methodology</a:t>
            </a:r>
          </a:p>
        </p:txBody>
      </p:sp>
      <p:sp>
        <p:nvSpPr>
          <p:cNvPr id="22" name="Rectangle 21">
            <a:extLst>
              <a:ext uri="{FF2B5EF4-FFF2-40B4-BE49-F238E27FC236}">
                <a16:creationId xmlns:a16="http://schemas.microsoft.com/office/drawing/2014/main" id="{BB77350D-C17B-4107-A329-70D836648C8D}"/>
              </a:ext>
            </a:extLst>
          </p:cNvPr>
          <p:cNvSpPr/>
          <p:nvPr/>
        </p:nvSpPr>
        <p:spPr>
          <a:xfrm>
            <a:off x="1938203" y="2805535"/>
            <a:ext cx="685800" cy="685800"/>
          </a:xfrm>
          <a:prstGeom prst="rect">
            <a:avLst/>
          </a:prstGeom>
          <a:solidFill>
            <a:srgbClr val="FB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7F0A444D-CEF9-4DCF-AA68-E52688F24489}"/>
              </a:ext>
            </a:extLst>
          </p:cNvPr>
          <p:cNvSpPr>
            <a:spLocks noGrp="1"/>
          </p:cNvSpPr>
          <p:nvPr>
            <p:ph idx="1"/>
          </p:nvPr>
        </p:nvSpPr>
        <p:spPr>
          <a:xfrm>
            <a:off x="1354179" y="3743548"/>
            <a:ext cx="1853847" cy="431041"/>
          </a:xfrm>
        </p:spPr>
        <p:txBody>
          <a:bodyPr>
            <a:normAutofit/>
          </a:bodyPr>
          <a:lstStyle/>
          <a:p>
            <a:pPr marL="0" indent="0" algn="ctr">
              <a:lnSpc>
                <a:spcPct val="110000"/>
              </a:lnSpc>
              <a:spcBef>
                <a:spcPts val="0"/>
              </a:spcBef>
              <a:buNone/>
            </a:pPr>
            <a:r>
              <a:rPr lang="en-US" sz="1600" dirty="0">
                <a:latin typeface="Inter Medium" panose="020B0502030000000004" pitchFamily="34" charset="0"/>
                <a:ea typeface="Inter Medium" panose="020B0502030000000004" pitchFamily="34" charset="0"/>
              </a:rPr>
              <a:t>Pre-processing</a:t>
            </a:r>
            <a:endParaRPr lang="en-US" sz="1600" b="1" dirty="0">
              <a:latin typeface="Inter Medium" panose="020B0502030000000004" pitchFamily="34" charset="0"/>
              <a:ea typeface="Inter Medium" panose="020B0502030000000004" pitchFamily="34" charset="0"/>
            </a:endParaRPr>
          </a:p>
        </p:txBody>
      </p:sp>
      <p:sp>
        <p:nvSpPr>
          <p:cNvPr id="24" name="Rectangle 23">
            <a:extLst>
              <a:ext uri="{FF2B5EF4-FFF2-40B4-BE49-F238E27FC236}">
                <a16:creationId xmlns:a16="http://schemas.microsoft.com/office/drawing/2014/main" id="{67911869-7DD9-43B9-9EA9-883FFC236031}"/>
              </a:ext>
            </a:extLst>
          </p:cNvPr>
          <p:cNvSpPr/>
          <p:nvPr/>
        </p:nvSpPr>
        <p:spPr>
          <a:xfrm>
            <a:off x="4407083" y="2805856"/>
            <a:ext cx="685800" cy="685800"/>
          </a:xfrm>
          <a:prstGeom prst="rect">
            <a:avLst/>
          </a:prstGeom>
          <a:solidFill>
            <a:srgbClr val="FB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a:extLst>
              <a:ext uri="{FF2B5EF4-FFF2-40B4-BE49-F238E27FC236}">
                <a16:creationId xmlns:a16="http://schemas.microsoft.com/office/drawing/2014/main" id="{F62FB741-6C47-46E9-A811-278B0ECAFB63}"/>
              </a:ext>
            </a:extLst>
          </p:cNvPr>
          <p:cNvSpPr txBox="1">
            <a:spLocks/>
          </p:cNvSpPr>
          <p:nvPr/>
        </p:nvSpPr>
        <p:spPr>
          <a:xfrm>
            <a:off x="3823060" y="3743869"/>
            <a:ext cx="1853846" cy="6854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ts val="0"/>
              </a:spcBef>
              <a:buFont typeface="Arial" panose="020B0604020202020204" pitchFamily="34" charset="0"/>
              <a:buNone/>
            </a:pPr>
            <a:r>
              <a:rPr lang="en-US" sz="1600" dirty="0">
                <a:latin typeface="Inter Medium" panose="020B0502030000000004" pitchFamily="34" charset="0"/>
                <a:ea typeface="Inter Medium" panose="020B0502030000000004" pitchFamily="34" charset="0"/>
              </a:rPr>
              <a:t>Sparse transformation</a:t>
            </a:r>
            <a:endParaRPr lang="en-US" sz="1600" b="1" dirty="0">
              <a:latin typeface="Inter Medium" panose="020B0502030000000004" pitchFamily="34" charset="0"/>
              <a:ea typeface="Inter Medium" panose="020B0502030000000004" pitchFamily="34" charset="0"/>
            </a:endParaRPr>
          </a:p>
        </p:txBody>
      </p:sp>
      <p:sp>
        <p:nvSpPr>
          <p:cNvPr id="27" name="Rectangle 26">
            <a:extLst>
              <a:ext uri="{FF2B5EF4-FFF2-40B4-BE49-F238E27FC236}">
                <a16:creationId xmlns:a16="http://schemas.microsoft.com/office/drawing/2014/main" id="{51387D9E-B365-48B8-ADE9-E412E8C0F2D9}"/>
              </a:ext>
            </a:extLst>
          </p:cNvPr>
          <p:cNvSpPr/>
          <p:nvPr/>
        </p:nvSpPr>
        <p:spPr>
          <a:xfrm>
            <a:off x="6875963" y="2806177"/>
            <a:ext cx="685800" cy="685800"/>
          </a:xfrm>
          <a:prstGeom prst="rect">
            <a:avLst/>
          </a:prstGeom>
          <a:solidFill>
            <a:srgbClr val="FB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2E93E076-CC6D-4F5B-89DF-3957BC2D151B}"/>
              </a:ext>
            </a:extLst>
          </p:cNvPr>
          <p:cNvSpPr txBox="1">
            <a:spLocks/>
          </p:cNvSpPr>
          <p:nvPr/>
        </p:nvSpPr>
        <p:spPr>
          <a:xfrm>
            <a:off x="6291939" y="3744190"/>
            <a:ext cx="1853847" cy="6857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ts val="0"/>
              </a:spcBef>
              <a:buFont typeface="Arial" panose="020B0604020202020204" pitchFamily="34" charset="0"/>
              <a:buNone/>
            </a:pPr>
            <a:r>
              <a:rPr lang="en-US" sz="1600" dirty="0">
                <a:latin typeface="Inter Medium" panose="020B0502030000000004" pitchFamily="34" charset="0"/>
                <a:ea typeface="Inter Medium" panose="020B0502030000000004" pitchFamily="34" charset="0"/>
              </a:rPr>
              <a:t>Compressive sampling</a:t>
            </a:r>
            <a:endParaRPr lang="en-US" sz="1600" b="1" dirty="0">
              <a:latin typeface="Inter Medium" panose="020B0502030000000004" pitchFamily="34" charset="0"/>
              <a:ea typeface="Inter Medium" panose="020B0502030000000004" pitchFamily="34" charset="0"/>
            </a:endParaRPr>
          </a:p>
        </p:txBody>
      </p:sp>
      <p:sp>
        <p:nvSpPr>
          <p:cNvPr id="32" name="Rectangle 31">
            <a:extLst>
              <a:ext uri="{FF2B5EF4-FFF2-40B4-BE49-F238E27FC236}">
                <a16:creationId xmlns:a16="http://schemas.microsoft.com/office/drawing/2014/main" id="{4069B71D-0A58-4E58-8D97-77388EC0D4AA}"/>
              </a:ext>
            </a:extLst>
          </p:cNvPr>
          <p:cNvSpPr/>
          <p:nvPr/>
        </p:nvSpPr>
        <p:spPr>
          <a:xfrm>
            <a:off x="9344843" y="2806498"/>
            <a:ext cx="685800" cy="685800"/>
          </a:xfrm>
          <a:prstGeom prst="rect">
            <a:avLst/>
          </a:prstGeom>
          <a:solidFill>
            <a:srgbClr val="FB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ontent Placeholder 2">
            <a:extLst>
              <a:ext uri="{FF2B5EF4-FFF2-40B4-BE49-F238E27FC236}">
                <a16:creationId xmlns:a16="http://schemas.microsoft.com/office/drawing/2014/main" id="{59E9DCEA-41A3-4EF5-ACCA-9751EC669222}"/>
              </a:ext>
            </a:extLst>
          </p:cNvPr>
          <p:cNvSpPr txBox="1">
            <a:spLocks/>
          </p:cNvSpPr>
          <p:nvPr/>
        </p:nvSpPr>
        <p:spPr>
          <a:xfrm>
            <a:off x="8760819" y="3744511"/>
            <a:ext cx="1853847" cy="6854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ts val="0"/>
              </a:spcBef>
              <a:buFont typeface="Arial" panose="020B0604020202020204" pitchFamily="34" charset="0"/>
              <a:buNone/>
            </a:pPr>
            <a:r>
              <a:rPr lang="en-US" sz="1600" dirty="0">
                <a:latin typeface="Inter Medium" panose="020B0502030000000004" pitchFamily="34" charset="0"/>
                <a:ea typeface="Inter Medium" panose="020B0502030000000004" pitchFamily="34" charset="0"/>
              </a:rPr>
              <a:t>Reconstruction evaluation</a:t>
            </a:r>
            <a:endParaRPr lang="en-US" sz="1600" b="1" dirty="0">
              <a:latin typeface="Inter Medium" panose="020B0502030000000004" pitchFamily="34" charset="0"/>
              <a:ea typeface="Inter Medium" panose="020B0502030000000004" pitchFamily="34" charset="0"/>
            </a:endParaRPr>
          </a:p>
        </p:txBody>
      </p:sp>
      <p:pic>
        <p:nvPicPr>
          <p:cNvPr id="6" name="Graphic 5" descr="Large paint brush">
            <a:extLst>
              <a:ext uri="{FF2B5EF4-FFF2-40B4-BE49-F238E27FC236}">
                <a16:creationId xmlns:a16="http://schemas.microsoft.com/office/drawing/2014/main" id="{891EA96D-0227-4EB9-A543-FD3940FA94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04884" y="2867870"/>
            <a:ext cx="561130" cy="561130"/>
          </a:xfrm>
          <a:prstGeom prst="rect">
            <a:avLst/>
          </a:prstGeom>
        </p:spPr>
      </p:pic>
      <p:pic>
        <p:nvPicPr>
          <p:cNvPr id="9" name="Graphic 8" descr="Cube">
            <a:extLst>
              <a:ext uri="{FF2B5EF4-FFF2-40B4-BE49-F238E27FC236}">
                <a16:creationId xmlns:a16="http://schemas.microsoft.com/office/drawing/2014/main" id="{9832DF72-CEE3-4796-A8C1-95C03E49BE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07083" y="2805535"/>
            <a:ext cx="685800" cy="685800"/>
          </a:xfrm>
          <a:prstGeom prst="rect">
            <a:avLst/>
          </a:prstGeom>
        </p:spPr>
      </p:pic>
      <p:pic>
        <p:nvPicPr>
          <p:cNvPr id="11" name="Graphic 10" descr="Normal Distribution">
            <a:extLst>
              <a:ext uri="{FF2B5EF4-FFF2-40B4-BE49-F238E27FC236}">
                <a16:creationId xmlns:a16="http://schemas.microsoft.com/office/drawing/2014/main" id="{EB37BAF4-45FF-4332-A0DD-B0727123BA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75963" y="2805535"/>
            <a:ext cx="685800" cy="685800"/>
          </a:xfrm>
          <a:prstGeom prst="rect">
            <a:avLst/>
          </a:prstGeom>
        </p:spPr>
      </p:pic>
      <p:pic>
        <p:nvPicPr>
          <p:cNvPr id="13" name="Graphic 12" descr="Minimize">
            <a:extLst>
              <a:ext uri="{FF2B5EF4-FFF2-40B4-BE49-F238E27FC236}">
                <a16:creationId xmlns:a16="http://schemas.microsoft.com/office/drawing/2014/main" id="{EF607049-0795-42B1-8DC1-3D9B303FFB4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44841" y="2805534"/>
            <a:ext cx="685802" cy="685802"/>
          </a:xfrm>
          <a:prstGeom prst="rect">
            <a:avLst/>
          </a:prstGeom>
        </p:spPr>
      </p:pic>
    </p:spTree>
    <p:extLst>
      <p:ext uri="{BB962C8B-B14F-4D97-AF65-F5344CB8AC3E}">
        <p14:creationId xmlns:p14="http://schemas.microsoft.com/office/powerpoint/2010/main" val="36812342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2B825E9-7655-4126-82B8-74243C134156}"/>
              </a:ext>
            </a:extLst>
          </p:cNvPr>
          <p:cNvSpPr>
            <a:spLocks noGrp="1"/>
          </p:cNvSpPr>
          <p:nvPr>
            <p:ph type="sldNum" sz="quarter" idx="12"/>
          </p:nvPr>
        </p:nvSpPr>
        <p:spPr>
          <a:xfrm>
            <a:off x="4345579" y="6354220"/>
            <a:ext cx="3500842" cy="365125"/>
          </a:xfrm>
        </p:spPr>
        <p:txBody>
          <a:bodyPr/>
          <a:lstStyle/>
          <a:p>
            <a:pPr algn="ctr"/>
            <a:r>
              <a:rPr lang="en-US" dirty="0">
                <a:solidFill>
                  <a:schemeClr val="tx1"/>
                </a:solidFill>
                <a:latin typeface="Inter Light" panose="020B0502030000000004" pitchFamily="34" charset="0"/>
                <a:ea typeface="Inter Light" panose="020B0502030000000004" pitchFamily="34" charset="0"/>
              </a:rPr>
              <a:t>SPP-2020-4C-04-</a:t>
            </a:r>
            <a:fld id="{90242225-1B5C-40D1-9D71-ACD27A5DE075}" type="slidenum">
              <a:rPr lang="en-US" smtClean="0">
                <a:solidFill>
                  <a:schemeClr val="tx1"/>
                </a:solidFill>
                <a:latin typeface="Inter Light" panose="020B0502030000000004" pitchFamily="34" charset="0"/>
                <a:ea typeface="Inter Light" panose="020B0502030000000004" pitchFamily="34" charset="0"/>
              </a:rPr>
              <a:pPr algn="ctr"/>
              <a:t>14</a:t>
            </a:fld>
            <a:endParaRPr lang="en-US" dirty="0">
              <a:solidFill>
                <a:schemeClr val="tx1"/>
              </a:solidFill>
              <a:latin typeface="Inter Light" panose="020B0502030000000004" pitchFamily="34" charset="0"/>
              <a:ea typeface="Inter Light" panose="020B0502030000000004" pitchFamily="34" charset="0"/>
            </a:endParaRPr>
          </a:p>
        </p:txBody>
      </p:sp>
      <p:sp>
        <p:nvSpPr>
          <p:cNvPr id="41" name="Rectangle 40">
            <a:extLst>
              <a:ext uri="{FF2B5EF4-FFF2-40B4-BE49-F238E27FC236}">
                <a16:creationId xmlns:a16="http://schemas.microsoft.com/office/drawing/2014/main" id="{75B5E400-0755-4DD4-A6B0-6ADDBC263931}"/>
              </a:ext>
            </a:extLst>
          </p:cNvPr>
          <p:cNvSpPr/>
          <p:nvPr/>
        </p:nvSpPr>
        <p:spPr>
          <a:xfrm>
            <a:off x="11025052" y="6216108"/>
            <a:ext cx="1166948" cy="647031"/>
          </a:xfrm>
          <a:prstGeom prst="rect">
            <a:avLst/>
          </a:prstGeom>
          <a:solidFill>
            <a:srgbClr val="005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D21F843-4592-4819-A61C-137E1354D856}"/>
              </a:ext>
            </a:extLst>
          </p:cNvPr>
          <p:cNvSpPr/>
          <p:nvPr/>
        </p:nvSpPr>
        <p:spPr>
          <a:xfrm>
            <a:off x="9858103" y="6210969"/>
            <a:ext cx="1166948" cy="647031"/>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1FB0CB-8222-424A-BFA2-D74888BA62FD}"/>
              </a:ext>
            </a:extLst>
          </p:cNvPr>
          <p:cNvSpPr/>
          <p:nvPr/>
        </p:nvSpPr>
        <p:spPr>
          <a:xfrm>
            <a:off x="0" y="0"/>
            <a:ext cx="1354179" cy="641893"/>
          </a:xfrm>
          <a:prstGeom prst="rect">
            <a:avLst/>
          </a:prstGeom>
          <a:solidFill>
            <a:srgbClr val="FB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DF426EEF-ED2D-43CE-A015-266DEFB4E8A0}"/>
              </a:ext>
            </a:extLst>
          </p:cNvPr>
          <p:cNvCxnSpPr>
            <a:cxnSpLocks/>
          </p:cNvCxnSpPr>
          <p:nvPr/>
        </p:nvCxnSpPr>
        <p:spPr>
          <a:xfrm flipH="1">
            <a:off x="1" y="674188"/>
            <a:ext cx="12191999"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CE0BAEF-39B3-40D1-B7CC-BD01902FEF56}"/>
              </a:ext>
            </a:extLst>
          </p:cNvPr>
          <p:cNvCxnSpPr>
            <a:cxnSpLocks/>
          </p:cNvCxnSpPr>
          <p:nvPr/>
        </p:nvCxnSpPr>
        <p:spPr>
          <a:xfrm flipH="1">
            <a:off x="0" y="6183812"/>
            <a:ext cx="121920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80C0E8-655E-4302-85D9-07E26FFD04FE}"/>
              </a:ext>
            </a:extLst>
          </p:cNvPr>
          <p:cNvCxnSpPr>
            <a:cxnSpLocks/>
          </p:cNvCxnSpPr>
          <p:nvPr/>
        </p:nvCxnSpPr>
        <p:spPr>
          <a:xfrm flipV="1">
            <a:off x="1354183" y="0"/>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4347990-FB07-4B67-BCAA-FE85B7E44B29}"/>
              </a:ext>
            </a:extLst>
          </p:cNvPr>
          <p:cNvCxnSpPr>
            <a:cxnSpLocks/>
          </p:cNvCxnSpPr>
          <p:nvPr/>
        </p:nvCxnSpPr>
        <p:spPr>
          <a:xfrm flipV="1">
            <a:off x="2708358" y="-2"/>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399D43-996D-4C34-8658-3C1360250584}"/>
              </a:ext>
            </a:extLst>
          </p:cNvPr>
          <p:cNvCxnSpPr>
            <a:cxnSpLocks/>
          </p:cNvCxnSpPr>
          <p:nvPr/>
        </p:nvCxnSpPr>
        <p:spPr>
          <a:xfrm flipV="1">
            <a:off x="11025052"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F95D28-0320-4431-859E-7C96F00306EC}"/>
              </a:ext>
            </a:extLst>
          </p:cNvPr>
          <p:cNvCxnSpPr>
            <a:cxnSpLocks/>
          </p:cNvCxnSpPr>
          <p:nvPr/>
        </p:nvCxnSpPr>
        <p:spPr>
          <a:xfrm flipV="1">
            <a:off x="9858103"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itle 1">
            <a:extLst>
              <a:ext uri="{FF2B5EF4-FFF2-40B4-BE49-F238E27FC236}">
                <a16:creationId xmlns:a16="http://schemas.microsoft.com/office/drawing/2014/main" id="{015E4B57-ABC6-4801-97A2-CC8B0EFABB91}"/>
              </a:ext>
            </a:extLst>
          </p:cNvPr>
          <p:cNvSpPr>
            <a:spLocks noGrp="1"/>
          </p:cNvSpPr>
          <p:nvPr>
            <p:ph type="title"/>
          </p:nvPr>
        </p:nvSpPr>
        <p:spPr>
          <a:xfrm>
            <a:off x="838200" y="844596"/>
            <a:ext cx="10515600" cy="1325563"/>
          </a:xfrm>
        </p:spPr>
        <p:txBody>
          <a:bodyPr>
            <a:normAutofit/>
          </a:bodyPr>
          <a:lstStyle/>
          <a:p>
            <a:r>
              <a:rPr lang="en-US" sz="3600" dirty="0">
                <a:latin typeface="Inter Black" panose="020B0502030000000004" pitchFamily="34" charset="0"/>
                <a:ea typeface="Inter Black" panose="020B0502030000000004" pitchFamily="34" charset="0"/>
              </a:rPr>
              <a:t>Dataset</a:t>
            </a:r>
          </a:p>
        </p:txBody>
      </p:sp>
      <p:sp>
        <p:nvSpPr>
          <p:cNvPr id="33" name="Content Placeholder 2">
            <a:extLst>
              <a:ext uri="{FF2B5EF4-FFF2-40B4-BE49-F238E27FC236}">
                <a16:creationId xmlns:a16="http://schemas.microsoft.com/office/drawing/2014/main" id="{446BDF73-F18F-4A27-88C3-5A5C501A730D}"/>
              </a:ext>
            </a:extLst>
          </p:cNvPr>
          <p:cNvSpPr>
            <a:spLocks noGrp="1"/>
          </p:cNvSpPr>
          <p:nvPr>
            <p:ph idx="1"/>
          </p:nvPr>
        </p:nvSpPr>
        <p:spPr>
          <a:xfrm>
            <a:off x="838200" y="1976849"/>
            <a:ext cx="10515600" cy="3849178"/>
          </a:xfrm>
        </p:spPr>
        <p:txBody>
          <a:bodyPr>
            <a:normAutofit lnSpcReduction="10000"/>
          </a:bodyPr>
          <a:lstStyle/>
          <a:p>
            <a:pPr>
              <a:lnSpc>
                <a:spcPct val="124000"/>
              </a:lnSpc>
              <a:spcBef>
                <a:spcPts val="0"/>
              </a:spcBef>
            </a:pPr>
            <a:r>
              <a:rPr lang="en-US" sz="1800" dirty="0">
                <a:latin typeface="Inter Light" panose="020B0502030000000004" pitchFamily="34" charset="0"/>
                <a:ea typeface="Inter Light" panose="020B0502030000000004" pitchFamily="34" charset="0"/>
              </a:rPr>
              <a:t>TIMIT Acoustic-Phonetic Continuous Speech Corpus (</a:t>
            </a:r>
            <a:r>
              <a:rPr lang="en-US" sz="1800" dirty="0" err="1">
                <a:latin typeface="Inter Light" panose="020B0502030000000004" pitchFamily="34" charset="0"/>
                <a:ea typeface="Inter Light" panose="020B0502030000000004" pitchFamily="34" charset="0"/>
              </a:rPr>
              <a:t>Garafolo</a:t>
            </a:r>
            <a:r>
              <a:rPr lang="en-US" sz="1800" dirty="0">
                <a:latin typeface="Inter Light" panose="020B0502030000000004" pitchFamily="34" charset="0"/>
                <a:ea typeface="Inter Light" panose="020B0502030000000004" pitchFamily="34" charset="0"/>
              </a:rPr>
              <a:t> et al., 1993)</a:t>
            </a:r>
          </a:p>
          <a:p>
            <a:pPr>
              <a:lnSpc>
                <a:spcPct val="124000"/>
              </a:lnSpc>
              <a:spcBef>
                <a:spcPts val="0"/>
              </a:spcBef>
            </a:pPr>
            <a:r>
              <a:rPr lang="en-US" sz="1800" dirty="0">
                <a:latin typeface="Inter Light" panose="020B0502030000000004" pitchFamily="34" charset="0"/>
                <a:ea typeface="Inter Light" panose="020B0502030000000004" pitchFamily="34" charset="0"/>
              </a:rPr>
              <a:t>Format: .WAV, 16 kHz sampling rate, 3 seconds average duration</a:t>
            </a:r>
          </a:p>
          <a:p>
            <a:pPr>
              <a:lnSpc>
                <a:spcPct val="124000"/>
              </a:lnSpc>
              <a:spcBef>
                <a:spcPts val="0"/>
              </a:spcBef>
            </a:pPr>
            <a:r>
              <a:rPr lang="en-US" sz="1800" dirty="0">
                <a:latin typeface="Inter Light" panose="020B0502030000000004" pitchFamily="34" charset="0"/>
                <a:ea typeface="Inter Light" panose="020B0502030000000004" pitchFamily="34" charset="0"/>
              </a:rPr>
              <a:t>6300 sentences (10 sentences spoken by 630 people)</a:t>
            </a:r>
          </a:p>
          <a:p>
            <a:pPr>
              <a:lnSpc>
                <a:spcPct val="124000"/>
              </a:lnSpc>
              <a:spcBef>
                <a:spcPts val="0"/>
              </a:spcBef>
            </a:pPr>
            <a:r>
              <a:rPr lang="en-US" sz="1800" dirty="0">
                <a:latin typeface="Inter Light" panose="020B0502030000000004" pitchFamily="34" charset="0"/>
                <a:ea typeface="Inter Light" panose="020B0502030000000004" pitchFamily="34" charset="0"/>
              </a:rPr>
              <a:t>File structure: </a:t>
            </a:r>
            <a:r>
              <a:rPr lang="en-US" sz="1800" dirty="0">
                <a:latin typeface="Inconsolata" panose="00000509000000000000" pitchFamily="49" charset="0"/>
                <a:ea typeface="Fira Code" panose="020B0509050000020004" pitchFamily="49" charset="0"/>
                <a:cs typeface="Cascadia Code" panose="020B0609020000020004" pitchFamily="49" charset="0"/>
              </a:rPr>
              <a:t>&lt;dialect-region&gt;/&lt;sex&gt;&lt;</a:t>
            </a:r>
            <a:r>
              <a:rPr lang="en-US" sz="1800" dirty="0" err="1">
                <a:latin typeface="Inconsolata" panose="00000509000000000000" pitchFamily="49" charset="0"/>
                <a:ea typeface="Fira Code" panose="020B0509050000020004" pitchFamily="49" charset="0"/>
                <a:cs typeface="Cascadia Code" panose="020B0609020000020004" pitchFamily="49" charset="0"/>
              </a:rPr>
              <a:t>speakerId</a:t>
            </a:r>
            <a:r>
              <a:rPr lang="en-US" sz="1800" dirty="0">
                <a:latin typeface="Inconsolata" panose="00000509000000000000" pitchFamily="49" charset="0"/>
                <a:ea typeface="Fira Code" panose="020B0509050000020004" pitchFamily="49" charset="0"/>
                <a:cs typeface="Cascadia Code" panose="020B0609020000020004" pitchFamily="49" charset="0"/>
              </a:rPr>
              <a:t>&gt;/&lt;</a:t>
            </a:r>
            <a:r>
              <a:rPr lang="en-US" sz="1800" dirty="0" err="1">
                <a:latin typeface="Inconsolata" panose="00000509000000000000" pitchFamily="49" charset="0"/>
                <a:ea typeface="Fira Code" panose="020B0509050000020004" pitchFamily="49" charset="0"/>
                <a:cs typeface="Cascadia Code" panose="020B0609020000020004" pitchFamily="49" charset="0"/>
              </a:rPr>
              <a:t>sentenceId</a:t>
            </a:r>
            <a:r>
              <a:rPr lang="en-US" sz="1800" dirty="0">
                <a:latin typeface="Inconsolata" panose="00000509000000000000" pitchFamily="49" charset="0"/>
                <a:ea typeface="Fira Code" panose="020B0509050000020004" pitchFamily="49" charset="0"/>
                <a:cs typeface="Cascadia Code" panose="020B0609020000020004" pitchFamily="49" charset="0"/>
              </a:rPr>
              <a:t>&gt;.wav</a:t>
            </a:r>
          </a:p>
          <a:p>
            <a:pPr>
              <a:lnSpc>
                <a:spcPct val="124000"/>
              </a:lnSpc>
              <a:spcBef>
                <a:spcPts val="0"/>
              </a:spcBef>
            </a:pPr>
            <a:r>
              <a:rPr lang="en-US" sz="1800" dirty="0">
                <a:latin typeface="Inter Light" panose="020B0502030000000004" pitchFamily="34" charset="0"/>
                <a:ea typeface="Inter Light" panose="020B0502030000000004" pitchFamily="34" charset="0"/>
              </a:rPr>
              <a:t>8 dialect regions corresponding to US region where the speakers grew up</a:t>
            </a:r>
          </a:p>
          <a:p>
            <a:pPr lvl="1">
              <a:lnSpc>
                <a:spcPct val="124000"/>
              </a:lnSpc>
              <a:spcBef>
                <a:spcPts val="0"/>
              </a:spcBef>
            </a:pPr>
            <a:r>
              <a:rPr lang="en-US" sz="1400" dirty="0">
                <a:latin typeface="Inter Light" panose="020B0502030000000004" pitchFamily="34" charset="0"/>
                <a:ea typeface="Inter Light" panose="020B0502030000000004" pitchFamily="34" charset="0"/>
              </a:rPr>
              <a:t>DR1: New England</a:t>
            </a:r>
          </a:p>
          <a:p>
            <a:pPr lvl="1">
              <a:lnSpc>
                <a:spcPct val="124000"/>
              </a:lnSpc>
              <a:spcBef>
                <a:spcPts val="0"/>
              </a:spcBef>
            </a:pPr>
            <a:r>
              <a:rPr lang="en-US" sz="1400" dirty="0">
                <a:latin typeface="Inter Light" panose="020B0502030000000004" pitchFamily="34" charset="0"/>
                <a:ea typeface="Inter Light" panose="020B0502030000000004" pitchFamily="34" charset="0"/>
              </a:rPr>
              <a:t>DR2: Northern</a:t>
            </a:r>
          </a:p>
          <a:p>
            <a:pPr lvl="1">
              <a:lnSpc>
                <a:spcPct val="124000"/>
              </a:lnSpc>
              <a:spcBef>
                <a:spcPts val="0"/>
              </a:spcBef>
            </a:pPr>
            <a:r>
              <a:rPr lang="en-US" sz="1400" dirty="0">
                <a:latin typeface="Inter Light" panose="020B0502030000000004" pitchFamily="34" charset="0"/>
                <a:ea typeface="Inter Light" panose="020B0502030000000004" pitchFamily="34" charset="0"/>
              </a:rPr>
              <a:t>DR3: North Midland</a:t>
            </a:r>
          </a:p>
          <a:p>
            <a:pPr lvl="1">
              <a:lnSpc>
                <a:spcPct val="124000"/>
              </a:lnSpc>
              <a:spcBef>
                <a:spcPts val="0"/>
              </a:spcBef>
            </a:pPr>
            <a:r>
              <a:rPr lang="en-US" sz="1400" dirty="0">
                <a:latin typeface="Inter Light" panose="020B0502030000000004" pitchFamily="34" charset="0"/>
                <a:ea typeface="Inter Light" panose="020B0502030000000004" pitchFamily="34" charset="0"/>
              </a:rPr>
              <a:t>DR4: South Midland</a:t>
            </a:r>
          </a:p>
          <a:p>
            <a:pPr lvl="1">
              <a:lnSpc>
                <a:spcPct val="124000"/>
              </a:lnSpc>
              <a:spcBef>
                <a:spcPts val="0"/>
              </a:spcBef>
            </a:pPr>
            <a:r>
              <a:rPr lang="en-US" sz="1400" dirty="0">
                <a:latin typeface="Inter Light" panose="020B0502030000000004" pitchFamily="34" charset="0"/>
                <a:ea typeface="Inter Light" panose="020B0502030000000004" pitchFamily="34" charset="0"/>
              </a:rPr>
              <a:t>DR5: Southern</a:t>
            </a:r>
          </a:p>
          <a:p>
            <a:pPr lvl="1">
              <a:lnSpc>
                <a:spcPct val="124000"/>
              </a:lnSpc>
              <a:spcBef>
                <a:spcPts val="0"/>
              </a:spcBef>
            </a:pPr>
            <a:r>
              <a:rPr lang="en-US" sz="1400" dirty="0">
                <a:latin typeface="Inter Light" panose="020B0502030000000004" pitchFamily="34" charset="0"/>
                <a:ea typeface="Inter Light" panose="020B0502030000000004" pitchFamily="34" charset="0"/>
              </a:rPr>
              <a:t>DR6: NYC</a:t>
            </a:r>
          </a:p>
          <a:p>
            <a:pPr lvl="1">
              <a:lnSpc>
                <a:spcPct val="124000"/>
              </a:lnSpc>
              <a:spcBef>
                <a:spcPts val="0"/>
              </a:spcBef>
            </a:pPr>
            <a:r>
              <a:rPr lang="en-US" sz="1400" dirty="0">
                <a:latin typeface="Inter Light" panose="020B0502030000000004" pitchFamily="34" charset="0"/>
                <a:ea typeface="Inter Light" panose="020B0502030000000004" pitchFamily="34" charset="0"/>
              </a:rPr>
              <a:t>DR7: Western</a:t>
            </a:r>
          </a:p>
          <a:p>
            <a:pPr lvl="1">
              <a:lnSpc>
                <a:spcPct val="124000"/>
              </a:lnSpc>
              <a:spcBef>
                <a:spcPts val="0"/>
              </a:spcBef>
            </a:pPr>
            <a:r>
              <a:rPr lang="en-US" sz="1400" dirty="0">
                <a:latin typeface="Inter Light" panose="020B0502030000000004" pitchFamily="34" charset="0"/>
                <a:ea typeface="Inter Light" panose="020B0502030000000004" pitchFamily="34" charset="0"/>
              </a:rPr>
              <a:t>DR8: Army Brat (nomadic)</a:t>
            </a:r>
          </a:p>
        </p:txBody>
      </p:sp>
    </p:spTree>
    <p:extLst>
      <p:ext uri="{BB962C8B-B14F-4D97-AF65-F5344CB8AC3E}">
        <p14:creationId xmlns:p14="http://schemas.microsoft.com/office/powerpoint/2010/main" val="84585623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2B825E9-7655-4126-82B8-74243C134156}"/>
              </a:ext>
            </a:extLst>
          </p:cNvPr>
          <p:cNvSpPr>
            <a:spLocks noGrp="1"/>
          </p:cNvSpPr>
          <p:nvPr>
            <p:ph type="sldNum" sz="quarter" idx="12"/>
          </p:nvPr>
        </p:nvSpPr>
        <p:spPr>
          <a:xfrm>
            <a:off x="4345579" y="6354220"/>
            <a:ext cx="3500842" cy="365125"/>
          </a:xfrm>
        </p:spPr>
        <p:txBody>
          <a:bodyPr/>
          <a:lstStyle/>
          <a:p>
            <a:pPr algn="ctr"/>
            <a:r>
              <a:rPr lang="en-US" dirty="0">
                <a:solidFill>
                  <a:schemeClr val="tx1"/>
                </a:solidFill>
                <a:latin typeface="Inter Light" panose="020B0502030000000004" pitchFamily="34" charset="0"/>
                <a:ea typeface="Inter Light" panose="020B0502030000000004" pitchFamily="34" charset="0"/>
              </a:rPr>
              <a:t>SPP-2020-4C-04-</a:t>
            </a:r>
            <a:fld id="{90242225-1B5C-40D1-9D71-ACD27A5DE075}" type="slidenum">
              <a:rPr lang="en-US" smtClean="0">
                <a:solidFill>
                  <a:schemeClr val="tx1"/>
                </a:solidFill>
                <a:latin typeface="Inter Light" panose="020B0502030000000004" pitchFamily="34" charset="0"/>
                <a:ea typeface="Inter Light" panose="020B0502030000000004" pitchFamily="34" charset="0"/>
              </a:rPr>
              <a:pPr algn="ctr"/>
              <a:t>15</a:t>
            </a:fld>
            <a:endParaRPr lang="en-US" dirty="0">
              <a:solidFill>
                <a:schemeClr val="tx1"/>
              </a:solidFill>
              <a:latin typeface="Inter Light" panose="020B0502030000000004" pitchFamily="34" charset="0"/>
              <a:ea typeface="Inter Light" panose="020B0502030000000004" pitchFamily="34" charset="0"/>
            </a:endParaRPr>
          </a:p>
        </p:txBody>
      </p:sp>
      <p:sp>
        <p:nvSpPr>
          <p:cNvPr id="41" name="Rectangle 40">
            <a:extLst>
              <a:ext uri="{FF2B5EF4-FFF2-40B4-BE49-F238E27FC236}">
                <a16:creationId xmlns:a16="http://schemas.microsoft.com/office/drawing/2014/main" id="{75B5E400-0755-4DD4-A6B0-6ADDBC263931}"/>
              </a:ext>
            </a:extLst>
          </p:cNvPr>
          <p:cNvSpPr/>
          <p:nvPr/>
        </p:nvSpPr>
        <p:spPr>
          <a:xfrm>
            <a:off x="11025052" y="6216108"/>
            <a:ext cx="1166948" cy="647031"/>
          </a:xfrm>
          <a:prstGeom prst="rect">
            <a:avLst/>
          </a:prstGeom>
          <a:solidFill>
            <a:srgbClr val="005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D21F843-4592-4819-A61C-137E1354D856}"/>
              </a:ext>
            </a:extLst>
          </p:cNvPr>
          <p:cNvSpPr/>
          <p:nvPr/>
        </p:nvSpPr>
        <p:spPr>
          <a:xfrm>
            <a:off x="9858103" y="6210969"/>
            <a:ext cx="1166948" cy="647031"/>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1FB0CB-8222-424A-BFA2-D74888BA62FD}"/>
              </a:ext>
            </a:extLst>
          </p:cNvPr>
          <p:cNvSpPr/>
          <p:nvPr/>
        </p:nvSpPr>
        <p:spPr>
          <a:xfrm>
            <a:off x="0" y="0"/>
            <a:ext cx="1354179" cy="641893"/>
          </a:xfrm>
          <a:prstGeom prst="rect">
            <a:avLst/>
          </a:prstGeom>
          <a:solidFill>
            <a:srgbClr val="FB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DF426EEF-ED2D-43CE-A015-266DEFB4E8A0}"/>
              </a:ext>
            </a:extLst>
          </p:cNvPr>
          <p:cNvCxnSpPr>
            <a:cxnSpLocks/>
          </p:cNvCxnSpPr>
          <p:nvPr/>
        </p:nvCxnSpPr>
        <p:spPr>
          <a:xfrm flipH="1">
            <a:off x="1" y="674188"/>
            <a:ext cx="12191999"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CE0BAEF-39B3-40D1-B7CC-BD01902FEF56}"/>
              </a:ext>
            </a:extLst>
          </p:cNvPr>
          <p:cNvCxnSpPr>
            <a:cxnSpLocks/>
          </p:cNvCxnSpPr>
          <p:nvPr/>
        </p:nvCxnSpPr>
        <p:spPr>
          <a:xfrm flipH="1">
            <a:off x="0" y="6183812"/>
            <a:ext cx="121920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80C0E8-655E-4302-85D9-07E26FFD04FE}"/>
              </a:ext>
            </a:extLst>
          </p:cNvPr>
          <p:cNvCxnSpPr>
            <a:cxnSpLocks/>
          </p:cNvCxnSpPr>
          <p:nvPr/>
        </p:nvCxnSpPr>
        <p:spPr>
          <a:xfrm flipV="1">
            <a:off x="1354183" y="0"/>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4347990-FB07-4B67-BCAA-FE85B7E44B29}"/>
              </a:ext>
            </a:extLst>
          </p:cNvPr>
          <p:cNvCxnSpPr>
            <a:cxnSpLocks/>
          </p:cNvCxnSpPr>
          <p:nvPr/>
        </p:nvCxnSpPr>
        <p:spPr>
          <a:xfrm flipV="1">
            <a:off x="2708358" y="-2"/>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399D43-996D-4C34-8658-3C1360250584}"/>
              </a:ext>
            </a:extLst>
          </p:cNvPr>
          <p:cNvCxnSpPr>
            <a:cxnSpLocks/>
          </p:cNvCxnSpPr>
          <p:nvPr/>
        </p:nvCxnSpPr>
        <p:spPr>
          <a:xfrm flipV="1">
            <a:off x="11025052"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F95D28-0320-4431-859E-7C96F00306EC}"/>
              </a:ext>
            </a:extLst>
          </p:cNvPr>
          <p:cNvCxnSpPr>
            <a:cxnSpLocks/>
          </p:cNvCxnSpPr>
          <p:nvPr/>
        </p:nvCxnSpPr>
        <p:spPr>
          <a:xfrm flipV="1">
            <a:off x="9858103"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itle 1">
            <a:extLst>
              <a:ext uri="{FF2B5EF4-FFF2-40B4-BE49-F238E27FC236}">
                <a16:creationId xmlns:a16="http://schemas.microsoft.com/office/drawing/2014/main" id="{015E4B57-ABC6-4801-97A2-CC8B0EFABB91}"/>
              </a:ext>
            </a:extLst>
          </p:cNvPr>
          <p:cNvSpPr>
            <a:spLocks noGrp="1"/>
          </p:cNvSpPr>
          <p:nvPr>
            <p:ph type="title"/>
          </p:nvPr>
        </p:nvSpPr>
        <p:spPr>
          <a:xfrm>
            <a:off x="838200" y="844596"/>
            <a:ext cx="10515600" cy="1325563"/>
          </a:xfrm>
        </p:spPr>
        <p:txBody>
          <a:bodyPr>
            <a:normAutofit/>
          </a:bodyPr>
          <a:lstStyle/>
          <a:p>
            <a:r>
              <a:rPr lang="en-US" sz="3600" dirty="0">
                <a:latin typeface="Inter Black" panose="020B0502030000000004" pitchFamily="34" charset="0"/>
                <a:ea typeface="Inter Black" panose="020B0502030000000004" pitchFamily="34" charset="0"/>
              </a:rPr>
              <a:t>Dataset</a:t>
            </a:r>
          </a:p>
        </p:txBody>
      </p:sp>
      <p:sp>
        <p:nvSpPr>
          <p:cNvPr id="33" name="Content Placeholder 2">
            <a:extLst>
              <a:ext uri="{FF2B5EF4-FFF2-40B4-BE49-F238E27FC236}">
                <a16:creationId xmlns:a16="http://schemas.microsoft.com/office/drawing/2014/main" id="{446BDF73-F18F-4A27-88C3-5A5C501A730D}"/>
              </a:ext>
            </a:extLst>
          </p:cNvPr>
          <p:cNvSpPr>
            <a:spLocks noGrp="1"/>
          </p:cNvSpPr>
          <p:nvPr>
            <p:ph idx="1"/>
          </p:nvPr>
        </p:nvSpPr>
        <p:spPr>
          <a:xfrm>
            <a:off x="838200" y="1976849"/>
            <a:ext cx="10515600" cy="3849178"/>
          </a:xfrm>
        </p:spPr>
        <p:txBody>
          <a:bodyPr>
            <a:normAutofit/>
          </a:bodyPr>
          <a:lstStyle/>
          <a:p>
            <a:pPr>
              <a:lnSpc>
                <a:spcPct val="124000"/>
              </a:lnSpc>
              <a:spcBef>
                <a:spcPts val="0"/>
              </a:spcBef>
            </a:pPr>
            <a:r>
              <a:rPr lang="en-US" sz="1800" dirty="0">
                <a:latin typeface="Inter Light" panose="020B0502030000000004" pitchFamily="34" charset="0"/>
                <a:ea typeface="Inter Light" panose="020B0502030000000004" pitchFamily="34" charset="0"/>
              </a:rPr>
              <a:t>Sentences consist of:</a:t>
            </a:r>
          </a:p>
          <a:p>
            <a:pPr>
              <a:lnSpc>
                <a:spcPct val="124000"/>
              </a:lnSpc>
              <a:spcBef>
                <a:spcPts val="0"/>
              </a:spcBef>
            </a:pPr>
            <a:r>
              <a:rPr lang="en-US" sz="1800" dirty="0">
                <a:latin typeface="Inter Light" panose="020B0502030000000004" pitchFamily="34" charset="0"/>
                <a:ea typeface="Inter Light" panose="020B0502030000000004" pitchFamily="34" charset="0"/>
              </a:rPr>
              <a:t>2 dialect “shibboleth” sentences (SRI)</a:t>
            </a:r>
          </a:p>
          <a:p>
            <a:pPr>
              <a:lnSpc>
                <a:spcPct val="124000"/>
              </a:lnSpc>
              <a:spcBef>
                <a:spcPts val="0"/>
              </a:spcBef>
            </a:pPr>
            <a:r>
              <a:rPr lang="en-US" sz="1800" dirty="0">
                <a:latin typeface="Inter Light" panose="020B0502030000000004" pitchFamily="34" charset="0"/>
                <a:ea typeface="Inter Light" panose="020B0502030000000004" pitchFamily="34" charset="0"/>
              </a:rPr>
              <a:t>450 phonetically-compact sentences (MIT)</a:t>
            </a:r>
          </a:p>
          <a:p>
            <a:pPr>
              <a:lnSpc>
                <a:spcPct val="124000"/>
              </a:lnSpc>
              <a:spcBef>
                <a:spcPts val="0"/>
              </a:spcBef>
            </a:pPr>
            <a:r>
              <a:rPr lang="en-US" sz="1800" dirty="0">
                <a:latin typeface="Inter Light" panose="020B0502030000000004" pitchFamily="34" charset="0"/>
                <a:ea typeface="Inter Light" panose="020B0502030000000004" pitchFamily="34" charset="0"/>
              </a:rPr>
              <a:t>1890 phonetically-diverse sentences (TI)</a:t>
            </a:r>
          </a:p>
        </p:txBody>
      </p:sp>
    </p:spTree>
    <p:extLst>
      <p:ext uri="{BB962C8B-B14F-4D97-AF65-F5344CB8AC3E}">
        <p14:creationId xmlns:p14="http://schemas.microsoft.com/office/powerpoint/2010/main" val="176972560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2B825E9-7655-4126-82B8-74243C134156}"/>
              </a:ext>
            </a:extLst>
          </p:cNvPr>
          <p:cNvSpPr>
            <a:spLocks noGrp="1"/>
          </p:cNvSpPr>
          <p:nvPr>
            <p:ph type="sldNum" sz="quarter" idx="12"/>
          </p:nvPr>
        </p:nvSpPr>
        <p:spPr>
          <a:xfrm>
            <a:off x="4345579" y="6354220"/>
            <a:ext cx="3500842" cy="365125"/>
          </a:xfrm>
        </p:spPr>
        <p:txBody>
          <a:bodyPr/>
          <a:lstStyle/>
          <a:p>
            <a:pPr algn="ctr"/>
            <a:r>
              <a:rPr lang="en-US" dirty="0">
                <a:solidFill>
                  <a:schemeClr val="tx1"/>
                </a:solidFill>
                <a:latin typeface="Inter Light" panose="020B0502030000000004" pitchFamily="34" charset="0"/>
                <a:ea typeface="Inter Light" panose="020B0502030000000004" pitchFamily="34" charset="0"/>
              </a:rPr>
              <a:t>SPP-2020-4C-04-</a:t>
            </a:r>
            <a:fld id="{90242225-1B5C-40D1-9D71-ACD27A5DE075}" type="slidenum">
              <a:rPr lang="en-US" smtClean="0">
                <a:solidFill>
                  <a:schemeClr val="tx1"/>
                </a:solidFill>
                <a:latin typeface="Inter Light" panose="020B0502030000000004" pitchFamily="34" charset="0"/>
                <a:ea typeface="Inter Light" panose="020B0502030000000004" pitchFamily="34" charset="0"/>
              </a:rPr>
              <a:pPr algn="ctr"/>
              <a:t>16</a:t>
            </a:fld>
            <a:endParaRPr lang="en-US" dirty="0">
              <a:solidFill>
                <a:schemeClr val="tx1"/>
              </a:solidFill>
              <a:latin typeface="Inter Light" panose="020B0502030000000004" pitchFamily="34" charset="0"/>
              <a:ea typeface="Inter Light" panose="020B0502030000000004" pitchFamily="34" charset="0"/>
            </a:endParaRPr>
          </a:p>
        </p:txBody>
      </p:sp>
      <p:sp>
        <p:nvSpPr>
          <p:cNvPr id="41" name="Rectangle 40">
            <a:extLst>
              <a:ext uri="{FF2B5EF4-FFF2-40B4-BE49-F238E27FC236}">
                <a16:creationId xmlns:a16="http://schemas.microsoft.com/office/drawing/2014/main" id="{75B5E400-0755-4DD4-A6B0-6ADDBC263931}"/>
              </a:ext>
            </a:extLst>
          </p:cNvPr>
          <p:cNvSpPr/>
          <p:nvPr/>
        </p:nvSpPr>
        <p:spPr>
          <a:xfrm>
            <a:off x="11025052" y="6216108"/>
            <a:ext cx="1166948" cy="647031"/>
          </a:xfrm>
          <a:prstGeom prst="rect">
            <a:avLst/>
          </a:prstGeom>
          <a:solidFill>
            <a:srgbClr val="005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D21F843-4592-4819-A61C-137E1354D856}"/>
              </a:ext>
            </a:extLst>
          </p:cNvPr>
          <p:cNvSpPr/>
          <p:nvPr/>
        </p:nvSpPr>
        <p:spPr>
          <a:xfrm>
            <a:off x="9858103" y="6210969"/>
            <a:ext cx="1166948" cy="647031"/>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1FB0CB-8222-424A-BFA2-D74888BA62FD}"/>
              </a:ext>
            </a:extLst>
          </p:cNvPr>
          <p:cNvSpPr/>
          <p:nvPr/>
        </p:nvSpPr>
        <p:spPr>
          <a:xfrm>
            <a:off x="0" y="0"/>
            <a:ext cx="1354179" cy="641893"/>
          </a:xfrm>
          <a:prstGeom prst="rect">
            <a:avLst/>
          </a:prstGeom>
          <a:solidFill>
            <a:srgbClr val="FB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DF426EEF-ED2D-43CE-A015-266DEFB4E8A0}"/>
              </a:ext>
            </a:extLst>
          </p:cNvPr>
          <p:cNvCxnSpPr>
            <a:cxnSpLocks/>
          </p:cNvCxnSpPr>
          <p:nvPr/>
        </p:nvCxnSpPr>
        <p:spPr>
          <a:xfrm flipH="1">
            <a:off x="1" y="674188"/>
            <a:ext cx="12191999"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CE0BAEF-39B3-40D1-B7CC-BD01902FEF56}"/>
              </a:ext>
            </a:extLst>
          </p:cNvPr>
          <p:cNvCxnSpPr>
            <a:cxnSpLocks/>
          </p:cNvCxnSpPr>
          <p:nvPr/>
        </p:nvCxnSpPr>
        <p:spPr>
          <a:xfrm flipH="1">
            <a:off x="0" y="6183812"/>
            <a:ext cx="121920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80C0E8-655E-4302-85D9-07E26FFD04FE}"/>
              </a:ext>
            </a:extLst>
          </p:cNvPr>
          <p:cNvCxnSpPr>
            <a:cxnSpLocks/>
          </p:cNvCxnSpPr>
          <p:nvPr/>
        </p:nvCxnSpPr>
        <p:spPr>
          <a:xfrm flipV="1">
            <a:off x="1354183" y="0"/>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4347990-FB07-4B67-BCAA-FE85B7E44B29}"/>
              </a:ext>
            </a:extLst>
          </p:cNvPr>
          <p:cNvCxnSpPr>
            <a:cxnSpLocks/>
          </p:cNvCxnSpPr>
          <p:nvPr/>
        </p:nvCxnSpPr>
        <p:spPr>
          <a:xfrm flipV="1">
            <a:off x="2708358" y="-2"/>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399D43-996D-4C34-8658-3C1360250584}"/>
              </a:ext>
            </a:extLst>
          </p:cNvPr>
          <p:cNvCxnSpPr>
            <a:cxnSpLocks/>
          </p:cNvCxnSpPr>
          <p:nvPr/>
        </p:nvCxnSpPr>
        <p:spPr>
          <a:xfrm flipV="1">
            <a:off x="11025052"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F95D28-0320-4431-859E-7C96F00306EC}"/>
              </a:ext>
            </a:extLst>
          </p:cNvPr>
          <p:cNvCxnSpPr>
            <a:cxnSpLocks/>
          </p:cNvCxnSpPr>
          <p:nvPr/>
        </p:nvCxnSpPr>
        <p:spPr>
          <a:xfrm flipV="1">
            <a:off x="9858103"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itle 1">
            <a:extLst>
              <a:ext uri="{FF2B5EF4-FFF2-40B4-BE49-F238E27FC236}">
                <a16:creationId xmlns:a16="http://schemas.microsoft.com/office/drawing/2014/main" id="{015E4B57-ABC6-4801-97A2-CC8B0EFABB91}"/>
              </a:ext>
            </a:extLst>
          </p:cNvPr>
          <p:cNvSpPr>
            <a:spLocks noGrp="1"/>
          </p:cNvSpPr>
          <p:nvPr>
            <p:ph type="title"/>
          </p:nvPr>
        </p:nvSpPr>
        <p:spPr>
          <a:xfrm>
            <a:off x="838200" y="844596"/>
            <a:ext cx="10515600" cy="1325563"/>
          </a:xfrm>
        </p:spPr>
        <p:txBody>
          <a:bodyPr>
            <a:normAutofit/>
          </a:bodyPr>
          <a:lstStyle/>
          <a:p>
            <a:r>
              <a:rPr lang="en-US" sz="3600" dirty="0">
                <a:latin typeface="Inter Black" panose="020B0502030000000004" pitchFamily="34" charset="0"/>
                <a:ea typeface="Inter Black" panose="020B0502030000000004" pitchFamily="34" charset="0"/>
              </a:rPr>
              <a:t>Preprocessing</a:t>
            </a:r>
          </a:p>
        </p:txBody>
      </p:sp>
      <p:sp>
        <p:nvSpPr>
          <p:cNvPr id="33" name="Content Placeholder 2">
            <a:extLst>
              <a:ext uri="{FF2B5EF4-FFF2-40B4-BE49-F238E27FC236}">
                <a16:creationId xmlns:a16="http://schemas.microsoft.com/office/drawing/2014/main" id="{446BDF73-F18F-4A27-88C3-5A5C501A730D}"/>
              </a:ext>
            </a:extLst>
          </p:cNvPr>
          <p:cNvSpPr>
            <a:spLocks noGrp="1"/>
          </p:cNvSpPr>
          <p:nvPr>
            <p:ph idx="1"/>
          </p:nvPr>
        </p:nvSpPr>
        <p:spPr>
          <a:xfrm>
            <a:off x="838200" y="1976849"/>
            <a:ext cx="10515600" cy="3849178"/>
          </a:xfrm>
        </p:spPr>
        <p:txBody>
          <a:bodyPr>
            <a:normAutofit/>
          </a:bodyPr>
          <a:lstStyle/>
          <a:p>
            <a:pPr>
              <a:lnSpc>
                <a:spcPct val="114000"/>
              </a:lnSpc>
              <a:spcBef>
                <a:spcPts val="0"/>
              </a:spcBef>
            </a:pPr>
            <a:r>
              <a:rPr lang="en-US" sz="1800" dirty="0">
                <a:latin typeface="Inter Light" panose="020B0502030000000004" pitchFamily="34" charset="0"/>
                <a:ea typeface="Inter Light" panose="020B0502030000000004" pitchFamily="34" charset="0"/>
              </a:rPr>
              <a:t>All test signals were obtained from the TIMIT Acoustic-Phonetic Continuous Speech Corpus</a:t>
            </a:r>
          </a:p>
          <a:p>
            <a:pPr>
              <a:lnSpc>
                <a:spcPct val="114000"/>
              </a:lnSpc>
              <a:spcBef>
                <a:spcPts val="0"/>
              </a:spcBef>
            </a:pPr>
            <a:r>
              <a:rPr lang="en-US" sz="1800" dirty="0">
                <a:latin typeface="Inter Light" panose="020B0502030000000004" pitchFamily="34" charset="0"/>
                <a:ea typeface="Inter Light" panose="020B0502030000000004" pitchFamily="34" charset="0"/>
              </a:rPr>
              <a:t>Format: .WAV, 16 kHz sampling rate, 3 seconds long on average</a:t>
            </a:r>
          </a:p>
          <a:p>
            <a:pPr>
              <a:lnSpc>
                <a:spcPct val="114000"/>
              </a:lnSpc>
              <a:spcBef>
                <a:spcPts val="0"/>
              </a:spcBef>
            </a:pPr>
            <a:r>
              <a:rPr lang="en-US" sz="1800" dirty="0">
                <a:latin typeface="Inter Light" panose="020B0502030000000004" pitchFamily="34" charset="0"/>
                <a:ea typeface="Inter Light" panose="020B0502030000000004" pitchFamily="34" charset="0"/>
              </a:rPr>
              <a:t>Grouped by spoken sentence, region &amp; sex</a:t>
            </a:r>
          </a:p>
          <a:p>
            <a:pPr>
              <a:lnSpc>
                <a:spcPct val="114000"/>
              </a:lnSpc>
              <a:spcBef>
                <a:spcPts val="0"/>
              </a:spcBef>
            </a:pPr>
            <a:r>
              <a:rPr lang="en-US" sz="1800" dirty="0" err="1">
                <a:latin typeface="Inter Light" panose="020B0502030000000004" pitchFamily="34" charset="0"/>
                <a:ea typeface="Inter Light" panose="020B0502030000000004" pitchFamily="34" charset="0"/>
              </a:rPr>
              <a:t>Downsampled</a:t>
            </a:r>
            <a:r>
              <a:rPr lang="en-US" sz="1800" dirty="0">
                <a:latin typeface="Inter Light" panose="020B0502030000000004" pitchFamily="34" charset="0"/>
                <a:ea typeface="Inter Light" panose="020B0502030000000004" pitchFamily="34" charset="0"/>
              </a:rPr>
              <a:t> first to 8 kHz</a:t>
            </a:r>
          </a:p>
        </p:txBody>
      </p:sp>
    </p:spTree>
    <p:extLst>
      <p:ext uri="{BB962C8B-B14F-4D97-AF65-F5344CB8AC3E}">
        <p14:creationId xmlns:p14="http://schemas.microsoft.com/office/powerpoint/2010/main" val="123688942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2B825E9-7655-4126-82B8-74243C134156}"/>
              </a:ext>
            </a:extLst>
          </p:cNvPr>
          <p:cNvSpPr>
            <a:spLocks noGrp="1"/>
          </p:cNvSpPr>
          <p:nvPr>
            <p:ph type="sldNum" sz="quarter" idx="12"/>
          </p:nvPr>
        </p:nvSpPr>
        <p:spPr>
          <a:xfrm>
            <a:off x="4345579" y="6354220"/>
            <a:ext cx="3500842" cy="365125"/>
          </a:xfrm>
        </p:spPr>
        <p:txBody>
          <a:bodyPr/>
          <a:lstStyle/>
          <a:p>
            <a:pPr algn="ctr"/>
            <a:r>
              <a:rPr lang="en-US" dirty="0">
                <a:solidFill>
                  <a:schemeClr val="tx1"/>
                </a:solidFill>
                <a:latin typeface="Inter Light" panose="020B0502030000000004" pitchFamily="34" charset="0"/>
                <a:ea typeface="Inter Light" panose="020B0502030000000004" pitchFamily="34" charset="0"/>
              </a:rPr>
              <a:t>SPP-2020-4C-04-</a:t>
            </a:r>
            <a:fld id="{90242225-1B5C-40D1-9D71-ACD27A5DE075}" type="slidenum">
              <a:rPr lang="en-US" smtClean="0">
                <a:solidFill>
                  <a:schemeClr val="tx1"/>
                </a:solidFill>
                <a:latin typeface="Inter Light" panose="020B0502030000000004" pitchFamily="34" charset="0"/>
                <a:ea typeface="Inter Light" panose="020B0502030000000004" pitchFamily="34" charset="0"/>
              </a:rPr>
              <a:pPr algn="ctr"/>
              <a:t>17</a:t>
            </a:fld>
            <a:endParaRPr lang="en-US" dirty="0">
              <a:solidFill>
                <a:schemeClr val="tx1"/>
              </a:solidFill>
              <a:latin typeface="Inter Light" panose="020B0502030000000004" pitchFamily="34" charset="0"/>
              <a:ea typeface="Inter Light" panose="020B0502030000000004" pitchFamily="34" charset="0"/>
            </a:endParaRPr>
          </a:p>
        </p:txBody>
      </p:sp>
      <p:sp>
        <p:nvSpPr>
          <p:cNvPr id="41" name="Rectangle 40">
            <a:extLst>
              <a:ext uri="{FF2B5EF4-FFF2-40B4-BE49-F238E27FC236}">
                <a16:creationId xmlns:a16="http://schemas.microsoft.com/office/drawing/2014/main" id="{75B5E400-0755-4DD4-A6B0-6ADDBC263931}"/>
              </a:ext>
            </a:extLst>
          </p:cNvPr>
          <p:cNvSpPr/>
          <p:nvPr/>
        </p:nvSpPr>
        <p:spPr>
          <a:xfrm>
            <a:off x="11025052" y="6216108"/>
            <a:ext cx="1166948" cy="647031"/>
          </a:xfrm>
          <a:prstGeom prst="rect">
            <a:avLst/>
          </a:prstGeom>
          <a:solidFill>
            <a:srgbClr val="005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D21F843-4592-4819-A61C-137E1354D856}"/>
              </a:ext>
            </a:extLst>
          </p:cNvPr>
          <p:cNvSpPr/>
          <p:nvPr/>
        </p:nvSpPr>
        <p:spPr>
          <a:xfrm>
            <a:off x="9858103" y="6210969"/>
            <a:ext cx="1166948" cy="647031"/>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1FB0CB-8222-424A-BFA2-D74888BA62FD}"/>
              </a:ext>
            </a:extLst>
          </p:cNvPr>
          <p:cNvSpPr/>
          <p:nvPr/>
        </p:nvSpPr>
        <p:spPr>
          <a:xfrm>
            <a:off x="0" y="0"/>
            <a:ext cx="1354179" cy="641893"/>
          </a:xfrm>
          <a:prstGeom prst="rect">
            <a:avLst/>
          </a:prstGeom>
          <a:solidFill>
            <a:srgbClr val="FB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DF426EEF-ED2D-43CE-A015-266DEFB4E8A0}"/>
              </a:ext>
            </a:extLst>
          </p:cNvPr>
          <p:cNvCxnSpPr>
            <a:cxnSpLocks/>
          </p:cNvCxnSpPr>
          <p:nvPr/>
        </p:nvCxnSpPr>
        <p:spPr>
          <a:xfrm flipH="1">
            <a:off x="1" y="674188"/>
            <a:ext cx="12191999"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CE0BAEF-39B3-40D1-B7CC-BD01902FEF56}"/>
              </a:ext>
            </a:extLst>
          </p:cNvPr>
          <p:cNvCxnSpPr>
            <a:cxnSpLocks/>
          </p:cNvCxnSpPr>
          <p:nvPr/>
        </p:nvCxnSpPr>
        <p:spPr>
          <a:xfrm flipH="1">
            <a:off x="0" y="6183812"/>
            <a:ext cx="121920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80C0E8-655E-4302-85D9-07E26FFD04FE}"/>
              </a:ext>
            </a:extLst>
          </p:cNvPr>
          <p:cNvCxnSpPr>
            <a:cxnSpLocks/>
          </p:cNvCxnSpPr>
          <p:nvPr/>
        </p:nvCxnSpPr>
        <p:spPr>
          <a:xfrm flipV="1">
            <a:off x="1354183" y="0"/>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4347990-FB07-4B67-BCAA-FE85B7E44B29}"/>
              </a:ext>
            </a:extLst>
          </p:cNvPr>
          <p:cNvCxnSpPr>
            <a:cxnSpLocks/>
          </p:cNvCxnSpPr>
          <p:nvPr/>
        </p:nvCxnSpPr>
        <p:spPr>
          <a:xfrm flipV="1">
            <a:off x="2708358" y="-2"/>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399D43-996D-4C34-8658-3C1360250584}"/>
              </a:ext>
            </a:extLst>
          </p:cNvPr>
          <p:cNvCxnSpPr>
            <a:cxnSpLocks/>
          </p:cNvCxnSpPr>
          <p:nvPr/>
        </p:nvCxnSpPr>
        <p:spPr>
          <a:xfrm flipV="1">
            <a:off x="11025052"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F95D28-0320-4431-859E-7C96F00306EC}"/>
              </a:ext>
            </a:extLst>
          </p:cNvPr>
          <p:cNvCxnSpPr>
            <a:cxnSpLocks/>
          </p:cNvCxnSpPr>
          <p:nvPr/>
        </p:nvCxnSpPr>
        <p:spPr>
          <a:xfrm flipV="1">
            <a:off x="9858103"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itle 1">
            <a:extLst>
              <a:ext uri="{FF2B5EF4-FFF2-40B4-BE49-F238E27FC236}">
                <a16:creationId xmlns:a16="http://schemas.microsoft.com/office/drawing/2014/main" id="{015E4B57-ABC6-4801-97A2-CC8B0EFABB91}"/>
              </a:ext>
            </a:extLst>
          </p:cNvPr>
          <p:cNvSpPr>
            <a:spLocks noGrp="1"/>
          </p:cNvSpPr>
          <p:nvPr>
            <p:ph type="title"/>
          </p:nvPr>
        </p:nvSpPr>
        <p:spPr>
          <a:xfrm>
            <a:off x="838200" y="844596"/>
            <a:ext cx="10515600" cy="1325563"/>
          </a:xfrm>
        </p:spPr>
        <p:txBody>
          <a:bodyPr>
            <a:normAutofit/>
          </a:bodyPr>
          <a:lstStyle/>
          <a:p>
            <a:r>
              <a:rPr lang="en-US" sz="3600" dirty="0">
                <a:latin typeface="Inter Black" panose="020B0502030000000004" pitchFamily="34" charset="0"/>
                <a:ea typeface="Inter Black" panose="020B0502030000000004" pitchFamily="34" charset="0"/>
              </a:rPr>
              <a:t>Sparse transformation</a:t>
            </a:r>
          </a:p>
        </p:txBody>
      </p:sp>
      <p:sp>
        <p:nvSpPr>
          <p:cNvPr id="33" name="Content Placeholder 2">
            <a:extLst>
              <a:ext uri="{FF2B5EF4-FFF2-40B4-BE49-F238E27FC236}">
                <a16:creationId xmlns:a16="http://schemas.microsoft.com/office/drawing/2014/main" id="{446BDF73-F18F-4A27-88C3-5A5C501A730D}"/>
              </a:ext>
            </a:extLst>
          </p:cNvPr>
          <p:cNvSpPr>
            <a:spLocks noGrp="1"/>
          </p:cNvSpPr>
          <p:nvPr>
            <p:ph idx="1"/>
          </p:nvPr>
        </p:nvSpPr>
        <p:spPr>
          <a:xfrm>
            <a:off x="838200" y="1976849"/>
            <a:ext cx="10515600" cy="3849178"/>
          </a:xfrm>
        </p:spPr>
        <p:txBody>
          <a:bodyPr>
            <a:normAutofit/>
          </a:bodyPr>
          <a:lstStyle/>
          <a:p>
            <a:pPr>
              <a:lnSpc>
                <a:spcPct val="114000"/>
              </a:lnSpc>
              <a:spcBef>
                <a:spcPts val="0"/>
              </a:spcBef>
            </a:pPr>
            <a:r>
              <a:rPr lang="en-US" sz="1800" dirty="0">
                <a:latin typeface="Inter Light" panose="020B0502030000000004" pitchFamily="34" charset="0"/>
                <a:ea typeface="Inter Light" panose="020B0502030000000004" pitchFamily="34" charset="0"/>
              </a:rPr>
              <a:t>Images, simple audio </a:t>
            </a:r>
            <a:r>
              <a:rPr lang="en-US" sz="1800" dirty="0">
                <a:latin typeface="Inter Light" panose="020B0502030000000004" pitchFamily="34" charset="0"/>
                <a:ea typeface="Inter Light" panose="020B0502030000000004" pitchFamily="34" charset="0"/>
                <a:sym typeface="Wingdings" panose="05000000000000000000" pitchFamily="2" charset="2"/>
              </a:rPr>
              <a:t></a:t>
            </a:r>
            <a:r>
              <a:rPr lang="en-US" sz="1800" dirty="0">
                <a:latin typeface="Inter Light" panose="020B0502030000000004" pitchFamily="34" charset="0"/>
                <a:ea typeface="Inter Light" panose="020B0502030000000004" pitchFamily="34" charset="0"/>
              </a:rPr>
              <a:t> Fourier/frequency domain</a:t>
            </a:r>
          </a:p>
          <a:p>
            <a:pPr>
              <a:lnSpc>
                <a:spcPct val="114000"/>
              </a:lnSpc>
              <a:spcBef>
                <a:spcPts val="0"/>
              </a:spcBef>
            </a:pPr>
            <a:r>
              <a:rPr lang="en-US" sz="1800" dirty="0">
                <a:latin typeface="Inter Light" panose="020B0502030000000004" pitchFamily="34" charset="0"/>
                <a:ea typeface="Inter Light" panose="020B0502030000000004" pitchFamily="34" charset="0"/>
              </a:rPr>
              <a:t>Speech audio </a:t>
            </a:r>
            <a:r>
              <a:rPr lang="en-US" sz="1800" dirty="0">
                <a:latin typeface="Inter Light" panose="020B0502030000000004" pitchFamily="34" charset="0"/>
                <a:ea typeface="Inter Light" panose="020B0502030000000004" pitchFamily="34" charset="0"/>
                <a:sym typeface="Wingdings" panose="05000000000000000000" pitchFamily="2" charset="2"/>
              </a:rPr>
              <a:t></a:t>
            </a:r>
            <a:r>
              <a:rPr lang="en-US" sz="1800" dirty="0">
                <a:latin typeface="Inter Light" panose="020B0502030000000004" pitchFamily="34" charset="0"/>
                <a:ea typeface="Inter Light" panose="020B0502030000000004" pitchFamily="34" charset="0"/>
              </a:rPr>
              <a:t> modulation/spectrogram domain</a:t>
            </a:r>
          </a:p>
        </p:txBody>
      </p:sp>
    </p:spTree>
    <p:extLst>
      <p:ext uri="{BB962C8B-B14F-4D97-AF65-F5344CB8AC3E}">
        <p14:creationId xmlns:p14="http://schemas.microsoft.com/office/powerpoint/2010/main" val="122706543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2B825E9-7655-4126-82B8-74243C134156}"/>
              </a:ext>
            </a:extLst>
          </p:cNvPr>
          <p:cNvSpPr>
            <a:spLocks noGrp="1"/>
          </p:cNvSpPr>
          <p:nvPr>
            <p:ph type="sldNum" sz="quarter" idx="12"/>
          </p:nvPr>
        </p:nvSpPr>
        <p:spPr>
          <a:xfrm>
            <a:off x="4345579" y="6354220"/>
            <a:ext cx="3500842" cy="365125"/>
          </a:xfrm>
        </p:spPr>
        <p:txBody>
          <a:bodyPr/>
          <a:lstStyle/>
          <a:p>
            <a:pPr algn="ctr"/>
            <a:r>
              <a:rPr lang="en-US" dirty="0">
                <a:solidFill>
                  <a:schemeClr val="tx1"/>
                </a:solidFill>
                <a:latin typeface="Inter Light" panose="020B0502030000000004" pitchFamily="34" charset="0"/>
                <a:ea typeface="Inter Light" panose="020B0502030000000004" pitchFamily="34" charset="0"/>
              </a:rPr>
              <a:t>SPP-2020-4C-04-</a:t>
            </a:r>
            <a:fld id="{90242225-1B5C-40D1-9D71-ACD27A5DE075}" type="slidenum">
              <a:rPr lang="en-US" smtClean="0">
                <a:solidFill>
                  <a:schemeClr val="tx1"/>
                </a:solidFill>
                <a:latin typeface="Inter Light" panose="020B0502030000000004" pitchFamily="34" charset="0"/>
                <a:ea typeface="Inter Light" panose="020B0502030000000004" pitchFamily="34" charset="0"/>
              </a:rPr>
              <a:pPr algn="ctr"/>
              <a:t>18</a:t>
            </a:fld>
            <a:endParaRPr lang="en-US" dirty="0">
              <a:solidFill>
                <a:schemeClr val="tx1"/>
              </a:solidFill>
              <a:latin typeface="Inter Light" panose="020B0502030000000004" pitchFamily="34" charset="0"/>
              <a:ea typeface="Inter Light" panose="020B0502030000000004" pitchFamily="34" charset="0"/>
            </a:endParaRPr>
          </a:p>
        </p:txBody>
      </p:sp>
      <p:sp>
        <p:nvSpPr>
          <p:cNvPr id="41" name="Rectangle 40">
            <a:extLst>
              <a:ext uri="{FF2B5EF4-FFF2-40B4-BE49-F238E27FC236}">
                <a16:creationId xmlns:a16="http://schemas.microsoft.com/office/drawing/2014/main" id="{75B5E400-0755-4DD4-A6B0-6ADDBC263931}"/>
              </a:ext>
            </a:extLst>
          </p:cNvPr>
          <p:cNvSpPr/>
          <p:nvPr/>
        </p:nvSpPr>
        <p:spPr>
          <a:xfrm>
            <a:off x="11025052" y="6216108"/>
            <a:ext cx="1166948" cy="647031"/>
          </a:xfrm>
          <a:prstGeom prst="rect">
            <a:avLst/>
          </a:prstGeom>
          <a:solidFill>
            <a:srgbClr val="005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D21F843-4592-4819-A61C-137E1354D856}"/>
              </a:ext>
            </a:extLst>
          </p:cNvPr>
          <p:cNvSpPr/>
          <p:nvPr/>
        </p:nvSpPr>
        <p:spPr>
          <a:xfrm>
            <a:off x="9858103" y="6210969"/>
            <a:ext cx="1166948" cy="647031"/>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1FB0CB-8222-424A-BFA2-D74888BA62FD}"/>
              </a:ext>
            </a:extLst>
          </p:cNvPr>
          <p:cNvSpPr/>
          <p:nvPr/>
        </p:nvSpPr>
        <p:spPr>
          <a:xfrm>
            <a:off x="0" y="0"/>
            <a:ext cx="1354179" cy="641893"/>
          </a:xfrm>
          <a:prstGeom prst="rect">
            <a:avLst/>
          </a:prstGeom>
          <a:solidFill>
            <a:srgbClr val="FB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DF426EEF-ED2D-43CE-A015-266DEFB4E8A0}"/>
              </a:ext>
            </a:extLst>
          </p:cNvPr>
          <p:cNvCxnSpPr>
            <a:cxnSpLocks/>
          </p:cNvCxnSpPr>
          <p:nvPr/>
        </p:nvCxnSpPr>
        <p:spPr>
          <a:xfrm flipH="1">
            <a:off x="1" y="674188"/>
            <a:ext cx="12191999"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CE0BAEF-39B3-40D1-B7CC-BD01902FEF56}"/>
              </a:ext>
            </a:extLst>
          </p:cNvPr>
          <p:cNvCxnSpPr>
            <a:cxnSpLocks/>
          </p:cNvCxnSpPr>
          <p:nvPr/>
        </p:nvCxnSpPr>
        <p:spPr>
          <a:xfrm flipH="1">
            <a:off x="0" y="6183812"/>
            <a:ext cx="121920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80C0E8-655E-4302-85D9-07E26FFD04FE}"/>
              </a:ext>
            </a:extLst>
          </p:cNvPr>
          <p:cNvCxnSpPr>
            <a:cxnSpLocks/>
          </p:cNvCxnSpPr>
          <p:nvPr/>
        </p:nvCxnSpPr>
        <p:spPr>
          <a:xfrm flipV="1">
            <a:off x="1354183" y="0"/>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4347990-FB07-4B67-BCAA-FE85B7E44B29}"/>
              </a:ext>
            </a:extLst>
          </p:cNvPr>
          <p:cNvCxnSpPr>
            <a:cxnSpLocks/>
          </p:cNvCxnSpPr>
          <p:nvPr/>
        </p:nvCxnSpPr>
        <p:spPr>
          <a:xfrm flipV="1">
            <a:off x="2708358" y="-2"/>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399D43-996D-4C34-8658-3C1360250584}"/>
              </a:ext>
            </a:extLst>
          </p:cNvPr>
          <p:cNvCxnSpPr>
            <a:cxnSpLocks/>
          </p:cNvCxnSpPr>
          <p:nvPr/>
        </p:nvCxnSpPr>
        <p:spPr>
          <a:xfrm flipV="1">
            <a:off x="11025052"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F95D28-0320-4431-859E-7C96F00306EC}"/>
              </a:ext>
            </a:extLst>
          </p:cNvPr>
          <p:cNvCxnSpPr>
            <a:cxnSpLocks/>
          </p:cNvCxnSpPr>
          <p:nvPr/>
        </p:nvCxnSpPr>
        <p:spPr>
          <a:xfrm flipV="1">
            <a:off x="9858103"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itle 1">
            <a:extLst>
              <a:ext uri="{FF2B5EF4-FFF2-40B4-BE49-F238E27FC236}">
                <a16:creationId xmlns:a16="http://schemas.microsoft.com/office/drawing/2014/main" id="{015E4B57-ABC6-4801-97A2-CC8B0EFABB91}"/>
              </a:ext>
            </a:extLst>
          </p:cNvPr>
          <p:cNvSpPr>
            <a:spLocks noGrp="1"/>
          </p:cNvSpPr>
          <p:nvPr>
            <p:ph type="title"/>
          </p:nvPr>
        </p:nvSpPr>
        <p:spPr>
          <a:xfrm>
            <a:off x="838200" y="844596"/>
            <a:ext cx="10515600" cy="1325563"/>
          </a:xfrm>
        </p:spPr>
        <p:txBody>
          <a:bodyPr>
            <a:normAutofit/>
          </a:bodyPr>
          <a:lstStyle/>
          <a:p>
            <a:r>
              <a:rPr lang="en-US" sz="3600" dirty="0">
                <a:latin typeface="Inter Black" panose="020B0502030000000004" pitchFamily="34" charset="0"/>
                <a:ea typeface="Inter Black" panose="020B0502030000000004" pitchFamily="34" charset="0"/>
              </a:rPr>
              <a:t>Sparse transformation</a:t>
            </a:r>
          </a:p>
        </p:txBody>
      </p:sp>
      <mc:AlternateContent xmlns:mc="http://schemas.openxmlformats.org/markup-compatibility/2006">
        <mc:Choice xmlns:a14="http://schemas.microsoft.com/office/drawing/2010/main" Requires="a14">
          <p:sp>
            <p:nvSpPr>
              <p:cNvPr id="33" name="Content Placeholder 2">
                <a:extLst>
                  <a:ext uri="{FF2B5EF4-FFF2-40B4-BE49-F238E27FC236}">
                    <a16:creationId xmlns:a16="http://schemas.microsoft.com/office/drawing/2014/main" id="{446BDF73-F18F-4A27-88C3-5A5C501A730D}"/>
                  </a:ext>
                </a:extLst>
              </p:cNvPr>
              <p:cNvSpPr>
                <a:spLocks noGrp="1"/>
              </p:cNvSpPr>
              <p:nvPr>
                <p:ph idx="1"/>
              </p:nvPr>
            </p:nvSpPr>
            <p:spPr>
              <a:xfrm>
                <a:off x="838200" y="1976849"/>
                <a:ext cx="10515600" cy="3849178"/>
              </a:xfrm>
            </p:spPr>
            <p:txBody>
              <a:bodyPr>
                <a:normAutofit/>
              </a:bodyPr>
              <a:lstStyle/>
              <a:p>
                <a:pPr>
                  <a:lnSpc>
                    <a:spcPct val="114000"/>
                  </a:lnSpc>
                </a:pPr>
                <a:r>
                  <a:rPr lang="en-US" sz="1800" dirty="0">
                    <a:latin typeface="Inter Light" panose="020B0502030000000004" pitchFamily="34" charset="0"/>
                    <a:ea typeface="Inter Light" panose="020B0502030000000004" pitchFamily="34" charset="0"/>
                    <a:sym typeface="Wingdings" panose="05000000000000000000" pitchFamily="2" charset="2"/>
                  </a:rPr>
                  <a:t>Define the ff:</a:t>
                </a:r>
              </a:p>
              <a:p>
                <a:pPr lvl="1">
                  <a:lnSpc>
                    <a:spcPct val="114000"/>
                  </a:lnSpc>
                </a:pPr>
                <a:r>
                  <a:rPr lang="en-US" sz="1800" dirty="0">
                    <a:latin typeface="Inter Light" panose="020B0502030000000004" pitchFamily="34" charset="0"/>
                    <a:ea typeface="Inter Light" panose="020B0502030000000004" pitchFamily="34" charset="0"/>
                    <a:sym typeface="Wingdings" panose="05000000000000000000" pitchFamily="2" charset="2"/>
                  </a:rPr>
                  <a:t>Length of sampling window</a:t>
                </a:r>
              </a:p>
              <a:p>
                <a:pPr lvl="1">
                  <a:lnSpc>
                    <a:spcPct val="114000"/>
                  </a:lnSpc>
                </a:pPr>
                <a:r>
                  <a:rPr lang="en-US" sz="1800" dirty="0">
                    <a:latin typeface="Inter Light" panose="020B0502030000000004" pitchFamily="34" charset="0"/>
                    <a:ea typeface="Inter Light" panose="020B0502030000000004" pitchFamily="34" charset="0"/>
                    <a:sym typeface="Wingdings" panose="05000000000000000000" pitchFamily="2" charset="2"/>
                  </a:rPr>
                  <a:t>Percent overlap between adjacent windows</a:t>
                </a:r>
                <a:endParaRPr lang="en-US" sz="1800" dirty="0">
                  <a:latin typeface="Inter Light" panose="020B0502030000000004" pitchFamily="34" charset="0"/>
                  <a:ea typeface="Inter Light" panose="020B0502030000000004" pitchFamily="34" charset="0"/>
                </a:endParaRPr>
              </a:p>
              <a:p>
                <a:pPr marL="514350" indent="-514350">
                  <a:lnSpc>
                    <a:spcPct val="114000"/>
                  </a:lnSpc>
                  <a:buFont typeface="+mj-lt"/>
                  <a:buAutoNum type="arabicPeriod"/>
                </a:pPr>
                <a:r>
                  <a:rPr lang="en-US" sz="1800" dirty="0">
                    <a:latin typeface="Inter Light" panose="020B0502030000000004" pitchFamily="34" charset="0"/>
                    <a:ea typeface="Inter Light" panose="020B0502030000000004" pitchFamily="34" charset="0"/>
                  </a:rPr>
                  <a:t>Divide the signal into frames using a sliding window with the parameters defined above.</a:t>
                </a:r>
              </a:p>
              <a:p>
                <a:pPr marL="514350" indent="-514350">
                  <a:lnSpc>
                    <a:spcPct val="114000"/>
                  </a:lnSpc>
                  <a:buFont typeface="+mj-lt"/>
                  <a:buAutoNum type="arabicPeriod"/>
                </a:pPr>
                <a:r>
                  <a:rPr lang="en-US" sz="1800" dirty="0">
                    <a:latin typeface="Inter Light" panose="020B0502030000000004" pitchFamily="34" charset="0"/>
                    <a:ea typeface="Inter Light" panose="020B0502030000000004" pitchFamily="34" charset="0"/>
                  </a:rPr>
                  <a:t>Multiply each frame by a window function (Hann)</a:t>
                </a:r>
                <a:br>
                  <a:rPr lang="en-US" sz="1800" dirty="0">
                    <a:latin typeface="Inter Light" panose="020B0502030000000004" pitchFamily="34" charset="0"/>
                    <a:ea typeface="Inter Light" panose="020B0502030000000004" pitchFamily="34" charset="0"/>
                  </a:rPr>
                </a:br>
                <a14:m>
                  <m:oMath xmlns:m="http://schemas.openxmlformats.org/officeDocument/2006/math">
                    <m:r>
                      <a:rPr lang="en-US" sz="1800" b="0" i="1" smtClean="0">
                        <a:latin typeface="Cambria Math" panose="02040503050406030204" pitchFamily="18" charset="0"/>
                      </a:rPr>
                      <m:t>𝑤</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e>
                    </m:d>
                    <m:r>
                      <a:rPr lang="en-US" sz="1800" b="0" i="1" smtClean="0">
                        <a:latin typeface="Cambria Math" panose="02040503050406030204" pitchFamily="18" charset="0"/>
                      </a:rPr>
                      <m:t>=</m:t>
                    </m:r>
                    <m:func>
                      <m:funcPr>
                        <m:ctrlPr>
                          <a:rPr lang="en-US" sz="1800" b="0" i="1" smtClean="0">
                            <a:latin typeface="Cambria Math" panose="02040503050406030204" pitchFamily="18" charset="0"/>
                          </a:rPr>
                        </m:ctrlPr>
                      </m:funcPr>
                      <m:fName>
                        <m:sSup>
                          <m:sSupPr>
                            <m:ctrlPr>
                              <a:rPr lang="en-US" sz="1800" b="0" i="1" smtClean="0">
                                <a:latin typeface="Cambria Math" panose="02040503050406030204" pitchFamily="18" charset="0"/>
                              </a:rPr>
                            </m:ctrlPr>
                          </m:sSupPr>
                          <m:e>
                            <m:r>
                              <m:rPr>
                                <m:sty m:val="p"/>
                              </m:rPr>
                              <a:rPr lang="en-US" sz="1800" b="0" i="0" smtClean="0">
                                <a:latin typeface="Cambria Math" panose="02040503050406030204" pitchFamily="18" charset="0"/>
                              </a:rPr>
                              <m:t>sin</m:t>
                            </m:r>
                          </m:e>
                          <m:sup>
                            <m:r>
                              <a:rPr lang="en-US" sz="1800" b="0" i="1" smtClean="0">
                                <a:latin typeface="Cambria Math" panose="02040503050406030204" pitchFamily="18" charset="0"/>
                              </a:rPr>
                              <m:t>2</m:t>
                            </m:r>
                          </m:sup>
                        </m:sSup>
                      </m:fName>
                      <m:e>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𝜋</m:t>
                                </m:r>
                                <m:r>
                                  <a:rPr lang="en-US" sz="1800" b="0" i="1" smtClean="0">
                                    <a:latin typeface="Cambria Math" panose="02040503050406030204" pitchFamily="18" charset="0"/>
                                  </a:rPr>
                                  <m:t>𝑛</m:t>
                                </m:r>
                              </m:num>
                              <m:den>
                                <m:r>
                                  <a:rPr lang="en-US" sz="1800" b="0" i="1" smtClean="0">
                                    <a:latin typeface="Cambria Math" panose="02040503050406030204" pitchFamily="18" charset="0"/>
                                  </a:rPr>
                                  <m:t>𝑁</m:t>
                                </m:r>
                              </m:den>
                            </m:f>
                          </m:e>
                        </m:d>
                        <m:r>
                          <a:rPr lang="en-US" sz="1800" b="0" i="1" smtClean="0">
                            <a:latin typeface="Cambria Math" panose="02040503050406030204" pitchFamily="18" charset="0"/>
                          </a:rPr>
                          <m:t>, 0≤</m:t>
                        </m:r>
                        <m:r>
                          <a:rPr lang="en-US" sz="1800" b="0" i="1" smtClean="0">
                            <a:latin typeface="Cambria Math" panose="02040503050406030204" pitchFamily="18" charset="0"/>
                          </a:rPr>
                          <m:t>𝑛</m:t>
                        </m:r>
                        <m:r>
                          <a:rPr lang="en-US" sz="1800" b="0" i="1" smtClean="0">
                            <a:latin typeface="Cambria Math" panose="02040503050406030204" pitchFamily="18" charset="0"/>
                          </a:rPr>
                          <m:t>≤</m:t>
                        </m:r>
                        <m:r>
                          <a:rPr lang="en-US" sz="1800" b="0" i="1" smtClean="0">
                            <a:latin typeface="Cambria Math" panose="02040503050406030204" pitchFamily="18" charset="0"/>
                          </a:rPr>
                          <m:t>𝑁</m:t>
                        </m:r>
                      </m:e>
                    </m:func>
                  </m:oMath>
                </a14:m>
                <a:br>
                  <a:rPr lang="en-US" sz="1800" dirty="0">
                    <a:latin typeface="Inter Light" panose="020B0502030000000004" pitchFamily="34" charset="0"/>
                    <a:ea typeface="Inter Light" panose="020B0502030000000004" pitchFamily="34" charset="0"/>
                  </a:rPr>
                </a:br>
                <a:r>
                  <a:rPr lang="en-US" sz="1800" dirty="0">
                    <a:latin typeface="Inter Light" panose="020B0502030000000004" pitchFamily="34" charset="0"/>
                    <a:ea typeface="Inter Light" panose="020B0502030000000004" pitchFamily="34" charset="0"/>
                  </a:rPr>
                  <a:t>where </a:t>
                </a:r>
                <a14:m>
                  <m:oMath xmlns:m="http://schemas.openxmlformats.org/officeDocument/2006/math">
                    <m:r>
                      <a:rPr lang="en-US" sz="1800" b="0" i="1" smtClean="0">
                        <a:latin typeface="Cambria Math" panose="02040503050406030204" pitchFamily="18" charset="0"/>
                      </a:rPr>
                      <m:t>𝑁</m:t>
                    </m:r>
                    <m:r>
                      <a:rPr lang="en-US" sz="1800" b="0" i="1" smtClean="0">
                        <a:latin typeface="Cambria Math" panose="02040503050406030204" pitchFamily="18" charset="0"/>
                      </a:rPr>
                      <m:t>+1</m:t>
                    </m:r>
                  </m:oMath>
                </a14:m>
                <a:r>
                  <a:rPr lang="en-US" sz="1800" dirty="0">
                    <a:latin typeface="Inter Light" panose="020B0502030000000004" pitchFamily="34" charset="0"/>
                    <a:ea typeface="Inter Light" panose="020B0502030000000004" pitchFamily="34" charset="0"/>
                  </a:rPr>
                  <a:t> is the length of the sampling window.</a:t>
                </a:r>
              </a:p>
              <a:p>
                <a:pPr marL="514350" indent="-514350">
                  <a:lnSpc>
                    <a:spcPct val="114000"/>
                  </a:lnSpc>
                  <a:buFont typeface="+mj-lt"/>
                  <a:buAutoNum type="arabicPeriod"/>
                </a:pPr>
                <a:r>
                  <a:rPr lang="en-US" sz="1800" dirty="0">
                    <a:latin typeface="Inter Light" panose="020B0502030000000004" pitchFamily="34" charset="0"/>
                    <a:ea typeface="Inter Light" panose="020B0502030000000004" pitchFamily="34" charset="0"/>
                  </a:rPr>
                  <a:t>Take the Fourier transform of each window.</a:t>
                </a:r>
              </a:p>
            </p:txBody>
          </p:sp>
        </mc:Choice>
        <mc:Fallback>
          <p:sp>
            <p:nvSpPr>
              <p:cNvPr id="33" name="Content Placeholder 2">
                <a:extLst>
                  <a:ext uri="{FF2B5EF4-FFF2-40B4-BE49-F238E27FC236}">
                    <a16:creationId xmlns:a16="http://schemas.microsoft.com/office/drawing/2014/main" id="{446BDF73-F18F-4A27-88C3-5A5C501A730D}"/>
                  </a:ext>
                </a:extLst>
              </p:cNvPr>
              <p:cNvSpPr>
                <a:spLocks noGrp="1" noRot="1" noChangeAspect="1" noMove="1" noResize="1" noEditPoints="1" noAdjustHandles="1" noChangeArrowheads="1" noChangeShapeType="1" noTextEdit="1"/>
              </p:cNvSpPr>
              <p:nvPr>
                <p:ph idx="1"/>
              </p:nvPr>
            </p:nvSpPr>
            <p:spPr>
              <a:xfrm>
                <a:off x="838200" y="1976849"/>
                <a:ext cx="10515600" cy="3849178"/>
              </a:xfrm>
              <a:blipFill>
                <a:blip r:embed="rId2"/>
                <a:stretch>
                  <a:fillRect l="-522" t="-475"/>
                </a:stretch>
              </a:blipFill>
            </p:spPr>
            <p:txBody>
              <a:bodyPr/>
              <a:lstStyle/>
              <a:p>
                <a:r>
                  <a:rPr lang="en-US">
                    <a:noFill/>
                  </a:rPr>
                  <a:t> </a:t>
                </a:r>
              </a:p>
            </p:txBody>
          </p:sp>
        </mc:Fallback>
      </mc:AlternateContent>
    </p:spTree>
    <p:extLst>
      <p:ext uri="{BB962C8B-B14F-4D97-AF65-F5344CB8AC3E}">
        <p14:creationId xmlns:p14="http://schemas.microsoft.com/office/powerpoint/2010/main" val="391232038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2B825E9-7655-4126-82B8-74243C134156}"/>
              </a:ext>
            </a:extLst>
          </p:cNvPr>
          <p:cNvSpPr>
            <a:spLocks noGrp="1"/>
          </p:cNvSpPr>
          <p:nvPr>
            <p:ph type="sldNum" sz="quarter" idx="12"/>
          </p:nvPr>
        </p:nvSpPr>
        <p:spPr>
          <a:xfrm>
            <a:off x="4345579" y="6354220"/>
            <a:ext cx="3500842" cy="365125"/>
          </a:xfrm>
        </p:spPr>
        <p:txBody>
          <a:bodyPr/>
          <a:lstStyle/>
          <a:p>
            <a:pPr algn="ctr"/>
            <a:r>
              <a:rPr lang="en-US" dirty="0">
                <a:solidFill>
                  <a:schemeClr val="tx1"/>
                </a:solidFill>
                <a:latin typeface="Inter Light" panose="020B0502030000000004" pitchFamily="34" charset="0"/>
                <a:ea typeface="Inter Light" panose="020B0502030000000004" pitchFamily="34" charset="0"/>
              </a:rPr>
              <a:t>SPP-2020-4C-04-</a:t>
            </a:r>
            <a:fld id="{90242225-1B5C-40D1-9D71-ACD27A5DE075}" type="slidenum">
              <a:rPr lang="en-US" smtClean="0">
                <a:solidFill>
                  <a:schemeClr val="tx1"/>
                </a:solidFill>
                <a:latin typeface="Inter Light" panose="020B0502030000000004" pitchFamily="34" charset="0"/>
                <a:ea typeface="Inter Light" panose="020B0502030000000004" pitchFamily="34" charset="0"/>
              </a:rPr>
              <a:pPr algn="ctr"/>
              <a:t>19</a:t>
            </a:fld>
            <a:endParaRPr lang="en-US" dirty="0">
              <a:solidFill>
                <a:schemeClr val="tx1"/>
              </a:solidFill>
              <a:latin typeface="Inter Light" panose="020B0502030000000004" pitchFamily="34" charset="0"/>
              <a:ea typeface="Inter Light" panose="020B0502030000000004" pitchFamily="34" charset="0"/>
            </a:endParaRPr>
          </a:p>
        </p:txBody>
      </p:sp>
      <p:sp>
        <p:nvSpPr>
          <p:cNvPr id="41" name="Rectangle 40">
            <a:extLst>
              <a:ext uri="{FF2B5EF4-FFF2-40B4-BE49-F238E27FC236}">
                <a16:creationId xmlns:a16="http://schemas.microsoft.com/office/drawing/2014/main" id="{75B5E400-0755-4DD4-A6B0-6ADDBC263931}"/>
              </a:ext>
            </a:extLst>
          </p:cNvPr>
          <p:cNvSpPr/>
          <p:nvPr/>
        </p:nvSpPr>
        <p:spPr>
          <a:xfrm>
            <a:off x="11025052" y="6216108"/>
            <a:ext cx="1166948" cy="647031"/>
          </a:xfrm>
          <a:prstGeom prst="rect">
            <a:avLst/>
          </a:prstGeom>
          <a:solidFill>
            <a:srgbClr val="005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D21F843-4592-4819-A61C-137E1354D856}"/>
              </a:ext>
            </a:extLst>
          </p:cNvPr>
          <p:cNvSpPr/>
          <p:nvPr/>
        </p:nvSpPr>
        <p:spPr>
          <a:xfrm>
            <a:off x="9858103" y="6210969"/>
            <a:ext cx="1166948" cy="647031"/>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1FB0CB-8222-424A-BFA2-D74888BA62FD}"/>
              </a:ext>
            </a:extLst>
          </p:cNvPr>
          <p:cNvSpPr/>
          <p:nvPr/>
        </p:nvSpPr>
        <p:spPr>
          <a:xfrm>
            <a:off x="0" y="0"/>
            <a:ext cx="1354179" cy="641893"/>
          </a:xfrm>
          <a:prstGeom prst="rect">
            <a:avLst/>
          </a:prstGeom>
          <a:solidFill>
            <a:srgbClr val="FB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DF426EEF-ED2D-43CE-A015-266DEFB4E8A0}"/>
              </a:ext>
            </a:extLst>
          </p:cNvPr>
          <p:cNvCxnSpPr>
            <a:cxnSpLocks/>
          </p:cNvCxnSpPr>
          <p:nvPr/>
        </p:nvCxnSpPr>
        <p:spPr>
          <a:xfrm flipH="1">
            <a:off x="1" y="674188"/>
            <a:ext cx="12191999"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CE0BAEF-39B3-40D1-B7CC-BD01902FEF56}"/>
              </a:ext>
            </a:extLst>
          </p:cNvPr>
          <p:cNvCxnSpPr>
            <a:cxnSpLocks/>
          </p:cNvCxnSpPr>
          <p:nvPr/>
        </p:nvCxnSpPr>
        <p:spPr>
          <a:xfrm flipH="1">
            <a:off x="0" y="6183812"/>
            <a:ext cx="121920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80C0E8-655E-4302-85D9-07E26FFD04FE}"/>
              </a:ext>
            </a:extLst>
          </p:cNvPr>
          <p:cNvCxnSpPr>
            <a:cxnSpLocks/>
          </p:cNvCxnSpPr>
          <p:nvPr/>
        </p:nvCxnSpPr>
        <p:spPr>
          <a:xfrm flipV="1">
            <a:off x="1354183" y="0"/>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4347990-FB07-4B67-BCAA-FE85B7E44B29}"/>
              </a:ext>
            </a:extLst>
          </p:cNvPr>
          <p:cNvCxnSpPr>
            <a:cxnSpLocks/>
          </p:cNvCxnSpPr>
          <p:nvPr/>
        </p:nvCxnSpPr>
        <p:spPr>
          <a:xfrm flipV="1">
            <a:off x="2708358" y="-2"/>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399D43-996D-4C34-8658-3C1360250584}"/>
              </a:ext>
            </a:extLst>
          </p:cNvPr>
          <p:cNvCxnSpPr>
            <a:cxnSpLocks/>
          </p:cNvCxnSpPr>
          <p:nvPr/>
        </p:nvCxnSpPr>
        <p:spPr>
          <a:xfrm flipV="1">
            <a:off x="11025052"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F95D28-0320-4431-859E-7C96F00306EC}"/>
              </a:ext>
            </a:extLst>
          </p:cNvPr>
          <p:cNvCxnSpPr>
            <a:cxnSpLocks/>
          </p:cNvCxnSpPr>
          <p:nvPr/>
        </p:nvCxnSpPr>
        <p:spPr>
          <a:xfrm flipV="1">
            <a:off x="9858103"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itle 1">
            <a:extLst>
              <a:ext uri="{FF2B5EF4-FFF2-40B4-BE49-F238E27FC236}">
                <a16:creationId xmlns:a16="http://schemas.microsoft.com/office/drawing/2014/main" id="{015E4B57-ABC6-4801-97A2-CC8B0EFABB91}"/>
              </a:ext>
            </a:extLst>
          </p:cNvPr>
          <p:cNvSpPr>
            <a:spLocks noGrp="1"/>
          </p:cNvSpPr>
          <p:nvPr>
            <p:ph type="title"/>
          </p:nvPr>
        </p:nvSpPr>
        <p:spPr>
          <a:xfrm>
            <a:off x="838200" y="844596"/>
            <a:ext cx="10515600" cy="1325563"/>
          </a:xfrm>
        </p:spPr>
        <p:txBody>
          <a:bodyPr>
            <a:normAutofit/>
          </a:bodyPr>
          <a:lstStyle/>
          <a:p>
            <a:r>
              <a:rPr lang="en-US" sz="3600" dirty="0">
                <a:latin typeface="Inter Black" panose="020B0502030000000004" pitchFamily="34" charset="0"/>
                <a:ea typeface="Inter Black" panose="020B0502030000000004" pitchFamily="34" charset="0"/>
              </a:rPr>
              <a:t>Sparse transformation</a:t>
            </a:r>
          </a:p>
        </p:txBody>
      </p:sp>
      <mc:AlternateContent xmlns:mc="http://schemas.openxmlformats.org/markup-compatibility/2006">
        <mc:Choice xmlns:a14="http://schemas.microsoft.com/office/drawing/2010/main" Requires="a14">
          <p:sp>
            <p:nvSpPr>
              <p:cNvPr id="33" name="Content Placeholder 2">
                <a:extLst>
                  <a:ext uri="{FF2B5EF4-FFF2-40B4-BE49-F238E27FC236}">
                    <a16:creationId xmlns:a16="http://schemas.microsoft.com/office/drawing/2014/main" id="{446BDF73-F18F-4A27-88C3-5A5C501A730D}"/>
                  </a:ext>
                </a:extLst>
              </p:cNvPr>
              <p:cNvSpPr>
                <a:spLocks noGrp="1"/>
              </p:cNvSpPr>
              <p:nvPr>
                <p:ph idx="1"/>
              </p:nvPr>
            </p:nvSpPr>
            <p:spPr>
              <a:xfrm>
                <a:off x="838200" y="1976849"/>
                <a:ext cx="10515600" cy="3849178"/>
              </a:xfrm>
            </p:spPr>
            <p:txBody>
              <a:bodyPr>
                <a:normAutofit/>
              </a:bodyPr>
              <a:lstStyle/>
              <a:p>
                <a:pPr>
                  <a:lnSpc>
                    <a:spcPct val="114000"/>
                  </a:lnSpc>
                  <a:spcBef>
                    <a:spcPts val="0"/>
                  </a:spcBef>
                </a:pPr>
                <a:r>
                  <a:rPr lang="en-US" sz="1800" dirty="0">
                    <a:latin typeface="Inter Light" panose="020B0502030000000004" pitchFamily="34" charset="0"/>
                    <a:ea typeface="Inter Light" panose="020B0502030000000004" pitchFamily="34" charset="0"/>
                  </a:rPr>
                  <a:t>The defined steps can be summarized as a short-term Fourier transform (STFT):</a:t>
                </a:r>
                <a:br>
                  <a:rPr lang="en-US" sz="1800" dirty="0">
                    <a:latin typeface="Inter Light" panose="020B0502030000000004" pitchFamily="34" charset="0"/>
                    <a:ea typeface="Inter Light" panose="020B0502030000000004" pitchFamily="34" charset="0"/>
                  </a:rPr>
                </a:br>
                <a14:m>
                  <m:oMath xmlns:m="http://schemas.openxmlformats.org/officeDocument/2006/math">
                    <m:r>
                      <a:rPr lang="en-US" sz="1800" b="0" i="1" smtClean="0">
                        <a:latin typeface="Cambria Math" panose="02040503050406030204" pitchFamily="18" charset="0"/>
                      </a:rPr>
                      <m:t>𝑋</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𝜔</m:t>
                        </m:r>
                        <m:r>
                          <a:rPr lang="en-US" sz="1800" b="0" i="1" smtClean="0">
                            <a:latin typeface="Cambria Math" panose="02040503050406030204" pitchFamily="18" charset="0"/>
                          </a:rPr>
                          <m:t>,</m:t>
                        </m:r>
                        <m:r>
                          <a:rPr lang="en-US" sz="1800" b="0" i="1" smtClean="0">
                            <a:latin typeface="Cambria Math" panose="02040503050406030204" pitchFamily="18" charset="0"/>
                          </a:rPr>
                          <m:t>𝑝</m:t>
                        </m:r>
                      </m:e>
                    </m:d>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a:rPr lang="en-US" sz="1800" b="0" i="1" smtClean="0">
                            <a:latin typeface="Cambria Math" panose="02040503050406030204" pitchFamily="18" charset="0"/>
                          </a:rPr>
                          <m:t>𝑝</m:t>
                        </m:r>
                        <m:r>
                          <a:rPr lang="en-US" sz="1800" b="0" i="1" smtClean="0">
                            <a:latin typeface="Cambria Math" panose="02040503050406030204" pitchFamily="18" charset="0"/>
                          </a:rPr>
                          <m:t>=0</m:t>
                        </m:r>
                      </m:sub>
                      <m:sup>
                        <m:r>
                          <a:rPr lang="en-US" sz="1800" b="0" i="1" smtClean="0">
                            <a:latin typeface="Cambria Math" panose="02040503050406030204" pitchFamily="18" charset="0"/>
                          </a:rPr>
                          <m:t>𝑃</m:t>
                        </m:r>
                        <m:r>
                          <a:rPr lang="en-US" sz="1800" b="0" i="1" smtClean="0">
                            <a:latin typeface="Cambria Math" panose="02040503050406030204" pitchFamily="18" charset="0"/>
                          </a:rPr>
                          <m:t>−1</m:t>
                        </m:r>
                      </m:sup>
                      <m:e>
                        <m:r>
                          <a:rPr lang="en-US" sz="1800" b="0" i="1" smtClean="0">
                            <a:latin typeface="Cambria Math" panose="02040503050406030204" pitchFamily="18" charset="0"/>
                          </a:rPr>
                          <m:t>𝑥</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𝑝</m:t>
                            </m:r>
                          </m:e>
                        </m:d>
                        <m:r>
                          <a:rPr lang="en-US" sz="1800" b="0" i="1" smtClean="0">
                            <a:latin typeface="Cambria Math" panose="02040503050406030204" pitchFamily="18" charset="0"/>
                          </a:rPr>
                          <m:t>𝑤</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𝑘𝑅</m:t>
                            </m:r>
                          </m:e>
                        </m:d>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𝑒</m:t>
                            </m:r>
                          </m:e>
                          <m:sup>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𝜔</m:t>
                            </m:r>
                            <m:r>
                              <a:rPr lang="en-US" sz="1800" b="0" i="1" smtClean="0">
                                <a:latin typeface="Cambria Math" panose="02040503050406030204" pitchFamily="18" charset="0"/>
                              </a:rPr>
                              <m:t>𝑝</m:t>
                            </m:r>
                          </m:sup>
                        </m:sSup>
                      </m:e>
                    </m:nary>
                  </m:oMath>
                </a14:m>
                <a:br>
                  <a:rPr lang="en-US" sz="1800" dirty="0">
                    <a:latin typeface="Inter Light" panose="020B0502030000000004" pitchFamily="34" charset="0"/>
                    <a:ea typeface="Inter Light" panose="020B0502030000000004" pitchFamily="34" charset="0"/>
                  </a:rPr>
                </a:br>
                <a:r>
                  <a:rPr lang="en-US" sz="1800" dirty="0">
                    <a:latin typeface="Inter Light" panose="020B0502030000000004" pitchFamily="34" charset="0"/>
                    <a:ea typeface="Inter Light" panose="020B0502030000000004" pitchFamily="34" charset="0"/>
                  </a:rPr>
                  <a:t>where </a:t>
                </a:r>
                <a14:m>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𝑝</m:t>
                    </m:r>
                    <m:r>
                      <a:rPr lang="en-US" sz="1800" b="0" i="1" smtClean="0">
                        <a:latin typeface="Cambria Math" panose="02040503050406030204" pitchFamily="18" charset="0"/>
                      </a:rPr>
                      <m:t>]</m:t>
                    </m:r>
                  </m:oMath>
                </a14:m>
                <a:r>
                  <a:rPr lang="en-US" sz="1800" dirty="0">
                    <a:latin typeface="Inter Light" panose="020B0502030000000004" pitchFamily="34" charset="0"/>
                    <a:ea typeface="Inter Light" panose="020B0502030000000004" pitchFamily="34" charset="0"/>
                  </a:rPr>
                  <a:t> indicates the </a:t>
                </a:r>
                <a14:m>
                  <m:oMath xmlns:m="http://schemas.openxmlformats.org/officeDocument/2006/math">
                    <m:r>
                      <a:rPr lang="en-US" sz="1800" b="0" i="1" smtClean="0">
                        <a:latin typeface="Cambria Math" panose="02040503050406030204" pitchFamily="18" charset="0"/>
                      </a:rPr>
                      <m:t>𝑝</m:t>
                    </m:r>
                  </m:oMath>
                </a14:m>
                <a:r>
                  <a:rPr lang="en-US" sz="1800" dirty="0" err="1">
                    <a:latin typeface="Inter Light" panose="020B0502030000000004" pitchFamily="34" charset="0"/>
                    <a:ea typeface="Inter Light" panose="020B0502030000000004" pitchFamily="34" charset="0"/>
                  </a:rPr>
                  <a:t>th</a:t>
                </a:r>
                <a:r>
                  <a:rPr lang="en-US" sz="1800" dirty="0">
                    <a:latin typeface="Inter Light" panose="020B0502030000000004" pitchFamily="34" charset="0"/>
                    <a:ea typeface="Inter Light" panose="020B0502030000000004" pitchFamily="34" charset="0"/>
                  </a:rPr>
                  <a:t> signal frame, </a:t>
                </a:r>
                <a14:m>
                  <m:oMath xmlns:m="http://schemas.openxmlformats.org/officeDocument/2006/math">
                    <m:r>
                      <a:rPr lang="en-US" sz="1800" b="0" i="1" smtClean="0">
                        <a:latin typeface="Cambria Math" panose="02040503050406030204" pitchFamily="18" charset="0"/>
                      </a:rPr>
                      <m:t>𝑤</m:t>
                    </m:r>
                    <m:r>
                      <a:rPr lang="en-US" sz="1800" b="0" i="1" smtClean="0">
                        <a:latin typeface="Cambria Math" panose="02040503050406030204" pitchFamily="18" charset="0"/>
                      </a:rPr>
                      <m:t>[</m:t>
                    </m:r>
                    <m:r>
                      <a:rPr lang="en-US" sz="1800" b="0" i="1" smtClean="0">
                        <a:latin typeface="Cambria Math" panose="02040503050406030204" pitchFamily="18" charset="0"/>
                      </a:rPr>
                      <m:t>𝑛</m:t>
                    </m:r>
                    <m:r>
                      <a:rPr lang="en-US" sz="1800" b="0" i="1" smtClean="0">
                        <a:latin typeface="Cambria Math" panose="02040503050406030204" pitchFamily="18" charset="0"/>
                      </a:rPr>
                      <m:t>−</m:t>
                    </m:r>
                    <m:r>
                      <a:rPr lang="en-US" sz="1800" b="0" i="1" smtClean="0">
                        <a:latin typeface="Cambria Math" panose="02040503050406030204" pitchFamily="18" charset="0"/>
                      </a:rPr>
                      <m:t>𝑘</m:t>
                    </m:r>
                    <m:r>
                      <a:rPr lang="en-US" sz="1800" b="0" i="1" smtClean="0">
                        <a:latin typeface="Cambria Math" panose="02040503050406030204" pitchFamily="18" charset="0"/>
                      </a:rPr>
                      <m:t>]</m:t>
                    </m:r>
                  </m:oMath>
                </a14:m>
                <a:r>
                  <a:rPr lang="en-US" sz="1800" dirty="0">
                    <a:latin typeface="Inter Light" panose="020B0502030000000004" pitchFamily="34" charset="0"/>
                    <a:ea typeface="Inter Light" panose="020B0502030000000004" pitchFamily="34" charset="0"/>
                  </a:rPr>
                  <a:t> is the window function with hop size </a:t>
                </a:r>
                <a14:m>
                  <m:oMath xmlns:m="http://schemas.openxmlformats.org/officeDocument/2006/math">
                    <m:r>
                      <a:rPr lang="en-US" sz="1800" b="0" i="1" smtClean="0">
                        <a:latin typeface="Cambria Math" panose="02040503050406030204" pitchFamily="18" charset="0"/>
                      </a:rPr>
                      <m:t>𝑅</m:t>
                    </m:r>
                  </m:oMath>
                </a14:m>
                <a:r>
                  <a:rPr lang="en-US" sz="1800" dirty="0">
                    <a:latin typeface="Inter Light" panose="020B0502030000000004" pitchFamily="34" charset="0"/>
                    <a:ea typeface="Inter Light" panose="020B0502030000000004" pitchFamily="34" charset="0"/>
                  </a:rPr>
                  <a:t>, </a:t>
                </a:r>
                <a14:m>
                  <m:oMath xmlns:m="http://schemas.openxmlformats.org/officeDocument/2006/math">
                    <m:r>
                      <a:rPr lang="en-US" sz="1800" b="0" i="1" smtClean="0">
                        <a:latin typeface="Cambria Math" panose="02040503050406030204" pitchFamily="18" charset="0"/>
                      </a:rPr>
                      <m:t>𝑘</m:t>
                    </m:r>
                  </m:oMath>
                </a14:m>
                <a:r>
                  <a:rPr lang="en-US" sz="1800" dirty="0">
                    <a:latin typeface="Inter Light" panose="020B0502030000000004" pitchFamily="34" charset="0"/>
                    <a:ea typeface="Inter Light" panose="020B0502030000000004" pitchFamily="34" charset="0"/>
                  </a:rPr>
                  <a:t> is the time index, and </a:t>
                </a:r>
                <a14:m>
                  <m:oMath xmlns:m="http://schemas.openxmlformats.org/officeDocument/2006/math">
                    <m:r>
                      <a:rPr lang="en-US" sz="1800" b="0" i="1" smtClean="0">
                        <a:latin typeface="Cambria Math" panose="02040503050406030204" pitchFamily="18" charset="0"/>
                      </a:rPr>
                      <m:t>𝜔</m:t>
                    </m:r>
                  </m:oMath>
                </a14:m>
                <a:r>
                  <a:rPr lang="en-US" sz="1800" dirty="0">
                    <a:latin typeface="Inter Light" panose="020B0502030000000004" pitchFamily="34" charset="0"/>
                    <a:ea typeface="Inter Light" panose="020B0502030000000004" pitchFamily="34" charset="0"/>
                  </a:rPr>
                  <a:t> is the frequency.</a:t>
                </a:r>
              </a:p>
            </p:txBody>
          </p:sp>
        </mc:Choice>
        <mc:Fallback>
          <p:sp>
            <p:nvSpPr>
              <p:cNvPr id="33" name="Content Placeholder 2">
                <a:extLst>
                  <a:ext uri="{FF2B5EF4-FFF2-40B4-BE49-F238E27FC236}">
                    <a16:creationId xmlns:a16="http://schemas.microsoft.com/office/drawing/2014/main" id="{446BDF73-F18F-4A27-88C3-5A5C501A730D}"/>
                  </a:ext>
                </a:extLst>
              </p:cNvPr>
              <p:cNvSpPr>
                <a:spLocks noGrp="1" noRot="1" noChangeAspect="1" noMove="1" noResize="1" noEditPoints="1" noAdjustHandles="1" noChangeArrowheads="1" noChangeShapeType="1" noTextEdit="1"/>
              </p:cNvSpPr>
              <p:nvPr>
                <p:ph idx="1"/>
              </p:nvPr>
            </p:nvSpPr>
            <p:spPr>
              <a:xfrm>
                <a:off x="838200" y="1976849"/>
                <a:ext cx="10515600" cy="3849178"/>
              </a:xfrm>
              <a:blipFill>
                <a:blip r:embed="rId2"/>
                <a:stretch>
                  <a:fillRect l="-406" t="-475" r="-522"/>
                </a:stretch>
              </a:blipFill>
            </p:spPr>
            <p:txBody>
              <a:bodyPr/>
              <a:lstStyle/>
              <a:p>
                <a:r>
                  <a:rPr lang="en-US">
                    <a:noFill/>
                  </a:rPr>
                  <a:t> </a:t>
                </a:r>
              </a:p>
            </p:txBody>
          </p:sp>
        </mc:Fallback>
      </mc:AlternateContent>
    </p:spTree>
    <p:extLst>
      <p:ext uri="{BB962C8B-B14F-4D97-AF65-F5344CB8AC3E}">
        <p14:creationId xmlns:p14="http://schemas.microsoft.com/office/powerpoint/2010/main" val="113807847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2B825E9-7655-4126-82B8-74243C134156}"/>
              </a:ext>
            </a:extLst>
          </p:cNvPr>
          <p:cNvSpPr>
            <a:spLocks noGrp="1"/>
          </p:cNvSpPr>
          <p:nvPr>
            <p:ph type="sldNum" sz="quarter" idx="12"/>
          </p:nvPr>
        </p:nvSpPr>
        <p:spPr>
          <a:xfrm>
            <a:off x="4345579" y="6354220"/>
            <a:ext cx="3500842" cy="365125"/>
          </a:xfrm>
        </p:spPr>
        <p:txBody>
          <a:bodyPr/>
          <a:lstStyle/>
          <a:p>
            <a:pPr algn="ctr"/>
            <a:r>
              <a:rPr lang="en-US" dirty="0">
                <a:solidFill>
                  <a:schemeClr val="tx1"/>
                </a:solidFill>
                <a:latin typeface="Inter Light" panose="020B0502030000000004" pitchFamily="34" charset="0"/>
                <a:ea typeface="Inter Light" panose="020B0502030000000004" pitchFamily="34" charset="0"/>
              </a:rPr>
              <a:t>SPP-2020-4C-04-</a:t>
            </a:r>
            <a:fld id="{90242225-1B5C-40D1-9D71-ACD27A5DE075}" type="slidenum">
              <a:rPr lang="en-US" smtClean="0">
                <a:solidFill>
                  <a:schemeClr val="tx1"/>
                </a:solidFill>
                <a:latin typeface="Inter Light" panose="020B0502030000000004" pitchFamily="34" charset="0"/>
                <a:ea typeface="Inter Light" panose="020B0502030000000004" pitchFamily="34" charset="0"/>
              </a:rPr>
              <a:pPr algn="ctr"/>
              <a:t>2</a:t>
            </a:fld>
            <a:endParaRPr lang="en-US" dirty="0">
              <a:solidFill>
                <a:schemeClr val="tx1"/>
              </a:solidFill>
              <a:latin typeface="Inter Light" panose="020B0502030000000004" pitchFamily="34" charset="0"/>
              <a:ea typeface="Inter Light" panose="020B0502030000000004" pitchFamily="34" charset="0"/>
            </a:endParaRPr>
          </a:p>
        </p:txBody>
      </p:sp>
      <p:sp>
        <p:nvSpPr>
          <p:cNvPr id="16" name="Rectangle 15">
            <a:extLst>
              <a:ext uri="{FF2B5EF4-FFF2-40B4-BE49-F238E27FC236}">
                <a16:creationId xmlns:a16="http://schemas.microsoft.com/office/drawing/2014/main" id="{691FB0CB-8222-424A-BFA2-D74888BA62FD}"/>
              </a:ext>
            </a:extLst>
          </p:cNvPr>
          <p:cNvSpPr/>
          <p:nvPr/>
        </p:nvSpPr>
        <p:spPr>
          <a:xfrm>
            <a:off x="1" y="0"/>
            <a:ext cx="820780" cy="641893"/>
          </a:xfrm>
          <a:prstGeom prst="rect">
            <a:avLst/>
          </a:prstGeom>
          <a:solidFill>
            <a:srgbClr val="FB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FAFCD57-E1BA-422D-B710-4CADC770B72A}"/>
              </a:ext>
            </a:extLst>
          </p:cNvPr>
          <p:cNvSpPr/>
          <p:nvPr/>
        </p:nvSpPr>
        <p:spPr>
          <a:xfrm>
            <a:off x="0" y="1395913"/>
            <a:ext cx="838199" cy="4787899"/>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D72AB5A6-9975-45BA-895D-C55D480B2C09}"/>
              </a:ext>
            </a:extLst>
          </p:cNvPr>
          <p:cNvCxnSpPr>
            <a:cxnSpLocks/>
          </p:cNvCxnSpPr>
          <p:nvPr/>
        </p:nvCxnSpPr>
        <p:spPr>
          <a:xfrm>
            <a:off x="829491" y="0"/>
            <a:ext cx="0" cy="685800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4A2C6D4-2C88-4F87-A920-3C2359D006E1}"/>
              </a:ext>
            </a:extLst>
          </p:cNvPr>
          <p:cNvSpPr/>
          <p:nvPr/>
        </p:nvSpPr>
        <p:spPr>
          <a:xfrm>
            <a:off x="11392988" y="5383711"/>
            <a:ext cx="799013" cy="1474290"/>
          </a:xfrm>
          <a:prstGeom prst="rect">
            <a:avLst/>
          </a:prstGeom>
          <a:solidFill>
            <a:srgbClr val="005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DF426EEF-ED2D-43CE-A015-266DEFB4E8A0}"/>
              </a:ext>
            </a:extLst>
          </p:cNvPr>
          <p:cNvCxnSpPr>
            <a:cxnSpLocks/>
          </p:cNvCxnSpPr>
          <p:nvPr/>
        </p:nvCxnSpPr>
        <p:spPr>
          <a:xfrm flipH="1">
            <a:off x="1" y="674188"/>
            <a:ext cx="12191999"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CE0BAEF-39B3-40D1-B7CC-BD01902FEF56}"/>
              </a:ext>
            </a:extLst>
          </p:cNvPr>
          <p:cNvCxnSpPr>
            <a:cxnSpLocks/>
          </p:cNvCxnSpPr>
          <p:nvPr/>
        </p:nvCxnSpPr>
        <p:spPr>
          <a:xfrm flipH="1">
            <a:off x="0" y="6183812"/>
            <a:ext cx="11392988"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2AFA9AD-46A4-4A98-B959-0512DE627CBE}"/>
              </a:ext>
            </a:extLst>
          </p:cNvPr>
          <p:cNvCxnSpPr>
            <a:cxnSpLocks/>
          </p:cNvCxnSpPr>
          <p:nvPr/>
        </p:nvCxnSpPr>
        <p:spPr>
          <a:xfrm>
            <a:off x="11392988" y="0"/>
            <a:ext cx="0" cy="685800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7B3D3A1-9209-4F72-8A2A-024CFB56F4FD}"/>
              </a:ext>
            </a:extLst>
          </p:cNvPr>
          <p:cNvCxnSpPr>
            <a:cxnSpLocks/>
          </p:cNvCxnSpPr>
          <p:nvPr/>
        </p:nvCxnSpPr>
        <p:spPr>
          <a:xfrm flipH="1">
            <a:off x="0" y="1395913"/>
            <a:ext cx="8382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09E810E-2DA7-46FC-8C15-CA22F7385BCC}"/>
              </a:ext>
            </a:extLst>
          </p:cNvPr>
          <p:cNvCxnSpPr>
            <a:cxnSpLocks/>
          </p:cNvCxnSpPr>
          <p:nvPr/>
        </p:nvCxnSpPr>
        <p:spPr>
          <a:xfrm flipH="1">
            <a:off x="11353799" y="5383710"/>
            <a:ext cx="8382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80C0E8-655E-4302-85D9-07E26FFD04FE}"/>
              </a:ext>
            </a:extLst>
          </p:cNvPr>
          <p:cNvCxnSpPr>
            <a:cxnSpLocks/>
          </p:cNvCxnSpPr>
          <p:nvPr/>
        </p:nvCxnSpPr>
        <p:spPr>
          <a:xfrm flipV="1">
            <a:off x="1719943" y="-13063"/>
            <a:ext cx="0" cy="654956"/>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itle 1">
            <a:extLst>
              <a:ext uri="{FF2B5EF4-FFF2-40B4-BE49-F238E27FC236}">
                <a16:creationId xmlns:a16="http://schemas.microsoft.com/office/drawing/2014/main" id="{3A579034-0C2A-4D0B-B418-C44AE2EFE951}"/>
              </a:ext>
            </a:extLst>
          </p:cNvPr>
          <p:cNvSpPr>
            <a:spLocks noGrp="1"/>
          </p:cNvSpPr>
          <p:nvPr>
            <p:ph type="title"/>
          </p:nvPr>
        </p:nvSpPr>
        <p:spPr>
          <a:xfrm>
            <a:off x="1108167" y="973299"/>
            <a:ext cx="3176441" cy="750156"/>
          </a:xfrm>
        </p:spPr>
        <p:txBody>
          <a:bodyPr>
            <a:normAutofit/>
          </a:bodyPr>
          <a:lstStyle/>
          <a:p>
            <a:r>
              <a:rPr lang="en-US" sz="3600" dirty="0">
                <a:latin typeface="Inter Black" panose="020B0502030000000004" pitchFamily="34" charset="0"/>
                <a:ea typeface="Inter Black" panose="020B0502030000000004" pitchFamily="34" charset="0"/>
              </a:rPr>
              <a:t>Contents</a:t>
            </a:r>
          </a:p>
        </p:txBody>
      </p:sp>
      <p:sp>
        <p:nvSpPr>
          <p:cNvPr id="33" name="TextBox 32">
            <a:extLst>
              <a:ext uri="{FF2B5EF4-FFF2-40B4-BE49-F238E27FC236}">
                <a16:creationId xmlns:a16="http://schemas.microsoft.com/office/drawing/2014/main" id="{DFAF497D-79E0-4957-8A1F-311DB226E730}"/>
              </a:ext>
            </a:extLst>
          </p:cNvPr>
          <p:cNvSpPr txBox="1"/>
          <p:nvPr/>
        </p:nvSpPr>
        <p:spPr>
          <a:xfrm>
            <a:off x="1719943" y="2676434"/>
            <a:ext cx="1232263" cy="923330"/>
          </a:xfrm>
          <a:prstGeom prst="rect">
            <a:avLst/>
          </a:prstGeom>
          <a:noFill/>
        </p:spPr>
        <p:txBody>
          <a:bodyPr wrap="square" rtlCol="0">
            <a:spAutoFit/>
          </a:bodyPr>
          <a:lstStyle/>
          <a:p>
            <a:pPr algn="ctr"/>
            <a:r>
              <a:rPr lang="en-US" sz="5400" dirty="0">
                <a:latin typeface="Inter SemiBold" panose="020B0502030000000004" pitchFamily="34" charset="0"/>
                <a:ea typeface="Inter SemiBold" panose="020B0502030000000004" pitchFamily="34" charset="0"/>
              </a:rPr>
              <a:t>01.</a:t>
            </a:r>
          </a:p>
        </p:txBody>
      </p:sp>
      <p:sp>
        <p:nvSpPr>
          <p:cNvPr id="34" name="TextBox 33">
            <a:extLst>
              <a:ext uri="{FF2B5EF4-FFF2-40B4-BE49-F238E27FC236}">
                <a16:creationId xmlns:a16="http://schemas.microsoft.com/office/drawing/2014/main" id="{FD2DD019-ED5D-4AAA-A300-FD689C9C896E}"/>
              </a:ext>
            </a:extLst>
          </p:cNvPr>
          <p:cNvSpPr txBox="1"/>
          <p:nvPr/>
        </p:nvSpPr>
        <p:spPr>
          <a:xfrm>
            <a:off x="3833950" y="2676434"/>
            <a:ext cx="1347648" cy="923330"/>
          </a:xfrm>
          <a:prstGeom prst="rect">
            <a:avLst/>
          </a:prstGeom>
          <a:noFill/>
        </p:spPr>
        <p:txBody>
          <a:bodyPr wrap="square" rtlCol="0">
            <a:spAutoFit/>
          </a:bodyPr>
          <a:lstStyle/>
          <a:p>
            <a:pPr algn="ctr"/>
            <a:r>
              <a:rPr lang="en-US" sz="5400" dirty="0">
                <a:latin typeface="Inter SemiBold" panose="020B0502030000000004" pitchFamily="34" charset="0"/>
                <a:ea typeface="Inter SemiBold" panose="020B0502030000000004" pitchFamily="34" charset="0"/>
              </a:rPr>
              <a:t>02.</a:t>
            </a:r>
          </a:p>
        </p:txBody>
      </p:sp>
      <p:sp>
        <p:nvSpPr>
          <p:cNvPr id="35" name="TextBox 34">
            <a:extLst>
              <a:ext uri="{FF2B5EF4-FFF2-40B4-BE49-F238E27FC236}">
                <a16:creationId xmlns:a16="http://schemas.microsoft.com/office/drawing/2014/main" id="{DBBBACE5-CC34-4E7B-8358-61E19B35C243}"/>
              </a:ext>
            </a:extLst>
          </p:cNvPr>
          <p:cNvSpPr txBox="1"/>
          <p:nvPr/>
        </p:nvSpPr>
        <p:spPr>
          <a:xfrm>
            <a:off x="6063342" y="2676434"/>
            <a:ext cx="1347648" cy="923330"/>
          </a:xfrm>
          <a:prstGeom prst="rect">
            <a:avLst/>
          </a:prstGeom>
          <a:noFill/>
        </p:spPr>
        <p:txBody>
          <a:bodyPr wrap="square" rtlCol="0">
            <a:spAutoFit/>
          </a:bodyPr>
          <a:lstStyle/>
          <a:p>
            <a:pPr algn="ctr"/>
            <a:r>
              <a:rPr lang="en-US" sz="5400" dirty="0">
                <a:latin typeface="Inter SemiBold" panose="020B0502030000000004" pitchFamily="34" charset="0"/>
                <a:ea typeface="Inter SemiBold" panose="020B0502030000000004" pitchFamily="34" charset="0"/>
              </a:rPr>
              <a:t>03.</a:t>
            </a:r>
          </a:p>
        </p:txBody>
      </p:sp>
      <p:sp>
        <p:nvSpPr>
          <p:cNvPr id="36" name="TextBox 35">
            <a:extLst>
              <a:ext uri="{FF2B5EF4-FFF2-40B4-BE49-F238E27FC236}">
                <a16:creationId xmlns:a16="http://schemas.microsoft.com/office/drawing/2014/main" id="{DA071D22-2D59-4D37-A979-B7D7D2E4F455}"/>
              </a:ext>
            </a:extLst>
          </p:cNvPr>
          <p:cNvSpPr txBox="1"/>
          <p:nvPr/>
        </p:nvSpPr>
        <p:spPr>
          <a:xfrm>
            <a:off x="8292734" y="2676434"/>
            <a:ext cx="1347648" cy="923330"/>
          </a:xfrm>
          <a:prstGeom prst="rect">
            <a:avLst/>
          </a:prstGeom>
          <a:noFill/>
        </p:spPr>
        <p:txBody>
          <a:bodyPr wrap="square" rtlCol="0">
            <a:spAutoFit/>
          </a:bodyPr>
          <a:lstStyle/>
          <a:p>
            <a:pPr algn="ctr"/>
            <a:r>
              <a:rPr lang="en-US" sz="5400" dirty="0">
                <a:latin typeface="Inter SemiBold" panose="020B0502030000000004" pitchFamily="34" charset="0"/>
                <a:ea typeface="Inter SemiBold" panose="020B0502030000000004" pitchFamily="34" charset="0"/>
              </a:rPr>
              <a:t>04.</a:t>
            </a:r>
          </a:p>
        </p:txBody>
      </p:sp>
      <p:sp>
        <p:nvSpPr>
          <p:cNvPr id="37" name="TextBox 36">
            <a:extLst>
              <a:ext uri="{FF2B5EF4-FFF2-40B4-BE49-F238E27FC236}">
                <a16:creationId xmlns:a16="http://schemas.microsoft.com/office/drawing/2014/main" id="{53E4B5C1-960D-4D6D-877F-7486C0992D50}"/>
              </a:ext>
            </a:extLst>
          </p:cNvPr>
          <p:cNvSpPr txBox="1"/>
          <p:nvPr/>
        </p:nvSpPr>
        <p:spPr>
          <a:xfrm>
            <a:off x="1787439" y="3535235"/>
            <a:ext cx="1663331" cy="646331"/>
          </a:xfrm>
          <a:prstGeom prst="rect">
            <a:avLst/>
          </a:prstGeom>
          <a:noFill/>
        </p:spPr>
        <p:txBody>
          <a:bodyPr wrap="square" rtlCol="0">
            <a:spAutoFit/>
          </a:bodyPr>
          <a:lstStyle/>
          <a:p>
            <a:r>
              <a:rPr lang="en-US" dirty="0">
                <a:latin typeface="Inter Medium" panose="020B0502030000000004" pitchFamily="34" charset="0"/>
                <a:ea typeface="Inter Medium" panose="020B0502030000000004" pitchFamily="34" charset="0"/>
              </a:rPr>
              <a:t>Abstract &amp;</a:t>
            </a:r>
          </a:p>
          <a:p>
            <a:r>
              <a:rPr lang="en-US" dirty="0">
                <a:latin typeface="Inter Medium" panose="020B0502030000000004" pitchFamily="34" charset="0"/>
                <a:ea typeface="Inter Medium" panose="020B0502030000000004" pitchFamily="34" charset="0"/>
              </a:rPr>
              <a:t>Introduction</a:t>
            </a:r>
          </a:p>
        </p:txBody>
      </p:sp>
      <p:sp>
        <p:nvSpPr>
          <p:cNvPr id="38" name="TextBox 37">
            <a:extLst>
              <a:ext uri="{FF2B5EF4-FFF2-40B4-BE49-F238E27FC236}">
                <a16:creationId xmlns:a16="http://schemas.microsoft.com/office/drawing/2014/main" id="{19CBF76C-AF05-4042-AE12-A88CF6195DFB}"/>
              </a:ext>
            </a:extLst>
          </p:cNvPr>
          <p:cNvSpPr txBox="1"/>
          <p:nvPr/>
        </p:nvSpPr>
        <p:spPr>
          <a:xfrm>
            <a:off x="3899267" y="3535235"/>
            <a:ext cx="1663331" cy="646331"/>
          </a:xfrm>
          <a:prstGeom prst="rect">
            <a:avLst/>
          </a:prstGeom>
          <a:noFill/>
        </p:spPr>
        <p:txBody>
          <a:bodyPr wrap="square" rtlCol="0">
            <a:spAutoFit/>
          </a:bodyPr>
          <a:lstStyle/>
          <a:p>
            <a:r>
              <a:rPr lang="en-US" dirty="0">
                <a:latin typeface="Inter Medium" panose="020B0502030000000004" pitchFamily="34" charset="0"/>
                <a:ea typeface="Inter Medium" panose="020B0502030000000004" pitchFamily="34" charset="0"/>
              </a:rPr>
              <a:t>Dataset &amp;</a:t>
            </a:r>
          </a:p>
          <a:p>
            <a:r>
              <a:rPr lang="en-US" dirty="0">
                <a:latin typeface="Inter Medium" panose="020B0502030000000004" pitchFamily="34" charset="0"/>
                <a:ea typeface="Inter Medium" panose="020B0502030000000004" pitchFamily="34" charset="0"/>
              </a:rPr>
              <a:t>Methodology</a:t>
            </a:r>
          </a:p>
        </p:txBody>
      </p:sp>
      <p:sp>
        <p:nvSpPr>
          <p:cNvPr id="39" name="TextBox 38">
            <a:extLst>
              <a:ext uri="{FF2B5EF4-FFF2-40B4-BE49-F238E27FC236}">
                <a16:creationId xmlns:a16="http://schemas.microsoft.com/office/drawing/2014/main" id="{E95A3048-147E-4BBD-94EC-68C4FF2B0229}"/>
              </a:ext>
            </a:extLst>
          </p:cNvPr>
          <p:cNvSpPr txBox="1"/>
          <p:nvPr/>
        </p:nvSpPr>
        <p:spPr>
          <a:xfrm>
            <a:off x="6131926" y="3535235"/>
            <a:ext cx="1663331" cy="646331"/>
          </a:xfrm>
          <a:prstGeom prst="rect">
            <a:avLst/>
          </a:prstGeom>
          <a:noFill/>
        </p:spPr>
        <p:txBody>
          <a:bodyPr wrap="square" rtlCol="0">
            <a:spAutoFit/>
          </a:bodyPr>
          <a:lstStyle/>
          <a:p>
            <a:r>
              <a:rPr lang="en-US" dirty="0">
                <a:latin typeface="Inter Medium" panose="020B0502030000000004" pitchFamily="34" charset="0"/>
                <a:ea typeface="Inter Medium" panose="020B0502030000000004" pitchFamily="34" charset="0"/>
              </a:rPr>
              <a:t>Results &amp; Discussion</a:t>
            </a:r>
          </a:p>
        </p:txBody>
      </p:sp>
      <p:sp>
        <p:nvSpPr>
          <p:cNvPr id="40" name="TextBox 39">
            <a:extLst>
              <a:ext uri="{FF2B5EF4-FFF2-40B4-BE49-F238E27FC236}">
                <a16:creationId xmlns:a16="http://schemas.microsoft.com/office/drawing/2014/main" id="{024D7C21-53D1-47A2-B0D4-665737C38050}"/>
              </a:ext>
            </a:extLst>
          </p:cNvPr>
          <p:cNvSpPr txBox="1"/>
          <p:nvPr/>
        </p:nvSpPr>
        <p:spPr>
          <a:xfrm>
            <a:off x="8359150" y="3535235"/>
            <a:ext cx="2234824" cy="646331"/>
          </a:xfrm>
          <a:prstGeom prst="rect">
            <a:avLst/>
          </a:prstGeom>
          <a:noFill/>
        </p:spPr>
        <p:txBody>
          <a:bodyPr wrap="square" rtlCol="0">
            <a:spAutoFit/>
          </a:bodyPr>
          <a:lstStyle/>
          <a:p>
            <a:r>
              <a:rPr lang="en-US" dirty="0">
                <a:latin typeface="Inter Medium" panose="020B0502030000000004" pitchFamily="34" charset="0"/>
                <a:ea typeface="Inter Medium" panose="020B0502030000000004" pitchFamily="34" charset="0"/>
              </a:rPr>
              <a:t>Conclusions &amp; Recommendations</a:t>
            </a:r>
          </a:p>
        </p:txBody>
      </p:sp>
    </p:spTree>
    <p:extLst>
      <p:ext uri="{BB962C8B-B14F-4D97-AF65-F5344CB8AC3E}">
        <p14:creationId xmlns:p14="http://schemas.microsoft.com/office/powerpoint/2010/main" val="25862109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2B825E9-7655-4126-82B8-74243C134156}"/>
              </a:ext>
            </a:extLst>
          </p:cNvPr>
          <p:cNvSpPr>
            <a:spLocks noGrp="1"/>
          </p:cNvSpPr>
          <p:nvPr>
            <p:ph type="sldNum" sz="quarter" idx="12"/>
          </p:nvPr>
        </p:nvSpPr>
        <p:spPr>
          <a:xfrm>
            <a:off x="4345579" y="6354220"/>
            <a:ext cx="3500842" cy="365125"/>
          </a:xfrm>
        </p:spPr>
        <p:txBody>
          <a:bodyPr/>
          <a:lstStyle/>
          <a:p>
            <a:pPr algn="ctr"/>
            <a:r>
              <a:rPr lang="en-US" dirty="0">
                <a:solidFill>
                  <a:schemeClr val="tx1"/>
                </a:solidFill>
                <a:latin typeface="Inter Light" panose="020B0502030000000004" pitchFamily="34" charset="0"/>
                <a:ea typeface="Inter Light" panose="020B0502030000000004" pitchFamily="34" charset="0"/>
              </a:rPr>
              <a:t>SPP-2020-4C-04-</a:t>
            </a:r>
            <a:fld id="{90242225-1B5C-40D1-9D71-ACD27A5DE075}" type="slidenum">
              <a:rPr lang="en-US" smtClean="0">
                <a:solidFill>
                  <a:schemeClr val="tx1"/>
                </a:solidFill>
                <a:latin typeface="Inter Light" panose="020B0502030000000004" pitchFamily="34" charset="0"/>
                <a:ea typeface="Inter Light" panose="020B0502030000000004" pitchFamily="34" charset="0"/>
              </a:rPr>
              <a:pPr algn="ctr"/>
              <a:t>20</a:t>
            </a:fld>
            <a:endParaRPr lang="en-US" dirty="0">
              <a:solidFill>
                <a:schemeClr val="tx1"/>
              </a:solidFill>
              <a:latin typeface="Inter Light" panose="020B0502030000000004" pitchFamily="34" charset="0"/>
              <a:ea typeface="Inter Light" panose="020B0502030000000004" pitchFamily="34" charset="0"/>
            </a:endParaRPr>
          </a:p>
        </p:txBody>
      </p:sp>
      <p:sp>
        <p:nvSpPr>
          <p:cNvPr id="41" name="Rectangle 40">
            <a:extLst>
              <a:ext uri="{FF2B5EF4-FFF2-40B4-BE49-F238E27FC236}">
                <a16:creationId xmlns:a16="http://schemas.microsoft.com/office/drawing/2014/main" id="{75B5E400-0755-4DD4-A6B0-6ADDBC263931}"/>
              </a:ext>
            </a:extLst>
          </p:cNvPr>
          <p:cNvSpPr/>
          <p:nvPr/>
        </p:nvSpPr>
        <p:spPr>
          <a:xfrm>
            <a:off x="11025052" y="6216108"/>
            <a:ext cx="1166948" cy="647031"/>
          </a:xfrm>
          <a:prstGeom prst="rect">
            <a:avLst/>
          </a:prstGeom>
          <a:solidFill>
            <a:srgbClr val="005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D21F843-4592-4819-A61C-137E1354D856}"/>
              </a:ext>
            </a:extLst>
          </p:cNvPr>
          <p:cNvSpPr/>
          <p:nvPr/>
        </p:nvSpPr>
        <p:spPr>
          <a:xfrm>
            <a:off x="9858103" y="6210969"/>
            <a:ext cx="1166948" cy="647031"/>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1FB0CB-8222-424A-BFA2-D74888BA62FD}"/>
              </a:ext>
            </a:extLst>
          </p:cNvPr>
          <p:cNvSpPr/>
          <p:nvPr/>
        </p:nvSpPr>
        <p:spPr>
          <a:xfrm>
            <a:off x="0" y="0"/>
            <a:ext cx="1354179" cy="641893"/>
          </a:xfrm>
          <a:prstGeom prst="rect">
            <a:avLst/>
          </a:prstGeom>
          <a:solidFill>
            <a:srgbClr val="FB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DF426EEF-ED2D-43CE-A015-266DEFB4E8A0}"/>
              </a:ext>
            </a:extLst>
          </p:cNvPr>
          <p:cNvCxnSpPr>
            <a:cxnSpLocks/>
          </p:cNvCxnSpPr>
          <p:nvPr/>
        </p:nvCxnSpPr>
        <p:spPr>
          <a:xfrm flipH="1">
            <a:off x="1" y="674188"/>
            <a:ext cx="12191999"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CE0BAEF-39B3-40D1-B7CC-BD01902FEF56}"/>
              </a:ext>
            </a:extLst>
          </p:cNvPr>
          <p:cNvCxnSpPr>
            <a:cxnSpLocks/>
          </p:cNvCxnSpPr>
          <p:nvPr/>
        </p:nvCxnSpPr>
        <p:spPr>
          <a:xfrm flipH="1">
            <a:off x="0" y="6183812"/>
            <a:ext cx="121920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80C0E8-655E-4302-85D9-07E26FFD04FE}"/>
              </a:ext>
            </a:extLst>
          </p:cNvPr>
          <p:cNvCxnSpPr>
            <a:cxnSpLocks/>
          </p:cNvCxnSpPr>
          <p:nvPr/>
        </p:nvCxnSpPr>
        <p:spPr>
          <a:xfrm flipV="1">
            <a:off x="1354183" y="0"/>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4347990-FB07-4B67-BCAA-FE85B7E44B29}"/>
              </a:ext>
            </a:extLst>
          </p:cNvPr>
          <p:cNvCxnSpPr>
            <a:cxnSpLocks/>
          </p:cNvCxnSpPr>
          <p:nvPr/>
        </p:nvCxnSpPr>
        <p:spPr>
          <a:xfrm flipV="1">
            <a:off x="2708358" y="-2"/>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399D43-996D-4C34-8658-3C1360250584}"/>
              </a:ext>
            </a:extLst>
          </p:cNvPr>
          <p:cNvCxnSpPr>
            <a:cxnSpLocks/>
          </p:cNvCxnSpPr>
          <p:nvPr/>
        </p:nvCxnSpPr>
        <p:spPr>
          <a:xfrm flipV="1">
            <a:off x="11025052"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F95D28-0320-4431-859E-7C96F00306EC}"/>
              </a:ext>
            </a:extLst>
          </p:cNvPr>
          <p:cNvCxnSpPr>
            <a:cxnSpLocks/>
          </p:cNvCxnSpPr>
          <p:nvPr/>
        </p:nvCxnSpPr>
        <p:spPr>
          <a:xfrm flipV="1">
            <a:off x="9858103"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itle 1">
            <a:extLst>
              <a:ext uri="{FF2B5EF4-FFF2-40B4-BE49-F238E27FC236}">
                <a16:creationId xmlns:a16="http://schemas.microsoft.com/office/drawing/2014/main" id="{015E4B57-ABC6-4801-97A2-CC8B0EFABB91}"/>
              </a:ext>
            </a:extLst>
          </p:cNvPr>
          <p:cNvSpPr>
            <a:spLocks noGrp="1"/>
          </p:cNvSpPr>
          <p:nvPr>
            <p:ph type="title"/>
          </p:nvPr>
        </p:nvSpPr>
        <p:spPr>
          <a:xfrm>
            <a:off x="838200" y="844596"/>
            <a:ext cx="10515600" cy="1325563"/>
          </a:xfrm>
        </p:spPr>
        <p:txBody>
          <a:bodyPr>
            <a:normAutofit/>
          </a:bodyPr>
          <a:lstStyle/>
          <a:p>
            <a:r>
              <a:rPr lang="en-US" sz="3600" dirty="0">
                <a:latin typeface="Inter Black" panose="020B0502030000000004" pitchFamily="34" charset="0"/>
                <a:ea typeface="Inter Black" panose="020B0502030000000004" pitchFamily="34" charset="0"/>
              </a:rPr>
              <a:t>Reconstruction evaluation</a:t>
            </a:r>
          </a:p>
        </p:txBody>
      </p:sp>
      <p:sp>
        <p:nvSpPr>
          <p:cNvPr id="33" name="Content Placeholder 2">
            <a:extLst>
              <a:ext uri="{FF2B5EF4-FFF2-40B4-BE49-F238E27FC236}">
                <a16:creationId xmlns:a16="http://schemas.microsoft.com/office/drawing/2014/main" id="{446BDF73-F18F-4A27-88C3-5A5C501A730D}"/>
              </a:ext>
            </a:extLst>
          </p:cNvPr>
          <p:cNvSpPr>
            <a:spLocks noGrp="1"/>
          </p:cNvSpPr>
          <p:nvPr>
            <p:ph idx="1"/>
          </p:nvPr>
        </p:nvSpPr>
        <p:spPr>
          <a:xfrm>
            <a:off x="838200" y="1976849"/>
            <a:ext cx="10515600" cy="3849178"/>
          </a:xfrm>
        </p:spPr>
        <p:txBody>
          <a:bodyPr>
            <a:normAutofit/>
          </a:bodyPr>
          <a:lstStyle/>
          <a:p>
            <a:pPr marL="0" indent="0">
              <a:lnSpc>
                <a:spcPct val="114000"/>
              </a:lnSpc>
              <a:buNone/>
            </a:pPr>
            <a:r>
              <a:rPr lang="en-US" sz="2400" dirty="0">
                <a:latin typeface="Inter Medium" panose="020B0502030000000004" pitchFamily="34" charset="0"/>
                <a:ea typeface="Inter Medium" panose="020B0502030000000004" pitchFamily="34" charset="0"/>
              </a:rPr>
              <a:t>Perceptual Evaluation of Speech Quality (PESQ)</a:t>
            </a:r>
          </a:p>
          <a:p>
            <a:pPr>
              <a:lnSpc>
                <a:spcPct val="114000"/>
              </a:lnSpc>
            </a:pPr>
            <a:r>
              <a:rPr lang="en-US" sz="1800" dirty="0">
                <a:latin typeface="Inter Light" panose="020B0502030000000004" pitchFamily="34" charset="0"/>
                <a:ea typeface="Inter Light" panose="020B0502030000000004" pitchFamily="34" charset="0"/>
              </a:rPr>
              <a:t>Prediction of perceived quality that would be given to a received signal by subjects in a subjective listening test</a:t>
            </a:r>
          </a:p>
          <a:p>
            <a:pPr>
              <a:lnSpc>
                <a:spcPct val="114000"/>
              </a:lnSpc>
            </a:pPr>
            <a:r>
              <a:rPr lang="en-US" sz="1800" dirty="0">
                <a:latin typeface="Inter Light" panose="020B0502030000000004" pitchFamily="34" charset="0"/>
                <a:ea typeface="Inter Light" panose="020B0502030000000004" pitchFamily="34" charset="0"/>
              </a:rPr>
              <a:t>Complex series of scaling, transforming, filtering, windowing, and more</a:t>
            </a:r>
          </a:p>
          <a:p>
            <a:pPr>
              <a:lnSpc>
                <a:spcPct val="114000"/>
              </a:lnSpc>
            </a:pPr>
            <a:r>
              <a:rPr lang="en-US" sz="1800" dirty="0">
                <a:latin typeface="Inter Light" panose="020B0502030000000004" pitchFamily="34" charset="0"/>
                <a:ea typeface="Inter Light" panose="020B0502030000000004" pitchFamily="34" charset="0"/>
              </a:rPr>
              <a:t>We refer to PESQ manual (ITU, 2001) for a detailed overview</a:t>
            </a:r>
          </a:p>
        </p:txBody>
      </p:sp>
      <p:graphicFrame>
        <p:nvGraphicFramePr>
          <p:cNvPr id="2" name="Table 5">
            <a:extLst>
              <a:ext uri="{FF2B5EF4-FFF2-40B4-BE49-F238E27FC236}">
                <a16:creationId xmlns:a16="http://schemas.microsoft.com/office/drawing/2014/main" id="{B1F6459B-577C-413D-8C65-558A912F4D23}"/>
              </a:ext>
            </a:extLst>
          </p:cNvPr>
          <p:cNvGraphicFramePr>
            <a:graphicFrameLocks noGrp="1"/>
          </p:cNvGraphicFramePr>
          <p:nvPr>
            <p:extLst>
              <p:ext uri="{D42A27DB-BD31-4B8C-83A1-F6EECF244321}">
                <p14:modId xmlns:p14="http://schemas.microsoft.com/office/powerpoint/2010/main" val="1452594627"/>
              </p:ext>
            </p:extLst>
          </p:nvPr>
        </p:nvGraphicFramePr>
        <p:xfrm>
          <a:off x="1593674" y="4385975"/>
          <a:ext cx="9004650" cy="1010920"/>
        </p:xfrm>
        <a:graphic>
          <a:graphicData uri="http://schemas.openxmlformats.org/drawingml/2006/table">
            <a:tbl>
              <a:tblPr firstRow="1" bandRow="1">
                <a:tableStyleId>{2D5ABB26-0587-4C30-8999-92F81FD0307C}</a:tableStyleId>
              </a:tblPr>
              <a:tblGrid>
                <a:gridCol w="1500775">
                  <a:extLst>
                    <a:ext uri="{9D8B030D-6E8A-4147-A177-3AD203B41FA5}">
                      <a16:colId xmlns:a16="http://schemas.microsoft.com/office/drawing/2014/main" val="3882098592"/>
                    </a:ext>
                  </a:extLst>
                </a:gridCol>
                <a:gridCol w="1500775">
                  <a:extLst>
                    <a:ext uri="{9D8B030D-6E8A-4147-A177-3AD203B41FA5}">
                      <a16:colId xmlns:a16="http://schemas.microsoft.com/office/drawing/2014/main" val="3694378709"/>
                    </a:ext>
                  </a:extLst>
                </a:gridCol>
                <a:gridCol w="1500775">
                  <a:extLst>
                    <a:ext uri="{9D8B030D-6E8A-4147-A177-3AD203B41FA5}">
                      <a16:colId xmlns:a16="http://schemas.microsoft.com/office/drawing/2014/main" val="461046487"/>
                    </a:ext>
                  </a:extLst>
                </a:gridCol>
                <a:gridCol w="1500775">
                  <a:extLst>
                    <a:ext uri="{9D8B030D-6E8A-4147-A177-3AD203B41FA5}">
                      <a16:colId xmlns:a16="http://schemas.microsoft.com/office/drawing/2014/main" val="1232818869"/>
                    </a:ext>
                  </a:extLst>
                </a:gridCol>
                <a:gridCol w="1500775">
                  <a:extLst>
                    <a:ext uri="{9D8B030D-6E8A-4147-A177-3AD203B41FA5}">
                      <a16:colId xmlns:a16="http://schemas.microsoft.com/office/drawing/2014/main" val="320058564"/>
                    </a:ext>
                  </a:extLst>
                </a:gridCol>
                <a:gridCol w="1500775">
                  <a:extLst>
                    <a:ext uri="{9D8B030D-6E8A-4147-A177-3AD203B41FA5}">
                      <a16:colId xmlns:a16="http://schemas.microsoft.com/office/drawing/2014/main" val="1268239744"/>
                    </a:ext>
                  </a:extLst>
                </a:gridCol>
              </a:tblGrid>
              <a:tr h="370840">
                <a:tc>
                  <a:txBody>
                    <a:bodyPr/>
                    <a:lstStyle/>
                    <a:p>
                      <a:r>
                        <a:rPr lang="en-US" dirty="0">
                          <a:latin typeface="Inter Medium" panose="020B0502030000000004" pitchFamily="34" charset="0"/>
                          <a:ea typeface="Inter Medium" panose="020B0502030000000004" pitchFamily="34" charset="0"/>
                        </a:rPr>
                        <a:t>PESQ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Inter Light" panose="020B0502030000000004" pitchFamily="34" charset="0"/>
                          <a:ea typeface="Inter Light" panose="020B05020300000000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Inter Light" panose="020B0502030000000004" pitchFamily="34" charset="0"/>
                          <a:ea typeface="Inter Light" panose="020B05020300000000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Inter Light" panose="020B0502030000000004" pitchFamily="34" charset="0"/>
                          <a:ea typeface="Inter Light" panose="020B0502030000000004" pitchFamily="34"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Inter Light" panose="020B0502030000000004" pitchFamily="34" charset="0"/>
                          <a:ea typeface="Inter Light" panose="020B0502030000000004" pitchFamily="34"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Inter Light" panose="020B0502030000000004" pitchFamily="34" charset="0"/>
                          <a:ea typeface="Inter Light" panose="020B0502030000000004" pitchFamily="34"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4416325"/>
                  </a:ext>
                </a:extLst>
              </a:tr>
              <a:tr h="370840">
                <a:tc>
                  <a:txBody>
                    <a:bodyPr/>
                    <a:lstStyle/>
                    <a:p>
                      <a:r>
                        <a:rPr lang="en-US" dirty="0">
                          <a:latin typeface="Inter Medium" panose="020B0502030000000004" pitchFamily="34" charset="0"/>
                          <a:ea typeface="Inter Medium" panose="020B0502030000000004" pitchFamily="34" charset="0"/>
                        </a:rPr>
                        <a:t>Qualitative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Inter Light" panose="020B0502030000000004" pitchFamily="34" charset="0"/>
                          <a:ea typeface="Inter Light" panose="020B0502030000000004" pitchFamily="34" charset="0"/>
                        </a:rPr>
                        <a:t>bad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Inter Light" panose="020B0502030000000004" pitchFamily="34" charset="0"/>
                          <a:ea typeface="Inter Light" panose="020B0502030000000004" pitchFamily="34" charset="0"/>
                        </a:rPr>
                        <a:t>below average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Inter Light" panose="020B0502030000000004" pitchFamily="34" charset="0"/>
                          <a:ea typeface="Inter Light" panose="020B0502030000000004" pitchFamily="34" charset="0"/>
                        </a:rPr>
                        <a:t>average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Inter Light" panose="020B0502030000000004" pitchFamily="34" charset="0"/>
                          <a:ea typeface="Inter Light" panose="020B0502030000000004" pitchFamily="34" charset="0"/>
                        </a:rPr>
                        <a:t>good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Inter Light" panose="020B0502030000000004" pitchFamily="34" charset="0"/>
                          <a:ea typeface="Inter Light" panose="020B0502030000000004" pitchFamily="34" charset="0"/>
                        </a:rPr>
                        <a:t>perfect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1649350"/>
                  </a:ext>
                </a:extLst>
              </a:tr>
            </a:tbl>
          </a:graphicData>
        </a:graphic>
      </p:graphicFrame>
    </p:spTree>
    <p:extLst>
      <p:ext uri="{BB962C8B-B14F-4D97-AF65-F5344CB8AC3E}">
        <p14:creationId xmlns:p14="http://schemas.microsoft.com/office/powerpoint/2010/main" val="383022082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2B825E9-7655-4126-82B8-74243C134156}"/>
              </a:ext>
            </a:extLst>
          </p:cNvPr>
          <p:cNvSpPr>
            <a:spLocks noGrp="1"/>
          </p:cNvSpPr>
          <p:nvPr>
            <p:ph type="sldNum" sz="quarter" idx="12"/>
          </p:nvPr>
        </p:nvSpPr>
        <p:spPr>
          <a:xfrm>
            <a:off x="4345579" y="6354220"/>
            <a:ext cx="3500842" cy="365125"/>
          </a:xfrm>
        </p:spPr>
        <p:txBody>
          <a:bodyPr/>
          <a:lstStyle/>
          <a:p>
            <a:pPr algn="ctr"/>
            <a:r>
              <a:rPr lang="en-US" dirty="0">
                <a:solidFill>
                  <a:schemeClr val="tx1"/>
                </a:solidFill>
                <a:latin typeface="Inter Light" panose="020B0502030000000004" pitchFamily="34" charset="0"/>
                <a:ea typeface="Inter Light" panose="020B0502030000000004" pitchFamily="34" charset="0"/>
              </a:rPr>
              <a:t>SPP-2020-4C-04-</a:t>
            </a:r>
            <a:fld id="{90242225-1B5C-40D1-9D71-ACD27A5DE075}" type="slidenum">
              <a:rPr lang="en-US" smtClean="0">
                <a:solidFill>
                  <a:schemeClr val="tx1"/>
                </a:solidFill>
                <a:latin typeface="Inter Light" panose="020B0502030000000004" pitchFamily="34" charset="0"/>
                <a:ea typeface="Inter Light" panose="020B0502030000000004" pitchFamily="34" charset="0"/>
              </a:rPr>
              <a:pPr algn="ctr"/>
              <a:t>21</a:t>
            </a:fld>
            <a:endParaRPr lang="en-US" dirty="0">
              <a:solidFill>
                <a:schemeClr val="tx1"/>
              </a:solidFill>
              <a:latin typeface="Inter Light" panose="020B0502030000000004" pitchFamily="34" charset="0"/>
              <a:ea typeface="Inter Light" panose="020B0502030000000004" pitchFamily="34" charset="0"/>
            </a:endParaRPr>
          </a:p>
        </p:txBody>
      </p:sp>
      <p:sp>
        <p:nvSpPr>
          <p:cNvPr id="41" name="Rectangle 40">
            <a:extLst>
              <a:ext uri="{FF2B5EF4-FFF2-40B4-BE49-F238E27FC236}">
                <a16:creationId xmlns:a16="http://schemas.microsoft.com/office/drawing/2014/main" id="{75B5E400-0755-4DD4-A6B0-6ADDBC263931}"/>
              </a:ext>
            </a:extLst>
          </p:cNvPr>
          <p:cNvSpPr/>
          <p:nvPr/>
        </p:nvSpPr>
        <p:spPr>
          <a:xfrm>
            <a:off x="11025052" y="6216108"/>
            <a:ext cx="1166948" cy="647031"/>
          </a:xfrm>
          <a:prstGeom prst="rect">
            <a:avLst/>
          </a:prstGeom>
          <a:solidFill>
            <a:srgbClr val="005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D21F843-4592-4819-A61C-137E1354D856}"/>
              </a:ext>
            </a:extLst>
          </p:cNvPr>
          <p:cNvSpPr/>
          <p:nvPr/>
        </p:nvSpPr>
        <p:spPr>
          <a:xfrm>
            <a:off x="9858103" y="6210969"/>
            <a:ext cx="1166948" cy="647031"/>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1FB0CB-8222-424A-BFA2-D74888BA62FD}"/>
              </a:ext>
            </a:extLst>
          </p:cNvPr>
          <p:cNvSpPr/>
          <p:nvPr/>
        </p:nvSpPr>
        <p:spPr>
          <a:xfrm>
            <a:off x="0" y="0"/>
            <a:ext cx="1354179" cy="641893"/>
          </a:xfrm>
          <a:prstGeom prst="rect">
            <a:avLst/>
          </a:prstGeom>
          <a:solidFill>
            <a:srgbClr val="FB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DF426EEF-ED2D-43CE-A015-266DEFB4E8A0}"/>
              </a:ext>
            </a:extLst>
          </p:cNvPr>
          <p:cNvCxnSpPr>
            <a:cxnSpLocks/>
          </p:cNvCxnSpPr>
          <p:nvPr/>
        </p:nvCxnSpPr>
        <p:spPr>
          <a:xfrm flipH="1">
            <a:off x="1" y="674188"/>
            <a:ext cx="12191999"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CE0BAEF-39B3-40D1-B7CC-BD01902FEF56}"/>
              </a:ext>
            </a:extLst>
          </p:cNvPr>
          <p:cNvCxnSpPr>
            <a:cxnSpLocks/>
          </p:cNvCxnSpPr>
          <p:nvPr/>
        </p:nvCxnSpPr>
        <p:spPr>
          <a:xfrm flipH="1">
            <a:off x="0" y="6183812"/>
            <a:ext cx="121920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80C0E8-655E-4302-85D9-07E26FFD04FE}"/>
              </a:ext>
            </a:extLst>
          </p:cNvPr>
          <p:cNvCxnSpPr>
            <a:cxnSpLocks/>
          </p:cNvCxnSpPr>
          <p:nvPr/>
        </p:nvCxnSpPr>
        <p:spPr>
          <a:xfrm flipV="1">
            <a:off x="1354183" y="0"/>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4347990-FB07-4B67-BCAA-FE85B7E44B29}"/>
              </a:ext>
            </a:extLst>
          </p:cNvPr>
          <p:cNvCxnSpPr>
            <a:cxnSpLocks/>
          </p:cNvCxnSpPr>
          <p:nvPr/>
        </p:nvCxnSpPr>
        <p:spPr>
          <a:xfrm flipV="1">
            <a:off x="2708358" y="-2"/>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399D43-996D-4C34-8658-3C1360250584}"/>
              </a:ext>
            </a:extLst>
          </p:cNvPr>
          <p:cNvCxnSpPr>
            <a:cxnSpLocks/>
          </p:cNvCxnSpPr>
          <p:nvPr/>
        </p:nvCxnSpPr>
        <p:spPr>
          <a:xfrm flipV="1">
            <a:off x="11025052"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F95D28-0320-4431-859E-7C96F00306EC}"/>
              </a:ext>
            </a:extLst>
          </p:cNvPr>
          <p:cNvCxnSpPr>
            <a:cxnSpLocks/>
          </p:cNvCxnSpPr>
          <p:nvPr/>
        </p:nvCxnSpPr>
        <p:spPr>
          <a:xfrm flipV="1">
            <a:off x="9858103"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itle 1">
            <a:extLst>
              <a:ext uri="{FF2B5EF4-FFF2-40B4-BE49-F238E27FC236}">
                <a16:creationId xmlns:a16="http://schemas.microsoft.com/office/drawing/2014/main" id="{015E4B57-ABC6-4801-97A2-CC8B0EFABB91}"/>
              </a:ext>
            </a:extLst>
          </p:cNvPr>
          <p:cNvSpPr>
            <a:spLocks noGrp="1"/>
          </p:cNvSpPr>
          <p:nvPr>
            <p:ph type="title"/>
          </p:nvPr>
        </p:nvSpPr>
        <p:spPr>
          <a:xfrm>
            <a:off x="838200" y="844596"/>
            <a:ext cx="10515600" cy="1325563"/>
          </a:xfrm>
        </p:spPr>
        <p:txBody>
          <a:bodyPr>
            <a:normAutofit/>
          </a:bodyPr>
          <a:lstStyle/>
          <a:p>
            <a:r>
              <a:rPr lang="en-US" sz="3600" dirty="0">
                <a:latin typeface="Inter Black" panose="020B0502030000000004" pitchFamily="34" charset="0"/>
                <a:ea typeface="Inter Black" panose="020B0502030000000004" pitchFamily="34" charset="0"/>
              </a:rPr>
              <a:t>Reconstruction evaluation</a:t>
            </a:r>
          </a:p>
        </p:txBody>
      </p:sp>
      <mc:AlternateContent xmlns:mc="http://schemas.openxmlformats.org/markup-compatibility/2006">
        <mc:Choice xmlns:a14="http://schemas.microsoft.com/office/drawing/2010/main" Requires="a14">
          <p:sp>
            <p:nvSpPr>
              <p:cNvPr id="33" name="Content Placeholder 2">
                <a:extLst>
                  <a:ext uri="{FF2B5EF4-FFF2-40B4-BE49-F238E27FC236}">
                    <a16:creationId xmlns:a16="http://schemas.microsoft.com/office/drawing/2014/main" id="{446BDF73-F18F-4A27-88C3-5A5C501A730D}"/>
                  </a:ext>
                </a:extLst>
              </p:cNvPr>
              <p:cNvSpPr>
                <a:spLocks noGrp="1"/>
              </p:cNvSpPr>
              <p:nvPr>
                <p:ph idx="1"/>
              </p:nvPr>
            </p:nvSpPr>
            <p:spPr>
              <a:xfrm>
                <a:off x="838200" y="1976849"/>
                <a:ext cx="10515600" cy="3849178"/>
              </a:xfrm>
            </p:spPr>
            <p:txBody>
              <a:bodyPr>
                <a:normAutofit/>
              </a:bodyPr>
              <a:lstStyle/>
              <a:p>
                <a:pPr marL="0" indent="0">
                  <a:lnSpc>
                    <a:spcPct val="114000"/>
                  </a:lnSpc>
                  <a:spcBef>
                    <a:spcPts val="0"/>
                  </a:spcBef>
                  <a:buNone/>
                </a:pPr>
                <a:r>
                  <a:rPr lang="en-US" sz="2400" dirty="0">
                    <a:latin typeface="Inter Medium" panose="020B0502030000000004" pitchFamily="34" charset="0"/>
                    <a:ea typeface="Inter Medium" panose="020B0502030000000004" pitchFamily="34" charset="0"/>
                  </a:rPr>
                  <a:t>Segmental signal-to-noise ratio (</a:t>
                </a:r>
                <a:r>
                  <a:rPr lang="en-US" sz="2400" dirty="0" err="1">
                    <a:latin typeface="Inter Medium" panose="020B0502030000000004" pitchFamily="34" charset="0"/>
                    <a:ea typeface="Inter Medium" panose="020B0502030000000004" pitchFamily="34" charset="0"/>
                  </a:rPr>
                  <a:t>SNRseg</a:t>
                </a:r>
                <a:r>
                  <a:rPr lang="en-US" sz="2400" dirty="0">
                    <a:latin typeface="Inter Medium" panose="020B0502030000000004" pitchFamily="34" charset="0"/>
                    <a:ea typeface="Inter Medium" panose="020B0502030000000004" pitchFamily="34" charset="0"/>
                  </a:rPr>
                  <a:t>) </a:t>
                </a:r>
                <a:br>
                  <a:rPr lang="en-US" sz="2400" i="1" dirty="0">
                    <a:latin typeface="Inter Medium" panose="020B0502030000000004" pitchFamily="34" charset="0"/>
                    <a:ea typeface="Inter Medium" panose="020B0502030000000004" pitchFamily="34" charset="0"/>
                  </a:rPr>
                </a:b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𝑆𝑁</m:t>
                      </m:r>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𝑠𝑒𝑔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10</m:t>
                          </m:r>
                        </m:num>
                        <m:den>
                          <m:r>
                            <a:rPr lang="en-US" sz="1800" i="1">
                              <a:latin typeface="Cambria Math" panose="02040503050406030204" pitchFamily="18" charset="0"/>
                            </a:rPr>
                            <m:t>𝐵</m:t>
                          </m:r>
                        </m:den>
                      </m:f>
                      <m:nary>
                        <m:naryPr>
                          <m:chr m:val="∑"/>
                          <m:ctrlPr>
                            <a:rPr lang="en-US" sz="1800" i="1">
                              <a:latin typeface="Cambria Math" panose="02040503050406030204" pitchFamily="18" charset="0"/>
                            </a:rPr>
                          </m:ctrlPr>
                        </m:naryPr>
                        <m:sub>
                          <m:r>
                            <a:rPr lang="en-US" sz="1800" i="1">
                              <a:latin typeface="Cambria Math" panose="02040503050406030204" pitchFamily="18" charset="0"/>
                            </a:rPr>
                            <m:t>𝑏</m:t>
                          </m:r>
                          <m:r>
                            <a:rPr lang="en-US" sz="1800" i="1">
                              <a:latin typeface="Cambria Math" panose="02040503050406030204" pitchFamily="18" charset="0"/>
                            </a:rPr>
                            <m:t>=0</m:t>
                          </m:r>
                        </m:sub>
                        <m:sup>
                          <m:r>
                            <a:rPr lang="en-US" sz="1800" i="1">
                              <a:latin typeface="Cambria Math" panose="02040503050406030204" pitchFamily="18" charset="0"/>
                            </a:rPr>
                            <m:t>𝐵</m:t>
                          </m:r>
                          <m:r>
                            <a:rPr lang="en-US" sz="1800" i="1">
                              <a:latin typeface="Cambria Math" panose="02040503050406030204" pitchFamily="18" charset="0"/>
                            </a:rPr>
                            <m:t>−1</m:t>
                          </m:r>
                        </m:sup>
                        <m:e>
                          <m:func>
                            <m:funcPr>
                              <m:ctrlPr>
                                <a:rPr lang="en-US" sz="1800" i="1">
                                  <a:latin typeface="Cambria Math" panose="02040503050406030204" pitchFamily="18" charset="0"/>
                                </a:rPr>
                              </m:ctrlPr>
                            </m:funcPr>
                            <m:fName>
                              <m:sSub>
                                <m:sSubPr>
                                  <m:ctrlPr>
                                    <a:rPr lang="en-US" sz="1800" i="1">
                                      <a:latin typeface="Cambria Math" panose="02040503050406030204" pitchFamily="18" charset="0"/>
                                    </a:rPr>
                                  </m:ctrlPr>
                                </m:sSubPr>
                                <m:e>
                                  <m:r>
                                    <m:rPr>
                                      <m:sty m:val="p"/>
                                    </m:rPr>
                                    <a:rPr lang="en-US" sz="1800">
                                      <a:latin typeface="Cambria Math" panose="02040503050406030204" pitchFamily="18" charset="0"/>
                                    </a:rPr>
                                    <m:t>log</m:t>
                                  </m:r>
                                </m:e>
                                <m:sub>
                                  <m:r>
                                    <a:rPr lang="en-US" sz="1800" i="1">
                                      <a:latin typeface="Cambria Math" panose="02040503050406030204" pitchFamily="18" charset="0"/>
                                    </a:rPr>
                                    <m:t>10</m:t>
                                  </m:r>
                                </m:sub>
                              </m:sSub>
                            </m:fName>
                            <m:e>
                              <m:f>
                                <m:fPr>
                                  <m:ctrlPr>
                                    <a:rPr lang="en-US" sz="1800" i="1">
                                      <a:latin typeface="Cambria Math" panose="02040503050406030204" pitchFamily="18" charset="0"/>
                                    </a:rPr>
                                  </m:ctrlPr>
                                </m:fPr>
                                <m:num>
                                  <m:nary>
                                    <m:naryPr>
                                      <m:chr m:val="∑"/>
                                      <m:ctrlPr>
                                        <a:rPr lang="en-US" sz="1800" i="1">
                                          <a:latin typeface="Cambria Math" panose="02040503050406030204" pitchFamily="18" charset="0"/>
                                        </a:rPr>
                                      </m:ctrlPr>
                                    </m:naryPr>
                                    <m:sub>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𝑁𝑏</m:t>
                                      </m:r>
                                    </m:sub>
                                    <m:sup>
                                      <m:r>
                                        <a:rPr lang="en-US" sz="1800" i="1">
                                          <a:latin typeface="Cambria Math" panose="02040503050406030204" pitchFamily="18" charset="0"/>
                                        </a:rPr>
                                        <m:t>𝑁𝑏</m:t>
                                      </m:r>
                                      <m:r>
                                        <a:rPr lang="en-US" sz="1800" i="1">
                                          <a:latin typeface="Cambria Math" panose="02040503050406030204" pitchFamily="18" charset="0"/>
                                        </a:rPr>
                                        <m:t>+</m:t>
                                      </m:r>
                                      <m:r>
                                        <a:rPr lang="en-US" sz="1800" i="1">
                                          <a:latin typeface="Cambria Math" panose="02040503050406030204" pitchFamily="18" charset="0"/>
                                        </a:rPr>
                                        <m:t>𝑁</m:t>
                                      </m:r>
                                      <m:r>
                                        <a:rPr lang="en-US" sz="1800" i="1">
                                          <a:latin typeface="Cambria Math" panose="02040503050406030204" pitchFamily="18" charset="0"/>
                                        </a:rPr>
                                        <m:t>−1</m:t>
                                      </m:r>
                                    </m:sup>
                                    <m:e>
                                      <m:sSubSup>
                                        <m:sSubSupPr>
                                          <m:ctrlPr>
                                            <a:rPr lang="en-US" sz="1800" i="1">
                                              <a:latin typeface="Cambria Math" panose="02040503050406030204" pitchFamily="18" charset="0"/>
                                            </a:rPr>
                                          </m:ctrlPr>
                                        </m:sSubSupPr>
                                        <m:e>
                                          <m:r>
                                            <a:rPr lang="en-US" sz="1800" i="1">
                                              <a:latin typeface="Cambria Math" panose="02040503050406030204" pitchFamily="18" charset="0"/>
                                            </a:rPr>
                                            <m:t>𝑥</m:t>
                                          </m:r>
                                        </m:e>
                                        <m:sub>
                                          <m:r>
                                            <a:rPr lang="en-US" sz="1800" i="1">
                                              <a:latin typeface="Cambria Math" panose="02040503050406030204" pitchFamily="18" charset="0"/>
                                            </a:rPr>
                                            <m:t>𝑖</m:t>
                                          </m:r>
                                        </m:sub>
                                        <m:sup>
                                          <m:r>
                                            <a:rPr lang="en-US" sz="1800" i="1">
                                              <a:latin typeface="Cambria Math" panose="02040503050406030204" pitchFamily="18" charset="0"/>
                                            </a:rPr>
                                            <m:t>2</m:t>
                                          </m:r>
                                        </m:sup>
                                      </m:sSubSup>
                                    </m:e>
                                  </m:nary>
                                </m:num>
                                <m:den>
                                  <m:nary>
                                    <m:naryPr>
                                      <m:chr m:val="∑"/>
                                      <m:ctrlPr>
                                        <a:rPr lang="en-US" sz="1800" i="1">
                                          <a:latin typeface="Cambria Math" panose="02040503050406030204" pitchFamily="18" charset="0"/>
                                        </a:rPr>
                                      </m:ctrlPr>
                                    </m:naryPr>
                                    <m:sub>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𝑁𝑏</m:t>
                                      </m:r>
                                    </m:sub>
                                    <m:sup>
                                      <m:r>
                                        <a:rPr lang="en-US" sz="1800" i="1">
                                          <a:latin typeface="Cambria Math" panose="02040503050406030204" pitchFamily="18" charset="0"/>
                                        </a:rPr>
                                        <m:t>𝑁𝑏</m:t>
                                      </m:r>
                                      <m:r>
                                        <a:rPr lang="en-US" sz="1800" i="1">
                                          <a:latin typeface="Cambria Math" panose="02040503050406030204" pitchFamily="18" charset="0"/>
                                        </a:rPr>
                                        <m:t>+</m:t>
                                      </m:r>
                                      <m:r>
                                        <a:rPr lang="en-US" sz="1800" i="1">
                                          <a:latin typeface="Cambria Math" panose="02040503050406030204" pitchFamily="18" charset="0"/>
                                        </a:rPr>
                                        <m:t>𝑁</m:t>
                                      </m:r>
                                      <m:r>
                                        <a:rPr lang="en-US" sz="1800" i="1">
                                          <a:latin typeface="Cambria Math" panose="02040503050406030204" pitchFamily="18" charset="0"/>
                                        </a:rPr>
                                        <m:t>−1</m:t>
                                      </m:r>
                                    </m:sup>
                                    <m:e>
                                      <m:sSup>
                                        <m:sSupPr>
                                          <m:ctrlPr>
                                            <a:rPr lang="en-US" sz="1800" i="1">
                                              <a:latin typeface="Cambria Math" panose="02040503050406030204" pitchFamily="18" charset="0"/>
                                            </a:rPr>
                                          </m:ctrlPr>
                                        </m:sSupPr>
                                        <m:e>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𝑥</m:t>
                                                      </m:r>
                                                    </m:e>
                                                  </m:acc>
                                                </m:e>
                                                <m:sub>
                                                  <m:r>
                                                    <a:rPr lang="en-US" sz="1800" i="1">
                                                      <a:latin typeface="Cambria Math" panose="02040503050406030204" pitchFamily="18" charset="0"/>
                                                    </a:rPr>
                                                    <m:t>𝑖</m:t>
                                                  </m:r>
                                                </m:sub>
                                              </m:sSub>
                                            </m:e>
                                          </m:d>
                                        </m:e>
                                        <m:sup>
                                          <m:r>
                                            <a:rPr lang="en-US" sz="1800" i="1">
                                              <a:latin typeface="Cambria Math" panose="02040503050406030204" pitchFamily="18" charset="0"/>
                                            </a:rPr>
                                            <m:t>2</m:t>
                                          </m:r>
                                        </m:sup>
                                      </m:sSup>
                                    </m:e>
                                  </m:nary>
                                </m:den>
                              </m:f>
                            </m:e>
                          </m:func>
                        </m:e>
                      </m:nary>
                    </m:oMath>
                  </m:oMathPara>
                </a14:m>
                <a:br>
                  <a:rPr lang="en-US" sz="1800" dirty="0">
                    <a:latin typeface="Inter Light" panose="020B0502030000000004" pitchFamily="34" charset="0"/>
                    <a:ea typeface="Inter Light" panose="020B0502030000000004" pitchFamily="34" charset="0"/>
                  </a:rPr>
                </a:br>
                <a:r>
                  <a:rPr lang="en-US" sz="1800" dirty="0">
                    <a:latin typeface="Inter Light" panose="020B0502030000000004" pitchFamily="34" charset="0"/>
                    <a:ea typeface="Inter Light" panose="020B0502030000000004" pitchFamily="34" charset="0"/>
                  </a:rPr>
                  <a:t>where </a:t>
                </a:r>
                <a14:m>
                  <m:oMath xmlns:m="http://schemas.openxmlformats.org/officeDocument/2006/math">
                    <m:r>
                      <a:rPr lang="en-US" sz="1800" i="1">
                        <a:latin typeface="Cambria Math" panose="02040503050406030204" pitchFamily="18" charset="0"/>
                      </a:rPr>
                      <m:t>𝑁</m:t>
                    </m:r>
                  </m:oMath>
                </a14:m>
                <a:r>
                  <a:rPr lang="en-US" sz="1800" dirty="0">
                    <a:latin typeface="Inter Light" panose="020B0502030000000004" pitchFamily="34" charset="0"/>
                    <a:ea typeface="Inter Light" panose="020B0502030000000004" pitchFamily="34" charset="0"/>
                  </a:rPr>
                  <a:t> is the frame length, </a:t>
                </a:r>
                <a14:m>
                  <m:oMath xmlns:m="http://schemas.openxmlformats.org/officeDocument/2006/math">
                    <m:r>
                      <a:rPr lang="en-US" sz="1800" i="1">
                        <a:latin typeface="Cambria Math" panose="02040503050406030204" pitchFamily="18" charset="0"/>
                      </a:rPr>
                      <m:t>𝐵</m:t>
                    </m:r>
                  </m:oMath>
                </a14:m>
                <a:r>
                  <a:rPr lang="en-US" sz="1800" dirty="0">
                    <a:latin typeface="Inter Light" panose="020B0502030000000004" pitchFamily="34" charset="0"/>
                    <a:ea typeface="Inter Light" panose="020B0502030000000004" pitchFamily="34" charset="0"/>
                  </a:rPr>
                  <a:t> is the number of frames,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oMath>
                </a14:m>
                <a:r>
                  <a:rPr lang="en-US" sz="1800" dirty="0">
                    <a:latin typeface="Inter Light" panose="020B0502030000000004" pitchFamily="34" charset="0"/>
                    <a:ea typeface="Inter Light" panose="020B0502030000000004" pitchFamily="34" charset="0"/>
                  </a:rPr>
                  <a:t> are the original signal samples, </a:t>
                </a:r>
                <a14:m>
                  <m:oMath xmlns:m="http://schemas.openxmlformats.org/officeDocument/2006/math">
                    <m:sSub>
                      <m:sSubPr>
                        <m:ctrlPr>
                          <a:rPr lang="en-US" sz="1800" i="1" dirty="0">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𝑥</m:t>
                            </m:r>
                          </m:e>
                        </m:acc>
                      </m:e>
                      <m:sub>
                        <m:r>
                          <a:rPr lang="en-US" sz="1800" i="1" dirty="0">
                            <a:latin typeface="Cambria Math" panose="02040503050406030204" pitchFamily="18" charset="0"/>
                          </a:rPr>
                          <m:t>𝑖</m:t>
                        </m:r>
                      </m:sub>
                    </m:sSub>
                  </m:oMath>
                </a14:m>
                <a:r>
                  <a:rPr lang="en-US" sz="1800" dirty="0">
                    <a:latin typeface="Inter Light" panose="020B0502030000000004" pitchFamily="34" charset="0"/>
                    <a:ea typeface="Inter Light" panose="020B0502030000000004" pitchFamily="34" charset="0"/>
                  </a:rPr>
                  <a:t> are the reconstructed signal samples.</a:t>
                </a:r>
              </a:p>
            </p:txBody>
          </p:sp>
        </mc:Choice>
        <mc:Fallback>
          <p:sp>
            <p:nvSpPr>
              <p:cNvPr id="33" name="Content Placeholder 2">
                <a:extLst>
                  <a:ext uri="{FF2B5EF4-FFF2-40B4-BE49-F238E27FC236}">
                    <a16:creationId xmlns:a16="http://schemas.microsoft.com/office/drawing/2014/main" id="{446BDF73-F18F-4A27-88C3-5A5C501A730D}"/>
                  </a:ext>
                </a:extLst>
              </p:cNvPr>
              <p:cNvSpPr>
                <a:spLocks noGrp="1" noRot="1" noChangeAspect="1" noMove="1" noResize="1" noEditPoints="1" noAdjustHandles="1" noChangeArrowheads="1" noChangeShapeType="1" noTextEdit="1"/>
              </p:cNvSpPr>
              <p:nvPr>
                <p:ph idx="1"/>
              </p:nvPr>
            </p:nvSpPr>
            <p:spPr>
              <a:xfrm>
                <a:off x="838200" y="1976849"/>
                <a:ext cx="10515600" cy="3849178"/>
              </a:xfrm>
              <a:blipFill>
                <a:blip r:embed="rId2"/>
                <a:stretch>
                  <a:fillRect l="-928" t="-791"/>
                </a:stretch>
              </a:blipFill>
            </p:spPr>
            <p:txBody>
              <a:bodyPr/>
              <a:lstStyle/>
              <a:p>
                <a:r>
                  <a:rPr lang="en-US">
                    <a:noFill/>
                  </a:rPr>
                  <a:t> </a:t>
                </a:r>
              </a:p>
            </p:txBody>
          </p:sp>
        </mc:Fallback>
      </mc:AlternateContent>
    </p:spTree>
    <p:extLst>
      <p:ext uri="{BB962C8B-B14F-4D97-AF65-F5344CB8AC3E}">
        <p14:creationId xmlns:p14="http://schemas.microsoft.com/office/powerpoint/2010/main" val="111015742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2B825E9-7655-4126-82B8-74243C134156}"/>
              </a:ext>
            </a:extLst>
          </p:cNvPr>
          <p:cNvSpPr>
            <a:spLocks noGrp="1"/>
          </p:cNvSpPr>
          <p:nvPr>
            <p:ph type="sldNum" sz="quarter" idx="12"/>
          </p:nvPr>
        </p:nvSpPr>
        <p:spPr>
          <a:xfrm>
            <a:off x="4345579" y="6354220"/>
            <a:ext cx="3500842" cy="365125"/>
          </a:xfrm>
        </p:spPr>
        <p:txBody>
          <a:bodyPr/>
          <a:lstStyle/>
          <a:p>
            <a:pPr algn="ctr"/>
            <a:r>
              <a:rPr lang="en-US" dirty="0">
                <a:solidFill>
                  <a:schemeClr val="tx1"/>
                </a:solidFill>
                <a:latin typeface="Inter Light" panose="020B0502030000000004" pitchFamily="34" charset="0"/>
                <a:ea typeface="Inter Light" panose="020B0502030000000004" pitchFamily="34" charset="0"/>
              </a:rPr>
              <a:t>SPP-2020-4C-04-</a:t>
            </a:r>
            <a:fld id="{90242225-1B5C-40D1-9D71-ACD27A5DE075}" type="slidenum">
              <a:rPr lang="en-US" smtClean="0">
                <a:solidFill>
                  <a:schemeClr val="tx1"/>
                </a:solidFill>
                <a:latin typeface="Inter Light" panose="020B0502030000000004" pitchFamily="34" charset="0"/>
                <a:ea typeface="Inter Light" panose="020B0502030000000004" pitchFamily="34" charset="0"/>
              </a:rPr>
              <a:pPr algn="ctr"/>
              <a:t>22</a:t>
            </a:fld>
            <a:endParaRPr lang="en-US" dirty="0">
              <a:solidFill>
                <a:schemeClr val="tx1"/>
              </a:solidFill>
              <a:latin typeface="Inter Light" panose="020B0502030000000004" pitchFamily="34" charset="0"/>
              <a:ea typeface="Inter Light" panose="020B0502030000000004" pitchFamily="34" charset="0"/>
            </a:endParaRPr>
          </a:p>
        </p:txBody>
      </p:sp>
      <p:sp>
        <p:nvSpPr>
          <p:cNvPr id="41" name="Rectangle 40">
            <a:extLst>
              <a:ext uri="{FF2B5EF4-FFF2-40B4-BE49-F238E27FC236}">
                <a16:creationId xmlns:a16="http://schemas.microsoft.com/office/drawing/2014/main" id="{75B5E400-0755-4DD4-A6B0-6ADDBC263931}"/>
              </a:ext>
            </a:extLst>
          </p:cNvPr>
          <p:cNvSpPr/>
          <p:nvPr/>
        </p:nvSpPr>
        <p:spPr>
          <a:xfrm>
            <a:off x="11025052" y="6216108"/>
            <a:ext cx="1166948" cy="647031"/>
          </a:xfrm>
          <a:prstGeom prst="rect">
            <a:avLst/>
          </a:prstGeom>
          <a:solidFill>
            <a:srgbClr val="005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D21F843-4592-4819-A61C-137E1354D856}"/>
              </a:ext>
            </a:extLst>
          </p:cNvPr>
          <p:cNvSpPr/>
          <p:nvPr/>
        </p:nvSpPr>
        <p:spPr>
          <a:xfrm>
            <a:off x="9858103" y="6210969"/>
            <a:ext cx="1166948" cy="647031"/>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1FB0CB-8222-424A-BFA2-D74888BA62FD}"/>
              </a:ext>
            </a:extLst>
          </p:cNvPr>
          <p:cNvSpPr/>
          <p:nvPr/>
        </p:nvSpPr>
        <p:spPr>
          <a:xfrm>
            <a:off x="0" y="0"/>
            <a:ext cx="1354179" cy="641893"/>
          </a:xfrm>
          <a:prstGeom prst="rect">
            <a:avLst/>
          </a:prstGeom>
          <a:solidFill>
            <a:srgbClr val="FB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DF426EEF-ED2D-43CE-A015-266DEFB4E8A0}"/>
              </a:ext>
            </a:extLst>
          </p:cNvPr>
          <p:cNvCxnSpPr>
            <a:cxnSpLocks/>
          </p:cNvCxnSpPr>
          <p:nvPr/>
        </p:nvCxnSpPr>
        <p:spPr>
          <a:xfrm flipH="1">
            <a:off x="1" y="674188"/>
            <a:ext cx="12191999"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CE0BAEF-39B3-40D1-B7CC-BD01902FEF56}"/>
              </a:ext>
            </a:extLst>
          </p:cNvPr>
          <p:cNvCxnSpPr>
            <a:cxnSpLocks/>
          </p:cNvCxnSpPr>
          <p:nvPr/>
        </p:nvCxnSpPr>
        <p:spPr>
          <a:xfrm flipH="1">
            <a:off x="0" y="6183812"/>
            <a:ext cx="121920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80C0E8-655E-4302-85D9-07E26FFD04FE}"/>
              </a:ext>
            </a:extLst>
          </p:cNvPr>
          <p:cNvCxnSpPr>
            <a:cxnSpLocks/>
          </p:cNvCxnSpPr>
          <p:nvPr/>
        </p:nvCxnSpPr>
        <p:spPr>
          <a:xfrm flipV="1">
            <a:off x="1354183" y="0"/>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4347990-FB07-4B67-BCAA-FE85B7E44B29}"/>
              </a:ext>
            </a:extLst>
          </p:cNvPr>
          <p:cNvCxnSpPr>
            <a:cxnSpLocks/>
          </p:cNvCxnSpPr>
          <p:nvPr/>
        </p:nvCxnSpPr>
        <p:spPr>
          <a:xfrm flipV="1">
            <a:off x="2708358" y="-2"/>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399D43-996D-4C34-8658-3C1360250584}"/>
              </a:ext>
            </a:extLst>
          </p:cNvPr>
          <p:cNvCxnSpPr>
            <a:cxnSpLocks/>
          </p:cNvCxnSpPr>
          <p:nvPr/>
        </p:nvCxnSpPr>
        <p:spPr>
          <a:xfrm flipV="1">
            <a:off x="11025052"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F95D28-0320-4431-859E-7C96F00306EC}"/>
              </a:ext>
            </a:extLst>
          </p:cNvPr>
          <p:cNvCxnSpPr>
            <a:cxnSpLocks/>
          </p:cNvCxnSpPr>
          <p:nvPr/>
        </p:nvCxnSpPr>
        <p:spPr>
          <a:xfrm flipV="1">
            <a:off x="9858103"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itle 1">
            <a:extLst>
              <a:ext uri="{FF2B5EF4-FFF2-40B4-BE49-F238E27FC236}">
                <a16:creationId xmlns:a16="http://schemas.microsoft.com/office/drawing/2014/main" id="{015E4B57-ABC6-4801-97A2-CC8B0EFABB91}"/>
              </a:ext>
            </a:extLst>
          </p:cNvPr>
          <p:cNvSpPr>
            <a:spLocks noGrp="1"/>
          </p:cNvSpPr>
          <p:nvPr>
            <p:ph type="title"/>
          </p:nvPr>
        </p:nvSpPr>
        <p:spPr>
          <a:xfrm>
            <a:off x="838200" y="844596"/>
            <a:ext cx="10515600" cy="1325563"/>
          </a:xfrm>
        </p:spPr>
        <p:txBody>
          <a:bodyPr>
            <a:normAutofit/>
          </a:bodyPr>
          <a:lstStyle/>
          <a:p>
            <a:r>
              <a:rPr lang="en-US" sz="3600" dirty="0">
                <a:latin typeface="Inter Black" panose="020B0502030000000004" pitchFamily="34" charset="0"/>
                <a:ea typeface="Inter Black" panose="020B0502030000000004" pitchFamily="34" charset="0"/>
              </a:rPr>
              <a:t>Results &amp; Discussion: Representative case</a:t>
            </a:r>
          </a:p>
        </p:txBody>
      </p:sp>
      <mc:AlternateContent xmlns:mc="http://schemas.openxmlformats.org/markup-compatibility/2006">
        <mc:Choice xmlns:a14="http://schemas.microsoft.com/office/drawing/2010/main" Requires="a14">
          <p:sp>
            <p:nvSpPr>
              <p:cNvPr id="33" name="Content Placeholder 2">
                <a:extLst>
                  <a:ext uri="{FF2B5EF4-FFF2-40B4-BE49-F238E27FC236}">
                    <a16:creationId xmlns:a16="http://schemas.microsoft.com/office/drawing/2014/main" id="{446BDF73-F18F-4A27-88C3-5A5C501A730D}"/>
                  </a:ext>
                </a:extLst>
              </p:cNvPr>
              <p:cNvSpPr>
                <a:spLocks noGrp="1"/>
              </p:cNvSpPr>
              <p:nvPr>
                <p:ph idx="1"/>
              </p:nvPr>
            </p:nvSpPr>
            <p:spPr>
              <a:xfrm>
                <a:off x="838200" y="1976849"/>
                <a:ext cx="10515600" cy="3849178"/>
              </a:xfrm>
            </p:spPr>
            <p:txBody>
              <a:bodyPr>
                <a:normAutofit/>
              </a:bodyPr>
              <a:lstStyle/>
              <a:p>
                <a:pPr>
                  <a:lnSpc>
                    <a:spcPct val="114000"/>
                  </a:lnSpc>
                  <a:spcBef>
                    <a:spcPts val="0"/>
                  </a:spcBef>
                </a:pPr>
                <a:r>
                  <a:rPr lang="en-US" sz="1800" dirty="0">
                    <a:latin typeface="Inter Light" panose="020B0502030000000004" pitchFamily="34" charset="0"/>
                    <a:ea typeface="Inter Light" panose="020B0502030000000004" pitchFamily="34" charset="0"/>
                  </a:rPr>
                  <a:t>Representative case: </a:t>
                </a:r>
                <a:r>
                  <a:rPr lang="en-US" sz="1800" dirty="0">
                    <a:latin typeface="Inconsolata" panose="00000509000000000000" pitchFamily="49" charset="0"/>
                    <a:ea typeface="Fira Code" panose="020B0509050000020004" pitchFamily="49" charset="0"/>
                    <a:cs typeface="Cascadia Code" panose="020B0609020000020004" pitchFamily="49" charset="0"/>
                  </a:rPr>
                  <a:t>DR8/MJLN0/SA1.wav</a:t>
                </a:r>
              </a:p>
              <a:p>
                <a:pPr>
                  <a:lnSpc>
                    <a:spcPct val="114000"/>
                  </a:lnSpc>
                  <a:spcBef>
                    <a:spcPts val="0"/>
                  </a:spcBef>
                </a:pPr>
                <a:r>
                  <a:rPr lang="en-US" sz="1800" dirty="0">
                    <a:latin typeface="Inter Light" panose="020B0502030000000004" pitchFamily="34" charset="0"/>
                    <a:ea typeface="Inter Light" panose="020B0502030000000004" pitchFamily="34" charset="0"/>
                  </a:rPr>
                  <a:t>Compression ratio = 40%, 1024 frames, 75% frame overlap</a:t>
                </a:r>
              </a:p>
              <a:p>
                <a:pPr>
                  <a:lnSpc>
                    <a:spcPct val="114000"/>
                  </a:lnSpc>
                  <a:spcBef>
                    <a:spcPts val="0"/>
                  </a:spcBef>
                </a:pPr>
                <a:r>
                  <a:rPr lang="en-US" sz="1800" dirty="0">
                    <a:latin typeface="Inter Light" panose="020B0502030000000004" pitchFamily="34" charset="0"/>
                    <a:ea typeface="Inter Light" panose="020B0502030000000004" pitchFamily="34" charset="0"/>
                  </a:rPr>
                  <a:t>Reconstruction algorithm: LASSO</a:t>
                </a:r>
                <a:br>
                  <a:rPr lang="en-US" sz="1800" dirty="0">
                    <a:latin typeface="Inter Light" panose="020B0502030000000004" pitchFamily="34" charset="0"/>
                    <a:ea typeface="Inter Light" panose="020B0502030000000004" pitchFamily="34" charset="0"/>
                  </a:rPr>
                </a:br>
                <a14:m>
                  <m:oMath xmlns:m="http://schemas.openxmlformats.org/officeDocument/2006/math">
                    <m:r>
                      <a:rPr lang="en-US" sz="1800" b="1" dirty="0">
                        <a:latin typeface="Cambria Math" panose="02040503050406030204" pitchFamily="18" charset="0"/>
                      </a:rPr>
                      <m:t>𝐲</m:t>
                    </m:r>
                    <m:r>
                      <a:rPr lang="en-US" sz="1800" dirty="0">
                        <a:latin typeface="Cambria Math" panose="02040503050406030204" pitchFamily="18" charset="0"/>
                      </a:rPr>
                      <m:t>=</m:t>
                    </m:r>
                    <m:f>
                      <m:fPr>
                        <m:ctrlPr>
                          <a:rPr lang="en-US" sz="1800" i="1" dirty="0">
                            <a:latin typeface="Cambria Math" panose="02040503050406030204" pitchFamily="18" charset="0"/>
                          </a:rPr>
                        </m:ctrlPr>
                      </m:fPr>
                      <m:num>
                        <m:r>
                          <a:rPr lang="en-US" sz="1800" dirty="0">
                            <a:latin typeface="Cambria Math" panose="02040503050406030204" pitchFamily="18" charset="0"/>
                          </a:rPr>
                          <m:t>1</m:t>
                        </m:r>
                      </m:num>
                      <m:den>
                        <m:r>
                          <a:rPr lang="en-US" sz="1800" i="1" dirty="0">
                            <a:latin typeface="Cambria Math" panose="02040503050406030204" pitchFamily="18" charset="0"/>
                          </a:rPr>
                          <m:t>2</m:t>
                        </m:r>
                        <m:r>
                          <a:rPr lang="en-US" sz="1800" i="1" dirty="0">
                            <a:latin typeface="Cambria Math" panose="02040503050406030204" pitchFamily="18" charset="0"/>
                          </a:rPr>
                          <m:t>𝑚</m:t>
                        </m:r>
                      </m:den>
                    </m:f>
                    <m:sSubSup>
                      <m:sSubSupPr>
                        <m:ctrlPr>
                          <a:rPr lang="en-US" sz="1800" i="1" dirty="0">
                            <a:latin typeface="Cambria Math" panose="02040503050406030204" pitchFamily="18" charset="0"/>
                          </a:rPr>
                        </m:ctrlPr>
                      </m:sSubSupPr>
                      <m:e>
                        <m:d>
                          <m:dPr>
                            <m:begChr m:val="‖"/>
                            <m:endChr m:val="‖"/>
                            <m:ctrlPr>
                              <a:rPr lang="en-US" sz="1800" i="1" dirty="0">
                                <a:latin typeface="Cambria Math" panose="02040503050406030204" pitchFamily="18" charset="0"/>
                              </a:rPr>
                            </m:ctrlPr>
                          </m:dPr>
                          <m:e>
                            <m:r>
                              <a:rPr lang="en-US" sz="1800" b="1" dirty="0">
                                <a:latin typeface="Cambria Math" panose="02040503050406030204" pitchFamily="18" charset="0"/>
                              </a:rPr>
                              <m:t>𝐛</m:t>
                            </m:r>
                            <m:r>
                              <a:rPr lang="en-US" sz="1800" i="1" dirty="0">
                                <a:latin typeface="Cambria Math" panose="02040503050406030204" pitchFamily="18" charset="0"/>
                              </a:rPr>
                              <m:t>−</m:t>
                            </m:r>
                            <m:r>
                              <a:rPr lang="en-US" sz="1800" b="1" dirty="0">
                                <a:latin typeface="Cambria Math" panose="02040503050406030204" pitchFamily="18" charset="0"/>
                              </a:rPr>
                              <m:t>𝐀</m:t>
                            </m:r>
                            <m:acc>
                              <m:accPr>
                                <m:chr m:val="̂"/>
                                <m:ctrlPr>
                                  <a:rPr lang="en-US" sz="1800" b="1" i="1" dirty="0">
                                    <a:latin typeface="Cambria Math" panose="02040503050406030204" pitchFamily="18" charset="0"/>
                                  </a:rPr>
                                </m:ctrlPr>
                              </m:accPr>
                              <m:e>
                                <m:r>
                                  <a:rPr lang="en-US" sz="1800" b="1" dirty="0">
                                    <a:latin typeface="Cambria Math" panose="02040503050406030204" pitchFamily="18" charset="0"/>
                                  </a:rPr>
                                  <m:t>𝐱</m:t>
                                </m:r>
                              </m:e>
                            </m:acc>
                          </m:e>
                        </m:d>
                      </m:e>
                      <m:sub>
                        <m:r>
                          <a:rPr lang="en-US" sz="1800" i="1" dirty="0">
                            <a:latin typeface="Cambria Math" panose="02040503050406030204" pitchFamily="18" charset="0"/>
                          </a:rPr>
                          <m:t>2</m:t>
                        </m:r>
                      </m:sub>
                      <m:sup>
                        <m:r>
                          <a:rPr lang="en-US" sz="1800" i="1" dirty="0">
                            <a:latin typeface="Cambria Math" panose="02040503050406030204" pitchFamily="18" charset="0"/>
                          </a:rPr>
                          <m:t>2</m:t>
                        </m:r>
                      </m:sup>
                    </m:sSubSup>
                    <m:r>
                      <a:rPr lang="en-US" sz="1800" i="1" dirty="0">
                        <a:latin typeface="Cambria Math" panose="02040503050406030204" pitchFamily="18" charset="0"/>
                      </a:rPr>
                      <m:t>+</m:t>
                    </m:r>
                    <m:r>
                      <a:rPr lang="en-US" sz="1800" i="1" dirty="0">
                        <a:latin typeface="Cambria Math" panose="02040503050406030204" pitchFamily="18" charset="0"/>
                      </a:rPr>
                      <m:t>𝛼</m:t>
                    </m:r>
                    <m:sSub>
                      <m:sSubPr>
                        <m:ctrlPr>
                          <a:rPr lang="en-US" sz="1800" i="1" dirty="0">
                            <a:latin typeface="Cambria Math" panose="02040503050406030204" pitchFamily="18" charset="0"/>
                          </a:rPr>
                        </m:ctrlPr>
                      </m:sSubPr>
                      <m:e>
                        <m:d>
                          <m:dPr>
                            <m:begChr m:val="‖"/>
                            <m:endChr m:val="‖"/>
                            <m:ctrlPr>
                              <a:rPr lang="en-US" sz="1800" i="1" dirty="0">
                                <a:latin typeface="Cambria Math" panose="02040503050406030204" pitchFamily="18" charset="0"/>
                              </a:rPr>
                            </m:ctrlPr>
                          </m:dPr>
                          <m:e>
                            <m:acc>
                              <m:accPr>
                                <m:chr m:val="̂"/>
                                <m:ctrlPr>
                                  <a:rPr lang="en-US" sz="1800" i="1" dirty="0">
                                    <a:latin typeface="Cambria Math" panose="02040503050406030204" pitchFamily="18" charset="0"/>
                                  </a:rPr>
                                </m:ctrlPr>
                              </m:accPr>
                              <m:e>
                                <m:r>
                                  <a:rPr lang="en-US" sz="1800" b="1" dirty="0">
                                    <a:latin typeface="Cambria Math" panose="02040503050406030204" pitchFamily="18" charset="0"/>
                                  </a:rPr>
                                  <m:t>𝐱</m:t>
                                </m:r>
                              </m:e>
                            </m:acc>
                          </m:e>
                        </m:d>
                      </m:e>
                      <m:sub>
                        <m:r>
                          <a:rPr lang="en-US" sz="1800" i="1" dirty="0">
                            <a:latin typeface="Cambria Math" panose="02040503050406030204" pitchFamily="18" charset="0"/>
                          </a:rPr>
                          <m:t>1</m:t>
                        </m:r>
                      </m:sub>
                    </m:sSub>
                  </m:oMath>
                </a14:m>
                <a:br>
                  <a:rPr lang="en-US" sz="1800" dirty="0">
                    <a:latin typeface="Inter Light" panose="020B0502030000000004" pitchFamily="34" charset="0"/>
                    <a:ea typeface="Inter Light" panose="020B0502030000000004" pitchFamily="34" charset="0"/>
                  </a:rPr>
                </a:br>
                <a:r>
                  <a:rPr lang="en-US" sz="1800" dirty="0">
                    <a:latin typeface="Inter Light" panose="020B0502030000000004" pitchFamily="34" charset="0"/>
                    <a:ea typeface="Inter Light" panose="020B0502030000000004" pitchFamily="34" charset="0"/>
                  </a:rPr>
                  <a:t>where </a:t>
                </a:r>
                <a14:m>
                  <m:oMath xmlns:m="http://schemas.openxmlformats.org/officeDocument/2006/math">
                    <m:acc>
                      <m:accPr>
                        <m:chr m:val="̂"/>
                        <m:ctrlPr>
                          <a:rPr lang="en-US" sz="1800" b="1" i="1">
                            <a:latin typeface="Cambria Math" panose="02040503050406030204" pitchFamily="18" charset="0"/>
                          </a:rPr>
                        </m:ctrlPr>
                      </m:accPr>
                      <m:e>
                        <m:r>
                          <a:rPr lang="en-US" sz="1800" b="1">
                            <a:latin typeface="Cambria Math" panose="02040503050406030204" pitchFamily="18" charset="0"/>
                          </a:rPr>
                          <m:t>𝐱</m:t>
                        </m:r>
                      </m:e>
                    </m:acc>
                  </m:oMath>
                </a14:m>
                <a:r>
                  <a:rPr lang="en-US" sz="1800" b="1" dirty="0">
                    <a:latin typeface="Inter Light" panose="020B0502030000000004" pitchFamily="34" charset="0"/>
                    <a:ea typeface="Inter Light" panose="020B0502030000000004" pitchFamily="34" charset="0"/>
                  </a:rPr>
                  <a:t> </a:t>
                </a:r>
                <a:r>
                  <a:rPr lang="en-US" sz="1800" dirty="0">
                    <a:latin typeface="Inter Light" panose="020B0502030000000004" pitchFamily="34" charset="0"/>
                    <a:ea typeface="Inter Light" panose="020B0502030000000004" pitchFamily="34" charset="0"/>
                  </a:rPr>
                  <a:t>is the candidate solution, </a:t>
                </a:r>
                <a14:m>
                  <m:oMath xmlns:m="http://schemas.openxmlformats.org/officeDocument/2006/math">
                    <m:r>
                      <a:rPr lang="en-US" sz="1800" b="1">
                        <a:latin typeface="Cambria Math" panose="02040503050406030204" pitchFamily="18" charset="0"/>
                      </a:rPr>
                      <m:t>𝐲</m:t>
                    </m:r>
                  </m:oMath>
                </a14:m>
                <a:r>
                  <a:rPr lang="en-US" sz="1800" b="1" dirty="0">
                    <a:latin typeface="Inter Light" panose="020B0502030000000004" pitchFamily="34" charset="0"/>
                    <a:ea typeface="Inter Light" panose="020B0502030000000004" pitchFamily="34" charset="0"/>
                  </a:rPr>
                  <a:t> </a:t>
                </a:r>
                <a:r>
                  <a:rPr lang="en-US" sz="1800" dirty="0">
                    <a:latin typeface="Inter Light" panose="020B0502030000000004" pitchFamily="34" charset="0"/>
                    <a:ea typeface="Inter Light" panose="020B0502030000000004" pitchFamily="34" charset="0"/>
                  </a:rPr>
                  <a:t>is the reconstructed signal, </a:t>
                </a:r>
                <a14:m>
                  <m:oMath xmlns:m="http://schemas.openxmlformats.org/officeDocument/2006/math">
                    <m:r>
                      <a:rPr lang="en-US" sz="1800" b="1">
                        <a:latin typeface="Cambria Math" panose="02040503050406030204" pitchFamily="18" charset="0"/>
                      </a:rPr>
                      <m:t>𝐛</m:t>
                    </m:r>
                  </m:oMath>
                </a14:m>
                <a:r>
                  <a:rPr lang="en-US" sz="1800" b="1" dirty="0">
                    <a:latin typeface="Inter Light" panose="020B0502030000000004" pitchFamily="34" charset="0"/>
                    <a:ea typeface="Inter Light" panose="020B0502030000000004" pitchFamily="34" charset="0"/>
                  </a:rPr>
                  <a:t> </a:t>
                </a:r>
                <a:r>
                  <a:rPr lang="en-US" sz="1800" dirty="0">
                    <a:latin typeface="Inter Light" panose="020B0502030000000004" pitchFamily="34" charset="0"/>
                    <a:ea typeface="Inter Light" panose="020B0502030000000004" pitchFamily="34" charset="0"/>
                  </a:rPr>
                  <a:t>is the compressed signal, </a:t>
                </a:r>
                <a14:m>
                  <m:oMath xmlns:m="http://schemas.openxmlformats.org/officeDocument/2006/math">
                    <m:r>
                      <a:rPr lang="en-US" sz="1800" b="1">
                        <a:latin typeface="Cambria Math" panose="02040503050406030204" pitchFamily="18" charset="0"/>
                      </a:rPr>
                      <m:t>𝐀</m:t>
                    </m:r>
                  </m:oMath>
                </a14:m>
                <a:r>
                  <a:rPr lang="en-US" sz="1800" b="1" dirty="0">
                    <a:latin typeface="Inter Light" panose="020B0502030000000004" pitchFamily="34" charset="0"/>
                    <a:ea typeface="Inter Light" panose="020B0502030000000004" pitchFamily="34" charset="0"/>
                  </a:rPr>
                  <a:t> </a:t>
                </a:r>
                <a:r>
                  <a:rPr lang="en-US" sz="1800" dirty="0">
                    <a:latin typeface="Inter Light" panose="020B0502030000000004" pitchFamily="34" charset="0"/>
                    <a:ea typeface="Inter Light" panose="020B0502030000000004" pitchFamily="34" charset="0"/>
                  </a:rPr>
                  <a:t>is the sensing matrix, </a:t>
                </a:r>
                <a14:m>
                  <m:oMath xmlns:m="http://schemas.openxmlformats.org/officeDocument/2006/math">
                    <m:r>
                      <a:rPr lang="en-US" sz="1800" i="1">
                        <a:latin typeface="Cambria Math" panose="02040503050406030204" pitchFamily="18" charset="0"/>
                      </a:rPr>
                      <m:t>𝑚</m:t>
                    </m:r>
                  </m:oMath>
                </a14:m>
                <a:r>
                  <a:rPr lang="en-US" sz="1800" b="1" dirty="0">
                    <a:latin typeface="Inter Light" panose="020B0502030000000004" pitchFamily="34" charset="0"/>
                    <a:ea typeface="Inter Light" panose="020B0502030000000004" pitchFamily="34" charset="0"/>
                  </a:rPr>
                  <a:t> </a:t>
                </a:r>
                <a:r>
                  <a:rPr lang="en-US" sz="1800" dirty="0">
                    <a:latin typeface="Inter Light" panose="020B0502030000000004" pitchFamily="34" charset="0"/>
                    <a:ea typeface="Inter Light" panose="020B0502030000000004" pitchFamily="34" charset="0"/>
                  </a:rPr>
                  <a:t>is the number of compressive samples, and </a:t>
                </a:r>
                <a14:m>
                  <m:oMath xmlns:m="http://schemas.openxmlformats.org/officeDocument/2006/math">
                    <m:r>
                      <a:rPr lang="en-US" sz="1800" i="1">
                        <a:latin typeface="Cambria Math" panose="02040503050406030204" pitchFamily="18" charset="0"/>
                      </a:rPr>
                      <m:t>𝛼</m:t>
                    </m:r>
                  </m:oMath>
                </a14:m>
                <a:r>
                  <a:rPr lang="en-US" sz="1800" b="1" dirty="0">
                    <a:latin typeface="Inter Light" panose="020B0502030000000004" pitchFamily="34" charset="0"/>
                    <a:ea typeface="Inter Light" panose="020B0502030000000004" pitchFamily="34" charset="0"/>
                  </a:rPr>
                  <a:t> </a:t>
                </a:r>
                <a:r>
                  <a:rPr lang="en-US" sz="1800" dirty="0">
                    <a:latin typeface="Inter Light" panose="020B0502030000000004" pitchFamily="34" charset="0"/>
                    <a:ea typeface="Inter Light" panose="020B0502030000000004" pitchFamily="34" charset="0"/>
                  </a:rPr>
                  <a:t>is the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ℓ</m:t>
                        </m:r>
                      </m:e>
                      <m:sub>
                        <m:r>
                          <a:rPr lang="en-US" sz="1800" i="1">
                            <a:latin typeface="Cambria Math" panose="02040503050406030204" pitchFamily="18" charset="0"/>
                          </a:rPr>
                          <m:t>1</m:t>
                        </m:r>
                      </m:sub>
                    </m:sSub>
                  </m:oMath>
                </a14:m>
                <a:r>
                  <a:rPr lang="en-US" sz="1800" dirty="0">
                    <a:latin typeface="Inter Light" panose="020B0502030000000004" pitchFamily="34" charset="0"/>
                    <a:ea typeface="Inter Light" panose="020B0502030000000004" pitchFamily="34" charset="0"/>
                  </a:rPr>
                  <a:t>-regularization parameter.</a:t>
                </a:r>
              </a:p>
              <a:p>
                <a:pPr>
                  <a:lnSpc>
                    <a:spcPct val="114000"/>
                  </a:lnSpc>
                  <a:spcBef>
                    <a:spcPts val="0"/>
                  </a:spcBef>
                </a:pPr>
                <a:r>
                  <a:rPr lang="en-US" sz="1800" dirty="0">
                    <a:latin typeface="Inter Light" panose="020B0502030000000004" pitchFamily="34" charset="0"/>
                    <a:ea typeface="Inter Light" panose="020B0502030000000004" pitchFamily="34" charset="0"/>
                  </a:rPr>
                  <a:t>The optimal value of </a:t>
                </a:r>
                <a14:m>
                  <m:oMath xmlns:m="http://schemas.openxmlformats.org/officeDocument/2006/math">
                    <m:r>
                      <a:rPr lang="en-US" sz="1800" i="1">
                        <a:latin typeface="Cambria Math" panose="02040503050406030204" pitchFamily="18" charset="0"/>
                      </a:rPr>
                      <m:t>𝛼</m:t>
                    </m:r>
                  </m:oMath>
                </a14:m>
                <a:r>
                  <a:rPr lang="en-US" sz="1800" dirty="0">
                    <a:latin typeface="Inter Light" panose="020B0502030000000004" pitchFamily="34" charset="0"/>
                    <a:ea typeface="Inter Light" panose="020B0502030000000004" pitchFamily="34" charset="0"/>
                  </a:rPr>
                  <a:t> is determined via 5-fold cross-validation</a:t>
                </a:r>
              </a:p>
            </p:txBody>
          </p:sp>
        </mc:Choice>
        <mc:Fallback>
          <p:sp>
            <p:nvSpPr>
              <p:cNvPr id="33" name="Content Placeholder 2">
                <a:extLst>
                  <a:ext uri="{FF2B5EF4-FFF2-40B4-BE49-F238E27FC236}">
                    <a16:creationId xmlns:a16="http://schemas.microsoft.com/office/drawing/2014/main" id="{446BDF73-F18F-4A27-88C3-5A5C501A730D}"/>
                  </a:ext>
                </a:extLst>
              </p:cNvPr>
              <p:cNvSpPr>
                <a:spLocks noGrp="1" noRot="1" noChangeAspect="1" noMove="1" noResize="1" noEditPoints="1" noAdjustHandles="1" noChangeArrowheads="1" noChangeShapeType="1" noTextEdit="1"/>
              </p:cNvSpPr>
              <p:nvPr>
                <p:ph idx="1"/>
              </p:nvPr>
            </p:nvSpPr>
            <p:spPr>
              <a:xfrm>
                <a:off x="838200" y="1976849"/>
                <a:ext cx="10515600" cy="3849178"/>
              </a:xfrm>
              <a:blipFill>
                <a:blip r:embed="rId2"/>
                <a:stretch>
                  <a:fillRect l="-406" t="-633"/>
                </a:stretch>
              </a:blipFill>
            </p:spPr>
            <p:txBody>
              <a:bodyPr/>
              <a:lstStyle/>
              <a:p>
                <a:r>
                  <a:rPr lang="en-US">
                    <a:noFill/>
                  </a:rPr>
                  <a:t> </a:t>
                </a:r>
              </a:p>
            </p:txBody>
          </p:sp>
        </mc:Fallback>
      </mc:AlternateContent>
    </p:spTree>
    <p:extLst>
      <p:ext uri="{BB962C8B-B14F-4D97-AF65-F5344CB8AC3E}">
        <p14:creationId xmlns:p14="http://schemas.microsoft.com/office/powerpoint/2010/main" val="92456507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2B825E9-7655-4126-82B8-74243C134156}"/>
              </a:ext>
            </a:extLst>
          </p:cNvPr>
          <p:cNvSpPr>
            <a:spLocks noGrp="1"/>
          </p:cNvSpPr>
          <p:nvPr>
            <p:ph type="sldNum" sz="quarter" idx="12"/>
          </p:nvPr>
        </p:nvSpPr>
        <p:spPr>
          <a:xfrm>
            <a:off x="4345579" y="6354220"/>
            <a:ext cx="3500842" cy="365125"/>
          </a:xfrm>
        </p:spPr>
        <p:txBody>
          <a:bodyPr/>
          <a:lstStyle/>
          <a:p>
            <a:pPr algn="ctr"/>
            <a:r>
              <a:rPr lang="en-US" dirty="0">
                <a:solidFill>
                  <a:schemeClr val="tx1"/>
                </a:solidFill>
                <a:latin typeface="Inter Light" panose="020B0502030000000004" pitchFamily="34" charset="0"/>
                <a:ea typeface="Inter Light" panose="020B0502030000000004" pitchFamily="34" charset="0"/>
              </a:rPr>
              <a:t>SPP-2020-4C-04-</a:t>
            </a:r>
            <a:fld id="{90242225-1B5C-40D1-9D71-ACD27A5DE075}" type="slidenum">
              <a:rPr lang="en-US" smtClean="0">
                <a:solidFill>
                  <a:schemeClr val="tx1"/>
                </a:solidFill>
                <a:latin typeface="Inter Light" panose="020B0502030000000004" pitchFamily="34" charset="0"/>
                <a:ea typeface="Inter Light" panose="020B0502030000000004" pitchFamily="34" charset="0"/>
              </a:rPr>
              <a:pPr algn="ctr"/>
              <a:t>23</a:t>
            </a:fld>
            <a:endParaRPr lang="en-US" dirty="0">
              <a:solidFill>
                <a:schemeClr val="tx1"/>
              </a:solidFill>
              <a:latin typeface="Inter Light" panose="020B0502030000000004" pitchFamily="34" charset="0"/>
              <a:ea typeface="Inter Light" panose="020B0502030000000004" pitchFamily="34" charset="0"/>
            </a:endParaRPr>
          </a:p>
        </p:txBody>
      </p:sp>
      <p:cxnSp>
        <p:nvCxnSpPr>
          <p:cNvPr id="20" name="Straight Connector 19">
            <a:extLst>
              <a:ext uri="{FF2B5EF4-FFF2-40B4-BE49-F238E27FC236}">
                <a16:creationId xmlns:a16="http://schemas.microsoft.com/office/drawing/2014/main" id="{DF426EEF-ED2D-43CE-A015-266DEFB4E8A0}"/>
              </a:ext>
            </a:extLst>
          </p:cNvPr>
          <p:cNvCxnSpPr>
            <a:cxnSpLocks/>
          </p:cNvCxnSpPr>
          <p:nvPr/>
        </p:nvCxnSpPr>
        <p:spPr>
          <a:xfrm flipH="1">
            <a:off x="1" y="1336039"/>
            <a:ext cx="12191999"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CE0BAEF-39B3-40D1-B7CC-BD01902FEF56}"/>
              </a:ext>
            </a:extLst>
          </p:cNvPr>
          <p:cNvCxnSpPr>
            <a:cxnSpLocks/>
          </p:cNvCxnSpPr>
          <p:nvPr/>
        </p:nvCxnSpPr>
        <p:spPr>
          <a:xfrm flipH="1">
            <a:off x="0" y="6273462"/>
            <a:ext cx="121920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itle 1">
            <a:extLst>
              <a:ext uri="{FF2B5EF4-FFF2-40B4-BE49-F238E27FC236}">
                <a16:creationId xmlns:a16="http://schemas.microsoft.com/office/drawing/2014/main" id="{015E4B57-ABC6-4801-97A2-CC8B0EFABB91}"/>
              </a:ext>
            </a:extLst>
          </p:cNvPr>
          <p:cNvSpPr>
            <a:spLocks noGrp="1"/>
          </p:cNvSpPr>
          <p:nvPr>
            <p:ph type="title"/>
          </p:nvPr>
        </p:nvSpPr>
        <p:spPr>
          <a:xfrm>
            <a:off x="838200" y="284068"/>
            <a:ext cx="10515600" cy="857840"/>
          </a:xfrm>
        </p:spPr>
        <p:txBody>
          <a:bodyPr>
            <a:normAutofit/>
          </a:bodyPr>
          <a:lstStyle/>
          <a:p>
            <a:pPr algn="ctr"/>
            <a:r>
              <a:rPr lang="en-US" sz="3600" dirty="0">
                <a:latin typeface="Inter Black" panose="020B0502030000000004" pitchFamily="34" charset="0"/>
                <a:ea typeface="Inter Black" panose="020B0502030000000004" pitchFamily="34" charset="0"/>
              </a:rPr>
              <a:t>Representative case</a:t>
            </a:r>
          </a:p>
        </p:txBody>
      </p:sp>
      <p:pic>
        <p:nvPicPr>
          <p:cNvPr id="33" name="Content Placeholder 5" descr="A picture containing timeline&#10;&#10;Description automatically generated">
            <a:extLst>
              <a:ext uri="{FF2B5EF4-FFF2-40B4-BE49-F238E27FC236}">
                <a16:creationId xmlns:a16="http://schemas.microsoft.com/office/drawing/2014/main" id="{E07A785D-A606-4612-A153-5036EDECD8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4904" y="1408109"/>
            <a:ext cx="4233713" cy="4788089"/>
          </a:xfrm>
        </p:spPr>
      </p:pic>
      <p:pic>
        <p:nvPicPr>
          <p:cNvPr id="34" name="Picture 33" descr="Chart, histogram&#10;&#10;Description automatically generated">
            <a:extLst>
              <a:ext uri="{FF2B5EF4-FFF2-40B4-BE49-F238E27FC236}">
                <a16:creationId xmlns:a16="http://schemas.microsoft.com/office/drawing/2014/main" id="{B7B92F3C-0C93-4922-9412-087247FCA3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9584" y="1417012"/>
            <a:ext cx="4222750" cy="4775691"/>
          </a:xfrm>
          <a:prstGeom prst="rect">
            <a:avLst/>
          </a:prstGeom>
        </p:spPr>
      </p:pic>
    </p:spTree>
    <p:extLst>
      <p:ext uri="{BB962C8B-B14F-4D97-AF65-F5344CB8AC3E}">
        <p14:creationId xmlns:p14="http://schemas.microsoft.com/office/powerpoint/2010/main" val="86457137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2B825E9-7655-4126-82B8-74243C134156}"/>
              </a:ext>
            </a:extLst>
          </p:cNvPr>
          <p:cNvSpPr>
            <a:spLocks noGrp="1"/>
          </p:cNvSpPr>
          <p:nvPr>
            <p:ph type="sldNum" sz="quarter" idx="12"/>
          </p:nvPr>
        </p:nvSpPr>
        <p:spPr>
          <a:xfrm>
            <a:off x="4345579" y="6354220"/>
            <a:ext cx="3500842" cy="365125"/>
          </a:xfrm>
        </p:spPr>
        <p:txBody>
          <a:bodyPr/>
          <a:lstStyle/>
          <a:p>
            <a:pPr algn="ctr"/>
            <a:r>
              <a:rPr lang="en-US" dirty="0">
                <a:solidFill>
                  <a:schemeClr val="tx1"/>
                </a:solidFill>
                <a:latin typeface="Inter Light" panose="020B0502030000000004" pitchFamily="34" charset="0"/>
                <a:ea typeface="Inter Light" panose="020B0502030000000004" pitchFamily="34" charset="0"/>
              </a:rPr>
              <a:t>SPP-2020-4C-04-</a:t>
            </a:r>
            <a:fld id="{90242225-1B5C-40D1-9D71-ACD27A5DE075}" type="slidenum">
              <a:rPr lang="en-US" smtClean="0">
                <a:solidFill>
                  <a:schemeClr val="tx1"/>
                </a:solidFill>
                <a:latin typeface="Inter Light" panose="020B0502030000000004" pitchFamily="34" charset="0"/>
                <a:ea typeface="Inter Light" panose="020B0502030000000004" pitchFamily="34" charset="0"/>
              </a:rPr>
              <a:pPr algn="ctr"/>
              <a:t>24</a:t>
            </a:fld>
            <a:endParaRPr lang="en-US" dirty="0">
              <a:solidFill>
                <a:schemeClr val="tx1"/>
              </a:solidFill>
              <a:latin typeface="Inter Light" panose="020B0502030000000004" pitchFamily="34" charset="0"/>
              <a:ea typeface="Inter Light" panose="020B0502030000000004" pitchFamily="34" charset="0"/>
            </a:endParaRPr>
          </a:p>
        </p:txBody>
      </p:sp>
      <p:sp>
        <p:nvSpPr>
          <p:cNvPr id="41" name="Rectangle 40">
            <a:extLst>
              <a:ext uri="{FF2B5EF4-FFF2-40B4-BE49-F238E27FC236}">
                <a16:creationId xmlns:a16="http://schemas.microsoft.com/office/drawing/2014/main" id="{75B5E400-0755-4DD4-A6B0-6ADDBC263931}"/>
              </a:ext>
            </a:extLst>
          </p:cNvPr>
          <p:cNvSpPr/>
          <p:nvPr/>
        </p:nvSpPr>
        <p:spPr>
          <a:xfrm>
            <a:off x="11025052" y="6216108"/>
            <a:ext cx="1166948" cy="647031"/>
          </a:xfrm>
          <a:prstGeom prst="rect">
            <a:avLst/>
          </a:prstGeom>
          <a:solidFill>
            <a:srgbClr val="005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D21F843-4592-4819-A61C-137E1354D856}"/>
              </a:ext>
            </a:extLst>
          </p:cNvPr>
          <p:cNvSpPr/>
          <p:nvPr/>
        </p:nvSpPr>
        <p:spPr>
          <a:xfrm>
            <a:off x="9858103" y="6210969"/>
            <a:ext cx="1166948" cy="647031"/>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1FB0CB-8222-424A-BFA2-D74888BA62FD}"/>
              </a:ext>
            </a:extLst>
          </p:cNvPr>
          <p:cNvSpPr/>
          <p:nvPr/>
        </p:nvSpPr>
        <p:spPr>
          <a:xfrm>
            <a:off x="0" y="0"/>
            <a:ext cx="1354179" cy="641893"/>
          </a:xfrm>
          <a:prstGeom prst="rect">
            <a:avLst/>
          </a:prstGeom>
          <a:solidFill>
            <a:srgbClr val="FB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DF426EEF-ED2D-43CE-A015-266DEFB4E8A0}"/>
              </a:ext>
            </a:extLst>
          </p:cNvPr>
          <p:cNvCxnSpPr>
            <a:cxnSpLocks/>
          </p:cNvCxnSpPr>
          <p:nvPr/>
        </p:nvCxnSpPr>
        <p:spPr>
          <a:xfrm flipH="1">
            <a:off x="1" y="674188"/>
            <a:ext cx="12191999"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CE0BAEF-39B3-40D1-B7CC-BD01902FEF56}"/>
              </a:ext>
            </a:extLst>
          </p:cNvPr>
          <p:cNvCxnSpPr>
            <a:cxnSpLocks/>
          </p:cNvCxnSpPr>
          <p:nvPr/>
        </p:nvCxnSpPr>
        <p:spPr>
          <a:xfrm flipH="1">
            <a:off x="0" y="6183812"/>
            <a:ext cx="121920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80C0E8-655E-4302-85D9-07E26FFD04FE}"/>
              </a:ext>
            </a:extLst>
          </p:cNvPr>
          <p:cNvCxnSpPr>
            <a:cxnSpLocks/>
          </p:cNvCxnSpPr>
          <p:nvPr/>
        </p:nvCxnSpPr>
        <p:spPr>
          <a:xfrm flipV="1">
            <a:off x="1354183" y="0"/>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4347990-FB07-4B67-BCAA-FE85B7E44B29}"/>
              </a:ext>
            </a:extLst>
          </p:cNvPr>
          <p:cNvCxnSpPr>
            <a:cxnSpLocks/>
          </p:cNvCxnSpPr>
          <p:nvPr/>
        </p:nvCxnSpPr>
        <p:spPr>
          <a:xfrm flipV="1">
            <a:off x="2708358" y="-2"/>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399D43-996D-4C34-8658-3C1360250584}"/>
              </a:ext>
            </a:extLst>
          </p:cNvPr>
          <p:cNvCxnSpPr>
            <a:cxnSpLocks/>
          </p:cNvCxnSpPr>
          <p:nvPr/>
        </p:nvCxnSpPr>
        <p:spPr>
          <a:xfrm flipV="1">
            <a:off x="11025052"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F95D28-0320-4431-859E-7C96F00306EC}"/>
              </a:ext>
            </a:extLst>
          </p:cNvPr>
          <p:cNvCxnSpPr>
            <a:cxnSpLocks/>
          </p:cNvCxnSpPr>
          <p:nvPr/>
        </p:nvCxnSpPr>
        <p:spPr>
          <a:xfrm flipV="1">
            <a:off x="9858103"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itle 1">
            <a:extLst>
              <a:ext uri="{FF2B5EF4-FFF2-40B4-BE49-F238E27FC236}">
                <a16:creationId xmlns:a16="http://schemas.microsoft.com/office/drawing/2014/main" id="{015E4B57-ABC6-4801-97A2-CC8B0EFABB91}"/>
              </a:ext>
            </a:extLst>
          </p:cNvPr>
          <p:cNvSpPr>
            <a:spLocks noGrp="1"/>
          </p:cNvSpPr>
          <p:nvPr>
            <p:ph type="title"/>
          </p:nvPr>
        </p:nvSpPr>
        <p:spPr>
          <a:xfrm>
            <a:off x="838200" y="844596"/>
            <a:ext cx="10515600" cy="1325563"/>
          </a:xfrm>
        </p:spPr>
        <p:txBody>
          <a:bodyPr>
            <a:normAutofit/>
          </a:bodyPr>
          <a:lstStyle/>
          <a:p>
            <a:r>
              <a:rPr lang="en-US" sz="3600" dirty="0">
                <a:latin typeface="Inter Black" panose="020B0502030000000004" pitchFamily="34" charset="0"/>
                <a:ea typeface="Inter Black" panose="020B0502030000000004" pitchFamily="34" charset="0"/>
              </a:rPr>
              <a:t>Results &amp; Discussion: Error maps</a:t>
            </a:r>
          </a:p>
        </p:txBody>
      </p:sp>
      <mc:AlternateContent xmlns:mc="http://schemas.openxmlformats.org/markup-compatibility/2006">
        <mc:Choice xmlns:a14="http://schemas.microsoft.com/office/drawing/2010/main" Requires="a14">
          <p:sp>
            <p:nvSpPr>
              <p:cNvPr id="33" name="Content Placeholder 2">
                <a:extLst>
                  <a:ext uri="{FF2B5EF4-FFF2-40B4-BE49-F238E27FC236}">
                    <a16:creationId xmlns:a16="http://schemas.microsoft.com/office/drawing/2014/main" id="{446BDF73-F18F-4A27-88C3-5A5C501A730D}"/>
                  </a:ext>
                </a:extLst>
              </p:cNvPr>
              <p:cNvSpPr>
                <a:spLocks noGrp="1"/>
              </p:cNvSpPr>
              <p:nvPr>
                <p:ph idx="1"/>
              </p:nvPr>
            </p:nvSpPr>
            <p:spPr>
              <a:xfrm>
                <a:off x="838200" y="1976849"/>
                <a:ext cx="10515600" cy="3849178"/>
              </a:xfrm>
            </p:spPr>
            <p:txBody>
              <a:bodyPr>
                <a:normAutofit/>
              </a:bodyPr>
              <a:lstStyle/>
              <a:p>
                <a:pPr marL="0" indent="0">
                  <a:lnSpc>
                    <a:spcPct val="114000"/>
                  </a:lnSpc>
                  <a:spcBef>
                    <a:spcPts val="0"/>
                  </a:spcBef>
                  <a:buNone/>
                </a:pPr>
                <a:r>
                  <a:rPr lang="en-US" sz="1800" dirty="0">
                    <a:latin typeface="Inter Light" panose="020B0502030000000004" pitchFamily="34" charset="0"/>
                    <a:ea typeface="Inter Light" panose="020B0502030000000004" pitchFamily="34" charset="0"/>
                  </a:rPr>
                  <a:t>Error maps generated by compressively sensing the signal &amp; evaluating the metrics for:</a:t>
                </a:r>
              </a:p>
              <a:p>
                <a:pPr>
                  <a:lnSpc>
                    <a:spcPct val="114000"/>
                  </a:lnSpc>
                  <a:spcBef>
                    <a:spcPts val="0"/>
                  </a:spcBef>
                </a:pPr>
                <a:r>
                  <a:rPr lang="en-US" sz="1800" dirty="0">
                    <a:latin typeface="Inter Light" panose="020B0502030000000004" pitchFamily="34" charset="0"/>
                    <a:ea typeface="Inter Light" panose="020B0502030000000004" pitchFamily="34" charset="0"/>
                  </a:rPr>
                  <a:t>Compression ratio </a:t>
                </a:r>
                <a14:m>
                  <m:oMath xmlns:m="http://schemas.openxmlformats.org/officeDocument/2006/math">
                    <m:r>
                      <a:rPr lang="en-US" sz="1800" b="0" i="1" smtClean="0">
                        <a:latin typeface="Cambria Math" panose="02040503050406030204" pitchFamily="18" charset="0"/>
                      </a:rPr>
                      <m:t>𝑚</m:t>
                    </m:r>
                    <m:r>
                      <a:rPr lang="en-US" sz="1800" b="0" i="1" smtClean="0">
                        <a:latin typeface="Cambria Math" panose="02040503050406030204" pitchFamily="18" charset="0"/>
                      </a:rPr>
                      <m:t>/</m:t>
                    </m:r>
                    <m:r>
                      <a:rPr lang="en-US" sz="1800" b="0" i="1" smtClean="0">
                        <a:latin typeface="Cambria Math" panose="02040503050406030204" pitchFamily="18" charset="0"/>
                      </a:rPr>
                      <m:t>𝑛</m:t>
                    </m:r>
                  </m:oMath>
                </a14:m>
                <a:r>
                  <a:rPr lang="en-US" sz="1800" dirty="0">
                    <a:latin typeface="Inter Light" panose="020B0502030000000004" pitchFamily="34" charset="0"/>
                    <a:ea typeface="Inter Light" panose="020B0502030000000004" pitchFamily="34" charset="0"/>
                  </a:rPr>
                  <a:t> </a:t>
                </a:r>
                <a14:m>
                  <m:oMath xmlns:m="http://schemas.openxmlformats.org/officeDocument/2006/math">
                    <m:r>
                      <a:rPr lang="en-US" sz="1800" b="0" i="1" dirty="0" smtClean="0">
                        <a:latin typeface="Cambria Math" panose="02040503050406030204" pitchFamily="18" charset="0"/>
                      </a:rPr>
                      <m:t>∈[0.1, 0.9]</m:t>
                    </m:r>
                  </m:oMath>
                </a14:m>
                <a:r>
                  <a:rPr lang="en-US" sz="1800" dirty="0">
                    <a:latin typeface="Inter Light" panose="020B0502030000000004" pitchFamily="34" charset="0"/>
                    <a:ea typeface="Inter Light" panose="020B0502030000000004" pitchFamily="34" charset="0"/>
                  </a:rPr>
                  <a:t> in increments of 0.1</a:t>
                </a:r>
              </a:p>
              <a:p>
                <a:pPr>
                  <a:lnSpc>
                    <a:spcPct val="114000"/>
                  </a:lnSpc>
                  <a:spcBef>
                    <a:spcPts val="0"/>
                  </a:spcBef>
                </a:pPr>
                <a:r>
                  <a:rPr lang="en-US" sz="1800" dirty="0">
                    <a:latin typeface="Inter Light" panose="020B0502030000000004" pitchFamily="34" charset="0"/>
                    <a:ea typeface="Inter Light" panose="020B0502030000000004" pitchFamily="34" charset="0"/>
                  </a:rPr>
                  <a:t>Number of frames </a:t>
                </a:r>
                <a14:m>
                  <m:oMath xmlns:m="http://schemas.openxmlformats.org/officeDocument/2006/math">
                    <m:r>
                      <a:rPr lang="en-US" sz="1800" b="0" i="1" smtClean="0">
                        <a:latin typeface="Cambria Math" panose="02040503050406030204" pitchFamily="18" charset="0"/>
                      </a:rPr>
                      <m:t>∈{128, 256, 512, 1024}</m:t>
                    </m:r>
                  </m:oMath>
                </a14:m>
                <a:endParaRPr lang="en-US" sz="1800" dirty="0">
                  <a:latin typeface="Inter Light" panose="020B0502030000000004" pitchFamily="34" charset="0"/>
                  <a:ea typeface="Inter Light" panose="020B0502030000000004" pitchFamily="34" charset="0"/>
                </a:endParaRPr>
              </a:p>
              <a:p>
                <a:pPr>
                  <a:lnSpc>
                    <a:spcPct val="114000"/>
                  </a:lnSpc>
                  <a:spcBef>
                    <a:spcPts val="0"/>
                  </a:spcBef>
                </a:pPr>
                <a:r>
                  <a:rPr lang="en-US" sz="1800" dirty="0">
                    <a:latin typeface="Inter Light" panose="020B0502030000000004" pitchFamily="34" charset="0"/>
                    <a:ea typeface="Inter Light" panose="020B0502030000000004" pitchFamily="34" charset="0"/>
                  </a:rPr>
                  <a:t>Frame overlap constant at 75%</a:t>
                </a:r>
              </a:p>
            </p:txBody>
          </p:sp>
        </mc:Choice>
        <mc:Fallback>
          <p:sp>
            <p:nvSpPr>
              <p:cNvPr id="33" name="Content Placeholder 2">
                <a:extLst>
                  <a:ext uri="{FF2B5EF4-FFF2-40B4-BE49-F238E27FC236}">
                    <a16:creationId xmlns:a16="http://schemas.microsoft.com/office/drawing/2014/main" id="{446BDF73-F18F-4A27-88C3-5A5C501A730D}"/>
                  </a:ext>
                </a:extLst>
              </p:cNvPr>
              <p:cNvSpPr>
                <a:spLocks noGrp="1" noRot="1" noChangeAspect="1" noMove="1" noResize="1" noEditPoints="1" noAdjustHandles="1" noChangeArrowheads="1" noChangeShapeType="1" noTextEdit="1"/>
              </p:cNvSpPr>
              <p:nvPr>
                <p:ph idx="1"/>
              </p:nvPr>
            </p:nvSpPr>
            <p:spPr>
              <a:xfrm>
                <a:off x="838200" y="1976849"/>
                <a:ext cx="10515600" cy="3849178"/>
              </a:xfrm>
              <a:blipFill>
                <a:blip r:embed="rId2"/>
                <a:stretch>
                  <a:fillRect l="-522" t="-475"/>
                </a:stretch>
              </a:blipFill>
            </p:spPr>
            <p:txBody>
              <a:bodyPr/>
              <a:lstStyle/>
              <a:p>
                <a:r>
                  <a:rPr lang="en-US">
                    <a:noFill/>
                  </a:rPr>
                  <a:t> </a:t>
                </a:r>
              </a:p>
            </p:txBody>
          </p:sp>
        </mc:Fallback>
      </mc:AlternateContent>
    </p:spTree>
    <p:extLst>
      <p:ext uri="{BB962C8B-B14F-4D97-AF65-F5344CB8AC3E}">
        <p14:creationId xmlns:p14="http://schemas.microsoft.com/office/powerpoint/2010/main" val="55069510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2B825E9-7655-4126-82B8-74243C134156}"/>
              </a:ext>
            </a:extLst>
          </p:cNvPr>
          <p:cNvSpPr>
            <a:spLocks noGrp="1"/>
          </p:cNvSpPr>
          <p:nvPr>
            <p:ph type="sldNum" sz="quarter" idx="12"/>
          </p:nvPr>
        </p:nvSpPr>
        <p:spPr>
          <a:xfrm>
            <a:off x="4345579" y="6354220"/>
            <a:ext cx="3500842" cy="365125"/>
          </a:xfrm>
        </p:spPr>
        <p:txBody>
          <a:bodyPr/>
          <a:lstStyle/>
          <a:p>
            <a:pPr algn="ctr"/>
            <a:r>
              <a:rPr lang="en-US" dirty="0">
                <a:solidFill>
                  <a:schemeClr val="tx1"/>
                </a:solidFill>
                <a:latin typeface="Inter Light" panose="020B0502030000000004" pitchFamily="34" charset="0"/>
                <a:ea typeface="Inter Light" panose="020B0502030000000004" pitchFamily="34" charset="0"/>
              </a:rPr>
              <a:t>SPP-2020-4C-04-</a:t>
            </a:r>
            <a:fld id="{90242225-1B5C-40D1-9D71-ACD27A5DE075}" type="slidenum">
              <a:rPr lang="en-US" smtClean="0">
                <a:solidFill>
                  <a:schemeClr val="tx1"/>
                </a:solidFill>
                <a:latin typeface="Inter Light" panose="020B0502030000000004" pitchFamily="34" charset="0"/>
                <a:ea typeface="Inter Light" panose="020B0502030000000004" pitchFamily="34" charset="0"/>
              </a:rPr>
              <a:pPr algn="ctr"/>
              <a:t>25</a:t>
            </a:fld>
            <a:endParaRPr lang="en-US" dirty="0">
              <a:solidFill>
                <a:schemeClr val="tx1"/>
              </a:solidFill>
              <a:latin typeface="Inter Light" panose="020B0502030000000004" pitchFamily="34" charset="0"/>
              <a:ea typeface="Inter Light" panose="020B0502030000000004" pitchFamily="34" charset="0"/>
            </a:endParaRPr>
          </a:p>
        </p:txBody>
      </p:sp>
      <p:cxnSp>
        <p:nvCxnSpPr>
          <p:cNvPr id="20" name="Straight Connector 19">
            <a:extLst>
              <a:ext uri="{FF2B5EF4-FFF2-40B4-BE49-F238E27FC236}">
                <a16:creationId xmlns:a16="http://schemas.microsoft.com/office/drawing/2014/main" id="{DF426EEF-ED2D-43CE-A015-266DEFB4E8A0}"/>
              </a:ext>
            </a:extLst>
          </p:cNvPr>
          <p:cNvCxnSpPr>
            <a:cxnSpLocks/>
          </p:cNvCxnSpPr>
          <p:nvPr/>
        </p:nvCxnSpPr>
        <p:spPr>
          <a:xfrm flipH="1">
            <a:off x="1" y="1336039"/>
            <a:ext cx="12191999"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CE0BAEF-39B3-40D1-B7CC-BD01902FEF56}"/>
              </a:ext>
            </a:extLst>
          </p:cNvPr>
          <p:cNvCxnSpPr>
            <a:cxnSpLocks/>
          </p:cNvCxnSpPr>
          <p:nvPr/>
        </p:nvCxnSpPr>
        <p:spPr>
          <a:xfrm flipH="1">
            <a:off x="0" y="6207084"/>
            <a:ext cx="121920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itle 1">
            <a:extLst>
              <a:ext uri="{FF2B5EF4-FFF2-40B4-BE49-F238E27FC236}">
                <a16:creationId xmlns:a16="http://schemas.microsoft.com/office/drawing/2014/main" id="{015E4B57-ABC6-4801-97A2-CC8B0EFABB91}"/>
              </a:ext>
            </a:extLst>
          </p:cNvPr>
          <p:cNvSpPr>
            <a:spLocks noGrp="1"/>
          </p:cNvSpPr>
          <p:nvPr>
            <p:ph type="title"/>
          </p:nvPr>
        </p:nvSpPr>
        <p:spPr>
          <a:xfrm>
            <a:off x="838200" y="284068"/>
            <a:ext cx="10515600" cy="857840"/>
          </a:xfrm>
        </p:spPr>
        <p:txBody>
          <a:bodyPr>
            <a:normAutofit/>
          </a:bodyPr>
          <a:lstStyle/>
          <a:p>
            <a:pPr algn="ctr"/>
            <a:r>
              <a:rPr lang="en-US" sz="3600" dirty="0">
                <a:latin typeface="Inter Black" panose="020B0502030000000004" pitchFamily="34" charset="0"/>
                <a:ea typeface="Inter Black" panose="020B0502030000000004" pitchFamily="34" charset="0"/>
              </a:rPr>
              <a:t>Error maps</a:t>
            </a:r>
          </a:p>
        </p:txBody>
      </p:sp>
      <p:pic>
        <p:nvPicPr>
          <p:cNvPr id="10" name="Content Placeholder 5">
            <a:extLst>
              <a:ext uri="{FF2B5EF4-FFF2-40B4-BE49-F238E27FC236}">
                <a16:creationId xmlns:a16="http://schemas.microsoft.com/office/drawing/2014/main" id="{D3198D33-7A76-40F1-9A64-9A7F4EE5FB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60266"/>
            <a:ext cx="12192000" cy="3288970"/>
          </a:xfrm>
        </p:spPr>
      </p:pic>
    </p:spTree>
    <p:extLst>
      <p:ext uri="{BB962C8B-B14F-4D97-AF65-F5344CB8AC3E}">
        <p14:creationId xmlns:p14="http://schemas.microsoft.com/office/powerpoint/2010/main" val="377460060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2B825E9-7655-4126-82B8-74243C134156}"/>
              </a:ext>
            </a:extLst>
          </p:cNvPr>
          <p:cNvSpPr>
            <a:spLocks noGrp="1"/>
          </p:cNvSpPr>
          <p:nvPr>
            <p:ph type="sldNum" sz="quarter" idx="12"/>
          </p:nvPr>
        </p:nvSpPr>
        <p:spPr>
          <a:xfrm>
            <a:off x="4345579" y="6354220"/>
            <a:ext cx="3500842" cy="365125"/>
          </a:xfrm>
        </p:spPr>
        <p:txBody>
          <a:bodyPr/>
          <a:lstStyle/>
          <a:p>
            <a:pPr algn="ctr"/>
            <a:r>
              <a:rPr lang="en-US" dirty="0">
                <a:solidFill>
                  <a:schemeClr val="tx1"/>
                </a:solidFill>
                <a:latin typeface="Inter Light" panose="020B0502030000000004" pitchFamily="34" charset="0"/>
                <a:ea typeface="Inter Light" panose="020B0502030000000004" pitchFamily="34" charset="0"/>
              </a:rPr>
              <a:t>SPP-2020-4C-04-</a:t>
            </a:r>
            <a:fld id="{90242225-1B5C-40D1-9D71-ACD27A5DE075}" type="slidenum">
              <a:rPr lang="en-US" smtClean="0">
                <a:solidFill>
                  <a:schemeClr val="tx1"/>
                </a:solidFill>
                <a:latin typeface="Inter Light" panose="020B0502030000000004" pitchFamily="34" charset="0"/>
                <a:ea typeface="Inter Light" panose="020B0502030000000004" pitchFamily="34" charset="0"/>
              </a:rPr>
              <a:pPr algn="ctr"/>
              <a:t>26</a:t>
            </a:fld>
            <a:endParaRPr lang="en-US" dirty="0">
              <a:solidFill>
                <a:schemeClr val="tx1"/>
              </a:solidFill>
              <a:latin typeface="Inter Light" panose="020B0502030000000004" pitchFamily="34" charset="0"/>
              <a:ea typeface="Inter Light" panose="020B0502030000000004" pitchFamily="34" charset="0"/>
            </a:endParaRPr>
          </a:p>
        </p:txBody>
      </p:sp>
      <p:sp>
        <p:nvSpPr>
          <p:cNvPr id="41" name="Rectangle 40">
            <a:extLst>
              <a:ext uri="{FF2B5EF4-FFF2-40B4-BE49-F238E27FC236}">
                <a16:creationId xmlns:a16="http://schemas.microsoft.com/office/drawing/2014/main" id="{75B5E400-0755-4DD4-A6B0-6ADDBC263931}"/>
              </a:ext>
            </a:extLst>
          </p:cNvPr>
          <p:cNvSpPr/>
          <p:nvPr/>
        </p:nvSpPr>
        <p:spPr>
          <a:xfrm>
            <a:off x="11025052" y="5172895"/>
            <a:ext cx="1166948" cy="1690245"/>
          </a:xfrm>
          <a:prstGeom prst="rect">
            <a:avLst/>
          </a:prstGeom>
          <a:solidFill>
            <a:srgbClr val="005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D21F843-4592-4819-A61C-137E1354D856}"/>
              </a:ext>
            </a:extLst>
          </p:cNvPr>
          <p:cNvSpPr/>
          <p:nvPr/>
        </p:nvSpPr>
        <p:spPr>
          <a:xfrm>
            <a:off x="0" y="6037525"/>
            <a:ext cx="838195" cy="820476"/>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1FB0CB-8222-424A-BFA2-D74888BA62FD}"/>
              </a:ext>
            </a:extLst>
          </p:cNvPr>
          <p:cNvSpPr/>
          <p:nvPr/>
        </p:nvSpPr>
        <p:spPr>
          <a:xfrm>
            <a:off x="11025051" y="1204"/>
            <a:ext cx="1166949" cy="1077148"/>
          </a:xfrm>
          <a:prstGeom prst="rect">
            <a:avLst/>
          </a:prstGeom>
          <a:solidFill>
            <a:srgbClr val="FB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DF426EEF-ED2D-43CE-A015-266DEFB4E8A0}"/>
              </a:ext>
            </a:extLst>
          </p:cNvPr>
          <p:cNvCxnSpPr>
            <a:cxnSpLocks/>
          </p:cNvCxnSpPr>
          <p:nvPr/>
        </p:nvCxnSpPr>
        <p:spPr>
          <a:xfrm flipH="1">
            <a:off x="10964091" y="1083491"/>
            <a:ext cx="122791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CE0BAEF-39B3-40D1-B7CC-BD01902FEF56}"/>
              </a:ext>
            </a:extLst>
          </p:cNvPr>
          <p:cNvCxnSpPr>
            <a:cxnSpLocks/>
          </p:cNvCxnSpPr>
          <p:nvPr/>
        </p:nvCxnSpPr>
        <p:spPr>
          <a:xfrm flipH="1">
            <a:off x="0" y="6037524"/>
            <a:ext cx="11025051"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399D43-996D-4C34-8658-3C1360250584}"/>
              </a:ext>
            </a:extLst>
          </p:cNvPr>
          <p:cNvCxnSpPr>
            <a:cxnSpLocks/>
          </p:cNvCxnSpPr>
          <p:nvPr/>
        </p:nvCxnSpPr>
        <p:spPr>
          <a:xfrm flipV="1">
            <a:off x="11025051" y="0"/>
            <a:ext cx="0" cy="685800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F95D28-0320-4431-859E-7C96F00306EC}"/>
              </a:ext>
            </a:extLst>
          </p:cNvPr>
          <p:cNvCxnSpPr>
            <a:cxnSpLocks/>
          </p:cNvCxnSpPr>
          <p:nvPr/>
        </p:nvCxnSpPr>
        <p:spPr>
          <a:xfrm>
            <a:off x="10964091" y="5107576"/>
            <a:ext cx="1227909"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itle 1">
            <a:extLst>
              <a:ext uri="{FF2B5EF4-FFF2-40B4-BE49-F238E27FC236}">
                <a16:creationId xmlns:a16="http://schemas.microsoft.com/office/drawing/2014/main" id="{015E4B57-ABC6-4801-97A2-CC8B0EFABB91}"/>
              </a:ext>
            </a:extLst>
          </p:cNvPr>
          <p:cNvSpPr>
            <a:spLocks noGrp="1"/>
          </p:cNvSpPr>
          <p:nvPr>
            <p:ph type="title"/>
          </p:nvPr>
        </p:nvSpPr>
        <p:spPr>
          <a:xfrm>
            <a:off x="418011" y="489966"/>
            <a:ext cx="10515600" cy="1325563"/>
          </a:xfrm>
        </p:spPr>
        <p:txBody>
          <a:bodyPr>
            <a:normAutofit/>
          </a:bodyPr>
          <a:lstStyle/>
          <a:p>
            <a:r>
              <a:rPr lang="en-US" sz="3600" dirty="0">
                <a:latin typeface="Inter Black" panose="020B0502030000000004" pitchFamily="34" charset="0"/>
                <a:ea typeface="Inter Black" panose="020B0502030000000004" pitchFamily="34" charset="0"/>
              </a:rPr>
              <a:t>Conclusions</a:t>
            </a:r>
          </a:p>
        </p:txBody>
      </p:sp>
      <p:sp>
        <p:nvSpPr>
          <p:cNvPr id="33" name="Content Placeholder 2">
            <a:extLst>
              <a:ext uri="{FF2B5EF4-FFF2-40B4-BE49-F238E27FC236}">
                <a16:creationId xmlns:a16="http://schemas.microsoft.com/office/drawing/2014/main" id="{446BDF73-F18F-4A27-88C3-5A5C501A730D}"/>
              </a:ext>
            </a:extLst>
          </p:cNvPr>
          <p:cNvSpPr>
            <a:spLocks noGrp="1"/>
          </p:cNvSpPr>
          <p:nvPr>
            <p:ph idx="1"/>
          </p:nvPr>
        </p:nvSpPr>
        <p:spPr>
          <a:xfrm>
            <a:off x="418011" y="1881051"/>
            <a:ext cx="10515600" cy="3590345"/>
          </a:xfrm>
        </p:spPr>
        <p:txBody>
          <a:bodyPr>
            <a:normAutofit/>
          </a:bodyPr>
          <a:lstStyle/>
          <a:p>
            <a:pPr>
              <a:lnSpc>
                <a:spcPct val="114000"/>
              </a:lnSpc>
              <a:spcBef>
                <a:spcPts val="0"/>
              </a:spcBef>
            </a:pPr>
            <a:r>
              <a:rPr lang="en-US" sz="1800" dirty="0">
                <a:latin typeface="Inter Light" panose="020B0502030000000004" pitchFamily="34" charset="0"/>
                <a:ea typeface="Inter Light" panose="020B0502030000000004" pitchFamily="34" charset="0"/>
              </a:rPr>
              <a:t>Reconstruction quality of compressively sampled speech was quantified by </a:t>
            </a:r>
            <a:r>
              <a:rPr lang="en-US" sz="1800" dirty="0">
                <a:latin typeface="Inter Medium" panose="020B0502030000000004" pitchFamily="34" charset="0"/>
                <a:ea typeface="Inter Medium" panose="020B0502030000000004" pitchFamily="34" charset="0"/>
              </a:rPr>
              <a:t>compression ratio</a:t>
            </a:r>
            <a:r>
              <a:rPr lang="en-US" sz="1800" b="1" dirty="0">
                <a:latin typeface="Inter Light" panose="020B0502030000000004" pitchFamily="34" charset="0"/>
                <a:ea typeface="Inter Light" panose="020B0502030000000004" pitchFamily="34" charset="0"/>
              </a:rPr>
              <a:t> </a:t>
            </a:r>
            <a:r>
              <a:rPr lang="en-US" sz="1800" dirty="0">
                <a:latin typeface="Inter Light" panose="020B0502030000000004" pitchFamily="34" charset="0"/>
                <a:ea typeface="Inter Light" panose="020B0502030000000004" pitchFamily="34" charset="0"/>
              </a:rPr>
              <a:t>&amp; </a:t>
            </a:r>
            <a:r>
              <a:rPr lang="en-US" sz="1800" dirty="0">
                <a:latin typeface="Inter Medium" panose="020B0502030000000004" pitchFamily="34" charset="0"/>
                <a:ea typeface="Inter Medium" panose="020B0502030000000004" pitchFamily="34" charset="0"/>
              </a:rPr>
              <a:t>number of frames</a:t>
            </a:r>
          </a:p>
          <a:p>
            <a:pPr>
              <a:lnSpc>
                <a:spcPct val="114000"/>
              </a:lnSpc>
              <a:spcBef>
                <a:spcPts val="0"/>
              </a:spcBef>
            </a:pPr>
            <a:r>
              <a:rPr lang="en-US" sz="1800" dirty="0">
                <a:latin typeface="Inter Light" panose="020B0502030000000004" pitchFamily="34" charset="0"/>
                <a:ea typeface="Inter Light" panose="020B0502030000000004" pitchFamily="34" charset="0"/>
              </a:rPr>
              <a:t>Evaluation of a perceptually-intuitive metric (PESQ) shows that it is sensitive only to changes in compression</a:t>
            </a:r>
          </a:p>
          <a:p>
            <a:pPr>
              <a:lnSpc>
                <a:spcPct val="114000"/>
              </a:lnSpc>
              <a:spcBef>
                <a:spcPts val="0"/>
              </a:spcBef>
            </a:pPr>
            <a:r>
              <a:rPr lang="en-US" sz="1800" dirty="0">
                <a:latin typeface="Inter Light" panose="020B0502030000000004" pitchFamily="34" charset="0"/>
                <a:ea typeface="Inter Light" panose="020B0502030000000004" pitchFamily="34" charset="0"/>
              </a:rPr>
              <a:t>Evaluation of a statistical metric (</a:t>
            </a:r>
            <a:r>
              <a:rPr lang="en-US" sz="1800" dirty="0" err="1">
                <a:latin typeface="Inter Light" panose="020B0502030000000004" pitchFamily="34" charset="0"/>
                <a:ea typeface="Inter Light" panose="020B0502030000000004" pitchFamily="34" charset="0"/>
              </a:rPr>
              <a:t>SNR</a:t>
            </a:r>
            <a:r>
              <a:rPr lang="en-US" sz="1800" baseline="-25000" dirty="0" err="1">
                <a:latin typeface="Inter Light" panose="020B0502030000000004" pitchFamily="34" charset="0"/>
                <a:ea typeface="Inter Light" panose="020B0502030000000004" pitchFamily="34" charset="0"/>
              </a:rPr>
              <a:t>seg</a:t>
            </a:r>
            <a:r>
              <a:rPr lang="en-US" sz="1800" dirty="0">
                <a:latin typeface="Inter Light" panose="020B0502030000000004" pitchFamily="34" charset="0"/>
                <a:ea typeface="Inter Light" panose="020B0502030000000004" pitchFamily="34" charset="0"/>
              </a:rPr>
              <a:t>) shows that it is sensitive only to the number of frames</a:t>
            </a:r>
          </a:p>
          <a:p>
            <a:pPr>
              <a:lnSpc>
                <a:spcPct val="114000"/>
              </a:lnSpc>
              <a:spcBef>
                <a:spcPts val="0"/>
              </a:spcBef>
            </a:pPr>
            <a:r>
              <a:rPr lang="en-US" sz="1800" dirty="0">
                <a:latin typeface="Inter Light" panose="020B0502030000000004" pitchFamily="34" charset="0"/>
                <a:ea typeface="Inter Light" panose="020B0502030000000004" pitchFamily="34" charset="0"/>
              </a:rPr>
              <a:t>Depending on the use case, the reconstruction quality of a speech signal can be described as a function solely of a relevant metric</a:t>
            </a:r>
          </a:p>
        </p:txBody>
      </p:sp>
      <p:cxnSp>
        <p:nvCxnSpPr>
          <p:cNvPr id="19" name="Straight Connector 18">
            <a:extLst>
              <a:ext uri="{FF2B5EF4-FFF2-40B4-BE49-F238E27FC236}">
                <a16:creationId xmlns:a16="http://schemas.microsoft.com/office/drawing/2014/main" id="{6B7E054C-815D-4C1A-9314-26F5C5D1489C}"/>
              </a:ext>
            </a:extLst>
          </p:cNvPr>
          <p:cNvCxnSpPr>
            <a:cxnSpLocks/>
          </p:cNvCxnSpPr>
          <p:nvPr/>
        </p:nvCxnSpPr>
        <p:spPr>
          <a:xfrm>
            <a:off x="838200" y="6037525"/>
            <a:ext cx="0" cy="820475"/>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84351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2B825E9-7655-4126-82B8-74243C134156}"/>
              </a:ext>
            </a:extLst>
          </p:cNvPr>
          <p:cNvSpPr>
            <a:spLocks noGrp="1"/>
          </p:cNvSpPr>
          <p:nvPr>
            <p:ph type="sldNum" sz="quarter" idx="12"/>
          </p:nvPr>
        </p:nvSpPr>
        <p:spPr>
          <a:xfrm>
            <a:off x="4345579" y="6354220"/>
            <a:ext cx="3500842" cy="365125"/>
          </a:xfrm>
        </p:spPr>
        <p:txBody>
          <a:bodyPr/>
          <a:lstStyle/>
          <a:p>
            <a:pPr algn="ctr"/>
            <a:r>
              <a:rPr lang="en-US" dirty="0">
                <a:solidFill>
                  <a:schemeClr val="tx1"/>
                </a:solidFill>
                <a:latin typeface="Inter Light" panose="020B0502030000000004" pitchFamily="34" charset="0"/>
                <a:ea typeface="Inter Light" panose="020B0502030000000004" pitchFamily="34" charset="0"/>
              </a:rPr>
              <a:t>SPP-2020-4C-04-</a:t>
            </a:r>
            <a:fld id="{90242225-1B5C-40D1-9D71-ACD27A5DE075}" type="slidenum">
              <a:rPr lang="en-US" smtClean="0">
                <a:solidFill>
                  <a:schemeClr val="tx1"/>
                </a:solidFill>
                <a:latin typeface="Inter Light" panose="020B0502030000000004" pitchFamily="34" charset="0"/>
                <a:ea typeface="Inter Light" panose="020B0502030000000004" pitchFamily="34" charset="0"/>
              </a:rPr>
              <a:pPr algn="ctr"/>
              <a:t>27</a:t>
            </a:fld>
            <a:endParaRPr lang="en-US" dirty="0">
              <a:solidFill>
                <a:schemeClr val="tx1"/>
              </a:solidFill>
              <a:latin typeface="Inter Light" panose="020B0502030000000004" pitchFamily="34" charset="0"/>
              <a:ea typeface="Inter Light" panose="020B0502030000000004" pitchFamily="34" charset="0"/>
            </a:endParaRPr>
          </a:p>
        </p:txBody>
      </p:sp>
      <p:sp>
        <p:nvSpPr>
          <p:cNvPr id="41" name="Rectangle 40">
            <a:extLst>
              <a:ext uri="{FF2B5EF4-FFF2-40B4-BE49-F238E27FC236}">
                <a16:creationId xmlns:a16="http://schemas.microsoft.com/office/drawing/2014/main" id="{75B5E400-0755-4DD4-A6B0-6ADDBC263931}"/>
              </a:ext>
            </a:extLst>
          </p:cNvPr>
          <p:cNvSpPr/>
          <p:nvPr/>
        </p:nvSpPr>
        <p:spPr>
          <a:xfrm>
            <a:off x="11025052" y="5172895"/>
            <a:ext cx="1166948" cy="1690245"/>
          </a:xfrm>
          <a:prstGeom prst="rect">
            <a:avLst/>
          </a:prstGeom>
          <a:solidFill>
            <a:srgbClr val="005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D21F843-4592-4819-A61C-137E1354D856}"/>
              </a:ext>
            </a:extLst>
          </p:cNvPr>
          <p:cNvSpPr/>
          <p:nvPr/>
        </p:nvSpPr>
        <p:spPr>
          <a:xfrm>
            <a:off x="0" y="6037525"/>
            <a:ext cx="838195" cy="820476"/>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1FB0CB-8222-424A-BFA2-D74888BA62FD}"/>
              </a:ext>
            </a:extLst>
          </p:cNvPr>
          <p:cNvSpPr/>
          <p:nvPr/>
        </p:nvSpPr>
        <p:spPr>
          <a:xfrm>
            <a:off x="11025051" y="1204"/>
            <a:ext cx="1166949" cy="1077148"/>
          </a:xfrm>
          <a:prstGeom prst="rect">
            <a:avLst/>
          </a:prstGeom>
          <a:solidFill>
            <a:srgbClr val="FB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DF426EEF-ED2D-43CE-A015-266DEFB4E8A0}"/>
              </a:ext>
            </a:extLst>
          </p:cNvPr>
          <p:cNvCxnSpPr>
            <a:cxnSpLocks/>
          </p:cNvCxnSpPr>
          <p:nvPr/>
        </p:nvCxnSpPr>
        <p:spPr>
          <a:xfrm flipH="1">
            <a:off x="10964091" y="1083491"/>
            <a:ext cx="122791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CE0BAEF-39B3-40D1-B7CC-BD01902FEF56}"/>
              </a:ext>
            </a:extLst>
          </p:cNvPr>
          <p:cNvCxnSpPr>
            <a:cxnSpLocks/>
          </p:cNvCxnSpPr>
          <p:nvPr/>
        </p:nvCxnSpPr>
        <p:spPr>
          <a:xfrm flipH="1">
            <a:off x="0" y="6037524"/>
            <a:ext cx="11025051"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399D43-996D-4C34-8658-3C1360250584}"/>
              </a:ext>
            </a:extLst>
          </p:cNvPr>
          <p:cNvCxnSpPr>
            <a:cxnSpLocks/>
          </p:cNvCxnSpPr>
          <p:nvPr/>
        </p:nvCxnSpPr>
        <p:spPr>
          <a:xfrm flipV="1">
            <a:off x="11025051" y="0"/>
            <a:ext cx="0" cy="685800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F95D28-0320-4431-859E-7C96F00306EC}"/>
              </a:ext>
            </a:extLst>
          </p:cNvPr>
          <p:cNvCxnSpPr>
            <a:cxnSpLocks/>
          </p:cNvCxnSpPr>
          <p:nvPr/>
        </p:nvCxnSpPr>
        <p:spPr>
          <a:xfrm>
            <a:off x="10964091" y="5107576"/>
            <a:ext cx="1227909"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itle 1">
            <a:extLst>
              <a:ext uri="{FF2B5EF4-FFF2-40B4-BE49-F238E27FC236}">
                <a16:creationId xmlns:a16="http://schemas.microsoft.com/office/drawing/2014/main" id="{015E4B57-ABC6-4801-97A2-CC8B0EFABB91}"/>
              </a:ext>
            </a:extLst>
          </p:cNvPr>
          <p:cNvSpPr>
            <a:spLocks noGrp="1"/>
          </p:cNvSpPr>
          <p:nvPr>
            <p:ph type="title"/>
          </p:nvPr>
        </p:nvSpPr>
        <p:spPr>
          <a:xfrm>
            <a:off x="418011" y="489966"/>
            <a:ext cx="10515600" cy="1325563"/>
          </a:xfrm>
        </p:spPr>
        <p:txBody>
          <a:bodyPr>
            <a:normAutofit/>
          </a:bodyPr>
          <a:lstStyle/>
          <a:p>
            <a:r>
              <a:rPr lang="en-US" sz="3600" dirty="0">
                <a:latin typeface="Inter Black" panose="020B0502030000000004" pitchFamily="34" charset="0"/>
                <a:ea typeface="Inter Black" panose="020B0502030000000004" pitchFamily="34" charset="0"/>
              </a:rPr>
              <a:t>Recommendations</a:t>
            </a:r>
          </a:p>
        </p:txBody>
      </p:sp>
      <p:sp>
        <p:nvSpPr>
          <p:cNvPr id="33" name="Content Placeholder 2">
            <a:extLst>
              <a:ext uri="{FF2B5EF4-FFF2-40B4-BE49-F238E27FC236}">
                <a16:creationId xmlns:a16="http://schemas.microsoft.com/office/drawing/2014/main" id="{446BDF73-F18F-4A27-88C3-5A5C501A730D}"/>
              </a:ext>
            </a:extLst>
          </p:cNvPr>
          <p:cNvSpPr>
            <a:spLocks noGrp="1"/>
          </p:cNvSpPr>
          <p:nvPr>
            <p:ph idx="1"/>
          </p:nvPr>
        </p:nvSpPr>
        <p:spPr>
          <a:xfrm>
            <a:off x="418011" y="1881051"/>
            <a:ext cx="10515600" cy="3590345"/>
          </a:xfrm>
        </p:spPr>
        <p:txBody>
          <a:bodyPr>
            <a:normAutofit/>
          </a:bodyPr>
          <a:lstStyle/>
          <a:p>
            <a:pPr>
              <a:lnSpc>
                <a:spcPct val="114000"/>
              </a:lnSpc>
              <a:spcBef>
                <a:spcPts val="0"/>
              </a:spcBef>
            </a:pPr>
            <a:r>
              <a:rPr lang="en-US" sz="1800" dirty="0">
                <a:latin typeface="Inter Light" panose="020B0502030000000004" pitchFamily="34" charset="0"/>
                <a:ea typeface="Inter Light" panose="020B0502030000000004" pitchFamily="34" charset="0"/>
              </a:rPr>
              <a:t>Test on locally-acquired speech recordings</a:t>
            </a:r>
          </a:p>
          <a:p>
            <a:pPr>
              <a:lnSpc>
                <a:spcPct val="114000"/>
              </a:lnSpc>
              <a:spcBef>
                <a:spcPts val="0"/>
              </a:spcBef>
            </a:pPr>
            <a:r>
              <a:rPr lang="en-US" sz="1800" dirty="0">
                <a:latin typeface="Inter Light" panose="020B0502030000000004" pitchFamily="34" charset="0"/>
                <a:ea typeface="Inter Light" panose="020B0502030000000004" pitchFamily="34" charset="0"/>
              </a:rPr>
              <a:t>Test on higher-sample rate signals</a:t>
            </a:r>
          </a:p>
          <a:p>
            <a:pPr>
              <a:lnSpc>
                <a:spcPct val="114000"/>
              </a:lnSpc>
              <a:spcBef>
                <a:spcPts val="0"/>
              </a:spcBef>
            </a:pPr>
            <a:r>
              <a:rPr lang="en-US" sz="1800" dirty="0">
                <a:latin typeface="Inter Light" panose="020B0502030000000004" pitchFamily="34" charset="0"/>
                <a:ea typeface="Inter Light" panose="020B0502030000000004" pitchFamily="34" charset="0"/>
              </a:rPr>
              <a:t>Test on adaptive reconstruction algorithms</a:t>
            </a:r>
          </a:p>
        </p:txBody>
      </p:sp>
      <p:cxnSp>
        <p:nvCxnSpPr>
          <p:cNvPr id="19" name="Straight Connector 18">
            <a:extLst>
              <a:ext uri="{FF2B5EF4-FFF2-40B4-BE49-F238E27FC236}">
                <a16:creationId xmlns:a16="http://schemas.microsoft.com/office/drawing/2014/main" id="{6B7E054C-815D-4C1A-9314-26F5C5D1489C}"/>
              </a:ext>
            </a:extLst>
          </p:cNvPr>
          <p:cNvCxnSpPr>
            <a:cxnSpLocks/>
          </p:cNvCxnSpPr>
          <p:nvPr/>
        </p:nvCxnSpPr>
        <p:spPr>
          <a:xfrm>
            <a:off x="838200" y="6037525"/>
            <a:ext cx="0" cy="820475"/>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364020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D2724-740F-426C-AFFB-3AA8FAF86EB7}"/>
              </a:ext>
            </a:extLst>
          </p:cNvPr>
          <p:cNvSpPr>
            <a:spLocks noGrp="1"/>
          </p:cNvSpPr>
          <p:nvPr>
            <p:ph type="title"/>
          </p:nvPr>
        </p:nvSpPr>
        <p:spPr/>
        <p:txBody>
          <a:bodyPr>
            <a:normAutofit/>
          </a:bodyPr>
          <a:lstStyle/>
          <a:p>
            <a:r>
              <a:rPr lang="en-US" sz="3600" dirty="0">
                <a:latin typeface="Inter Black" panose="020B0502030000000004" pitchFamily="34" charset="0"/>
                <a:ea typeface="Inter Black" panose="020B0502030000000004" pitchFamily="34" charset="0"/>
              </a:rPr>
              <a:t>References</a:t>
            </a:r>
          </a:p>
        </p:txBody>
      </p:sp>
      <p:sp>
        <p:nvSpPr>
          <p:cNvPr id="3" name="Content Placeholder 2">
            <a:extLst>
              <a:ext uri="{FF2B5EF4-FFF2-40B4-BE49-F238E27FC236}">
                <a16:creationId xmlns:a16="http://schemas.microsoft.com/office/drawing/2014/main" id="{584870E4-6F5F-4B16-8BCE-E09871AD42D7}"/>
              </a:ext>
            </a:extLst>
          </p:cNvPr>
          <p:cNvSpPr>
            <a:spLocks noGrp="1"/>
          </p:cNvSpPr>
          <p:nvPr>
            <p:ph idx="1"/>
          </p:nvPr>
        </p:nvSpPr>
        <p:spPr>
          <a:xfrm>
            <a:off x="838200" y="1690688"/>
            <a:ext cx="10515600" cy="4351338"/>
          </a:xfrm>
        </p:spPr>
        <p:txBody>
          <a:bodyPr>
            <a:normAutofit/>
          </a:bodyPr>
          <a:lstStyle/>
          <a:p>
            <a:pPr marL="514350" indent="-514350">
              <a:lnSpc>
                <a:spcPct val="114000"/>
              </a:lnSpc>
              <a:spcBef>
                <a:spcPts val="0"/>
              </a:spcBef>
              <a:buFont typeface="+mj-lt"/>
              <a:buAutoNum type="arabicPeriod"/>
            </a:pPr>
            <a:r>
              <a:rPr lang="en-US" sz="1800" dirty="0">
                <a:latin typeface="Inter Light" panose="020B0502030000000004" pitchFamily="34" charset="0"/>
                <a:ea typeface="Inter Light" panose="020B0502030000000004" pitchFamily="34" charset="0"/>
              </a:rPr>
              <a:t>J. S. </a:t>
            </a:r>
            <a:r>
              <a:rPr lang="en-US" sz="1800" dirty="0" err="1">
                <a:latin typeface="Inter Light" panose="020B0502030000000004" pitchFamily="34" charset="0"/>
                <a:ea typeface="Inter Light" panose="020B0502030000000004" pitchFamily="34" charset="0"/>
              </a:rPr>
              <a:t>Garafolo</a:t>
            </a:r>
            <a:r>
              <a:rPr lang="en-US" sz="1800" dirty="0">
                <a:latin typeface="Inter Light" panose="020B0502030000000004" pitchFamily="34" charset="0"/>
                <a:ea typeface="Inter Light" panose="020B0502030000000004" pitchFamily="34" charset="0"/>
              </a:rPr>
              <a:t>, L. F. </a:t>
            </a:r>
            <a:r>
              <a:rPr lang="en-US" sz="1800" dirty="0" err="1">
                <a:latin typeface="Inter Light" panose="020B0502030000000004" pitchFamily="34" charset="0"/>
                <a:ea typeface="Inter Light" panose="020B0502030000000004" pitchFamily="34" charset="0"/>
              </a:rPr>
              <a:t>Lamel</a:t>
            </a:r>
            <a:r>
              <a:rPr lang="en-US" sz="1800" dirty="0">
                <a:latin typeface="Inter Light" panose="020B0502030000000004" pitchFamily="34" charset="0"/>
                <a:ea typeface="Inter Light" panose="020B0502030000000004" pitchFamily="34" charset="0"/>
              </a:rPr>
              <a:t>, W. M. Fisher, J. G. Fiscus, D. S. Pallett, N. L. Dahlgren, and V. </a:t>
            </a:r>
            <a:r>
              <a:rPr lang="en-US" sz="1800" dirty="0" err="1">
                <a:latin typeface="Inter Light" panose="020B0502030000000004" pitchFamily="34" charset="0"/>
                <a:ea typeface="Inter Light" panose="020B0502030000000004" pitchFamily="34" charset="0"/>
              </a:rPr>
              <a:t>Zue</a:t>
            </a:r>
            <a:r>
              <a:rPr lang="en-US" sz="1800" dirty="0">
                <a:latin typeface="Inter Light" panose="020B0502030000000004" pitchFamily="34" charset="0"/>
                <a:ea typeface="Inter Light" panose="020B0502030000000004" pitchFamily="34" charset="0"/>
              </a:rPr>
              <a:t>, </a:t>
            </a:r>
            <a:r>
              <a:rPr lang="en-US" sz="1800" i="1" dirty="0">
                <a:latin typeface="Inter Light" panose="020B0502030000000004" pitchFamily="34" charset="0"/>
                <a:ea typeface="Inter Light" panose="020B0502030000000004" pitchFamily="34" charset="0"/>
              </a:rPr>
              <a:t>TIMIT acoustic-phonetic continuous speech corpus LDC93S1</a:t>
            </a:r>
            <a:r>
              <a:rPr lang="en-US" sz="1800" dirty="0">
                <a:latin typeface="Inter Light" panose="020B0502030000000004" pitchFamily="34" charset="0"/>
                <a:ea typeface="Inter Light" panose="020B0502030000000004" pitchFamily="34" charset="0"/>
              </a:rPr>
              <a:t> (Linguistic Data Consortium, 1993).</a:t>
            </a:r>
          </a:p>
          <a:p>
            <a:pPr marL="514350" indent="-514350">
              <a:lnSpc>
                <a:spcPct val="114000"/>
              </a:lnSpc>
              <a:spcBef>
                <a:spcPts val="0"/>
              </a:spcBef>
              <a:buFont typeface="+mj-lt"/>
              <a:buAutoNum type="arabicPeriod"/>
            </a:pPr>
            <a:r>
              <a:rPr lang="en-US" sz="1800" dirty="0">
                <a:latin typeface="Inter Light" panose="020B0502030000000004" pitchFamily="34" charset="0"/>
                <a:ea typeface="Inter Light" panose="020B0502030000000004" pitchFamily="34" charset="0"/>
              </a:rPr>
              <a:t>Telecommunication Standardization Sector of ITU, Perceptual Evaluation for Speech Quality (PESQ): An objective method for end-to-end speech quality assessment of narrow-band telephone networks and speech codecs, </a:t>
            </a:r>
            <a:r>
              <a:rPr lang="en-US" sz="1800" i="1" dirty="0">
                <a:latin typeface="Inter Light" panose="020B0502030000000004" pitchFamily="34" charset="0"/>
                <a:ea typeface="Inter Light" panose="020B0502030000000004" pitchFamily="34" charset="0"/>
              </a:rPr>
              <a:t>ITU-T Recommendation P.862 (02/01)</a:t>
            </a:r>
            <a:r>
              <a:rPr lang="en-US" sz="1800" dirty="0">
                <a:latin typeface="Inter Light" panose="020B0502030000000004" pitchFamily="34" charset="0"/>
                <a:ea typeface="Inter Light" panose="020B0502030000000004" pitchFamily="34" charset="0"/>
              </a:rPr>
              <a:t> (2001).</a:t>
            </a:r>
          </a:p>
        </p:txBody>
      </p:sp>
      <p:sp>
        <p:nvSpPr>
          <p:cNvPr id="8" name="Rectangle 7">
            <a:extLst>
              <a:ext uri="{FF2B5EF4-FFF2-40B4-BE49-F238E27FC236}">
                <a16:creationId xmlns:a16="http://schemas.microsoft.com/office/drawing/2014/main" id="{0824F560-4D32-4BF3-989D-68FFCF1BE255}"/>
              </a:ext>
            </a:extLst>
          </p:cNvPr>
          <p:cNvSpPr/>
          <p:nvPr/>
        </p:nvSpPr>
        <p:spPr>
          <a:xfrm>
            <a:off x="11704325" y="6183812"/>
            <a:ext cx="487675" cy="674188"/>
          </a:xfrm>
          <a:prstGeom prst="rect">
            <a:avLst/>
          </a:prstGeom>
          <a:solidFill>
            <a:srgbClr val="FB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60F599-1450-463B-8ED2-D73A68D3D44D}"/>
              </a:ext>
            </a:extLst>
          </p:cNvPr>
          <p:cNvSpPr/>
          <p:nvPr/>
        </p:nvSpPr>
        <p:spPr>
          <a:xfrm>
            <a:off x="11704325" y="674188"/>
            <a:ext cx="487676" cy="4690289"/>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E8D66BB-90A9-4D10-97B6-C7D5D118E81D}"/>
              </a:ext>
            </a:extLst>
          </p:cNvPr>
          <p:cNvCxnSpPr>
            <a:cxnSpLocks/>
          </p:cNvCxnSpPr>
          <p:nvPr/>
        </p:nvCxnSpPr>
        <p:spPr>
          <a:xfrm flipH="1">
            <a:off x="11573691" y="674188"/>
            <a:ext cx="618308"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4DDEC9E-CD41-481F-9A87-67AB90B22DF3}"/>
              </a:ext>
            </a:extLst>
          </p:cNvPr>
          <p:cNvCxnSpPr>
            <a:cxnSpLocks/>
          </p:cNvCxnSpPr>
          <p:nvPr/>
        </p:nvCxnSpPr>
        <p:spPr>
          <a:xfrm>
            <a:off x="11639005" y="0"/>
            <a:ext cx="0" cy="685800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3F0A17E-4525-4AA4-BE41-4C5AB2AFB9E3}"/>
              </a:ext>
            </a:extLst>
          </p:cNvPr>
          <p:cNvCxnSpPr>
            <a:cxnSpLocks/>
          </p:cNvCxnSpPr>
          <p:nvPr/>
        </p:nvCxnSpPr>
        <p:spPr>
          <a:xfrm flipH="1">
            <a:off x="11639005" y="5427981"/>
            <a:ext cx="552996"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B2F8C72-F38E-45AF-8E15-830A70893226}"/>
              </a:ext>
            </a:extLst>
          </p:cNvPr>
          <p:cNvCxnSpPr>
            <a:cxnSpLocks/>
          </p:cNvCxnSpPr>
          <p:nvPr/>
        </p:nvCxnSpPr>
        <p:spPr>
          <a:xfrm flipH="1">
            <a:off x="11573691" y="6183812"/>
            <a:ext cx="618309"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Slide Number Placeholder 4">
            <a:extLst>
              <a:ext uri="{FF2B5EF4-FFF2-40B4-BE49-F238E27FC236}">
                <a16:creationId xmlns:a16="http://schemas.microsoft.com/office/drawing/2014/main" id="{B980A43A-606A-4FEB-B2CE-E3AE8D1F146A}"/>
              </a:ext>
            </a:extLst>
          </p:cNvPr>
          <p:cNvSpPr>
            <a:spLocks noGrp="1"/>
          </p:cNvSpPr>
          <p:nvPr>
            <p:ph type="sldNum" sz="quarter" idx="12"/>
          </p:nvPr>
        </p:nvSpPr>
        <p:spPr>
          <a:xfrm>
            <a:off x="4345579" y="6354220"/>
            <a:ext cx="3500842" cy="365125"/>
          </a:xfrm>
        </p:spPr>
        <p:txBody>
          <a:bodyPr/>
          <a:lstStyle/>
          <a:p>
            <a:pPr algn="ctr"/>
            <a:r>
              <a:rPr lang="en-US" dirty="0">
                <a:solidFill>
                  <a:schemeClr val="tx1"/>
                </a:solidFill>
                <a:latin typeface="Inter Light" panose="020B0502030000000004" pitchFamily="34" charset="0"/>
                <a:ea typeface="Inter Light" panose="020B0502030000000004" pitchFamily="34" charset="0"/>
              </a:rPr>
              <a:t>SPP-2020-4C-04-</a:t>
            </a:r>
            <a:fld id="{90242225-1B5C-40D1-9D71-ACD27A5DE075}" type="slidenum">
              <a:rPr lang="en-US" smtClean="0">
                <a:solidFill>
                  <a:schemeClr val="tx1"/>
                </a:solidFill>
                <a:latin typeface="Inter Light" panose="020B0502030000000004" pitchFamily="34" charset="0"/>
                <a:ea typeface="Inter Light" panose="020B0502030000000004" pitchFamily="34" charset="0"/>
              </a:rPr>
              <a:pPr algn="ctr"/>
              <a:t>28</a:t>
            </a:fld>
            <a:endParaRPr lang="en-US" dirty="0">
              <a:solidFill>
                <a:schemeClr val="tx1"/>
              </a:solidFill>
              <a:latin typeface="Inter Light" panose="020B0502030000000004" pitchFamily="34" charset="0"/>
              <a:ea typeface="Inter Light" panose="020B0502030000000004" pitchFamily="34" charset="0"/>
            </a:endParaRPr>
          </a:p>
        </p:txBody>
      </p:sp>
    </p:spTree>
    <p:extLst>
      <p:ext uri="{BB962C8B-B14F-4D97-AF65-F5344CB8AC3E}">
        <p14:creationId xmlns:p14="http://schemas.microsoft.com/office/powerpoint/2010/main" val="221773145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6C255-187F-4C7A-A29D-DA923443A1A2}"/>
              </a:ext>
            </a:extLst>
          </p:cNvPr>
          <p:cNvSpPr>
            <a:spLocks noGrp="1"/>
          </p:cNvSpPr>
          <p:nvPr>
            <p:ph type="ctrTitle"/>
          </p:nvPr>
        </p:nvSpPr>
        <p:spPr>
          <a:xfrm>
            <a:off x="1889761" y="1574394"/>
            <a:ext cx="8778240" cy="2387600"/>
          </a:xfrm>
        </p:spPr>
        <p:txBody>
          <a:bodyPr>
            <a:normAutofit/>
          </a:bodyPr>
          <a:lstStyle/>
          <a:p>
            <a:pPr algn="l"/>
            <a:r>
              <a:rPr lang="en-US" sz="4800" dirty="0">
                <a:latin typeface="Inter Black" panose="020B0502030000000004" pitchFamily="34" charset="0"/>
                <a:ea typeface="Inter Black" panose="020B0502030000000004" pitchFamily="34" charset="0"/>
              </a:rPr>
              <a:t>Compressively sampled speech: How good is the recovery?	</a:t>
            </a:r>
          </a:p>
        </p:txBody>
      </p:sp>
      <p:sp>
        <p:nvSpPr>
          <p:cNvPr id="3" name="Subtitle 2">
            <a:extLst>
              <a:ext uri="{FF2B5EF4-FFF2-40B4-BE49-F238E27FC236}">
                <a16:creationId xmlns:a16="http://schemas.microsoft.com/office/drawing/2014/main" id="{A37A674E-2B20-4B9C-91F8-86B4705AE99B}"/>
              </a:ext>
            </a:extLst>
          </p:cNvPr>
          <p:cNvSpPr>
            <a:spLocks noGrp="1"/>
          </p:cNvSpPr>
          <p:nvPr>
            <p:ph type="subTitle" idx="1"/>
          </p:nvPr>
        </p:nvSpPr>
        <p:spPr>
          <a:xfrm>
            <a:off x="1889760" y="4328479"/>
            <a:ext cx="8778240" cy="1493926"/>
          </a:xfrm>
        </p:spPr>
        <p:txBody>
          <a:bodyPr>
            <a:normAutofit lnSpcReduction="10000"/>
          </a:bodyPr>
          <a:lstStyle/>
          <a:p>
            <a:pPr algn="l">
              <a:lnSpc>
                <a:spcPct val="150000"/>
              </a:lnSpc>
              <a:spcBef>
                <a:spcPts val="0"/>
              </a:spcBef>
            </a:pPr>
            <a:r>
              <a:rPr lang="en-US" sz="1600" dirty="0">
                <a:latin typeface="Inter Medium" panose="020B0502030000000004" pitchFamily="34" charset="0"/>
                <a:ea typeface="Inter Medium" panose="020B0502030000000004" pitchFamily="34" charset="0"/>
              </a:rPr>
              <a:t>Kenneth V. Domingo, and </a:t>
            </a:r>
            <a:r>
              <a:rPr lang="en-US" sz="1600" dirty="0" err="1">
                <a:latin typeface="Inter Medium" panose="020B0502030000000004" pitchFamily="34" charset="0"/>
                <a:ea typeface="Inter Medium" panose="020B0502030000000004" pitchFamily="34" charset="0"/>
              </a:rPr>
              <a:t>Maricor</a:t>
            </a:r>
            <a:r>
              <a:rPr lang="en-US" sz="1600" dirty="0">
                <a:latin typeface="Inter Medium" panose="020B0502030000000004" pitchFamily="34" charset="0"/>
                <a:ea typeface="Inter Medium" panose="020B0502030000000004" pitchFamily="34" charset="0"/>
              </a:rPr>
              <a:t> N. Soriano</a:t>
            </a:r>
          </a:p>
          <a:p>
            <a:pPr algn="l">
              <a:lnSpc>
                <a:spcPct val="150000"/>
              </a:lnSpc>
              <a:spcBef>
                <a:spcPts val="0"/>
              </a:spcBef>
            </a:pPr>
            <a:r>
              <a:rPr lang="en-US" sz="1600" dirty="0">
                <a:latin typeface="Inter Light" panose="020B0502030000000004" pitchFamily="34" charset="0"/>
                <a:ea typeface="Inter Light" panose="020B0502030000000004" pitchFamily="34" charset="0"/>
              </a:rPr>
              <a:t>National Institute of Physics, University of the Philippines Diliman</a:t>
            </a:r>
          </a:p>
          <a:p>
            <a:pPr algn="l">
              <a:lnSpc>
                <a:spcPct val="150000"/>
              </a:lnSpc>
              <a:spcBef>
                <a:spcPts val="0"/>
              </a:spcBef>
            </a:pPr>
            <a:r>
              <a:rPr lang="en-US" sz="1600" dirty="0">
                <a:latin typeface="Inter Light" panose="020B0502030000000004" pitchFamily="34" charset="0"/>
                <a:ea typeface="Inter Light" panose="020B0502030000000004" pitchFamily="34" charset="0"/>
              </a:rPr>
              <a:t>SPP-2020-4C-04</a:t>
            </a:r>
          </a:p>
          <a:p>
            <a:pPr algn="l">
              <a:lnSpc>
                <a:spcPct val="150000"/>
              </a:lnSpc>
              <a:spcBef>
                <a:spcPts val="0"/>
              </a:spcBef>
            </a:pPr>
            <a:r>
              <a:rPr lang="en-US" sz="1600" dirty="0">
                <a:latin typeface="Inter Light" panose="020B0502030000000004" pitchFamily="34" charset="0"/>
                <a:ea typeface="Inter Light" panose="020B0502030000000004" pitchFamily="34" charset="0"/>
              </a:rPr>
              <a:t>22 October 2020</a:t>
            </a:r>
          </a:p>
        </p:txBody>
      </p:sp>
      <p:sp>
        <p:nvSpPr>
          <p:cNvPr id="20" name="Rectangle 19">
            <a:extLst>
              <a:ext uri="{FF2B5EF4-FFF2-40B4-BE49-F238E27FC236}">
                <a16:creationId xmlns:a16="http://schemas.microsoft.com/office/drawing/2014/main" id="{95F0F818-909B-4D1D-919E-67507EA174FA}"/>
              </a:ext>
            </a:extLst>
          </p:cNvPr>
          <p:cNvSpPr/>
          <p:nvPr/>
        </p:nvSpPr>
        <p:spPr>
          <a:xfrm>
            <a:off x="1" y="0"/>
            <a:ext cx="1524000" cy="641893"/>
          </a:xfrm>
          <a:prstGeom prst="rect">
            <a:avLst/>
          </a:prstGeom>
          <a:solidFill>
            <a:srgbClr val="FB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12218A56-BCF8-4AAB-B31F-01B2357FBE20}"/>
              </a:ext>
            </a:extLst>
          </p:cNvPr>
          <p:cNvCxnSpPr>
            <a:cxnSpLocks/>
          </p:cNvCxnSpPr>
          <p:nvPr/>
        </p:nvCxnSpPr>
        <p:spPr>
          <a:xfrm>
            <a:off x="1524000" y="0"/>
            <a:ext cx="0" cy="685800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B2D04A9-E551-49F0-B38A-CC7AA2F89C40}"/>
              </a:ext>
            </a:extLst>
          </p:cNvPr>
          <p:cNvSpPr/>
          <p:nvPr/>
        </p:nvSpPr>
        <p:spPr>
          <a:xfrm>
            <a:off x="11639005" y="6183804"/>
            <a:ext cx="552996" cy="674196"/>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11289CD1-5F98-4642-901F-AE1E80CE0CA0}"/>
              </a:ext>
            </a:extLst>
          </p:cNvPr>
          <p:cNvCxnSpPr>
            <a:cxnSpLocks/>
          </p:cNvCxnSpPr>
          <p:nvPr/>
        </p:nvCxnSpPr>
        <p:spPr>
          <a:xfrm flipH="1">
            <a:off x="0" y="674188"/>
            <a:ext cx="11639005"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82E1618-4B7E-4627-8D19-3677B50BE5A6}"/>
              </a:ext>
            </a:extLst>
          </p:cNvPr>
          <p:cNvCxnSpPr>
            <a:cxnSpLocks/>
          </p:cNvCxnSpPr>
          <p:nvPr/>
        </p:nvCxnSpPr>
        <p:spPr>
          <a:xfrm flipH="1">
            <a:off x="0" y="6183812"/>
            <a:ext cx="121920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21572A9-35FD-4852-BB09-2C9B2923B4C7}"/>
              </a:ext>
            </a:extLst>
          </p:cNvPr>
          <p:cNvSpPr/>
          <p:nvPr/>
        </p:nvSpPr>
        <p:spPr>
          <a:xfrm>
            <a:off x="11639004" y="-1"/>
            <a:ext cx="552997" cy="5427971"/>
          </a:xfrm>
          <a:prstGeom prst="rect">
            <a:avLst/>
          </a:prstGeom>
          <a:solidFill>
            <a:srgbClr val="005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361DE9D-50D2-40F3-BDDB-6904DA495147}"/>
              </a:ext>
            </a:extLst>
          </p:cNvPr>
          <p:cNvCxnSpPr>
            <a:cxnSpLocks/>
          </p:cNvCxnSpPr>
          <p:nvPr/>
        </p:nvCxnSpPr>
        <p:spPr>
          <a:xfrm>
            <a:off x="11639005" y="0"/>
            <a:ext cx="0" cy="685800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F4C93E2-85E4-4D4C-9322-C6928D482A07}"/>
              </a:ext>
            </a:extLst>
          </p:cNvPr>
          <p:cNvCxnSpPr>
            <a:cxnSpLocks/>
          </p:cNvCxnSpPr>
          <p:nvPr/>
        </p:nvCxnSpPr>
        <p:spPr>
          <a:xfrm>
            <a:off x="10981508" y="6183812"/>
            <a:ext cx="0" cy="67418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791E17-60E3-4146-8C70-33A0C332F7D3}"/>
              </a:ext>
            </a:extLst>
          </p:cNvPr>
          <p:cNvCxnSpPr>
            <a:cxnSpLocks/>
          </p:cNvCxnSpPr>
          <p:nvPr/>
        </p:nvCxnSpPr>
        <p:spPr>
          <a:xfrm flipH="1">
            <a:off x="11639005" y="5427981"/>
            <a:ext cx="552996"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961878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D2724-740F-426C-AFFB-3AA8FAF86EB7}"/>
              </a:ext>
            </a:extLst>
          </p:cNvPr>
          <p:cNvSpPr>
            <a:spLocks noGrp="1"/>
          </p:cNvSpPr>
          <p:nvPr>
            <p:ph type="title"/>
          </p:nvPr>
        </p:nvSpPr>
        <p:spPr/>
        <p:txBody>
          <a:bodyPr>
            <a:normAutofit/>
          </a:bodyPr>
          <a:lstStyle/>
          <a:p>
            <a:r>
              <a:rPr lang="en-US" sz="3600" dirty="0">
                <a:latin typeface="Inter Black" panose="020B0502030000000004" pitchFamily="34" charset="0"/>
                <a:ea typeface="Inter Black" panose="020B0502030000000004" pitchFamily="34" charset="0"/>
              </a:rPr>
              <a:t>Abstract</a:t>
            </a:r>
          </a:p>
        </p:txBody>
      </p:sp>
      <p:sp>
        <p:nvSpPr>
          <p:cNvPr id="3" name="Content Placeholder 2">
            <a:extLst>
              <a:ext uri="{FF2B5EF4-FFF2-40B4-BE49-F238E27FC236}">
                <a16:creationId xmlns:a16="http://schemas.microsoft.com/office/drawing/2014/main" id="{584870E4-6F5F-4B16-8BCE-E09871AD42D7}"/>
              </a:ext>
            </a:extLst>
          </p:cNvPr>
          <p:cNvSpPr>
            <a:spLocks noGrp="1"/>
          </p:cNvSpPr>
          <p:nvPr>
            <p:ph idx="1"/>
          </p:nvPr>
        </p:nvSpPr>
        <p:spPr>
          <a:xfrm>
            <a:off x="838200" y="1690688"/>
            <a:ext cx="10515600" cy="4351338"/>
          </a:xfrm>
        </p:spPr>
        <p:txBody>
          <a:bodyPr>
            <a:normAutofit fontScale="70000" lnSpcReduction="20000"/>
          </a:bodyPr>
          <a:lstStyle/>
          <a:p>
            <a:pPr marL="0" indent="0">
              <a:lnSpc>
                <a:spcPct val="134000"/>
              </a:lnSpc>
              <a:spcBef>
                <a:spcPts val="0"/>
              </a:spcBef>
              <a:buNone/>
            </a:pPr>
            <a:r>
              <a:rPr lang="en-US" dirty="0">
                <a:latin typeface="Inter Light" panose="020B0502030000000004" pitchFamily="34" charset="0"/>
                <a:ea typeface="Inter Light" panose="020B0502030000000004" pitchFamily="34" charset="0"/>
              </a:rPr>
              <a:t>Modern signal acquisition technologies are made possible by the Nyquist-Shannon sampling theorem (NST). However, this paradigm is extremely wasteful as the signal is compressed before storing it by systematically discarding imperceptible information. Compressive sensing (CS) aims to directly sense the relevant information. Current literature focus either on formulating more computationally-efficient algorithms, or methods which improve the reconstruction quality. In this paper, we quantify the reconstruction quality of compressively sampled speech with a perceptually intuitive metric—the Perceptual Evaluation of Speech Quality (PESQ)—and with the standard average segmental SNR (</a:t>
            </a:r>
            <a:r>
              <a:rPr lang="en-US" dirty="0" err="1">
                <a:latin typeface="Inter Light" panose="020B0502030000000004" pitchFamily="34" charset="0"/>
                <a:ea typeface="Inter Light" panose="020B0502030000000004" pitchFamily="34" charset="0"/>
              </a:rPr>
              <a:t>SNR</a:t>
            </a:r>
            <a:r>
              <a:rPr lang="en-US" baseline="-25000" dirty="0" err="1">
                <a:latin typeface="Inter Light" panose="020B0502030000000004" pitchFamily="34" charset="0"/>
                <a:ea typeface="Inter Light" panose="020B0502030000000004" pitchFamily="34" charset="0"/>
              </a:rPr>
              <a:t>seg</a:t>
            </a:r>
            <a:r>
              <a:rPr lang="en-US" dirty="0">
                <a:latin typeface="Inter Light" panose="020B0502030000000004" pitchFamily="34" charset="0"/>
                <a:ea typeface="Inter Light" panose="020B0502030000000004" pitchFamily="34" charset="0"/>
              </a:rPr>
              <a:t>). The quality of recovery of compressively sampled speech evaluated using PESQ is dependent on the compression ratio, and independent of the number of </a:t>
            </a:r>
            <a:r>
              <a:rPr lang="en-US" dirty="0" err="1">
                <a:latin typeface="Inter Light" panose="020B0502030000000004" pitchFamily="34" charset="0"/>
                <a:ea typeface="Inter Light" panose="020B0502030000000004" pitchFamily="34" charset="0"/>
              </a:rPr>
              <a:t>subbands</a:t>
            </a:r>
            <a:r>
              <a:rPr lang="en-US" dirty="0">
                <a:latin typeface="Inter Light" panose="020B0502030000000004" pitchFamily="34" charset="0"/>
                <a:ea typeface="Inter Light" panose="020B0502030000000004" pitchFamily="34" charset="0"/>
              </a:rPr>
              <a:t> used to represent the signal in the spectrogram domain.</a:t>
            </a:r>
          </a:p>
        </p:txBody>
      </p:sp>
      <p:sp>
        <p:nvSpPr>
          <p:cNvPr id="8" name="Rectangle 7">
            <a:extLst>
              <a:ext uri="{FF2B5EF4-FFF2-40B4-BE49-F238E27FC236}">
                <a16:creationId xmlns:a16="http://schemas.microsoft.com/office/drawing/2014/main" id="{0824F560-4D32-4BF3-989D-68FFCF1BE255}"/>
              </a:ext>
            </a:extLst>
          </p:cNvPr>
          <p:cNvSpPr/>
          <p:nvPr/>
        </p:nvSpPr>
        <p:spPr>
          <a:xfrm>
            <a:off x="11704325" y="6183812"/>
            <a:ext cx="487675" cy="674188"/>
          </a:xfrm>
          <a:prstGeom prst="rect">
            <a:avLst/>
          </a:prstGeom>
          <a:solidFill>
            <a:srgbClr val="FB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60F599-1450-463B-8ED2-D73A68D3D44D}"/>
              </a:ext>
            </a:extLst>
          </p:cNvPr>
          <p:cNvSpPr/>
          <p:nvPr/>
        </p:nvSpPr>
        <p:spPr>
          <a:xfrm>
            <a:off x="11704325" y="674188"/>
            <a:ext cx="487676" cy="4690289"/>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E8D66BB-90A9-4D10-97B6-C7D5D118E81D}"/>
              </a:ext>
            </a:extLst>
          </p:cNvPr>
          <p:cNvCxnSpPr>
            <a:cxnSpLocks/>
          </p:cNvCxnSpPr>
          <p:nvPr/>
        </p:nvCxnSpPr>
        <p:spPr>
          <a:xfrm flipH="1">
            <a:off x="11573691" y="674188"/>
            <a:ext cx="618308"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4DDEC9E-CD41-481F-9A87-67AB90B22DF3}"/>
              </a:ext>
            </a:extLst>
          </p:cNvPr>
          <p:cNvCxnSpPr>
            <a:cxnSpLocks/>
          </p:cNvCxnSpPr>
          <p:nvPr/>
        </p:nvCxnSpPr>
        <p:spPr>
          <a:xfrm>
            <a:off x="11639005" y="0"/>
            <a:ext cx="0" cy="685800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3F0A17E-4525-4AA4-BE41-4C5AB2AFB9E3}"/>
              </a:ext>
            </a:extLst>
          </p:cNvPr>
          <p:cNvCxnSpPr>
            <a:cxnSpLocks/>
          </p:cNvCxnSpPr>
          <p:nvPr/>
        </p:nvCxnSpPr>
        <p:spPr>
          <a:xfrm flipH="1">
            <a:off x="11639005" y="5427981"/>
            <a:ext cx="552996"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B2F8C72-F38E-45AF-8E15-830A70893226}"/>
              </a:ext>
            </a:extLst>
          </p:cNvPr>
          <p:cNvCxnSpPr>
            <a:cxnSpLocks/>
          </p:cNvCxnSpPr>
          <p:nvPr/>
        </p:nvCxnSpPr>
        <p:spPr>
          <a:xfrm flipH="1">
            <a:off x="11573691" y="6183812"/>
            <a:ext cx="618309"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Slide Number Placeholder 4">
            <a:extLst>
              <a:ext uri="{FF2B5EF4-FFF2-40B4-BE49-F238E27FC236}">
                <a16:creationId xmlns:a16="http://schemas.microsoft.com/office/drawing/2014/main" id="{B980A43A-606A-4FEB-B2CE-E3AE8D1F146A}"/>
              </a:ext>
            </a:extLst>
          </p:cNvPr>
          <p:cNvSpPr>
            <a:spLocks noGrp="1"/>
          </p:cNvSpPr>
          <p:nvPr>
            <p:ph type="sldNum" sz="quarter" idx="12"/>
          </p:nvPr>
        </p:nvSpPr>
        <p:spPr>
          <a:xfrm>
            <a:off x="4345579" y="6354220"/>
            <a:ext cx="3500842" cy="365125"/>
          </a:xfrm>
        </p:spPr>
        <p:txBody>
          <a:bodyPr/>
          <a:lstStyle/>
          <a:p>
            <a:pPr algn="ctr"/>
            <a:r>
              <a:rPr lang="en-US" dirty="0">
                <a:solidFill>
                  <a:schemeClr val="tx1"/>
                </a:solidFill>
                <a:latin typeface="Inter Light" panose="020B0502030000000004" pitchFamily="34" charset="0"/>
                <a:ea typeface="Inter Light" panose="020B0502030000000004" pitchFamily="34" charset="0"/>
              </a:rPr>
              <a:t>SPP-2020-4C-04-</a:t>
            </a:r>
            <a:fld id="{90242225-1B5C-40D1-9D71-ACD27A5DE075}" type="slidenum">
              <a:rPr lang="en-US" smtClean="0">
                <a:solidFill>
                  <a:schemeClr val="tx1"/>
                </a:solidFill>
                <a:latin typeface="Inter Light" panose="020B0502030000000004" pitchFamily="34" charset="0"/>
                <a:ea typeface="Inter Light" panose="020B0502030000000004" pitchFamily="34" charset="0"/>
              </a:rPr>
              <a:pPr algn="ctr"/>
              <a:t>3</a:t>
            </a:fld>
            <a:endParaRPr lang="en-US" dirty="0">
              <a:solidFill>
                <a:schemeClr val="tx1"/>
              </a:solidFill>
              <a:latin typeface="Inter Light" panose="020B0502030000000004" pitchFamily="34" charset="0"/>
              <a:ea typeface="Inter Light" panose="020B0502030000000004" pitchFamily="34" charset="0"/>
            </a:endParaRPr>
          </a:p>
        </p:txBody>
      </p:sp>
    </p:spTree>
    <p:extLst>
      <p:ext uri="{BB962C8B-B14F-4D97-AF65-F5344CB8AC3E}">
        <p14:creationId xmlns:p14="http://schemas.microsoft.com/office/powerpoint/2010/main" val="10769485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2B825E9-7655-4126-82B8-74243C134156}"/>
              </a:ext>
            </a:extLst>
          </p:cNvPr>
          <p:cNvSpPr>
            <a:spLocks noGrp="1"/>
          </p:cNvSpPr>
          <p:nvPr>
            <p:ph type="sldNum" sz="quarter" idx="12"/>
          </p:nvPr>
        </p:nvSpPr>
        <p:spPr>
          <a:xfrm>
            <a:off x="4345579" y="6354220"/>
            <a:ext cx="3500842" cy="365125"/>
          </a:xfrm>
        </p:spPr>
        <p:txBody>
          <a:bodyPr/>
          <a:lstStyle/>
          <a:p>
            <a:pPr algn="ctr"/>
            <a:r>
              <a:rPr lang="en-US" dirty="0">
                <a:solidFill>
                  <a:schemeClr val="tx1"/>
                </a:solidFill>
                <a:latin typeface="Inter Light" panose="020B0502030000000004" pitchFamily="34" charset="0"/>
                <a:ea typeface="Inter Light" panose="020B0502030000000004" pitchFamily="34" charset="0"/>
              </a:rPr>
              <a:t>SPP-2020-4C-04-</a:t>
            </a:r>
            <a:fld id="{90242225-1B5C-40D1-9D71-ACD27A5DE075}" type="slidenum">
              <a:rPr lang="en-US" smtClean="0">
                <a:solidFill>
                  <a:schemeClr val="tx1"/>
                </a:solidFill>
                <a:latin typeface="Inter Light" panose="020B0502030000000004" pitchFamily="34" charset="0"/>
                <a:ea typeface="Inter Light" panose="020B0502030000000004" pitchFamily="34" charset="0"/>
              </a:rPr>
              <a:pPr algn="ctr"/>
              <a:t>4</a:t>
            </a:fld>
            <a:endParaRPr lang="en-US" dirty="0">
              <a:solidFill>
                <a:schemeClr val="tx1"/>
              </a:solidFill>
              <a:latin typeface="Inter Light" panose="020B0502030000000004" pitchFamily="34" charset="0"/>
              <a:ea typeface="Inter Light" panose="020B0502030000000004" pitchFamily="34" charset="0"/>
            </a:endParaRPr>
          </a:p>
        </p:txBody>
      </p:sp>
      <p:sp>
        <p:nvSpPr>
          <p:cNvPr id="41" name="Rectangle 40">
            <a:extLst>
              <a:ext uri="{FF2B5EF4-FFF2-40B4-BE49-F238E27FC236}">
                <a16:creationId xmlns:a16="http://schemas.microsoft.com/office/drawing/2014/main" id="{75B5E400-0755-4DD4-A6B0-6ADDBC263931}"/>
              </a:ext>
            </a:extLst>
          </p:cNvPr>
          <p:cNvSpPr/>
          <p:nvPr/>
        </p:nvSpPr>
        <p:spPr>
          <a:xfrm>
            <a:off x="11025052" y="6216108"/>
            <a:ext cx="1166948" cy="647031"/>
          </a:xfrm>
          <a:prstGeom prst="rect">
            <a:avLst/>
          </a:prstGeom>
          <a:solidFill>
            <a:srgbClr val="005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D21F843-4592-4819-A61C-137E1354D856}"/>
              </a:ext>
            </a:extLst>
          </p:cNvPr>
          <p:cNvSpPr/>
          <p:nvPr/>
        </p:nvSpPr>
        <p:spPr>
          <a:xfrm>
            <a:off x="9858103" y="6210969"/>
            <a:ext cx="1166948" cy="647031"/>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1FB0CB-8222-424A-BFA2-D74888BA62FD}"/>
              </a:ext>
            </a:extLst>
          </p:cNvPr>
          <p:cNvSpPr/>
          <p:nvPr/>
        </p:nvSpPr>
        <p:spPr>
          <a:xfrm>
            <a:off x="0" y="0"/>
            <a:ext cx="1354179" cy="641893"/>
          </a:xfrm>
          <a:prstGeom prst="rect">
            <a:avLst/>
          </a:prstGeom>
          <a:solidFill>
            <a:srgbClr val="FB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DF426EEF-ED2D-43CE-A015-266DEFB4E8A0}"/>
              </a:ext>
            </a:extLst>
          </p:cNvPr>
          <p:cNvCxnSpPr>
            <a:cxnSpLocks/>
          </p:cNvCxnSpPr>
          <p:nvPr/>
        </p:nvCxnSpPr>
        <p:spPr>
          <a:xfrm flipH="1">
            <a:off x="1" y="674188"/>
            <a:ext cx="12191999"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CE0BAEF-39B3-40D1-B7CC-BD01902FEF56}"/>
              </a:ext>
            </a:extLst>
          </p:cNvPr>
          <p:cNvCxnSpPr>
            <a:cxnSpLocks/>
          </p:cNvCxnSpPr>
          <p:nvPr/>
        </p:nvCxnSpPr>
        <p:spPr>
          <a:xfrm flipH="1">
            <a:off x="0" y="6183812"/>
            <a:ext cx="121920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80C0E8-655E-4302-85D9-07E26FFD04FE}"/>
              </a:ext>
            </a:extLst>
          </p:cNvPr>
          <p:cNvCxnSpPr>
            <a:cxnSpLocks/>
          </p:cNvCxnSpPr>
          <p:nvPr/>
        </p:nvCxnSpPr>
        <p:spPr>
          <a:xfrm flipV="1">
            <a:off x="1354183" y="0"/>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4347990-FB07-4B67-BCAA-FE85B7E44B29}"/>
              </a:ext>
            </a:extLst>
          </p:cNvPr>
          <p:cNvCxnSpPr>
            <a:cxnSpLocks/>
          </p:cNvCxnSpPr>
          <p:nvPr/>
        </p:nvCxnSpPr>
        <p:spPr>
          <a:xfrm flipV="1">
            <a:off x="2708358" y="-2"/>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399D43-996D-4C34-8658-3C1360250584}"/>
              </a:ext>
            </a:extLst>
          </p:cNvPr>
          <p:cNvCxnSpPr>
            <a:cxnSpLocks/>
          </p:cNvCxnSpPr>
          <p:nvPr/>
        </p:nvCxnSpPr>
        <p:spPr>
          <a:xfrm flipV="1">
            <a:off x="11025052"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F95D28-0320-4431-859E-7C96F00306EC}"/>
              </a:ext>
            </a:extLst>
          </p:cNvPr>
          <p:cNvCxnSpPr>
            <a:cxnSpLocks/>
          </p:cNvCxnSpPr>
          <p:nvPr/>
        </p:nvCxnSpPr>
        <p:spPr>
          <a:xfrm flipV="1">
            <a:off x="9858103"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itle 1">
            <a:extLst>
              <a:ext uri="{FF2B5EF4-FFF2-40B4-BE49-F238E27FC236}">
                <a16:creationId xmlns:a16="http://schemas.microsoft.com/office/drawing/2014/main" id="{015E4B57-ABC6-4801-97A2-CC8B0EFABB91}"/>
              </a:ext>
            </a:extLst>
          </p:cNvPr>
          <p:cNvSpPr>
            <a:spLocks noGrp="1"/>
          </p:cNvSpPr>
          <p:nvPr>
            <p:ph type="title"/>
          </p:nvPr>
        </p:nvSpPr>
        <p:spPr>
          <a:xfrm>
            <a:off x="838200" y="844596"/>
            <a:ext cx="10515600" cy="1325563"/>
          </a:xfrm>
        </p:spPr>
        <p:txBody>
          <a:bodyPr>
            <a:normAutofit/>
          </a:bodyPr>
          <a:lstStyle/>
          <a:p>
            <a:r>
              <a:rPr lang="en-US" sz="3600" dirty="0">
                <a:latin typeface="Inter Black" panose="020B0502030000000004" pitchFamily="34" charset="0"/>
                <a:ea typeface="Inter Black" panose="020B0502030000000004" pitchFamily="34" charset="0"/>
              </a:rPr>
              <a:t>Nyquist-Shannon sampling</a:t>
            </a:r>
          </a:p>
        </p:txBody>
      </p:sp>
      <p:pic>
        <p:nvPicPr>
          <p:cNvPr id="52" name="Picture 51" descr="A picture containing kite, flying&#10;&#10;Description automatically generated">
            <a:extLst>
              <a:ext uri="{FF2B5EF4-FFF2-40B4-BE49-F238E27FC236}">
                <a16:creationId xmlns:a16="http://schemas.microsoft.com/office/drawing/2014/main" id="{37AE996A-6C9C-418D-8FF0-F65AEEA079CF}"/>
              </a:ext>
            </a:extLst>
          </p:cNvPr>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303754" y="2816961"/>
            <a:ext cx="2942832" cy="1604555"/>
          </a:xfrm>
          <a:prstGeom prst="rect">
            <a:avLst/>
          </a:prstGeom>
        </p:spPr>
      </p:pic>
      <p:cxnSp>
        <p:nvCxnSpPr>
          <p:cNvPr id="53" name="Straight Arrow Connector 52">
            <a:extLst>
              <a:ext uri="{FF2B5EF4-FFF2-40B4-BE49-F238E27FC236}">
                <a16:creationId xmlns:a16="http://schemas.microsoft.com/office/drawing/2014/main" id="{2CD4A618-FA63-4BF8-9A36-0E75DFDF4FC3}"/>
              </a:ext>
            </a:extLst>
          </p:cNvPr>
          <p:cNvCxnSpPr>
            <a:cxnSpLocks/>
          </p:cNvCxnSpPr>
          <p:nvPr/>
        </p:nvCxnSpPr>
        <p:spPr>
          <a:xfrm>
            <a:off x="3476158" y="3619238"/>
            <a:ext cx="985421" cy="0"/>
          </a:xfrm>
          <a:prstGeom prst="straightConnector1">
            <a:avLst/>
          </a:prstGeom>
          <a:ln w="38100" cap="flat">
            <a:solidFill>
              <a:schemeClr val="tx1"/>
            </a:solidFill>
            <a:miter lim="800000"/>
            <a:headEnd type="none" w="med" len="med"/>
            <a:tailEnd type="triangle" w="med" len="lg"/>
          </a:ln>
        </p:spPr>
        <p:style>
          <a:lnRef idx="1">
            <a:schemeClr val="accent1"/>
          </a:lnRef>
          <a:fillRef idx="0">
            <a:schemeClr val="accent1"/>
          </a:fillRef>
          <a:effectRef idx="0">
            <a:schemeClr val="accent1"/>
          </a:effectRef>
          <a:fontRef idx="minor">
            <a:schemeClr val="tx1"/>
          </a:fontRef>
        </p:style>
      </p:cxnSp>
      <p:pic>
        <p:nvPicPr>
          <p:cNvPr id="54" name="Picture 53" descr="A picture containing smoke, air, water, dark&#10;&#10;Description automatically generated">
            <a:extLst>
              <a:ext uri="{FF2B5EF4-FFF2-40B4-BE49-F238E27FC236}">
                <a16:creationId xmlns:a16="http://schemas.microsoft.com/office/drawing/2014/main" id="{C426D9CF-65DD-4A25-8C88-544CF89D9C10}"/>
              </a:ext>
            </a:extLst>
          </p:cNvPr>
          <p:cNvPicPr>
            <a:picLocks noChangeAspect="1"/>
          </p:cNvPicPr>
          <p:nvPr/>
        </p:nvPicPr>
        <p:blipFill>
          <a:blip r:embed="rId4">
            <a:biLevel thresh="75000"/>
            <a:extLst>
              <a:ext uri="{28A0092B-C50C-407E-A947-70E740481C1C}">
                <a14:useLocalDpi xmlns:a14="http://schemas.microsoft.com/office/drawing/2010/main" val="0"/>
              </a:ext>
            </a:extLst>
          </a:blip>
          <a:stretch>
            <a:fillRect/>
          </a:stretch>
        </p:blipFill>
        <p:spPr>
          <a:xfrm>
            <a:off x="4691151" y="2816961"/>
            <a:ext cx="2942832" cy="1604555"/>
          </a:xfrm>
          <a:prstGeom prst="rect">
            <a:avLst/>
          </a:prstGeom>
        </p:spPr>
      </p:pic>
      <p:cxnSp>
        <p:nvCxnSpPr>
          <p:cNvPr id="55" name="Straight Arrow Connector 54">
            <a:extLst>
              <a:ext uri="{FF2B5EF4-FFF2-40B4-BE49-F238E27FC236}">
                <a16:creationId xmlns:a16="http://schemas.microsoft.com/office/drawing/2014/main" id="{90AFCF01-DEFA-42D1-AF43-E1FAA6B714FF}"/>
              </a:ext>
            </a:extLst>
          </p:cNvPr>
          <p:cNvCxnSpPr>
            <a:cxnSpLocks/>
          </p:cNvCxnSpPr>
          <p:nvPr/>
        </p:nvCxnSpPr>
        <p:spPr>
          <a:xfrm>
            <a:off x="7885161" y="3619238"/>
            <a:ext cx="985421" cy="0"/>
          </a:xfrm>
          <a:prstGeom prst="straightConnector1">
            <a:avLst/>
          </a:prstGeom>
          <a:ln w="38100" cap="flat">
            <a:solidFill>
              <a:schemeClr val="tx1"/>
            </a:solidFill>
            <a:miter lim="800000"/>
            <a:headEnd type="none" w="med" len="med"/>
            <a:tailEnd type="triangle" w="med" len="lg"/>
          </a:ln>
        </p:spPr>
        <p:style>
          <a:lnRef idx="1">
            <a:schemeClr val="accent1"/>
          </a:lnRef>
          <a:fillRef idx="0">
            <a:schemeClr val="accent1"/>
          </a:fillRef>
          <a:effectRef idx="0">
            <a:schemeClr val="accent1"/>
          </a:effectRef>
          <a:fontRef idx="minor">
            <a:schemeClr val="tx1"/>
          </a:fontRef>
        </p:style>
      </p:cxnSp>
      <p:pic>
        <p:nvPicPr>
          <p:cNvPr id="56" name="Picture 55" descr="A picture containing kite, flying&#10;&#10;Description automatically generated">
            <a:extLst>
              <a:ext uri="{FF2B5EF4-FFF2-40B4-BE49-F238E27FC236}">
                <a16:creationId xmlns:a16="http://schemas.microsoft.com/office/drawing/2014/main" id="{9E084B94-0591-4CAB-99FB-62A2291D139E}"/>
              </a:ext>
            </a:extLst>
          </p:cNvPr>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9078693" y="2816961"/>
            <a:ext cx="2942832" cy="1604555"/>
          </a:xfrm>
          <a:prstGeom prst="rect">
            <a:avLst/>
          </a:prstGeom>
        </p:spPr>
      </p:pic>
      <p:sp>
        <p:nvSpPr>
          <p:cNvPr id="57" name="TextBox 56">
            <a:extLst>
              <a:ext uri="{FF2B5EF4-FFF2-40B4-BE49-F238E27FC236}">
                <a16:creationId xmlns:a16="http://schemas.microsoft.com/office/drawing/2014/main" id="{556C4E78-4733-4474-A5D4-E0CF4A2406BC}"/>
              </a:ext>
            </a:extLst>
          </p:cNvPr>
          <p:cNvSpPr txBox="1"/>
          <p:nvPr/>
        </p:nvSpPr>
        <p:spPr>
          <a:xfrm>
            <a:off x="255250" y="4616233"/>
            <a:ext cx="3039840" cy="390363"/>
          </a:xfrm>
          <a:prstGeom prst="rect">
            <a:avLst/>
          </a:prstGeom>
          <a:noFill/>
          <a:ln>
            <a:noFill/>
          </a:ln>
        </p:spPr>
        <p:txBody>
          <a:bodyPr wrap="square" rtlCol="0">
            <a:spAutoFit/>
          </a:bodyPr>
          <a:lstStyle/>
          <a:p>
            <a:pPr algn="ctr">
              <a:lnSpc>
                <a:spcPct val="114000"/>
              </a:lnSpc>
            </a:pPr>
            <a:r>
              <a:rPr lang="en-US" dirty="0">
                <a:latin typeface="Inter Light" panose="020B0502030000000004" pitchFamily="34" charset="0"/>
                <a:ea typeface="Inter Light" panose="020B0502030000000004" pitchFamily="34" charset="0"/>
              </a:rPr>
              <a:t>Real signal, continuous</a:t>
            </a:r>
            <a:endParaRPr lang="en-US" sz="1600" dirty="0">
              <a:latin typeface="Inter Light" panose="020B0502030000000004" pitchFamily="34" charset="0"/>
              <a:ea typeface="Inter Light" panose="020B0502030000000004" pitchFamily="34" charset="0"/>
            </a:endParaRPr>
          </a:p>
        </p:txBody>
      </p:sp>
      <p:sp>
        <p:nvSpPr>
          <p:cNvPr id="58" name="TextBox 57">
            <a:extLst>
              <a:ext uri="{FF2B5EF4-FFF2-40B4-BE49-F238E27FC236}">
                <a16:creationId xmlns:a16="http://schemas.microsoft.com/office/drawing/2014/main" id="{C40DD058-A917-4F40-9010-F7E96E6E2F7F}"/>
              </a:ext>
            </a:extLst>
          </p:cNvPr>
          <p:cNvSpPr txBox="1"/>
          <p:nvPr/>
        </p:nvSpPr>
        <p:spPr>
          <a:xfrm>
            <a:off x="4642647" y="4616232"/>
            <a:ext cx="3039840" cy="390363"/>
          </a:xfrm>
          <a:prstGeom prst="rect">
            <a:avLst/>
          </a:prstGeom>
          <a:noFill/>
          <a:ln>
            <a:noFill/>
          </a:ln>
        </p:spPr>
        <p:txBody>
          <a:bodyPr wrap="square" rtlCol="0">
            <a:spAutoFit/>
          </a:bodyPr>
          <a:lstStyle/>
          <a:p>
            <a:pPr algn="ctr">
              <a:lnSpc>
                <a:spcPct val="114000"/>
              </a:lnSpc>
            </a:pPr>
            <a:r>
              <a:rPr lang="en-US" dirty="0">
                <a:latin typeface="Inter Light" panose="020B0502030000000004" pitchFamily="34" charset="0"/>
                <a:ea typeface="Inter Light" panose="020B0502030000000004" pitchFamily="34" charset="0"/>
              </a:rPr>
              <a:t>Sampled signal, discrete</a:t>
            </a:r>
            <a:endParaRPr lang="en-US" sz="1600" dirty="0">
              <a:latin typeface="Inter Light" panose="020B0502030000000004" pitchFamily="34" charset="0"/>
              <a:ea typeface="Inter Light" panose="020B0502030000000004" pitchFamily="34" charset="0"/>
            </a:endParaRPr>
          </a:p>
        </p:txBody>
      </p:sp>
      <p:sp>
        <p:nvSpPr>
          <p:cNvPr id="59" name="TextBox 58">
            <a:extLst>
              <a:ext uri="{FF2B5EF4-FFF2-40B4-BE49-F238E27FC236}">
                <a16:creationId xmlns:a16="http://schemas.microsoft.com/office/drawing/2014/main" id="{F27DA9B5-C802-4467-BC06-260A1A7B9AC5}"/>
              </a:ext>
            </a:extLst>
          </p:cNvPr>
          <p:cNvSpPr txBox="1"/>
          <p:nvPr/>
        </p:nvSpPr>
        <p:spPr>
          <a:xfrm>
            <a:off x="9030044" y="4616232"/>
            <a:ext cx="3039840" cy="637995"/>
          </a:xfrm>
          <a:prstGeom prst="rect">
            <a:avLst/>
          </a:prstGeom>
          <a:noFill/>
          <a:ln>
            <a:noFill/>
          </a:ln>
        </p:spPr>
        <p:txBody>
          <a:bodyPr wrap="square" rtlCol="0">
            <a:spAutoFit/>
          </a:bodyPr>
          <a:lstStyle/>
          <a:p>
            <a:pPr algn="ctr">
              <a:lnSpc>
                <a:spcPct val="114000"/>
              </a:lnSpc>
            </a:pPr>
            <a:r>
              <a:rPr lang="en-US" sz="1600" dirty="0">
                <a:latin typeface="Inter Light" panose="020B0502030000000004" pitchFamily="34" charset="0"/>
                <a:ea typeface="Inter Light" panose="020B0502030000000004" pitchFamily="34" charset="0"/>
              </a:rPr>
              <a:t>Reconstructed signal, continuous</a:t>
            </a:r>
          </a:p>
        </p:txBody>
      </p:sp>
      <p:sp>
        <p:nvSpPr>
          <p:cNvPr id="60" name="TextBox 59">
            <a:extLst>
              <a:ext uri="{FF2B5EF4-FFF2-40B4-BE49-F238E27FC236}">
                <a16:creationId xmlns:a16="http://schemas.microsoft.com/office/drawing/2014/main" id="{C9723998-611A-4778-A00F-CA62C3E194CA}"/>
              </a:ext>
            </a:extLst>
          </p:cNvPr>
          <p:cNvSpPr txBox="1"/>
          <p:nvPr/>
        </p:nvSpPr>
        <p:spPr>
          <a:xfrm>
            <a:off x="2355345" y="2433307"/>
            <a:ext cx="812667" cy="587597"/>
          </a:xfrm>
          <a:prstGeom prst="rect">
            <a:avLst/>
          </a:prstGeom>
          <a:noFill/>
          <a:ln>
            <a:noFill/>
          </a:ln>
        </p:spPr>
        <p:txBody>
          <a:bodyPr wrap="square" rtlCol="0" anchor="ctr">
            <a:spAutoFit/>
          </a:bodyPr>
          <a:lstStyle/>
          <a:p>
            <a:pPr algn="ctr">
              <a:lnSpc>
                <a:spcPct val="150000"/>
              </a:lnSpc>
            </a:pPr>
            <a:r>
              <a:rPr lang="en-US" sz="2400" i="1" dirty="0" err="1">
                <a:latin typeface="Inter Light" panose="020B0502030000000004" pitchFamily="34" charset="0"/>
                <a:ea typeface="Inter Light" panose="020B0502030000000004" pitchFamily="34" charset="0"/>
              </a:rPr>
              <a:t>f</a:t>
            </a:r>
            <a:r>
              <a:rPr lang="en-US" sz="2400" baseline="-25000" dirty="0" err="1">
                <a:latin typeface="Inter Light" panose="020B0502030000000004" pitchFamily="34" charset="0"/>
                <a:ea typeface="Inter Light" panose="020B0502030000000004" pitchFamily="34" charset="0"/>
              </a:rPr>
              <a:t>B</a:t>
            </a:r>
            <a:endParaRPr lang="en-US" sz="2400" dirty="0">
              <a:latin typeface="Inter Light" panose="020B0502030000000004" pitchFamily="34" charset="0"/>
              <a:ea typeface="Inter Light" panose="020B0502030000000004" pitchFamily="34" charset="0"/>
            </a:endParaRPr>
          </a:p>
        </p:txBody>
      </p:sp>
      <p:sp>
        <p:nvSpPr>
          <p:cNvPr id="61" name="TextBox 60">
            <a:extLst>
              <a:ext uri="{FF2B5EF4-FFF2-40B4-BE49-F238E27FC236}">
                <a16:creationId xmlns:a16="http://schemas.microsoft.com/office/drawing/2014/main" id="{0753D09F-3F27-4656-BB98-9643937870E0}"/>
              </a:ext>
            </a:extLst>
          </p:cNvPr>
          <p:cNvSpPr txBox="1"/>
          <p:nvPr/>
        </p:nvSpPr>
        <p:spPr>
          <a:xfrm>
            <a:off x="2404971" y="3123746"/>
            <a:ext cx="3039840" cy="390363"/>
          </a:xfrm>
          <a:prstGeom prst="rect">
            <a:avLst/>
          </a:prstGeom>
          <a:noFill/>
          <a:ln>
            <a:noFill/>
          </a:ln>
        </p:spPr>
        <p:txBody>
          <a:bodyPr wrap="square" rtlCol="0">
            <a:spAutoFit/>
          </a:bodyPr>
          <a:lstStyle/>
          <a:p>
            <a:pPr algn="ctr">
              <a:lnSpc>
                <a:spcPct val="114000"/>
              </a:lnSpc>
            </a:pPr>
            <a:r>
              <a:rPr lang="en-US" dirty="0">
                <a:latin typeface="Inter Light" panose="020B0502030000000004" pitchFamily="34" charset="0"/>
                <a:ea typeface="Inter Light" panose="020B0502030000000004" pitchFamily="34" charset="0"/>
              </a:rPr>
              <a:t>sampling</a:t>
            </a:r>
            <a:endParaRPr lang="en-US" sz="1600" dirty="0">
              <a:latin typeface="Inter Light" panose="020B0502030000000004" pitchFamily="34" charset="0"/>
              <a:ea typeface="Inter Light" panose="020B0502030000000004" pitchFamily="34" charset="0"/>
            </a:endParaRPr>
          </a:p>
        </p:txBody>
      </p:sp>
      <p:sp>
        <p:nvSpPr>
          <p:cNvPr id="62" name="TextBox 61">
            <a:extLst>
              <a:ext uri="{FF2B5EF4-FFF2-40B4-BE49-F238E27FC236}">
                <a16:creationId xmlns:a16="http://schemas.microsoft.com/office/drawing/2014/main" id="{80BCDB66-1F5C-4FCA-A8E4-02B6EF0FD92B}"/>
              </a:ext>
            </a:extLst>
          </p:cNvPr>
          <p:cNvSpPr txBox="1"/>
          <p:nvPr/>
        </p:nvSpPr>
        <p:spPr>
          <a:xfrm>
            <a:off x="6813974" y="3123746"/>
            <a:ext cx="3039840" cy="390363"/>
          </a:xfrm>
          <a:prstGeom prst="rect">
            <a:avLst/>
          </a:prstGeom>
          <a:noFill/>
          <a:ln>
            <a:noFill/>
          </a:ln>
        </p:spPr>
        <p:txBody>
          <a:bodyPr wrap="square" rtlCol="0">
            <a:spAutoFit/>
          </a:bodyPr>
          <a:lstStyle/>
          <a:p>
            <a:pPr algn="ctr">
              <a:lnSpc>
                <a:spcPct val="114000"/>
              </a:lnSpc>
            </a:pPr>
            <a:r>
              <a:rPr lang="en-US" dirty="0">
                <a:latin typeface="Inter Light" panose="020B0502030000000004" pitchFamily="34" charset="0"/>
                <a:ea typeface="Inter Light" panose="020B0502030000000004" pitchFamily="34" charset="0"/>
              </a:rPr>
              <a:t>interpolation</a:t>
            </a:r>
            <a:endParaRPr lang="en-US" sz="1600" dirty="0">
              <a:latin typeface="Inter Light" panose="020B0502030000000004" pitchFamily="34" charset="0"/>
              <a:ea typeface="Inter Light" panose="020B0502030000000004" pitchFamily="34" charset="0"/>
            </a:endParaRPr>
          </a:p>
        </p:txBody>
      </p:sp>
    </p:spTree>
    <p:extLst>
      <p:ext uri="{BB962C8B-B14F-4D97-AF65-F5344CB8AC3E}">
        <p14:creationId xmlns:p14="http://schemas.microsoft.com/office/powerpoint/2010/main" val="23434844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2B825E9-7655-4126-82B8-74243C134156}"/>
              </a:ext>
            </a:extLst>
          </p:cNvPr>
          <p:cNvSpPr>
            <a:spLocks noGrp="1"/>
          </p:cNvSpPr>
          <p:nvPr>
            <p:ph type="sldNum" sz="quarter" idx="12"/>
          </p:nvPr>
        </p:nvSpPr>
        <p:spPr>
          <a:xfrm>
            <a:off x="4345579" y="6354220"/>
            <a:ext cx="3500842" cy="365125"/>
          </a:xfrm>
        </p:spPr>
        <p:txBody>
          <a:bodyPr/>
          <a:lstStyle/>
          <a:p>
            <a:pPr algn="ctr"/>
            <a:r>
              <a:rPr lang="en-US" dirty="0">
                <a:solidFill>
                  <a:schemeClr val="tx1"/>
                </a:solidFill>
                <a:latin typeface="Inter Light" panose="020B0502030000000004" pitchFamily="34" charset="0"/>
                <a:ea typeface="Inter Light" panose="020B0502030000000004" pitchFamily="34" charset="0"/>
              </a:rPr>
              <a:t>SPP-2020-4C-04-</a:t>
            </a:r>
            <a:fld id="{90242225-1B5C-40D1-9D71-ACD27A5DE075}" type="slidenum">
              <a:rPr lang="en-US" smtClean="0">
                <a:solidFill>
                  <a:schemeClr val="tx1"/>
                </a:solidFill>
                <a:latin typeface="Inter Light" panose="020B0502030000000004" pitchFamily="34" charset="0"/>
                <a:ea typeface="Inter Light" panose="020B0502030000000004" pitchFamily="34" charset="0"/>
              </a:rPr>
              <a:pPr algn="ctr"/>
              <a:t>5</a:t>
            </a:fld>
            <a:endParaRPr lang="en-US" dirty="0">
              <a:solidFill>
                <a:schemeClr val="tx1"/>
              </a:solidFill>
              <a:latin typeface="Inter Light" panose="020B0502030000000004" pitchFamily="34" charset="0"/>
              <a:ea typeface="Inter Light" panose="020B0502030000000004" pitchFamily="34" charset="0"/>
            </a:endParaRPr>
          </a:p>
        </p:txBody>
      </p:sp>
      <p:sp>
        <p:nvSpPr>
          <p:cNvPr id="41" name="Rectangle 40">
            <a:extLst>
              <a:ext uri="{FF2B5EF4-FFF2-40B4-BE49-F238E27FC236}">
                <a16:creationId xmlns:a16="http://schemas.microsoft.com/office/drawing/2014/main" id="{75B5E400-0755-4DD4-A6B0-6ADDBC263931}"/>
              </a:ext>
            </a:extLst>
          </p:cNvPr>
          <p:cNvSpPr/>
          <p:nvPr/>
        </p:nvSpPr>
        <p:spPr>
          <a:xfrm>
            <a:off x="11025052" y="6216108"/>
            <a:ext cx="1166948" cy="647031"/>
          </a:xfrm>
          <a:prstGeom prst="rect">
            <a:avLst/>
          </a:prstGeom>
          <a:solidFill>
            <a:srgbClr val="005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D21F843-4592-4819-A61C-137E1354D856}"/>
              </a:ext>
            </a:extLst>
          </p:cNvPr>
          <p:cNvSpPr/>
          <p:nvPr/>
        </p:nvSpPr>
        <p:spPr>
          <a:xfrm>
            <a:off x="9858103" y="6210969"/>
            <a:ext cx="1166948" cy="647031"/>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1FB0CB-8222-424A-BFA2-D74888BA62FD}"/>
              </a:ext>
            </a:extLst>
          </p:cNvPr>
          <p:cNvSpPr/>
          <p:nvPr/>
        </p:nvSpPr>
        <p:spPr>
          <a:xfrm>
            <a:off x="0" y="0"/>
            <a:ext cx="1354179" cy="641893"/>
          </a:xfrm>
          <a:prstGeom prst="rect">
            <a:avLst/>
          </a:prstGeom>
          <a:solidFill>
            <a:srgbClr val="FB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DF426EEF-ED2D-43CE-A015-266DEFB4E8A0}"/>
              </a:ext>
            </a:extLst>
          </p:cNvPr>
          <p:cNvCxnSpPr>
            <a:cxnSpLocks/>
          </p:cNvCxnSpPr>
          <p:nvPr/>
        </p:nvCxnSpPr>
        <p:spPr>
          <a:xfrm flipH="1">
            <a:off x="1" y="674188"/>
            <a:ext cx="12191999"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CE0BAEF-39B3-40D1-B7CC-BD01902FEF56}"/>
              </a:ext>
            </a:extLst>
          </p:cNvPr>
          <p:cNvCxnSpPr>
            <a:cxnSpLocks/>
          </p:cNvCxnSpPr>
          <p:nvPr/>
        </p:nvCxnSpPr>
        <p:spPr>
          <a:xfrm flipH="1">
            <a:off x="0" y="6183812"/>
            <a:ext cx="121920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80C0E8-655E-4302-85D9-07E26FFD04FE}"/>
              </a:ext>
            </a:extLst>
          </p:cNvPr>
          <p:cNvCxnSpPr>
            <a:cxnSpLocks/>
          </p:cNvCxnSpPr>
          <p:nvPr/>
        </p:nvCxnSpPr>
        <p:spPr>
          <a:xfrm flipV="1">
            <a:off x="1354183" y="0"/>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4347990-FB07-4B67-BCAA-FE85B7E44B29}"/>
              </a:ext>
            </a:extLst>
          </p:cNvPr>
          <p:cNvCxnSpPr>
            <a:cxnSpLocks/>
          </p:cNvCxnSpPr>
          <p:nvPr/>
        </p:nvCxnSpPr>
        <p:spPr>
          <a:xfrm flipV="1">
            <a:off x="2708358" y="-2"/>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399D43-996D-4C34-8658-3C1360250584}"/>
              </a:ext>
            </a:extLst>
          </p:cNvPr>
          <p:cNvCxnSpPr>
            <a:cxnSpLocks/>
          </p:cNvCxnSpPr>
          <p:nvPr/>
        </p:nvCxnSpPr>
        <p:spPr>
          <a:xfrm flipV="1">
            <a:off x="11025052"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F95D28-0320-4431-859E-7C96F00306EC}"/>
              </a:ext>
            </a:extLst>
          </p:cNvPr>
          <p:cNvCxnSpPr>
            <a:cxnSpLocks/>
          </p:cNvCxnSpPr>
          <p:nvPr/>
        </p:nvCxnSpPr>
        <p:spPr>
          <a:xfrm flipV="1">
            <a:off x="9858103"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itle 1">
            <a:extLst>
              <a:ext uri="{FF2B5EF4-FFF2-40B4-BE49-F238E27FC236}">
                <a16:creationId xmlns:a16="http://schemas.microsoft.com/office/drawing/2014/main" id="{015E4B57-ABC6-4801-97A2-CC8B0EFABB91}"/>
              </a:ext>
            </a:extLst>
          </p:cNvPr>
          <p:cNvSpPr>
            <a:spLocks noGrp="1"/>
          </p:cNvSpPr>
          <p:nvPr>
            <p:ph type="title"/>
          </p:nvPr>
        </p:nvSpPr>
        <p:spPr>
          <a:xfrm>
            <a:off x="838200" y="844596"/>
            <a:ext cx="10515600" cy="1325563"/>
          </a:xfrm>
        </p:spPr>
        <p:txBody>
          <a:bodyPr>
            <a:normAutofit/>
          </a:bodyPr>
          <a:lstStyle/>
          <a:p>
            <a:r>
              <a:rPr lang="en-US" sz="3600" dirty="0">
                <a:latin typeface="Inter Black" panose="020B0502030000000004" pitchFamily="34" charset="0"/>
                <a:ea typeface="Inter Black" panose="020B0502030000000004" pitchFamily="34" charset="0"/>
              </a:rPr>
              <a:t>Nyquist-Shannon sampling</a:t>
            </a:r>
          </a:p>
        </p:txBody>
      </p:sp>
      <p:pic>
        <p:nvPicPr>
          <p:cNvPr id="52" name="Picture 51" descr="A picture containing kite, flying&#10;&#10;Description automatically generated">
            <a:extLst>
              <a:ext uri="{FF2B5EF4-FFF2-40B4-BE49-F238E27FC236}">
                <a16:creationId xmlns:a16="http://schemas.microsoft.com/office/drawing/2014/main" id="{37AE996A-6C9C-418D-8FF0-F65AEEA079CF}"/>
              </a:ext>
            </a:extLst>
          </p:cNvPr>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303754" y="3274105"/>
            <a:ext cx="2942832" cy="1604555"/>
          </a:xfrm>
          <a:prstGeom prst="rect">
            <a:avLst/>
          </a:prstGeom>
        </p:spPr>
      </p:pic>
      <p:cxnSp>
        <p:nvCxnSpPr>
          <p:cNvPr id="53" name="Straight Arrow Connector 52">
            <a:extLst>
              <a:ext uri="{FF2B5EF4-FFF2-40B4-BE49-F238E27FC236}">
                <a16:creationId xmlns:a16="http://schemas.microsoft.com/office/drawing/2014/main" id="{2CD4A618-FA63-4BF8-9A36-0E75DFDF4FC3}"/>
              </a:ext>
            </a:extLst>
          </p:cNvPr>
          <p:cNvCxnSpPr>
            <a:cxnSpLocks/>
          </p:cNvCxnSpPr>
          <p:nvPr/>
        </p:nvCxnSpPr>
        <p:spPr>
          <a:xfrm>
            <a:off x="3476158" y="4076382"/>
            <a:ext cx="985421" cy="0"/>
          </a:xfrm>
          <a:prstGeom prst="straightConnector1">
            <a:avLst/>
          </a:prstGeom>
          <a:ln w="38100" cap="flat">
            <a:solidFill>
              <a:schemeClr val="tx1"/>
            </a:solidFill>
            <a:miter lim="800000"/>
            <a:headEnd type="none" w="med" len="med"/>
            <a:tailEnd type="triangle" w="med" len="lg"/>
          </a:ln>
        </p:spPr>
        <p:style>
          <a:lnRef idx="1">
            <a:schemeClr val="accent1"/>
          </a:lnRef>
          <a:fillRef idx="0">
            <a:schemeClr val="accent1"/>
          </a:fillRef>
          <a:effectRef idx="0">
            <a:schemeClr val="accent1"/>
          </a:effectRef>
          <a:fontRef idx="minor">
            <a:schemeClr val="tx1"/>
          </a:fontRef>
        </p:style>
      </p:cxnSp>
      <p:pic>
        <p:nvPicPr>
          <p:cNvPr id="54" name="Picture 53" descr="A picture containing smoke, air, water, dark&#10;&#10;Description automatically generated">
            <a:extLst>
              <a:ext uri="{FF2B5EF4-FFF2-40B4-BE49-F238E27FC236}">
                <a16:creationId xmlns:a16="http://schemas.microsoft.com/office/drawing/2014/main" id="{C426D9CF-65DD-4A25-8C88-544CF89D9C10}"/>
              </a:ext>
            </a:extLst>
          </p:cNvPr>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4691151" y="3274105"/>
            <a:ext cx="2942832" cy="1604555"/>
          </a:xfrm>
          <a:prstGeom prst="rect">
            <a:avLst/>
          </a:prstGeom>
        </p:spPr>
      </p:pic>
      <p:cxnSp>
        <p:nvCxnSpPr>
          <p:cNvPr id="55" name="Straight Arrow Connector 54">
            <a:extLst>
              <a:ext uri="{FF2B5EF4-FFF2-40B4-BE49-F238E27FC236}">
                <a16:creationId xmlns:a16="http://schemas.microsoft.com/office/drawing/2014/main" id="{90AFCF01-DEFA-42D1-AF43-E1FAA6B714FF}"/>
              </a:ext>
            </a:extLst>
          </p:cNvPr>
          <p:cNvCxnSpPr>
            <a:cxnSpLocks/>
          </p:cNvCxnSpPr>
          <p:nvPr/>
        </p:nvCxnSpPr>
        <p:spPr>
          <a:xfrm>
            <a:off x="7885161" y="4076382"/>
            <a:ext cx="985421" cy="0"/>
          </a:xfrm>
          <a:prstGeom prst="straightConnector1">
            <a:avLst/>
          </a:prstGeom>
          <a:ln w="38100" cap="flat">
            <a:solidFill>
              <a:schemeClr val="tx1"/>
            </a:solidFill>
            <a:miter lim="800000"/>
            <a:headEnd type="none" w="med" len="med"/>
            <a:tailEnd type="triangle" w="med" len="lg"/>
          </a:ln>
        </p:spPr>
        <p:style>
          <a:lnRef idx="1">
            <a:schemeClr val="accent1"/>
          </a:lnRef>
          <a:fillRef idx="0">
            <a:schemeClr val="accent1"/>
          </a:fillRef>
          <a:effectRef idx="0">
            <a:schemeClr val="accent1"/>
          </a:effectRef>
          <a:fontRef idx="minor">
            <a:schemeClr val="tx1"/>
          </a:fontRef>
        </p:style>
      </p:cxnSp>
      <p:pic>
        <p:nvPicPr>
          <p:cNvPr id="56" name="Picture 55" descr="A picture containing kite, flying&#10;&#10;Description automatically generated">
            <a:extLst>
              <a:ext uri="{FF2B5EF4-FFF2-40B4-BE49-F238E27FC236}">
                <a16:creationId xmlns:a16="http://schemas.microsoft.com/office/drawing/2014/main" id="{9E084B94-0591-4CAB-99FB-62A2291D139E}"/>
              </a:ext>
            </a:extLst>
          </p:cNvPr>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9078693" y="3274105"/>
            <a:ext cx="2942832" cy="1604555"/>
          </a:xfrm>
          <a:prstGeom prst="rect">
            <a:avLst/>
          </a:prstGeom>
        </p:spPr>
      </p:pic>
      <p:sp>
        <p:nvSpPr>
          <p:cNvPr id="57" name="TextBox 56">
            <a:extLst>
              <a:ext uri="{FF2B5EF4-FFF2-40B4-BE49-F238E27FC236}">
                <a16:creationId xmlns:a16="http://schemas.microsoft.com/office/drawing/2014/main" id="{556C4E78-4733-4474-A5D4-E0CF4A2406BC}"/>
              </a:ext>
            </a:extLst>
          </p:cNvPr>
          <p:cNvSpPr txBox="1"/>
          <p:nvPr/>
        </p:nvSpPr>
        <p:spPr>
          <a:xfrm>
            <a:off x="255250" y="5073377"/>
            <a:ext cx="3039840" cy="390363"/>
          </a:xfrm>
          <a:prstGeom prst="rect">
            <a:avLst/>
          </a:prstGeom>
          <a:noFill/>
          <a:ln>
            <a:noFill/>
          </a:ln>
        </p:spPr>
        <p:txBody>
          <a:bodyPr wrap="square" rtlCol="0">
            <a:spAutoFit/>
          </a:bodyPr>
          <a:lstStyle/>
          <a:p>
            <a:pPr algn="ctr">
              <a:lnSpc>
                <a:spcPct val="114000"/>
              </a:lnSpc>
            </a:pPr>
            <a:r>
              <a:rPr lang="en-US" dirty="0">
                <a:latin typeface="Inter Light" panose="020B0502030000000004" pitchFamily="34" charset="0"/>
                <a:ea typeface="Inter Light" panose="020B0502030000000004" pitchFamily="34" charset="0"/>
              </a:rPr>
              <a:t>Real signal, continuous</a:t>
            </a:r>
            <a:endParaRPr lang="en-US" sz="1600" dirty="0">
              <a:latin typeface="Inter Light" panose="020B0502030000000004" pitchFamily="34" charset="0"/>
              <a:ea typeface="Inter Light" panose="020B0502030000000004" pitchFamily="34" charset="0"/>
            </a:endParaRPr>
          </a:p>
        </p:txBody>
      </p:sp>
      <p:sp>
        <p:nvSpPr>
          <p:cNvPr id="58" name="TextBox 57">
            <a:extLst>
              <a:ext uri="{FF2B5EF4-FFF2-40B4-BE49-F238E27FC236}">
                <a16:creationId xmlns:a16="http://schemas.microsoft.com/office/drawing/2014/main" id="{C40DD058-A917-4F40-9010-F7E96E6E2F7F}"/>
              </a:ext>
            </a:extLst>
          </p:cNvPr>
          <p:cNvSpPr txBox="1"/>
          <p:nvPr/>
        </p:nvSpPr>
        <p:spPr>
          <a:xfrm>
            <a:off x="4642647" y="5073376"/>
            <a:ext cx="3039840" cy="390363"/>
          </a:xfrm>
          <a:prstGeom prst="rect">
            <a:avLst/>
          </a:prstGeom>
          <a:noFill/>
          <a:ln>
            <a:noFill/>
          </a:ln>
        </p:spPr>
        <p:txBody>
          <a:bodyPr wrap="square" rtlCol="0">
            <a:spAutoFit/>
          </a:bodyPr>
          <a:lstStyle/>
          <a:p>
            <a:pPr algn="ctr">
              <a:lnSpc>
                <a:spcPct val="114000"/>
              </a:lnSpc>
            </a:pPr>
            <a:r>
              <a:rPr lang="en-US" dirty="0">
                <a:latin typeface="Inter Light" panose="020B0502030000000004" pitchFamily="34" charset="0"/>
                <a:ea typeface="Inter Light" panose="020B0502030000000004" pitchFamily="34" charset="0"/>
              </a:rPr>
              <a:t>Sampled signal, discrete</a:t>
            </a:r>
            <a:endParaRPr lang="en-US" sz="1600" dirty="0">
              <a:latin typeface="Inter Light" panose="020B0502030000000004" pitchFamily="34" charset="0"/>
              <a:ea typeface="Inter Light" panose="020B0502030000000004" pitchFamily="34" charset="0"/>
            </a:endParaRPr>
          </a:p>
        </p:txBody>
      </p:sp>
      <p:sp>
        <p:nvSpPr>
          <p:cNvPr id="59" name="TextBox 58">
            <a:extLst>
              <a:ext uri="{FF2B5EF4-FFF2-40B4-BE49-F238E27FC236}">
                <a16:creationId xmlns:a16="http://schemas.microsoft.com/office/drawing/2014/main" id="{F27DA9B5-C802-4467-BC06-260A1A7B9AC5}"/>
              </a:ext>
            </a:extLst>
          </p:cNvPr>
          <p:cNvSpPr txBox="1"/>
          <p:nvPr/>
        </p:nvSpPr>
        <p:spPr>
          <a:xfrm>
            <a:off x="9030044" y="5073376"/>
            <a:ext cx="3039840" cy="637995"/>
          </a:xfrm>
          <a:prstGeom prst="rect">
            <a:avLst/>
          </a:prstGeom>
          <a:noFill/>
          <a:ln>
            <a:noFill/>
          </a:ln>
        </p:spPr>
        <p:txBody>
          <a:bodyPr wrap="square" rtlCol="0">
            <a:spAutoFit/>
          </a:bodyPr>
          <a:lstStyle/>
          <a:p>
            <a:pPr algn="ctr">
              <a:lnSpc>
                <a:spcPct val="114000"/>
              </a:lnSpc>
            </a:pPr>
            <a:r>
              <a:rPr lang="en-US" sz="1600" dirty="0">
                <a:latin typeface="Inter Light" panose="020B0502030000000004" pitchFamily="34" charset="0"/>
                <a:ea typeface="Inter Light" panose="020B0502030000000004" pitchFamily="34" charset="0"/>
              </a:rPr>
              <a:t>Reconstructed signal, continuous</a:t>
            </a:r>
          </a:p>
        </p:txBody>
      </p:sp>
      <p:sp>
        <p:nvSpPr>
          <p:cNvPr id="60" name="TextBox 59">
            <a:extLst>
              <a:ext uri="{FF2B5EF4-FFF2-40B4-BE49-F238E27FC236}">
                <a16:creationId xmlns:a16="http://schemas.microsoft.com/office/drawing/2014/main" id="{C9723998-611A-4778-A00F-CA62C3E194CA}"/>
              </a:ext>
            </a:extLst>
          </p:cNvPr>
          <p:cNvSpPr txBox="1"/>
          <p:nvPr/>
        </p:nvSpPr>
        <p:spPr>
          <a:xfrm>
            <a:off x="2355345" y="2890451"/>
            <a:ext cx="812667" cy="587597"/>
          </a:xfrm>
          <a:prstGeom prst="rect">
            <a:avLst/>
          </a:prstGeom>
          <a:noFill/>
          <a:ln>
            <a:noFill/>
          </a:ln>
        </p:spPr>
        <p:txBody>
          <a:bodyPr wrap="square" rtlCol="0" anchor="ctr">
            <a:spAutoFit/>
          </a:bodyPr>
          <a:lstStyle/>
          <a:p>
            <a:pPr algn="ctr">
              <a:lnSpc>
                <a:spcPct val="150000"/>
              </a:lnSpc>
            </a:pPr>
            <a:r>
              <a:rPr lang="en-US" sz="2400" i="1" dirty="0" err="1">
                <a:latin typeface="Inter Light" panose="020B0502030000000004" pitchFamily="34" charset="0"/>
                <a:ea typeface="Inter Light" panose="020B0502030000000004" pitchFamily="34" charset="0"/>
              </a:rPr>
              <a:t>f</a:t>
            </a:r>
            <a:r>
              <a:rPr lang="en-US" sz="2400" baseline="-25000" dirty="0" err="1">
                <a:latin typeface="Inter Light" panose="020B0502030000000004" pitchFamily="34" charset="0"/>
                <a:ea typeface="Inter Light" panose="020B0502030000000004" pitchFamily="34" charset="0"/>
              </a:rPr>
              <a:t>B</a:t>
            </a:r>
            <a:endParaRPr lang="en-US" sz="2400" dirty="0">
              <a:latin typeface="Inter Light" panose="020B0502030000000004" pitchFamily="34" charset="0"/>
              <a:ea typeface="Inter Light" panose="020B0502030000000004" pitchFamily="34" charset="0"/>
            </a:endParaRPr>
          </a:p>
        </p:txBody>
      </p:sp>
      <p:sp>
        <p:nvSpPr>
          <p:cNvPr id="61" name="TextBox 60">
            <a:extLst>
              <a:ext uri="{FF2B5EF4-FFF2-40B4-BE49-F238E27FC236}">
                <a16:creationId xmlns:a16="http://schemas.microsoft.com/office/drawing/2014/main" id="{0753D09F-3F27-4656-BB98-9643937870E0}"/>
              </a:ext>
            </a:extLst>
          </p:cNvPr>
          <p:cNvSpPr txBox="1"/>
          <p:nvPr/>
        </p:nvSpPr>
        <p:spPr>
          <a:xfrm>
            <a:off x="2404971" y="3580890"/>
            <a:ext cx="3039840" cy="390363"/>
          </a:xfrm>
          <a:prstGeom prst="rect">
            <a:avLst/>
          </a:prstGeom>
          <a:noFill/>
          <a:ln>
            <a:noFill/>
          </a:ln>
        </p:spPr>
        <p:txBody>
          <a:bodyPr wrap="square" rtlCol="0">
            <a:spAutoFit/>
          </a:bodyPr>
          <a:lstStyle/>
          <a:p>
            <a:pPr algn="ctr">
              <a:lnSpc>
                <a:spcPct val="114000"/>
              </a:lnSpc>
            </a:pPr>
            <a:r>
              <a:rPr lang="en-US" dirty="0">
                <a:latin typeface="Inter Light" panose="020B0502030000000004" pitchFamily="34" charset="0"/>
                <a:ea typeface="Inter Light" panose="020B0502030000000004" pitchFamily="34" charset="0"/>
              </a:rPr>
              <a:t>sampling</a:t>
            </a:r>
            <a:endParaRPr lang="en-US" sz="1600" dirty="0">
              <a:latin typeface="Inter Light" panose="020B0502030000000004" pitchFamily="34" charset="0"/>
              <a:ea typeface="Inter Light" panose="020B0502030000000004" pitchFamily="34" charset="0"/>
            </a:endParaRPr>
          </a:p>
        </p:txBody>
      </p:sp>
      <p:sp>
        <p:nvSpPr>
          <p:cNvPr id="62" name="TextBox 61">
            <a:extLst>
              <a:ext uri="{FF2B5EF4-FFF2-40B4-BE49-F238E27FC236}">
                <a16:creationId xmlns:a16="http://schemas.microsoft.com/office/drawing/2014/main" id="{80BCDB66-1F5C-4FCA-A8E4-02B6EF0FD92B}"/>
              </a:ext>
            </a:extLst>
          </p:cNvPr>
          <p:cNvSpPr txBox="1"/>
          <p:nvPr/>
        </p:nvSpPr>
        <p:spPr>
          <a:xfrm>
            <a:off x="6813974" y="3580890"/>
            <a:ext cx="3039840" cy="390363"/>
          </a:xfrm>
          <a:prstGeom prst="rect">
            <a:avLst/>
          </a:prstGeom>
          <a:noFill/>
          <a:ln>
            <a:noFill/>
          </a:ln>
        </p:spPr>
        <p:txBody>
          <a:bodyPr wrap="square" rtlCol="0">
            <a:spAutoFit/>
          </a:bodyPr>
          <a:lstStyle/>
          <a:p>
            <a:pPr algn="ctr">
              <a:lnSpc>
                <a:spcPct val="114000"/>
              </a:lnSpc>
            </a:pPr>
            <a:r>
              <a:rPr lang="en-US" dirty="0">
                <a:latin typeface="Inter Light" panose="020B0502030000000004" pitchFamily="34" charset="0"/>
                <a:ea typeface="Inter Light" panose="020B0502030000000004" pitchFamily="34" charset="0"/>
              </a:rPr>
              <a:t>interpolation</a:t>
            </a:r>
            <a:endParaRPr lang="en-US" sz="1600" dirty="0">
              <a:latin typeface="Inter Light" panose="020B0502030000000004" pitchFamily="34" charset="0"/>
              <a:ea typeface="Inter Light" panose="020B0502030000000004" pitchFamily="34" charset="0"/>
            </a:endParaRPr>
          </a:p>
        </p:txBody>
      </p:sp>
      <p:sp>
        <p:nvSpPr>
          <p:cNvPr id="64" name="TextBox 63">
            <a:extLst>
              <a:ext uri="{FF2B5EF4-FFF2-40B4-BE49-F238E27FC236}">
                <a16:creationId xmlns:a16="http://schemas.microsoft.com/office/drawing/2014/main" id="{B494FE7B-5A51-46E2-ABF3-3D8D395EB947}"/>
              </a:ext>
            </a:extLst>
          </p:cNvPr>
          <p:cNvSpPr txBox="1"/>
          <p:nvPr/>
        </p:nvSpPr>
        <p:spPr>
          <a:xfrm>
            <a:off x="4576079" y="1991652"/>
            <a:ext cx="3039840" cy="752707"/>
          </a:xfrm>
          <a:prstGeom prst="rect">
            <a:avLst/>
          </a:prstGeom>
          <a:noFill/>
          <a:ln>
            <a:noFill/>
          </a:ln>
        </p:spPr>
        <p:txBody>
          <a:bodyPr wrap="square" rtlCol="0">
            <a:spAutoFit/>
          </a:bodyPr>
          <a:lstStyle/>
          <a:p>
            <a:pPr algn="ctr">
              <a:lnSpc>
                <a:spcPct val="150000"/>
              </a:lnSpc>
            </a:pPr>
            <a:r>
              <a:rPr lang="en-US" sz="3200" i="1" dirty="0" err="1">
                <a:latin typeface="Inter Light" panose="020B0502030000000004" pitchFamily="34" charset="0"/>
                <a:ea typeface="Inter Light" panose="020B0502030000000004" pitchFamily="34" charset="0"/>
              </a:rPr>
              <a:t>f</a:t>
            </a:r>
            <a:r>
              <a:rPr lang="en-US" sz="3200" baseline="-25000" dirty="0" err="1">
                <a:latin typeface="Inter Light" panose="020B0502030000000004" pitchFamily="34" charset="0"/>
                <a:ea typeface="Inter Light" panose="020B0502030000000004" pitchFamily="34" charset="0"/>
              </a:rPr>
              <a:t>S</a:t>
            </a:r>
            <a:r>
              <a:rPr lang="en-US" sz="3200" dirty="0">
                <a:latin typeface="Inter Light" panose="020B0502030000000004" pitchFamily="34" charset="0"/>
                <a:ea typeface="Inter Light" panose="020B0502030000000004" pitchFamily="34" charset="0"/>
              </a:rPr>
              <a:t> &gt; 2</a:t>
            </a:r>
            <a:r>
              <a:rPr lang="en-US" sz="3200" i="1" dirty="0">
                <a:latin typeface="Inter Light" panose="020B0502030000000004" pitchFamily="34" charset="0"/>
                <a:ea typeface="Inter Light" panose="020B0502030000000004" pitchFamily="34" charset="0"/>
              </a:rPr>
              <a:t>f</a:t>
            </a:r>
            <a:r>
              <a:rPr lang="en-US" sz="3200" baseline="-25000" dirty="0">
                <a:latin typeface="Inter Light" panose="020B0502030000000004" pitchFamily="34" charset="0"/>
                <a:ea typeface="Inter Light" panose="020B0502030000000004" pitchFamily="34" charset="0"/>
              </a:rPr>
              <a:t>B</a:t>
            </a:r>
            <a:endParaRPr lang="en-US" sz="2800" dirty="0">
              <a:latin typeface="Inter Light" panose="020B0502030000000004" pitchFamily="34" charset="0"/>
              <a:ea typeface="Inter Light" panose="020B0502030000000004" pitchFamily="34" charset="0"/>
            </a:endParaRPr>
          </a:p>
        </p:txBody>
      </p:sp>
    </p:spTree>
    <p:extLst>
      <p:ext uri="{BB962C8B-B14F-4D97-AF65-F5344CB8AC3E}">
        <p14:creationId xmlns:p14="http://schemas.microsoft.com/office/powerpoint/2010/main" val="407941121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2B825E9-7655-4126-82B8-74243C134156}"/>
              </a:ext>
            </a:extLst>
          </p:cNvPr>
          <p:cNvSpPr>
            <a:spLocks noGrp="1"/>
          </p:cNvSpPr>
          <p:nvPr>
            <p:ph type="sldNum" sz="quarter" idx="12"/>
          </p:nvPr>
        </p:nvSpPr>
        <p:spPr>
          <a:xfrm>
            <a:off x="4345579" y="6354220"/>
            <a:ext cx="3500842" cy="365125"/>
          </a:xfrm>
        </p:spPr>
        <p:txBody>
          <a:bodyPr/>
          <a:lstStyle/>
          <a:p>
            <a:pPr algn="ctr"/>
            <a:r>
              <a:rPr lang="en-US" dirty="0">
                <a:solidFill>
                  <a:schemeClr val="tx1"/>
                </a:solidFill>
                <a:latin typeface="Inter Light" panose="020B0502030000000004" pitchFamily="34" charset="0"/>
                <a:ea typeface="Inter Light" panose="020B0502030000000004" pitchFamily="34" charset="0"/>
              </a:rPr>
              <a:t>SPP-2020-4C-04-</a:t>
            </a:r>
            <a:fld id="{90242225-1B5C-40D1-9D71-ACD27A5DE075}" type="slidenum">
              <a:rPr lang="en-US" smtClean="0">
                <a:solidFill>
                  <a:schemeClr val="tx1"/>
                </a:solidFill>
                <a:latin typeface="Inter Light" panose="020B0502030000000004" pitchFamily="34" charset="0"/>
                <a:ea typeface="Inter Light" panose="020B0502030000000004" pitchFamily="34" charset="0"/>
              </a:rPr>
              <a:pPr algn="ctr"/>
              <a:t>6</a:t>
            </a:fld>
            <a:endParaRPr lang="en-US" dirty="0">
              <a:solidFill>
                <a:schemeClr val="tx1"/>
              </a:solidFill>
              <a:latin typeface="Inter Light" panose="020B0502030000000004" pitchFamily="34" charset="0"/>
              <a:ea typeface="Inter Light" panose="020B0502030000000004" pitchFamily="34" charset="0"/>
            </a:endParaRPr>
          </a:p>
        </p:txBody>
      </p:sp>
      <p:sp>
        <p:nvSpPr>
          <p:cNvPr id="41" name="Rectangle 40">
            <a:extLst>
              <a:ext uri="{FF2B5EF4-FFF2-40B4-BE49-F238E27FC236}">
                <a16:creationId xmlns:a16="http://schemas.microsoft.com/office/drawing/2014/main" id="{75B5E400-0755-4DD4-A6B0-6ADDBC263931}"/>
              </a:ext>
            </a:extLst>
          </p:cNvPr>
          <p:cNvSpPr/>
          <p:nvPr/>
        </p:nvSpPr>
        <p:spPr>
          <a:xfrm>
            <a:off x="11025052" y="6216108"/>
            <a:ext cx="1166948" cy="647031"/>
          </a:xfrm>
          <a:prstGeom prst="rect">
            <a:avLst/>
          </a:prstGeom>
          <a:solidFill>
            <a:srgbClr val="005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D21F843-4592-4819-A61C-137E1354D856}"/>
              </a:ext>
            </a:extLst>
          </p:cNvPr>
          <p:cNvSpPr/>
          <p:nvPr/>
        </p:nvSpPr>
        <p:spPr>
          <a:xfrm>
            <a:off x="9858103" y="6210969"/>
            <a:ext cx="1166948" cy="647031"/>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1FB0CB-8222-424A-BFA2-D74888BA62FD}"/>
              </a:ext>
            </a:extLst>
          </p:cNvPr>
          <p:cNvSpPr/>
          <p:nvPr/>
        </p:nvSpPr>
        <p:spPr>
          <a:xfrm>
            <a:off x="0" y="0"/>
            <a:ext cx="1354179" cy="641893"/>
          </a:xfrm>
          <a:prstGeom prst="rect">
            <a:avLst/>
          </a:prstGeom>
          <a:solidFill>
            <a:srgbClr val="FB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DF426EEF-ED2D-43CE-A015-266DEFB4E8A0}"/>
              </a:ext>
            </a:extLst>
          </p:cNvPr>
          <p:cNvCxnSpPr>
            <a:cxnSpLocks/>
          </p:cNvCxnSpPr>
          <p:nvPr/>
        </p:nvCxnSpPr>
        <p:spPr>
          <a:xfrm flipH="1">
            <a:off x="1" y="674188"/>
            <a:ext cx="12191999"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CE0BAEF-39B3-40D1-B7CC-BD01902FEF56}"/>
              </a:ext>
            </a:extLst>
          </p:cNvPr>
          <p:cNvCxnSpPr>
            <a:cxnSpLocks/>
          </p:cNvCxnSpPr>
          <p:nvPr/>
        </p:nvCxnSpPr>
        <p:spPr>
          <a:xfrm flipH="1">
            <a:off x="0" y="6183812"/>
            <a:ext cx="121920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80C0E8-655E-4302-85D9-07E26FFD04FE}"/>
              </a:ext>
            </a:extLst>
          </p:cNvPr>
          <p:cNvCxnSpPr>
            <a:cxnSpLocks/>
          </p:cNvCxnSpPr>
          <p:nvPr/>
        </p:nvCxnSpPr>
        <p:spPr>
          <a:xfrm flipV="1">
            <a:off x="1354183" y="0"/>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4347990-FB07-4B67-BCAA-FE85B7E44B29}"/>
              </a:ext>
            </a:extLst>
          </p:cNvPr>
          <p:cNvCxnSpPr>
            <a:cxnSpLocks/>
          </p:cNvCxnSpPr>
          <p:nvPr/>
        </p:nvCxnSpPr>
        <p:spPr>
          <a:xfrm flipV="1">
            <a:off x="2708358" y="-2"/>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399D43-996D-4C34-8658-3C1360250584}"/>
              </a:ext>
            </a:extLst>
          </p:cNvPr>
          <p:cNvCxnSpPr>
            <a:cxnSpLocks/>
          </p:cNvCxnSpPr>
          <p:nvPr/>
        </p:nvCxnSpPr>
        <p:spPr>
          <a:xfrm flipV="1">
            <a:off x="11025052"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F95D28-0320-4431-859E-7C96F00306EC}"/>
              </a:ext>
            </a:extLst>
          </p:cNvPr>
          <p:cNvCxnSpPr>
            <a:cxnSpLocks/>
          </p:cNvCxnSpPr>
          <p:nvPr/>
        </p:nvCxnSpPr>
        <p:spPr>
          <a:xfrm flipV="1">
            <a:off x="9858103"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itle 1">
            <a:extLst>
              <a:ext uri="{FF2B5EF4-FFF2-40B4-BE49-F238E27FC236}">
                <a16:creationId xmlns:a16="http://schemas.microsoft.com/office/drawing/2014/main" id="{015E4B57-ABC6-4801-97A2-CC8B0EFABB91}"/>
              </a:ext>
            </a:extLst>
          </p:cNvPr>
          <p:cNvSpPr>
            <a:spLocks noGrp="1"/>
          </p:cNvSpPr>
          <p:nvPr>
            <p:ph type="title"/>
          </p:nvPr>
        </p:nvSpPr>
        <p:spPr>
          <a:xfrm>
            <a:off x="838200" y="844596"/>
            <a:ext cx="10515600" cy="1325563"/>
          </a:xfrm>
        </p:spPr>
        <p:txBody>
          <a:bodyPr>
            <a:normAutofit/>
          </a:bodyPr>
          <a:lstStyle/>
          <a:p>
            <a:r>
              <a:rPr lang="en-US" sz="3600" dirty="0">
                <a:latin typeface="Inter Black" panose="020B0502030000000004" pitchFamily="34" charset="0"/>
                <a:ea typeface="Inter Black" panose="020B0502030000000004" pitchFamily="34" charset="0"/>
              </a:rPr>
              <a:t>Compressive sampling</a:t>
            </a:r>
          </a:p>
        </p:txBody>
      </p:sp>
      <p:pic>
        <p:nvPicPr>
          <p:cNvPr id="52" name="Picture 51" descr="A picture containing kite, flying&#10;&#10;Description automatically generated">
            <a:extLst>
              <a:ext uri="{FF2B5EF4-FFF2-40B4-BE49-F238E27FC236}">
                <a16:creationId xmlns:a16="http://schemas.microsoft.com/office/drawing/2014/main" id="{37AE996A-6C9C-418D-8FF0-F65AEEA079CF}"/>
              </a:ext>
            </a:extLst>
          </p:cNvPr>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303754" y="2816961"/>
            <a:ext cx="2942832" cy="1604555"/>
          </a:xfrm>
          <a:prstGeom prst="rect">
            <a:avLst/>
          </a:prstGeom>
        </p:spPr>
      </p:pic>
      <p:cxnSp>
        <p:nvCxnSpPr>
          <p:cNvPr id="53" name="Straight Arrow Connector 52">
            <a:extLst>
              <a:ext uri="{FF2B5EF4-FFF2-40B4-BE49-F238E27FC236}">
                <a16:creationId xmlns:a16="http://schemas.microsoft.com/office/drawing/2014/main" id="{2CD4A618-FA63-4BF8-9A36-0E75DFDF4FC3}"/>
              </a:ext>
            </a:extLst>
          </p:cNvPr>
          <p:cNvCxnSpPr>
            <a:cxnSpLocks/>
          </p:cNvCxnSpPr>
          <p:nvPr/>
        </p:nvCxnSpPr>
        <p:spPr>
          <a:xfrm>
            <a:off x="3476158" y="3619238"/>
            <a:ext cx="985421" cy="0"/>
          </a:xfrm>
          <a:prstGeom prst="straightConnector1">
            <a:avLst/>
          </a:prstGeom>
          <a:ln w="38100" cap="flat">
            <a:solidFill>
              <a:schemeClr val="tx1"/>
            </a:solidFill>
            <a:miter lim="800000"/>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0AFCF01-DEFA-42D1-AF43-E1FAA6B714FF}"/>
              </a:ext>
            </a:extLst>
          </p:cNvPr>
          <p:cNvCxnSpPr>
            <a:cxnSpLocks/>
          </p:cNvCxnSpPr>
          <p:nvPr/>
        </p:nvCxnSpPr>
        <p:spPr>
          <a:xfrm>
            <a:off x="7885161" y="3619238"/>
            <a:ext cx="985421" cy="0"/>
          </a:xfrm>
          <a:prstGeom prst="straightConnector1">
            <a:avLst/>
          </a:prstGeom>
          <a:ln w="38100" cap="flat">
            <a:solidFill>
              <a:schemeClr val="tx1"/>
            </a:solidFill>
            <a:miter lim="800000"/>
            <a:headEnd type="none" w="med" len="med"/>
            <a:tailEnd type="triangle" w="med" len="lg"/>
          </a:ln>
        </p:spPr>
        <p:style>
          <a:lnRef idx="1">
            <a:schemeClr val="accent1"/>
          </a:lnRef>
          <a:fillRef idx="0">
            <a:schemeClr val="accent1"/>
          </a:fillRef>
          <a:effectRef idx="0">
            <a:schemeClr val="accent1"/>
          </a:effectRef>
          <a:fontRef idx="minor">
            <a:schemeClr val="tx1"/>
          </a:fontRef>
        </p:style>
      </p:cxnSp>
      <p:pic>
        <p:nvPicPr>
          <p:cNvPr id="56" name="Picture 55" descr="A picture containing kite, flying&#10;&#10;Description automatically generated">
            <a:extLst>
              <a:ext uri="{FF2B5EF4-FFF2-40B4-BE49-F238E27FC236}">
                <a16:creationId xmlns:a16="http://schemas.microsoft.com/office/drawing/2014/main" id="{9E084B94-0591-4CAB-99FB-62A2291D139E}"/>
              </a:ext>
            </a:extLst>
          </p:cNvPr>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9078693" y="2816961"/>
            <a:ext cx="2942832" cy="1604555"/>
          </a:xfrm>
          <a:prstGeom prst="rect">
            <a:avLst/>
          </a:prstGeom>
        </p:spPr>
      </p:pic>
      <p:sp>
        <p:nvSpPr>
          <p:cNvPr id="57" name="TextBox 56">
            <a:extLst>
              <a:ext uri="{FF2B5EF4-FFF2-40B4-BE49-F238E27FC236}">
                <a16:creationId xmlns:a16="http://schemas.microsoft.com/office/drawing/2014/main" id="{556C4E78-4733-4474-A5D4-E0CF4A2406BC}"/>
              </a:ext>
            </a:extLst>
          </p:cNvPr>
          <p:cNvSpPr txBox="1"/>
          <p:nvPr/>
        </p:nvSpPr>
        <p:spPr>
          <a:xfrm>
            <a:off x="255250" y="4616233"/>
            <a:ext cx="3039840" cy="390363"/>
          </a:xfrm>
          <a:prstGeom prst="rect">
            <a:avLst/>
          </a:prstGeom>
          <a:noFill/>
          <a:ln>
            <a:noFill/>
          </a:ln>
        </p:spPr>
        <p:txBody>
          <a:bodyPr wrap="square" rtlCol="0">
            <a:spAutoFit/>
          </a:bodyPr>
          <a:lstStyle/>
          <a:p>
            <a:pPr algn="ctr">
              <a:lnSpc>
                <a:spcPct val="114000"/>
              </a:lnSpc>
            </a:pPr>
            <a:r>
              <a:rPr lang="en-US" dirty="0">
                <a:latin typeface="Inter Light" panose="020B0502030000000004" pitchFamily="34" charset="0"/>
                <a:ea typeface="Inter Light" panose="020B0502030000000004" pitchFamily="34" charset="0"/>
              </a:rPr>
              <a:t>Real signal, continuous</a:t>
            </a:r>
            <a:endParaRPr lang="en-US" sz="1600" dirty="0">
              <a:latin typeface="Inter Light" panose="020B0502030000000004" pitchFamily="34" charset="0"/>
              <a:ea typeface="Inter Light" panose="020B0502030000000004" pitchFamily="34" charset="0"/>
            </a:endParaRPr>
          </a:p>
        </p:txBody>
      </p:sp>
      <p:sp>
        <p:nvSpPr>
          <p:cNvPr id="58" name="TextBox 57">
            <a:extLst>
              <a:ext uri="{FF2B5EF4-FFF2-40B4-BE49-F238E27FC236}">
                <a16:creationId xmlns:a16="http://schemas.microsoft.com/office/drawing/2014/main" id="{C40DD058-A917-4F40-9010-F7E96E6E2F7F}"/>
              </a:ext>
            </a:extLst>
          </p:cNvPr>
          <p:cNvSpPr txBox="1"/>
          <p:nvPr/>
        </p:nvSpPr>
        <p:spPr>
          <a:xfrm>
            <a:off x="4642647" y="4616232"/>
            <a:ext cx="3039840" cy="390363"/>
          </a:xfrm>
          <a:prstGeom prst="rect">
            <a:avLst/>
          </a:prstGeom>
          <a:noFill/>
          <a:ln>
            <a:noFill/>
          </a:ln>
        </p:spPr>
        <p:txBody>
          <a:bodyPr wrap="square" rtlCol="0">
            <a:spAutoFit/>
          </a:bodyPr>
          <a:lstStyle/>
          <a:p>
            <a:pPr algn="ctr">
              <a:lnSpc>
                <a:spcPct val="114000"/>
              </a:lnSpc>
            </a:pPr>
            <a:r>
              <a:rPr lang="en-US" dirty="0">
                <a:latin typeface="Inter Light" panose="020B0502030000000004" pitchFamily="34" charset="0"/>
                <a:ea typeface="Inter Light" panose="020B0502030000000004" pitchFamily="34" charset="0"/>
              </a:rPr>
              <a:t>Sampled signal, discrete</a:t>
            </a:r>
            <a:endParaRPr lang="en-US" sz="1600" dirty="0">
              <a:latin typeface="Inter Light" panose="020B0502030000000004" pitchFamily="34" charset="0"/>
              <a:ea typeface="Inter Light" panose="020B0502030000000004" pitchFamily="34" charset="0"/>
            </a:endParaRPr>
          </a:p>
        </p:txBody>
      </p:sp>
      <p:sp>
        <p:nvSpPr>
          <p:cNvPr id="59" name="TextBox 58">
            <a:extLst>
              <a:ext uri="{FF2B5EF4-FFF2-40B4-BE49-F238E27FC236}">
                <a16:creationId xmlns:a16="http://schemas.microsoft.com/office/drawing/2014/main" id="{F27DA9B5-C802-4467-BC06-260A1A7B9AC5}"/>
              </a:ext>
            </a:extLst>
          </p:cNvPr>
          <p:cNvSpPr txBox="1"/>
          <p:nvPr/>
        </p:nvSpPr>
        <p:spPr>
          <a:xfrm>
            <a:off x="9030044" y="4616232"/>
            <a:ext cx="3039840" cy="637995"/>
          </a:xfrm>
          <a:prstGeom prst="rect">
            <a:avLst/>
          </a:prstGeom>
          <a:noFill/>
          <a:ln>
            <a:noFill/>
          </a:ln>
        </p:spPr>
        <p:txBody>
          <a:bodyPr wrap="square" rtlCol="0">
            <a:spAutoFit/>
          </a:bodyPr>
          <a:lstStyle/>
          <a:p>
            <a:pPr algn="ctr">
              <a:lnSpc>
                <a:spcPct val="114000"/>
              </a:lnSpc>
            </a:pPr>
            <a:r>
              <a:rPr lang="en-US" sz="1600" dirty="0">
                <a:latin typeface="Inter Light" panose="020B0502030000000004" pitchFamily="34" charset="0"/>
                <a:ea typeface="Inter Light" panose="020B0502030000000004" pitchFamily="34" charset="0"/>
              </a:rPr>
              <a:t>Reconstructed signal, continuous</a:t>
            </a:r>
          </a:p>
        </p:txBody>
      </p:sp>
      <p:sp>
        <p:nvSpPr>
          <p:cNvPr id="61" name="TextBox 60">
            <a:extLst>
              <a:ext uri="{FF2B5EF4-FFF2-40B4-BE49-F238E27FC236}">
                <a16:creationId xmlns:a16="http://schemas.microsoft.com/office/drawing/2014/main" id="{0753D09F-3F27-4656-BB98-9643937870E0}"/>
              </a:ext>
            </a:extLst>
          </p:cNvPr>
          <p:cNvSpPr txBox="1"/>
          <p:nvPr/>
        </p:nvSpPr>
        <p:spPr>
          <a:xfrm>
            <a:off x="2404971" y="3123746"/>
            <a:ext cx="3039840" cy="390363"/>
          </a:xfrm>
          <a:prstGeom prst="rect">
            <a:avLst/>
          </a:prstGeom>
          <a:noFill/>
          <a:ln>
            <a:noFill/>
          </a:ln>
        </p:spPr>
        <p:txBody>
          <a:bodyPr wrap="square" rtlCol="0">
            <a:spAutoFit/>
          </a:bodyPr>
          <a:lstStyle/>
          <a:p>
            <a:pPr algn="ctr">
              <a:lnSpc>
                <a:spcPct val="114000"/>
              </a:lnSpc>
            </a:pPr>
            <a:r>
              <a:rPr lang="en-US" dirty="0">
                <a:latin typeface="Inter Light" panose="020B0502030000000004" pitchFamily="34" charset="0"/>
                <a:ea typeface="Inter Light" panose="020B0502030000000004" pitchFamily="34" charset="0"/>
              </a:rPr>
              <a:t>sampling</a:t>
            </a:r>
            <a:endParaRPr lang="en-US" sz="1600" dirty="0">
              <a:latin typeface="Inter Light" panose="020B0502030000000004" pitchFamily="34" charset="0"/>
              <a:ea typeface="Inter Light" panose="020B0502030000000004" pitchFamily="34" charset="0"/>
            </a:endParaRPr>
          </a:p>
        </p:txBody>
      </p:sp>
      <p:sp>
        <p:nvSpPr>
          <p:cNvPr id="62" name="TextBox 61">
            <a:extLst>
              <a:ext uri="{FF2B5EF4-FFF2-40B4-BE49-F238E27FC236}">
                <a16:creationId xmlns:a16="http://schemas.microsoft.com/office/drawing/2014/main" id="{80BCDB66-1F5C-4FCA-A8E4-02B6EF0FD92B}"/>
              </a:ext>
            </a:extLst>
          </p:cNvPr>
          <p:cNvSpPr txBox="1"/>
          <p:nvPr/>
        </p:nvSpPr>
        <p:spPr>
          <a:xfrm>
            <a:off x="6813974" y="3123746"/>
            <a:ext cx="3039840" cy="384464"/>
          </a:xfrm>
          <a:prstGeom prst="rect">
            <a:avLst/>
          </a:prstGeom>
          <a:noFill/>
          <a:ln>
            <a:noFill/>
          </a:ln>
        </p:spPr>
        <p:txBody>
          <a:bodyPr wrap="square" rtlCol="0">
            <a:spAutoFit/>
          </a:bodyPr>
          <a:lstStyle/>
          <a:p>
            <a:pPr algn="ctr">
              <a:lnSpc>
                <a:spcPct val="114000"/>
              </a:lnSpc>
            </a:pPr>
            <a:r>
              <a:rPr lang="en-US" dirty="0">
                <a:latin typeface="Inter Light" panose="020B0502030000000004" pitchFamily="34" charset="0"/>
                <a:ea typeface="Inter Light" panose="020B0502030000000004" pitchFamily="34" charset="0"/>
              </a:rPr>
              <a:t>minimization</a:t>
            </a:r>
          </a:p>
        </p:txBody>
      </p:sp>
      <p:sp>
        <p:nvSpPr>
          <p:cNvPr id="2" name="Oval 1">
            <a:extLst>
              <a:ext uri="{FF2B5EF4-FFF2-40B4-BE49-F238E27FC236}">
                <a16:creationId xmlns:a16="http://schemas.microsoft.com/office/drawing/2014/main" id="{B1BAAD4C-45BC-4379-955F-149BBFA3C18E}"/>
              </a:ext>
            </a:extLst>
          </p:cNvPr>
          <p:cNvSpPr/>
          <p:nvPr/>
        </p:nvSpPr>
        <p:spPr>
          <a:xfrm>
            <a:off x="4972594" y="3123746"/>
            <a:ext cx="115016" cy="115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4589839-0B1F-4320-9C60-2A87DA820075}"/>
              </a:ext>
            </a:extLst>
          </p:cNvPr>
          <p:cNvSpPr/>
          <p:nvPr/>
        </p:nvSpPr>
        <p:spPr>
          <a:xfrm>
            <a:off x="5538057" y="3827029"/>
            <a:ext cx="115016" cy="115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4E0125F-5FAA-42F1-AF9D-0C2F78C72F4A}"/>
              </a:ext>
            </a:extLst>
          </p:cNvPr>
          <p:cNvSpPr/>
          <p:nvPr/>
        </p:nvSpPr>
        <p:spPr>
          <a:xfrm>
            <a:off x="5781302" y="4262570"/>
            <a:ext cx="115016" cy="115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92B3DFA-B3F4-479C-AE26-B2AB3ED2C7B7}"/>
              </a:ext>
            </a:extLst>
          </p:cNvPr>
          <p:cNvSpPr/>
          <p:nvPr/>
        </p:nvSpPr>
        <p:spPr>
          <a:xfrm>
            <a:off x="6277095" y="3085394"/>
            <a:ext cx="115016" cy="115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14EA57C3-2947-4E08-AF6C-3A8B8D65CB3E}"/>
              </a:ext>
            </a:extLst>
          </p:cNvPr>
          <p:cNvSpPr/>
          <p:nvPr/>
        </p:nvSpPr>
        <p:spPr>
          <a:xfrm>
            <a:off x="7251859" y="4103403"/>
            <a:ext cx="115016" cy="115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361180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2B825E9-7655-4126-82B8-74243C134156}"/>
              </a:ext>
            </a:extLst>
          </p:cNvPr>
          <p:cNvSpPr>
            <a:spLocks noGrp="1"/>
          </p:cNvSpPr>
          <p:nvPr>
            <p:ph type="sldNum" sz="quarter" idx="12"/>
          </p:nvPr>
        </p:nvSpPr>
        <p:spPr>
          <a:xfrm>
            <a:off x="4345579" y="6354220"/>
            <a:ext cx="3500842" cy="365125"/>
          </a:xfrm>
        </p:spPr>
        <p:txBody>
          <a:bodyPr/>
          <a:lstStyle/>
          <a:p>
            <a:pPr algn="ctr"/>
            <a:r>
              <a:rPr lang="en-US" dirty="0">
                <a:solidFill>
                  <a:schemeClr val="tx1"/>
                </a:solidFill>
                <a:latin typeface="Inter Light" panose="020B0502030000000004" pitchFamily="34" charset="0"/>
                <a:ea typeface="Inter Light" panose="020B0502030000000004" pitchFamily="34" charset="0"/>
              </a:rPr>
              <a:t>SPP-2020-4C-04-</a:t>
            </a:r>
            <a:fld id="{90242225-1B5C-40D1-9D71-ACD27A5DE075}" type="slidenum">
              <a:rPr lang="en-US" smtClean="0">
                <a:solidFill>
                  <a:schemeClr val="tx1"/>
                </a:solidFill>
                <a:latin typeface="Inter Light" panose="020B0502030000000004" pitchFamily="34" charset="0"/>
                <a:ea typeface="Inter Light" panose="020B0502030000000004" pitchFamily="34" charset="0"/>
              </a:rPr>
              <a:pPr algn="ctr"/>
              <a:t>7</a:t>
            </a:fld>
            <a:endParaRPr lang="en-US" dirty="0">
              <a:solidFill>
                <a:schemeClr val="tx1"/>
              </a:solidFill>
              <a:latin typeface="Inter Light" panose="020B0502030000000004" pitchFamily="34" charset="0"/>
              <a:ea typeface="Inter Light" panose="020B0502030000000004" pitchFamily="34" charset="0"/>
            </a:endParaRPr>
          </a:p>
        </p:txBody>
      </p:sp>
      <p:sp>
        <p:nvSpPr>
          <p:cNvPr id="41" name="Rectangle 40">
            <a:extLst>
              <a:ext uri="{FF2B5EF4-FFF2-40B4-BE49-F238E27FC236}">
                <a16:creationId xmlns:a16="http://schemas.microsoft.com/office/drawing/2014/main" id="{75B5E400-0755-4DD4-A6B0-6ADDBC263931}"/>
              </a:ext>
            </a:extLst>
          </p:cNvPr>
          <p:cNvSpPr/>
          <p:nvPr/>
        </p:nvSpPr>
        <p:spPr>
          <a:xfrm>
            <a:off x="11025052" y="6216108"/>
            <a:ext cx="1166948" cy="647031"/>
          </a:xfrm>
          <a:prstGeom prst="rect">
            <a:avLst/>
          </a:prstGeom>
          <a:solidFill>
            <a:srgbClr val="005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D21F843-4592-4819-A61C-137E1354D856}"/>
              </a:ext>
            </a:extLst>
          </p:cNvPr>
          <p:cNvSpPr/>
          <p:nvPr/>
        </p:nvSpPr>
        <p:spPr>
          <a:xfrm>
            <a:off x="9858103" y="6210969"/>
            <a:ext cx="1166948" cy="647031"/>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1FB0CB-8222-424A-BFA2-D74888BA62FD}"/>
              </a:ext>
            </a:extLst>
          </p:cNvPr>
          <p:cNvSpPr/>
          <p:nvPr/>
        </p:nvSpPr>
        <p:spPr>
          <a:xfrm>
            <a:off x="0" y="0"/>
            <a:ext cx="1354179" cy="641893"/>
          </a:xfrm>
          <a:prstGeom prst="rect">
            <a:avLst/>
          </a:prstGeom>
          <a:solidFill>
            <a:srgbClr val="FB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DF426EEF-ED2D-43CE-A015-266DEFB4E8A0}"/>
              </a:ext>
            </a:extLst>
          </p:cNvPr>
          <p:cNvCxnSpPr>
            <a:cxnSpLocks/>
          </p:cNvCxnSpPr>
          <p:nvPr/>
        </p:nvCxnSpPr>
        <p:spPr>
          <a:xfrm flipH="1">
            <a:off x="1" y="674188"/>
            <a:ext cx="12191999"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CE0BAEF-39B3-40D1-B7CC-BD01902FEF56}"/>
              </a:ext>
            </a:extLst>
          </p:cNvPr>
          <p:cNvCxnSpPr>
            <a:cxnSpLocks/>
          </p:cNvCxnSpPr>
          <p:nvPr/>
        </p:nvCxnSpPr>
        <p:spPr>
          <a:xfrm flipH="1">
            <a:off x="0" y="6183812"/>
            <a:ext cx="121920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80C0E8-655E-4302-85D9-07E26FFD04FE}"/>
              </a:ext>
            </a:extLst>
          </p:cNvPr>
          <p:cNvCxnSpPr>
            <a:cxnSpLocks/>
          </p:cNvCxnSpPr>
          <p:nvPr/>
        </p:nvCxnSpPr>
        <p:spPr>
          <a:xfrm flipV="1">
            <a:off x="1354183" y="0"/>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4347990-FB07-4B67-BCAA-FE85B7E44B29}"/>
              </a:ext>
            </a:extLst>
          </p:cNvPr>
          <p:cNvCxnSpPr>
            <a:cxnSpLocks/>
          </p:cNvCxnSpPr>
          <p:nvPr/>
        </p:nvCxnSpPr>
        <p:spPr>
          <a:xfrm flipV="1">
            <a:off x="2708358" y="-2"/>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399D43-996D-4C34-8658-3C1360250584}"/>
              </a:ext>
            </a:extLst>
          </p:cNvPr>
          <p:cNvCxnSpPr>
            <a:cxnSpLocks/>
          </p:cNvCxnSpPr>
          <p:nvPr/>
        </p:nvCxnSpPr>
        <p:spPr>
          <a:xfrm flipV="1">
            <a:off x="11025052"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F95D28-0320-4431-859E-7C96F00306EC}"/>
              </a:ext>
            </a:extLst>
          </p:cNvPr>
          <p:cNvCxnSpPr>
            <a:cxnSpLocks/>
          </p:cNvCxnSpPr>
          <p:nvPr/>
        </p:nvCxnSpPr>
        <p:spPr>
          <a:xfrm flipV="1">
            <a:off x="9858103"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itle 1">
            <a:extLst>
              <a:ext uri="{FF2B5EF4-FFF2-40B4-BE49-F238E27FC236}">
                <a16:creationId xmlns:a16="http://schemas.microsoft.com/office/drawing/2014/main" id="{015E4B57-ABC6-4801-97A2-CC8B0EFABB91}"/>
              </a:ext>
            </a:extLst>
          </p:cNvPr>
          <p:cNvSpPr>
            <a:spLocks noGrp="1"/>
          </p:cNvSpPr>
          <p:nvPr>
            <p:ph type="title"/>
          </p:nvPr>
        </p:nvSpPr>
        <p:spPr>
          <a:xfrm>
            <a:off x="838200" y="844596"/>
            <a:ext cx="10515600" cy="1325563"/>
          </a:xfrm>
        </p:spPr>
        <p:txBody>
          <a:bodyPr>
            <a:normAutofit/>
          </a:bodyPr>
          <a:lstStyle/>
          <a:p>
            <a:r>
              <a:rPr lang="en-US" sz="3600" dirty="0">
                <a:latin typeface="Inter Black" panose="020B0502030000000004" pitchFamily="34" charset="0"/>
                <a:ea typeface="Inter Black" panose="020B0502030000000004" pitchFamily="34" charset="0"/>
              </a:rPr>
              <a:t>Compressive sampling</a:t>
            </a:r>
          </a:p>
        </p:txBody>
      </p:sp>
      <mc:AlternateContent xmlns:mc="http://schemas.openxmlformats.org/markup-compatibility/2006">
        <mc:Choice xmlns:a14="http://schemas.microsoft.com/office/drawing/2010/main" Requires="a14">
          <p:sp>
            <p:nvSpPr>
              <p:cNvPr id="33" name="Content Placeholder 2">
                <a:extLst>
                  <a:ext uri="{FF2B5EF4-FFF2-40B4-BE49-F238E27FC236}">
                    <a16:creationId xmlns:a16="http://schemas.microsoft.com/office/drawing/2014/main" id="{446BDF73-F18F-4A27-88C3-5A5C501A730D}"/>
                  </a:ext>
                </a:extLst>
              </p:cNvPr>
              <p:cNvSpPr>
                <a:spLocks noGrp="1"/>
              </p:cNvSpPr>
              <p:nvPr>
                <p:ph idx="1"/>
              </p:nvPr>
            </p:nvSpPr>
            <p:spPr>
              <a:xfrm>
                <a:off x="838200" y="2118097"/>
                <a:ext cx="10515600" cy="2768097"/>
              </a:xfrm>
            </p:spPr>
            <p:txBody>
              <a:bodyPr>
                <a:normAutofit/>
              </a:bodyPr>
              <a:lstStyle/>
              <a:p>
                <a:pPr marL="0" indent="0">
                  <a:lnSpc>
                    <a:spcPct val="150000"/>
                  </a:lnSpc>
                  <a:spcBef>
                    <a:spcPts val="0"/>
                  </a:spcBef>
                  <a:buNone/>
                </a:pPr>
                <a:r>
                  <a:rPr lang="en-US" sz="1800" dirty="0">
                    <a:latin typeface="Inter Light" panose="020B0502030000000004" pitchFamily="34" charset="0"/>
                    <a:ea typeface="Inter Light" panose="020B0502030000000004" pitchFamily="34" charset="0"/>
                  </a:rPr>
                  <a:t>Consider the linear model of signal acquisition</a:t>
                </a:r>
              </a:p>
              <a:p>
                <a:pPr marL="0" indent="0">
                  <a:lnSpc>
                    <a:spcPct val="150000"/>
                  </a:lnSpc>
                  <a:spcBef>
                    <a:spcPts val="0"/>
                  </a:spcBef>
                  <a:buNone/>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ea typeface="Inter Light" panose="020B0502030000000004" pitchFamily="34" charset="0"/>
                        </a:rPr>
                        <m:t>𝐲</m:t>
                      </m:r>
                      <m:r>
                        <a:rPr lang="en-US" sz="2400" b="1" i="0" smtClean="0">
                          <a:latin typeface="Cambria Math" panose="02040503050406030204" pitchFamily="18" charset="0"/>
                          <a:ea typeface="Inter Light" panose="020B0502030000000004" pitchFamily="34" charset="0"/>
                        </a:rPr>
                        <m:t>=</m:t>
                      </m:r>
                      <m:r>
                        <a:rPr lang="en-US" sz="2400" b="1" i="0" smtClean="0">
                          <a:latin typeface="Cambria Math" panose="02040503050406030204" pitchFamily="18" charset="0"/>
                          <a:ea typeface="Inter Light" panose="020B0502030000000004" pitchFamily="34" charset="0"/>
                        </a:rPr>
                        <m:t>𝐀𝐱</m:t>
                      </m:r>
                    </m:oMath>
                  </m:oMathPara>
                </a14:m>
                <a:endParaRPr lang="en-US" sz="2400" b="1" dirty="0">
                  <a:latin typeface="Inter Light" panose="020B0502030000000004" pitchFamily="34" charset="0"/>
                  <a:ea typeface="Inter Light" panose="020B0502030000000004" pitchFamily="34" charset="0"/>
                </a:endParaRPr>
              </a:p>
            </p:txBody>
          </p:sp>
        </mc:Choice>
        <mc:Fallback>
          <p:sp>
            <p:nvSpPr>
              <p:cNvPr id="33" name="Content Placeholder 2">
                <a:extLst>
                  <a:ext uri="{FF2B5EF4-FFF2-40B4-BE49-F238E27FC236}">
                    <a16:creationId xmlns:a16="http://schemas.microsoft.com/office/drawing/2014/main" id="{446BDF73-F18F-4A27-88C3-5A5C501A730D}"/>
                  </a:ext>
                </a:extLst>
              </p:cNvPr>
              <p:cNvSpPr>
                <a:spLocks noGrp="1" noRot="1" noChangeAspect="1" noMove="1" noResize="1" noEditPoints="1" noAdjustHandles="1" noChangeArrowheads="1" noChangeShapeType="1" noTextEdit="1"/>
              </p:cNvSpPr>
              <p:nvPr>
                <p:ph idx="1"/>
              </p:nvPr>
            </p:nvSpPr>
            <p:spPr>
              <a:xfrm>
                <a:off x="838200" y="2118097"/>
                <a:ext cx="10515600" cy="2768097"/>
              </a:xfrm>
              <a:blipFill>
                <a:blip r:embed="rId2"/>
                <a:stretch>
                  <a:fillRect l="-522"/>
                </a:stretch>
              </a:blipFill>
            </p:spPr>
            <p:txBody>
              <a:bodyPr/>
              <a:lstStyle/>
              <a:p>
                <a:r>
                  <a:rPr lang="en-US">
                    <a:noFill/>
                  </a:rPr>
                  <a:t> </a:t>
                </a:r>
              </a:p>
            </p:txBody>
          </p:sp>
        </mc:Fallback>
      </mc:AlternateContent>
    </p:spTree>
    <p:extLst>
      <p:ext uri="{BB962C8B-B14F-4D97-AF65-F5344CB8AC3E}">
        <p14:creationId xmlns:p14="http://schemas.microsoft.com/office/powerpoint/2010/main" val="302153174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2B825E9-7655-4126-82B8-74243C134156}"/>
              </a:ext>
            </a:extLst>
          </p:cNvPr>
          <p:cNvSpPr>
            <a:spLocks noGrp="1"/>
          </p:cNvSpPr>
          <p:nvPr>
            <p:ph type="sldNum" sz="quarter" idx="12"/>
          </p:nvPr>
        </p:nvSpPr>
        <p:spPr>
          <a:xfrm>
            <a:off x="4345579" y="6354220"/>
            <a:ext cx="3500842" cy="365125"/>
          </a:xfrm>
        </p:spPr>
        <p:txBody>
          <a:bodyPr/>
          <a:lstStyle/>
          <a:p>
            <a:pPr algn="ctr"/>
            <a:r>
              <a:rPr lang="en-US" dirty="0">
                <a:solidFill>
                  <a:schemeClr val="tx1"/>
                </a:solidFill>
                <a:latin typeface="Inter Light" panose="020B0502030000000004" pitchFamily="34" charset="0"/>
                <a:ea typeface="Inter Light" panose="020B0502030000000004" pitchFamily="34" charset="0"/>
              </a:rPr>
              <a:t>SPP-2020-4C-04-</a:t>
            </a:r>
            <a:fld id="{90242225-1B5C-40D1-9D71-ACD27A5DE075}" type="slidenum">
              <a:rPr lang="en-US" smtClean="0">
                <a:solidFill>
                  <a:schemeClr val="tx1"/>
                </a:solidFill>
                <a:latin typeface="Inter Light" panose="020B0502030000000004" pitchFamily="34" charset="0"/>
                <a:ea typeface="Inter Light" panose="020B0502030000000004" pitchFamily="34" charset="0"/>
              </a:rPr>
              <a:pPr algn="ctr"/>
              <a:t>8</a:t>
            </a:fld>
            <a:endParaRPr lang="en-US" dirty="0">
              <a:solidFill>
                <a:schemeClr val="tx1"/>
              </a:solidFill>
              <a:latin typeface="Inter Light" panose="020B0502030000000004" pitchFamily="34" charset="0"/>
              <a:ea typeface="Inter Light" panose="020B0502030000000004" pitchFamily="34" charset="0"/>
            </a:endParaRPr>
          </a:p>
        </p:txBody>
      </p:sp>
      <p:sp>
        <p:nvSpPr>
          <p:cNvPr id="41" name="Rectangle 40">
            <a:extLst>
              <a:ext uri="{FF2B5EF4-FFF2-40B4-BE49-F238E27FC236}">
                <a16:creationId xmlns:a16="http://schemas.microsoft.com/office/drawing/2014/main" id="{75B5E400-0755-4DD4-A6B0-6ADDBC263931}"/>
              </a:ext>
            </a:extLst>
          </p:cNvPr>
          <p:cNvSpPr/>
          <p:nvPr/>
        </p:nvSpPr>
        <p:spPr>
          <a:xfrm>
            <a:off x="11025052" y="6216108"/>
            <a:ext cx="1166948" cy="647031"/>
          </a:xfrm>
          <a:prstGeom prst="rect">
            <a:avLst/>
          </a:prstGeom>
          <a:solidFill>
            <a:srgbClr val="005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D21F843-4592-4819-A61C-137E1354D856}"/>
              </a:ext>
            </a:extLst>
          </p:cNvPr>
          <p:cNvSpPr/>
          <p:nvPr/>
        </p:nvSpPr>
        <p:spPr>
          <a:xfrm>
            <a:off x="9858103" y="6210969"/>
            <a:ext cx="1166948" cy="647031"/>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1FB0CB-8222-424A-BFA2-D74888BA62FD}"/>
              </a:ext>
            </a:extLst>
          </p:cNvPr>
          <p:cNvSpPr/>
          <p:nvPr/>
        </p:nvSpPr>
        <p:spPr>
          <a:xfrm>
            <a:off x="0" y="0"/>
            <a:ext cx="1354179" cy="641893"/>
          </a:xfrm>
          <a:prstGeom prst="rect">
            <a:avLst/>
          </a:prstGeom>
          <a:solidFill>
            <a:srgbClr val="FB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DF426EEF-ED2D-43CE-A015-266DEFB4E8A0}"/>
              </a:ext>
            </a:extLst>
          </p:cNvPr>
          <p:cNvCxnSpPr>
            <a:cxnSpLocks/>
          </p:cNvCxnSpPr>
          <p:nvPr/>
        </p:nvCxnSpPr>
        <p:spPr>
          <a:xfrm flipH="1">
            <a:off x="1" y="674188"/>
            <a:ext cx="12191999"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CE0BAEF-39B3-40D1-B7CC-BD01902FEF56}"/>
              </a:ext>
            </a:extLst>
          </p:cNvPr>
          <p:cNvCxnSpPr>
            <a:cxnSpLocks/>
          </p:cNvCxnSpPr>
          <p:nvPr/>
        </p:nvCxnSpPr>
        <p:spPr>
          <a:xfrm flipH="1">
            <a:off x="0" y="6183812"/>
            <a:ext cx="121920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80C0E8-655E-4302-85D9-07E26FFD04FE}"/>
              </a:ext>
            </a:extLst>
          </p:cNvPr>
          <p:cNvCxnSpPr>
            <a:cxnSpLocks/>
          </p:cNvCxnSpPr>
          <p:nvPr/>
        </p:nvCxnSpPr>
        <p:spPr>
          <a:xfrm flipV="1">
            <a:off x="1354183" y="0"/>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4347990-FB07-4B67-BCAA-FE85B7E44B29}"/>
              </a:ext>
            </a:extLst>
          </p:cNvPr>
          <p:cNvCxnSpPr>
            <a:cxnSpLocks/>
          </p:cNvCxnSpPr>
          <p:nvPr/>
        </p:nvCxnSpPr>
        <p:spPr>
          <a:xfrm flipV="1">
            <a:off x="2708358" y="-2"/>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399D43-996D-4C34-8658-3C1360250584}"/>
              </a:ext>
            </a:extLst>
          </p:cNvPr>
          <p:cNvCxnSpPr>
            <a:cxnSpLocks/>
          </p:cNvCxnSpPr>
          <p:nvPr/>
        </p:nvCxnSpPr>
        <p:spPr>
          <a:xfrm flipV="1">
            <a:off x="11025052"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F95D28-0320-4431-859E-7C96F00306EC}"/>
              </a:ext>
            </a:extLst>
          </p:cNvPr>
          <p:cNvCxnSpPr>
            <a:cxnSpLocks/>
          </p:cNvCxnSpPr>
          <p:nvPr/>
        </p:nvCxnSpPr>
        <p:spPr>
          <a:xfrm flipV="1">
            <a:off x="9858103"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itle 1">
            <a:extLst>
              <a:ext uri="{FF2B5EF4-FFF2-40B4-BE49-F238E27FC236}">
                <a16:creationId xmlns:a16="http://schemas.microsoft.com/office/drawing/2014/main" id="{015E4B57-ABC6-4801-97A2-CC8B0EFABB91}"/>
              </a:ext>
            </a:extLst>
          </p:cNvPr>
          <p:cNvSpPr>
            <a:spLocks noGrp="1"/>
          </p:cNvSpPr>
          <p:nvPr>
            <p:ph type="title"/>
          </p:nvPr>
        </p:nvSpPr>
        <p:spPr>
          <a:xfrm>
            <a:off x="838200" y="844596"/>
            <a:ext cx="10515600" cy="1325563"/>
          </a:xfrm>
        </p:spPr>
        <p:txBody>
          <a:bodyPr>
            <a:normAutofit/>
          </a:bodyPr>
          <a:lstStyle/>
          <a:p>
            <a:r>
              <a:rPr lang="en-US" sz="3600" dirty="0">
                <a:latin typeface="Inter Black" panose="020B0502030000000004" pitchFamily="34" charset="0"/>
                <a:ea typeface="Inter Black" panose="020B0502030000000004" pitchFamily="34" charset="0"/>
              </a:rPr>
              <a:t>Compressive sampling</a:t>
            </a:r>
          </a:p>
        </p:txBody>
      </p:sp>
      <mc:AlternateContent xmlns:mc="http://schemas.openxmlformats.org/markup-compatibility/2006">
        <mc:Choice xmlns:a14="http://schemas.microsoft.com/office/drawing/2010/main" Requires="a14">
          <p:sp>
            <p:nvSpPr>
              <p:cNvPr id="33" name="Content Placeholder 2">
                <a:extLst>
                  <a:ext uri="{FF2B5EF4-FFF2-40B4-BE49-F238E27FC236}">
                    <a16:creationId xmlns:a16="http://schemas.microsoft.com/office/drawing/2014/main" id="{446BDF73-F18F-4A27-88C3-5A5C501A730D}"/>
                  </a:ext>
                </a:extLst>
              </p:cNvPr>
              <p:cNvSpPr>
                <a:spLocks noGrp="1"/>
              </p:cNvSpPr>
              <p:nvPr>
                <p:ph idx="1"/>
              </p:nvPr>
            </p:nvSpPr>
            <p:spPr>
              <a:xfrm>
                <a:off x="838200" y="2118097"/>
                <a:ext cx="10515600" cy="2768097"/>
              </a:xfrm>
            </p:spPr>
            <p:txBody>
              <a:bodyPr>
                <a:normAutofit/>
              </a:bodyPr>
              <a:lstStyle/>
              <a:p>
                <a:pPr marL="0" indent="0">
                  <a:lnSpc>
                    <a:spcPct val="150000"/>
                  </a:lnSpc>
                  <a:spcBef>
                    <a:spcPts val="0"/>
                  </a:spcBef>
                  <a:buNone/>
                </a:pPr>
                <a:r>
                  <a:rPr lang="en-US" sz="1800" dirty="0">
                    <a:latin typeface="Inter Light" panose="020B0502030000000004" pitchFamily="34" charset="0"/>
                    <a:ea typeface="Inter Light" panose="020B0502030000000004" pitchFamily="34" charset="0"/>
                  </a:rPr>
                  <a:t>Consider the linear model of signal acquisition</a:t>
                </a:r>
              </a:p>
              <a:p>
                <a:pPr marL="0" indent="0">
                  <a:lnSpc>
                    <a:spcPct val="150000"/>
                  </a:lnSpc>
                  <a:spcBef>
                    <a:spcPts val="0"/>
                  </a:spcBef>
                  <a:buNone/>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ea typeface="Inter Light" panose="020B0502030000000004" pitchFamily="34" charset="0"/>
                        </a:rPr>
                        <m:t>𝐲</m:t>
                      </m:r>
                      <m:r>
                        <a:rPr lang="en-US" sz="2400" b="1" i="0" smtClean="0">
                          <a:latin typeface="Cambria Math" panose="02040503050406030204" pitchFamily="18" charset="0"/>
                          <a:ea typeface="Inter Light" panose="020B0502030000000004" pitchFamily="34" charset="0"/>
                        </a:rPr>
                        <m:t>=</m:t>
                      </m:r>
                      <m:r>
                        <a:rPr lang="en-US" sz="2400" b="1" i="0" smtClean="0">
                          <a:latin typeface="Cambria Math" panose="02040503050406030204" pitchFamily="18" charset="0"/>
                          <a:ea typeface="Inter Light" panose="020B0502030000000004" pitchFamily="34" charset="0"/>
                        </a:rPr>
                        <m:t>𝐀𝐱</m:t>
                      </m:r>
                    </m:oMath>
                  </m:oMathPara>
                </a14:m>
                <a:endParaRPr lang="en-US" sz="2400" b="1" dirty="0">
                  <a:latin typeface="Inter Light" panose="020B0502030000000004" pitchFamily="34" charset="0"/>
                  <a:ea typeface="Inter Light" panose="020B0502030000000004" pitchFamily="34" charset="0"/>
                </a:endParaRPr>
              </a:p>
            </p:txBody>
          </p:sp>
        </mc:Choice>
        <mc:Fallback>
          <p:sp>
            <p:nvSpPr>
              <p:cNvPr id="33" name="Content Placeholder 2">
                <a:extLst>
                  <a:ext uri="{FF2B5EF4-FFF2-40B4-BE49-F238E27FC236}">
                    <a16:creationId xmlns:a16="http://schemas.microsoft.com/office/drawing/2014/main" id="{446BDF73-F18F-4A27-88C3-5A5C501A730D}"/>
                  </a:ext>
                </a:extLst>
              </p:cNvPr>
              <p:cNvSpPr>
                <a:spLocks noGrp="1" noRot="1" noChangeAspect="1" noMove="1" noResize="1" noEditPoints="1" noAdjustHandles="1" noChangeArrowheads="1" noChangeShapeType="1" noTextEdit="1"/>
              </p:cNvSpPr>
              <p:nvPr>
                <p:ph idx="1"/>
              </p:nvPr>
            </p:nvSpPr>
            <p:spPr>
              <a:xfrm>
                <a:off x="838200" y="2118097"/>
                <a:ext cx="10515600" cy="2768097"/>
              </a:xfrm>
              <a:blipFill>
                <a:blip r:embed="rId2"/>
                <a:stretch>
                  <a:fillRect l="-522"/>
                </a:stretch>
              </a:blipFill>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C45FFAEF-C62E-4986-81FA-33FF6077A9A3}"/>
              </a:ext>
            </a:extLst>
          </p:cNvPr>
          <p:cNvCxnSpPr>
            <a:cxnSpLocks/>
          </p:cNvCxnSpPr>
          <p:nvPr/>
        </p:nvCxnSpPr>
        <p:spPr>
          <a:xfrm flipH="1" flipV="1">
            <a:off x="6592389" y="3048002"/>
            <a:ext cx="470262" cy="419775"/>
          </a:xfrm>
          <a:prstGeom prst="straightConnector1">
            <a:avLst/>
          </a:prstGeom>
          <a:ln w="19050" cap="flat">
            <a:solidFill>
              <a:schemeClr val="tx1"/>
            </a:solidFill>
            <a:miter lim="800000"/>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7E988FB-D333-4064-B961-5CD51D063160}"/>
              </a:ext>
            </a:extLst>
          </p:cNvPr>
          <p:cNvSpPr txBox="1"/>
          <p:nvPr/>
        </p:nvSpPr>
        <p:spPr>
          <a:xfrm>
            <a:off x="6828590" y="3429000"/>
            <a:ext cx="1863216" cy="352019"/>
          </a:xfrm>
          <a:prstGeom prst="rect">
            <a:avLst/>
          </a:prstGeom>
          <a:noFill/>
          <a:ln>
            <a:noFill/>
          </a:ln>
        </p:spPr>
        <p:txBody>
          <a:bodyPr wrap="square" rtlCol="0">
            <a:spAutoFit/>
          </a:bodyPr>
          <a:lstStyle/>
          <a:p>
            <a:pPr algn="ctr">
              <a:lnSpc>
                <a:spcPct val="114000"/>
              </a:lnSpc>
            </a:pPr>
            <a:r>
              <a:rPr lang="en-US" sz="1600" dirty="0">
                <a:latin typeface="Inter Light" panose="020B0502030000000004" pitchFamily="34" charset="0"/>
                <a:ea typeface="Inter Light" panose="020B0502030000000004" pitchFamily="34" charset="0"/>
              </a:rPr>
              <a:t>original signal</a:t>
            </a:r>
          </a:p>
        </p:txBody>
      </p:sp>
      <p:cxnSp>
        <p:nvCxnSpPr>
          <p:cNvPr id="43" name="Straight Arrow Connector 42">
            <a:extLst>
              <a:ext uri="{FF2B5EF4-FFF2-40B4-BE49-F238E27FC236}">
                <a16:creationId xmlns:a16="http://schemas.microsoft.com/office/drawing/2014/main" id="{97DB72F8-5C2C-4306-9D54-818708A962C7}"/>
              </a:ext>
            </a:extLst>
          </p:cNvPr>
          <p:cNvCxnSpPr>
            <a:cxnSpLocks/>
            <a:stCxn id="44" idx="0"/>
          </p:cNvCxnSpPr>
          <p:nvPr/>
        </p:nvCxnSpPr>
        <p:spPr>
          <a:xfrm flipV="1">
            <a:off x="6295019" y="3117669"/>
            <a:ext cx="0" cy="928370"/>
          </a:xfrm>
          <a:prstGeom prst="straightConnector1">
            <a:avLst/>
          </a:prstGeom>
          <a:ln w="19050" cap="flat">
            <a:solidFill>
              <a:schemeClr val="tx1"/>
            </a:solidFill>
            <a:miter lim="800000"/>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81AD4DE-FC9B-4E21-9D4B-10B5BF53D286}"/>
              </a:ext>
            </a:extLst>
          </p:cNvPr>
          <p:cNvSpPr txBox="1"/>
          <p:nvPr/>
        </p:nvSpPr>
        <p:spPr>
          <a:xfrm>
            <a:off x="5363411" y="4046039"/>
            <a:ext cx="1863216" cy="352019"/>
          </a:xfrm>
          <a:prstGeom prst="rect">
            <a:avLst/>
          </a:prstGeom>
          <a:noFill/>
          <a:ln>
            <a:noFill/>
          </a:ln>
        </p:spPr>
        <p:txBody>
          <a:bodyPr wrap="square" rtlCol="0">
            <a:spAutoFit/>
          </a:bodyPr>
          <a:lstStyle/>
          <a:p>
            <a:pPr algn="ctr">
              <a:lnSpc>
                <a:spcPct val="114000"/>
              </a:lnSpc>
            </a:pPr>
            <a:r>
              <a:rPr lang="en-US" sz="1600" dirty="0">
                <a:latin typeface="Inter Light" panose="020B0502030000000004" pitchFamily="34" charset="0"/>
                <a:ea typeface="Inter Light" panose="020B0502030000000004" pitchFamily="34" charset="0"/>
              </a:rPr>
              <a:t>sensing matrix</a:t>
            </a:r>
          </a:p>
        </p:txBody>
      </p:sp>
      <p:cxnSp>
        <p:nvCxnSpPr>
          <p:cNvPr id="45" name="Straight Arrow Connector 44">
            <a:extLst>
              <a:ext uri="{FF2B5EF4-FFF2-40B4-BE49-F238E27FC236}">
                <a16:creationId xmlns:a16="http://schemas.microsoft.com/office/drawing/2014/main" id="{059D7A63-7464-459D-BD89-5E12D226B18F}"/>
              </a:ext>
            </a:extLst>
          </p:cNvPr>
          <p:cNvCxnSpPr>
            <a:cxnSpLocks/>
          </p:cNvCxnSpPr>
          <p:nvPr/>
        </p:nvCxnSpPr>
        <p:spPr>
          <a:xfrm flipV="1">
            <a:off x="5259977" y="3098530"/>
            <a:ext cx="326439" cy="298175"/>
          </a:xfrm>
          <a:prstGeom prst="straightConnector1">
            <a:avLst/>
          </a:prstGeom>
          <a:ln w="19050" cap="flat">
            <a:solidFill>
              <a:schemeClr val="tx1"/>
            </a:solidFill>
            <a:miter lim="800000"/>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513E1D8-ECCE-4281-9E4E-D773BFE33C85}"/>
              </a:ext>
            </a:extLst>
          </p:cNvPr>
          <p:cNvSpPr txBox="1"/>
          <p:nvPr/>
        </p:nvSpPr>
        <p:spPr>
          <a:xfrm>
            <a:off x="3751646" y="3429000"/>
            <a:ext cx="1863216" cy="352019"/>
          </a:xfrm>
          <a:prstGeom prst="rect">
            <a:avLst/>
          </a:prstGeom>
          <a:noFill/>
          <a:ln>
            <a:noFill/>
          </a:ln>
        </p:spPr>
        <p:txBody>
          <a:bodyPr wrap="square" rtlCol="0">
            <a:spAutoFit/>
          </a:bodyPr>
          <a:lstStyle/>
          <a:p>
            <a:pPr algn="ctr">
              <a:lnSpc>
                <a:spcPct val="114000"/>
              </a:lnSpc>
            </a:pPr>
            <a:r>
              <a:rPr lang="en-US" sz="1600" dirty="0">
                <a:latin typeface="Inter Light" panose="020B0502030000000004" pitchFamily="34" charset="0"/>
                <a:ea typeface="Inter Light" panose="020B0502030000000004" pitchFamily="34" charset="0"/>
              </a:rPr>
              <a:t>sampled signal</a:t>
            </a:r>
          </a:p>
        </p:txBody>
      </p:sp>
    </p:spTree>
    <p:extLst>
      <p:ext uri="{BB962C8B-B14F-4D97-AF65-F5344CB8AC3E}">
        <p14:creationId xmlns:p14="http://schemas.microsoft.com/office/powerpoint/2010/main" val="364261999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2B825E9-7655-4126-82B8-74243C134156}"/>
              </a:ext>
            </a:extLst>
          </p:cNvPr>
          <p:cNvSpPr>
            <a:spLocks noGrp="1"/>
          </p:cNvSpPr>
          <p:nvPr>
            <p:ph type="sldNum" sz="quarter" idx="12"/>
          </p:nvPr>
        </p:nvSpPr>
        <p:spPr>
          <a:xfrm>
            <a:off x="4345579" y="6354220"/>
            <a:ext cx="3500842" cy="365125"/>
          </a:xfrm>
        </p:spPr>
        <p:txBody>
          <a:bodyPr/>
          <a:lstStyle/>
          <a:p>
            <a:pPr algn="ctr"/>
            <a:r>
              <a:rPr lang="en-US" dirty="0">
                <a:solidFill>
                  <a:schemeClr val="tx1"/>
                </a:solidFill>
                <a:latin typeface="Inter Light" panose="020B0502030000000004" pitchFamily="34" charset="0"/>
                <a:ea typeface="Inter Light" panose="020B0502030000000004" pitchFamily="34" charset="0"/>
              </a:rPr>
              <a:t>SPP-2020-4C-04-</a:t>
            </a:r>
            <a:fld id="{90242225-1B5C-40D1-9D71-ACD27A5DE075}" type="slidenum">
              <a:rPr lang="en-US" smtClean="0">
                <a:solidFill>
                  <a:schemeClr val="tx1"/>
                </a:solidFill>
                <a:latin typeface="Inter Light" panose="020B0502030000000004" pitchFamily="34" charset="0"/>
                <a:ea typeface="Inter Light" panose="020B0502030000000004" pitchFamily="34" charset="0"/>
              </a:rPr>
              <a:pPr algn="ctr"/>
              <a:t>9</a:t>
            </a:fld>
            <a:endParaRPr lang="en-US" dirty="0">
              <a:solidFill>
                <a:schemeClr val="tx1"/>
              </a:solidFill>
              <a:latin typeface="Inter Light" panose="020B0502030000000004" pitchFamily="34" charset="0"/>
              <a:ea typeface="Inter Light" panose="020B0502030000000004" pitchFamily="34" charset="0"/>
            </a:endParaRPr>
          </a:p>
        </p:txBody>
      </p:sp>
      <p:sp>
        <p:nvSpPr>
          <p:cNvPr id="41" name="Rectangle 40">
            <a:extLst>
              <a:ext uri="{FF2B5EF4-FFF2-40B4-BE49-F238E27FC236}">
                <a16:creationId xmlns:a16="http://schemas.microsoft.com/office/drawing/2014/main" id="{75B5E400-0755-4DD4-A6B0-6ADDBC263931}"/>
              </a:ext>
            </a:extLst>
          </p:cNvPr>
          <p:cNvSpPr/>
          <p:nvPr/>
        </p:nvSpPr>
        <p:spPr>
          <a:xfrm>
            <a:off x="11025052" y="6216108"/>
            <a:ext cx="1166948" cy="647031"/>
          </a:xfrm>
          <a:prstGeom prst="rect">
            <a:avLst/>
          </a:prstGeom>
          <a:solidFill>
            <a:srgbClr val="005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D21F843-4592-4819-A61C-137E1354D856}"/>
              </a:ext>
            </a:extLst>
          </p:cNvPr>
          <p:cNvSpPr/>
          <p:nvPr/>
        </p:nvSpPr>
        <p:spPr>
          <a:xfrm>
            <a:off x="9858103" y="6210969"/>
            <a:ext cx="1166948" cy="647031"/>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91FB0CB-8222-424A-BFA2-D74888BA62FD}"/>
              </a:ext>
            </a:extLst>
          </p:cNvPr>
          <p:cNvSpPr/>
          <p:nvPr/>
        </p:nvSpPr>
        <p:spPr>
          <a:xfrm>
            <a:off x="0" y="0"/>
            <a:ext cx="1354179" cy="641893"/>
          </a:xfrm>
          <a:prstGeom prst="rect">
            <a:avLst/>
          </a:prstGeom>
          <a:solidFill>
            <a:srgbClr val="FB3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DF426EEF-ED2D-43CE-A015-266DEFB4E8A0}"/>
              </a:ext>
            </a:extLst>
          </p:cNvPr>
          <p:cNvCxnSpPr>
            <a:cxnSpLocks/>
          </p:cNvCxnSpPr>
          <p:nvPr/>
        </p:nvCxnSpPr>
        <p:spPr>
          <a:xfrm flipH="1">
            <a:off x="1" y="674188"/>
            <a:ext cx="12191999"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CE0BAEF-39B3-40D1-B7CC-BD01902FEF56}"/>
              </a:ext>
            </a:extLst>
          </p:cNvPr>
          <p:cNvCxnSpPr>
            <a:cxnSpLocks/>
          </p:cNvCxnSpPr>
          <p:nvPr/>
        </p:nvCxnSpPr>
        <p:spPr>
          <a:xfrm flipH="1">
            <a:off x="0" y="6183812"/>
            <a:ext cx="121920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80C0E8-655E-4302-85D9-07E26FFD04FE}"/>
              </a:ext>
            </a:extLst>
          </p:cNvPr>
          <p:cNvCxnSpPr>
            <a:cxnSpLocks/>
          </p:cNvCxnSpPr>
          <p:nvPr/>
        </p:nvCxnSpPr>
        <p:spPr>
          <a:xfrm flipV="1">
            <a:off x="1354183" y="0"/>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4347990-FB07-4B67-BCAA-FE85B7E44B29}"/>
              </a:ext>
            </a:extLst>
          </p:cNvPr>
          <p:cNvCxnSpPr>
            <a:cxnSpLocks/>
          </p:cNvCxnSpPr>
          <p:nvPr/>
        </p:nvCxnSpPr>
        <p:spPr>
          <a:xfrm flipV="1">
            <a:off x="2708358" y="-2"/>
            <a:ext cx="0" cy="641893"/>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399D43-996D-4C34-8658-3C1360250584}"/>
              </a:ext>
            </a:extLst>
          </p:cNvPr>
          <p:cNvCxnSpPr>
            <a:cxnSpLocks/>
          </p:cNvCxnSpPr>
          <p:nvPr/>
        </p:nvCxnSpPr>
        <p:spPr>
          <a:xfrm flipV="1">
            <a:off x="11025052"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F95D28-0320-4431-859E-7C96F00306EC}"/>
              </a:ext>
            </a:extLst>
          </p:cNvPr>
          <p:cNvCxnSpPr>
            <a:cxnSpLocks/>
          </p:cNvCxnSpPr>
          <p:nvPr/>
        </p:nvCxnSpPr>
        <p:spPr>
          <a:xfrm flipV="1">
            <a:off x="9858103" y="6149252"/>
            <a:ext cx="0" cy="708748"/>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itle 1">
            <a:extLst>
              <a:ext uri="{FF2B5EF4-FFF2-40B4-BE49-F238E27FC236}">
                <a16:creationId xmlns:a16="http://schemas.microsoft.com/office/drawing/2014/main" id="{015E4B57-ABC6-4801-97A2-CC8B0EFABB91}"/>
              </a:ext>
            </a:extLst>
          </p:cNvPr>
          <p:cNvSpPr>
            <a:spLocks noGrp="1"/>
          </p:cNvSpPr>
          <p:nvPr>
            <p:ph type="title"/>
          </p:nvPr>
        </p:nvSpPr>
        <p:spPr>
          <a:xfrm>
            <a:off x="838200" y="844596"/>
            <a:ext cx="10515600" cy="1325563"/>
          </a:xfrm>
        </p:spPr>
        <p:txBody>
          <a:bodyPr>
            <a:normAutofit/>
          </a:bodyPr>
          <a:lstStyle/>
          <a:p>
            <a:r>
              <a:rPr lang="en-US" sz="3600" dirty="0">
                <a:latin typeface="Inter Black" panose="020B0502030000000004" pitchFamily="34" charset="0"/>
                <a:ea typeface="Inter Black" panose="020B0502030000000004" pitchFamily="34" charset="0"/>
              </a:rPr>
              <a:t>Compressive sampling</a:t>
            </a:r>
          </a:p>
        </p:txBody>
      </p:sp>
      <mc:AlternateContent xmlns:mc="http://schemas.openxmlformats.org/markup-compatibility/2006">
        <mc:Choice xmlns:a14="http://schemas.microsoft.com/office/drawing/2010/main" Requires="a14">
          <p:sp>
            <p:nvSpPr>
              <p:cNvPr id="33" name="Content Placeholder 2">
                <a:extLst>
                  <a:ext uri="{FF2B5EF4-FFF2-40B4-BE49-F238E27FC236}">
                    <a16:creationId xmlns:a16="http://schemas.microsoft.com/office/drawing/2014/main" id="{446BDF73-F18F-4A27-88C3-5A5C501A730D}"/>
                  </a:ext>
                </a:extLst>
              </p:cNvPr>
              <p:cNvSpPr>
                <a:spLocks noGrp="1"/>
              </p:cNvSpPr>
              <p:nvPr>
                <p:ph idx="1"/>
              </p:nvPr>
            </p:nvSpPr>
            <p:spPr>
              <a:xfrm>
                <a:off x="838200" y="2118097"/>
                <a:ext cx="10515600" cy="2768097"/>
              </a:xfrm>
            </p:spPr>
            <p:txBody>
              <a:bodyPr>
                <a:normAutofit/>
              </a:bodyPr>
              <a:lstStyle/>
              <a:p>
                <a:pPr marL="0" indent="0">
                  <a:lnSpc>
                    <a:spcPct val="150000"/>
                  </a:lnSpc>
                  <a:spcBef>
                    <a:spcPts val="0"/>
                  </a:spcBef>
                  <a:buNone/>
                </a:pPr>
                <a:endParaRPr lang="en-US" sz="1800" dirty="0">
                  <a:latin typeface="Inter Light" panose="020B0502030000000004" pitchFamily="34" charset="0"/>
                  <a:ea typeface="Inter Light" panose="020B0502030000000004" pitchFamily="34" charset="0"/>
                </a:endParaRPr>
              </a:p>
              <a:p>
                <a:pPr marL="0" indent="0">
                  <a:lnSpc>
                    <a:spcPct val="150000"/>
                  </a:lnSpc>
                  <a:spcBef>
                    <a:spcPts val="0"/>
                  </a:spcBef>
                  <a:buNone/>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ea typeface="Inter Light" panose="020B0502030000000004" pitchFamily="34" charset="0"/>
                        </a:rPr>
                        <m:t>𝐀</m:t>
                      </m:r>
                      <m:r>
                        <a:rPr lang="en-US" sz="2400" b="1" i="0" smtClean="0">
                          <a:latin typeface="Cambria Math" panose="02040503050406030204" pitchFamily="18" charset="0"/>
                          <a:ea typeface="Inter Light" panose="020B0502030000000004" pitchFamily="34" charset="0"/>
                        </a:rPr>
                        <m:t>=</m:t>
                      </m:r>
                      <m:r>
                        <a:rPr lang="en-US" sz="2400" b="1" i="0" smtClean="0">
                          <a:latin typeface="Cambria Math" panose="02040503050406030204" pitchFamily="18" charset="0"/>
                          <a:ea typeface="Inter Light" panose="020B0502030000000004" pitchFamily="34" charset="0"/>
                        </a:rPr>
                        <m:t>𝚽𝚿</m:t>
                      </m:r>
                    </m:oMath>
                  </m:oMathPara>
                </a14:m>
                <a:endParaRPr lang="en-US" sz="2400" b="1" dirty="0">
                  <a:latin typeface="Inter Light" panose="020B0502030000000004" pitchFamily="34" charset="0"/>
                  <a:ea typeface="Inter Light" panose="020B0502030000000004" pitchFamily="34" charset="0"/>
                </a:endParaRPr>
              </a:p>
            </p:txBody>
          </p:sp>
        </mc:Choice>
        <mc:Fallback>
          <p:sp>
            <p:nvSpPr>
              <p:cNvPr id="33" name="Content Placeholder 2">
                <a:extLst>
                  <a:ext uri="{FF2B5EF4-FFF2-40B4-BE49-F238E27FC236}">
                    <a16:creationId xmlns:a16="http://schemas.microsoft.com/office/drawing/2014/main" id="{446BDF73-F18F-4A27-88C3-5A5C501A730D}"/>
                  </a:ext>
                </a:extLst>
              </p:cNvPr>
              <p:cNvSpPr>
                <a:spLocks noGrp="1" noRot="1" noChangeAspect="1" noMove="1" noResize="1" noEditPoints="1" noAdjustHandles="1" noChangeArrowheads="1" noChangeShapeType="1" noTextEdit="1"/>
              </p:cNvSpPr>
              <p:nvPr>
                <p:ph idx="1"/>
              </p:nvPr>
            </p:nvSpPr>
            <p:spPr>
              <a:xfrm>
                <a:off x="838200" y="2118097"/>
                <a:ext cx="10515600" cy="2768097"/>
              </a:xfrm>
              <a:blipFill>
                <a:blip r:embed="rId2"/>
                <a:stretch>
                  <a:fillRect/>
                </a:stretch>
              </a:blipFill>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C45FFAEF-C62E-4986-81FA-33FF6077A9A3}"/>
              </a:ext>
            </a:extLst>
          </p:cNvPr>
          <p:cNvCxnSpPr>
            <a:cxnSpLocks/>
          </p:cNvCxnSpPr>
          <p:nvPr/>
        </p:nvCxnSpPr>
        <p:spPr>
          <a:xfrm flipH="1" flipV="1">
            <a:off x="6592389" y="3048002"/>
            <a:ext cx="470262" cy="419775"/>
          </a:xfrm>
          <a:prstGeom prst="straightConnector1">
            <a:avLst/>
          </a:prstGeom>
          <a:ln w="19050" cap="flat">
            <a:solidFill>
              <a:schemeClr val="tx1"/>
            </a:solidFill>
            <a:miter lim="800000"/>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7E988FB-D333-4064-B961-5CD51D063160}"/>
              </a:ext>
            </a:extLst>
          </p:cNvPr>
          <p:cNvSpPr txBox="1"/>
          <p:nvPr/>
        </p:nvSpPr>
        <p:spPr>
          <a:xfrm>
            <a:off x="6828590" y="3429000"/>
            <a:ext cx="1863216" cy="352019"/>
          </a:xfrm>
          <a:prstGeom prst="rect">
            <a:avLst/>
          </a:prstGeom>
          <a:noFill/>
          <a:ln>
            <a:noFill/>
          </a:ln>
        </p:spPr>
        <p:txBody>
          <a:bodyPr wrap="square" rtlCol="0">
            <a:spAutoFit/>
          </a:bodyPr>
          <a:lstStyle/>
          <a:p>
            <a:pPr algn="ctr">
              <a:lnSpc>
                <a:spcPct val="114000"/>
              </a:lnSpc>
            </a:pPr>
            <a:r>
              <a:rPr lang="en-US" sz="1600" dirty="0" err="1">
                <a:latin typeface="Inter Light" panose="020B0502030000000004" pitchFamily="34" charset="0"/>
                <a:ea typeface="Inter Light" panose="020B0502030000000004" pitchFamily="34" charset="0"/>
              </a:rPr>
              <a:t>sparsifying</a:t>
            </a:r>
            <a:r>
              <a:rPr lang="en-US" sz="1600" dirty="0">
                <a:latin typeface="Inter Light" panose="020B0502030000000004" pitchFamily="34" charset="0"/>
                <a:ea typeface="Inter Light" panose="020B0502030000000004" pitchFamily="34" charset="0"/>
              </a:rPr>
              <a:t> basis</a:t>
            </a:r>
          </a:p>
        </p:txBody>
      </p:sp>
      <p:cxnSp>
        <p:nvCxnSpPr>
          <p:cNvPr id="43" name="Straight Arrow Connector 42">
            <a:extLst>
              <a:ext uri="{FF2B5EF4-FFF2-40B4-BE49-F238E27FC236}">
                <a16:creationId xmlns:a16="http://schemas.microsoft.com/office/drawing/2014/main" id="{97DB72F8-5C2C-4306-9D54-818708A962C7}"/>
              </a:ext>
            </a:extLst>
          </p:cNvPr>
          <p:cNvCxnSpPr>
            <a:cxnSpLocks/>
            <a:stCxn id="44" idx="0"/>
          </p:cNvCxnSpPr>
          <p:nvPr/>
        </p:nvCxnSpPr>
        <p:spPr>
          <a:xfrm flipV="1">
            <a:off x="6260184" y="3132158"/>
            <a:ext cx="0" cy="928370"/>
          </a:xfrm>
          <a:prstGeom prst="straightConnector1">
            <a:avLst/>
          </a:prstGeom>
          <a:ln w="19050" cap="flat">
            <a:solidFill>
              <a:schemeClr val="tx1"/>
            </a:solidFill>
            <a:miter lim="800000"/>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81AD4DE-FC9B-4E21-9D4B-10B5BF53D286}"/>
              </a:ext>
            </a:extLst>
          </p:cNvPr>
          <p:cNvSpPr txBox="1"/>
          <p:nvPr/>
        </p:nvSpPr>
        <p:spPr>
          <a:xfrm>
            <a:off x="5100665" y="4060528"/>
            <a:ext cx="2319038" cy="352019"/>
          </a:xfrm>
          <a:prstGeom prst="rect">
            <a:avLst/>
          </a:prstGeom>
          <a:noFill/>
          <a:ln>
            <a:noFill/>
          </a:ln>
        </p:spPr>
        <p:txBody>
          <a:bodyPr wrap="square" rtlCol="0">
            <a:spAutoFit/>
          </a:bodyPr>
          <a:lstStyle/>
          <a:p>
            <a:pPr algn="ctr">
              <a:lnSpc>
                <a:spcPct val="114000"/>
              </a:lnSpc>
            </a:pPr>
            <a:r>
              <a:rPr lang="en-US" sz="1600" dirty="0">
                <a:latin typeface="Inter Light" panose="020B0502030000000004" pitchFamily="34" charset="0"/>
                <a:ea typeface="Inter Light" panose="020B0502030000000004" pitchFamily="34" charset="0"/>
              </a:rPr>
              <a:t>measurement basis</a:t>
            </a:r>
          </a:p>
        </p:txBody>
      </p:sp>
      <p:cxnSp>
        <p:nvCxnSpPr>
          <p:cNvPr id="45" name="Straight Arrow Connector 44">
            <a:extLst>
              <a:ext uri="{FF2B5EF4-FFF2-40B4-BE49-F238E27FC236}">
                <a16:creationId xmlns:a16="http://schemas.microsoft.com/office/drawing/2014/main" id="{059D7A63-7464-459D-BD89-5E12D226B18F}"/>
              </a:ext>
            </a:extLst>
          </p:cNvPr>
          <p:cNvCxnSpPr>
            <a:cxnSpLocks/>
          </p:cNvCxnSpPr>
          <p:nvPr/>
        </p:nvCxnSpPr>
        <p:spPr>
          <a:xfrm flipV="1">
            <a:off x="5259977" y="3098530"/>
            <a:ext cx="326439" cy="298175"/>
          </a:xfrm>
          <a:prstGeom prst="straightConnector1">
            <a:avLst/>
          </a:prstGeom>
          <a:ln w="19050" cap="flat">
            <a:solidFill>
              <a:schemeClr val="tx1"/>
            </a:solidFill>
            <a:miter lim="800000"/>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513E1D8-ECCE-4281-9E4E-D773BFE33C85}"/>
              </a:ext>
            </a:extLst>
          </p:cNvPr>
          <p:cNvSpPr txBox="1"/>
          <p:nvPr/>
        </p:nvSpPr>
        <p:spPr>
          <a:xfrm>
            <a:off x="3751646" y="3429000"/>
            <a:ext cx="1863216" cy="352019"/>
          </a:xfrm>
          <a:prstGeom prst="rect">
            <a:avLst/>
          </a:prstGeom>
          <a:noFill/>
          <a:ln>
            <a:noFill/>
          </a:ln>
        </p:spPr>
        <p:txBody>
          <a:bodyPr wrap="square" rtlCol="0">
            <a:spAutoFit/>
          </a:bodyPr>
          <a:lstStyle/>
          <a:p>
            <a:pPr algn="ctr">
              <a:lnSpc>
                <a:spcPct val="114000"/>
              </a:lnSpc>
            </a:pPr>
            <a:r>
              <a:rPr lang="en-US" sz="1600" dirty="0">
                <a:latin typeface="Inter Light" panose="020B0502030000000004" pitchFamily="34" charset="0"/>
                <a:ea typeface="Inter Light" panose="020B0502030000000004" pitchFamily="34" charset="0"/>
              </a:rPr>
              <a:t>sensing matrix</a:t>
            </a:r>
          </a:p>
        </p:txBody>
      </p:sp>
    </p:spTree>
    <p:extLst>
      <p:ext uri="{BB962C8B-B14F-4D97-AF65-F5344CB8AC3E}">
        <p14:creationId xmlns:p14="http://schemas.microsoft.com/office/powerpoint/2010/main" val="146373927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915</TotalTime>
  <Words>1258</Words>
  <Application>Microsoft Office PowerPoint</Application>
  <PresentationFormat>Widescreen</PresentationFormat>
  <Paragraphs>190</Paragraphs>
  <Slides>29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Calibri Light</vt:lpstr>
      <vt:lpstr>Cambria Math</vt:lpstr>
      <vt:lpstr>Inconsolata</vt:lpstr>
      <vt:lpstr>Inter Black</vt:lpstr>
      <vt:lpstr>Inter Light</vt:lpstr>
      <vt:lpstr>Inter Medium</vt:lpstr>
      <vt:lpstr>Inter SemiBold</vt:lpstr>
      <vt:lpstr>Office Theme</vt:lpstr>
      <vt:lpstr>Compressively sampled speech: How good is the recovery? </vt:lpstr>
      <vt:lpstr>Contents</vt:lpstr>
      <vt:lpstr>Abstract</vt:lpstr>
      <vt:lpstr>Nyquist-Shannon sampling</vt:lpstr>
      <vt:lpstr>Nyquist-Shannon sampling</vt:lpstr>
      <vt:lpstr>Compressive sampling</vt:lpstr>
      <vt:lpstr>Compressive sampling</vt:lpstr>
      <vt:lpstr>Compressive sampling</vt:lpstr>
      <vt:lpstr>Compressive sampling</vt:lpstr>
      <vt:lpstr>Sensing matrix constraints</vt:lpstr>
      <vt:lpstr>Previously (SPP 2019)</vt:lpstr>
      <vt:lpstr>Objectives</vt:lpstr>
      <vt:lpstr>Methodology</vt:lpstr>
      <vt:lpstr>Dataset</vt:lpstr>
      <vt:lpstr>Dataset</vt:lpstr>
      <vt:lpstr>Preprocessing</vt:lpstr>
      <vt:lpstr>Sparse transformation</vt:lpstr>
      <vt:lpstr>Sparse transformation</vt:lpstr>
      <vt:lpstr>Sparse transformation</vt:lpstr>
      <vt:lpstr>Reconstruction evaluation</vt:lpstr>
      <vt:lpstr>Reconstruction evaluation</vt:lpstr>
      <vt:lpstr>Results &amp; Discussion: Representative case</vt:lpstr>
      <vt:lpstr>Representative case</vt:lpstr>
      <vt:lpstr>Results &amp; Discussion: Error maps</vt:lpstr>
      <vt:lpstr>Error maps</vt:lpstr>
      <vt:lpstr>Conclusions</vt:lpstr>
      <vt:lpstr>Recommendations</vt:lpstr>
      <vt:lpstr>References</vt:lpstr>
      <vt:lpstr>Compressively sampled speech: How good is the recovery?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Compressively sampled speech: How good is the recovery? </dc:title>
  <dc:creator>Kenneth Domingo</dc:creator>
  <cp:lastModifiedBy>Kenneth Domingo</cp:lastModifiedBy>
  <cp:revision>144</cp:revision>
  <dcterms:created xsi:type="dcterms:W3CDTF">2020-10-10T11:03:25Z</dcterms:created>
  <dcterms:modified xsi:type="dcterms:W3CDTF">2020-10-19T17:16:14Z</dcterms:modified>
</cp:coreProperties>
</file>