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 initials="v" lastIdx="1" clrIdx="0">
    <p:extLst>
      <p:ext uri="{19B8F6BF-5375-455C-9EA6-DF929625EA0E}">
        <p15:presenceInfo xmlns:p15="http://schemas.microsoft.com/office/powerpoint/2012/main" userId="ve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A697-8300-479A-B6DC-CA571BB543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0ACF44-7DB3-4C6D-A4BB-648D845A0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B585-9103-4FCE-A723-37BE25D91B9A}"/>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5" name="Footer Placeholder 4">
            <a:extLst>
              <a:ext uri="{FF2B5EF4-FFF2-40B4-BE49-F238E27FC236}">
                <a16:creationId xmlns:a16="http://schemas.microsoft.com/office/drawing/2014/main" id="{701E99A9-B6B0-45F6-A6C0-9BD81A652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564CC-11C2-4C6F-A907-F6EF0C07C09B}"/>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318817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F261-5BBB-46CF-BF9B-FA0FB8AE86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00B09C-0E9C-47C5-A365-AC2B05142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D02F8-AC24-4FCE-A322-5A08DB719669}"/>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5" name="Footer Placeholder 4">
            <a:extLst>
              <a:ext uri="{FF2B5EF4-FFF2-40B4-BE49-F238E27FC236}">
                <a16:creationId xmlns:a16="http://schemas.microsoft.com/office/drawing/2014/main" id="{272064CF-7A1A-43ED-9EC7-98A68D9AC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E8801-6B34-4B0B-A19E-52A297A704EA}"/>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268674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4287C8-4665-4512-9BB8-9F4D4AEF3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04B235-5C1E-4BDF-9ECB-085340325A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C92D7-66FB-46E9-939C-72CD5B00E343}"/>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5" name="Footer Placeholder 4">
            <a:extLst>
              <a:ext uri="{FF2B5EF4-FFF2-40B4-BE49-F238E27FC236}">
                <a16:creationId xmlns:a16="http://schemas.microsoft.com/office/drawing/2014/main" id="{53503924-45AF-4BF7-83DC-36C424B3D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93D8F-B3F3-403F-A450-21071B55F006}"/>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45679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841A-159E-4552-B20A-DC681FF66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3E3CA-6FED-48C6-914F-89E832665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0132-0384-4466-83EB-8300435384D6}"/>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5" name="Footer Placeholder 4">
            <a:extLst>
              <a:ext uri="{FF2B5EF4-FFF2-40B4-BE49-F238E27FC236}">
                <a16:creationId xmlns:a16="http://schemas.microsoft.com/office/drawing/2014/main" id="{4046F2BF-4547-4AB5-B003-495A0C91F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1961F-00F0-4E2F-B469-53C0FDF0DD68}"/>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58428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490D-8D52-402E-A9A7-1BAC405E18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C17CD7-FC47-41AB-BE6C-EB10F2AC8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4DBAFC-A144-4D6E-95B4-AA92E665FF9B}"/>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5" name="Footer Placeholder 4">
            <a:extLst>
              <a:ext uri="{FF2B5EF4-FFF2-40B4-BE49-F238E27FC236}">
                <a16:creationId xmlns:a16="http://schemas.microsoft.com/office/drawing/2014/main" id="{3BBE6F21-446E-4B7D-AADD-F9C22835A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BE917-69A6-4363-BB52-C1915A633815}"/>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62046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33FC-058C-4E7F-9A67-E7870FF85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46A55-EAD4-432A-8D60-2156AD269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BC581-9A4F-4D3A-91D2-FB202FD86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CF482-9002-48BB-898D-B26A9B5D5736}"/>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6" name="Footer Placeholder 5">
            <a:extLst>
              <a:ext uri="{FF2B5EF4-FFF2-40B4-BE49-F238E27FC236}">
                <a16:creationId xmlns:a16="http://schemas.microsoft.com/office/drawing/2014/main" id="{FBE07F4B-D314-42C9-A73F-E43FFE7E8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E21DF-CE13-45DE-BF2C-79D890EF3C24}"/>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350876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D8FA-2F40-4FB2-9949-510E9B9D3B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430C63-A328-4AC9-B970-4AC81810BA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953FD-E5CB-46C4-BB05-09A66DE05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E0592-3050-4FDB-84A5-24F03B36A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9C849-15D3-4B58-9575-BC988F9AED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7941A0-428D-4B48-997E-48FCB70C76C0}"/>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8" name="Footer Placeholder 7">
            <a:extLst>
              <a:ext uri="{FF2B5EF4-FFF2-40B4-BE49-F238E27FC236}">
                <a16:creationId xmlns:a16="http://schemas.microsoft.com/office/drawing/2014/main" id="{2DAD4E82-27ED-40C0-AB6A-5F23151B5B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B0B52E-CA78-4C39-AD24-B4354CE0D5D4}"/>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59045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C8BB-3B3B-41E2-A94D-1200F19E8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6D5E2-3502-4977-A17E-54A2DAD6332C}"/>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4" name="Footer Placeholder 3">
            <a:extLst>
              <a:ext uri="{FF2B5EF4-FFF2-40B4-BE49-F238E27FC236}">
                <a16:creationId xmlns:a16="http://schemas.microsoft.com/office/drawing/2014/main" id="{B4CAFBD4-E061-402E-A8E2-1B3EC7FC9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BE247D-0A27-4A8C-912D-276BB1A9CC12}"/>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154321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8E520-737C-4324-8B4D-704D31EEF3BB}"/>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3" name="Footer Placeholder 2">
            <a:extLst>
              <a:ext uri="{FF2B5EF4-FFF2-40B4-BE49-F238E27FC236}">
                <a16:creationId xmlns:a16="http://schemas.microsoft.com/office/drawing/2014/main" id="{B3D94DD0-EAD0-47FF-83DF-4DF8611AF1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AD455-9D61-42B9-8BDB-C23E791D9A0E}"/>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16002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D3E7-0924-4231-9F79-79F93E0EA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3041A5-C98A-4564-B8C9-942E21C52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879045-5FF0-4CB9-B084-85EF3165F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9C594-DC00-4F5C-9FE5-D718506BE8F6}"/>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6" name="Footer Placeholder 5">
            <a:extLst>
              <a:ext uri="{FF2B5EF4-FFF2-40B4-BE49-F238E27FC236}">
                <a16:creationId xmlns:a16="http://schemas.microsoft.com/office/drawing/2014/main" id="{653D2587-EC49-4C3F-9300-E93879DFC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0F572-4767-4DAE-B964-4484F8E02772}"/>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41129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33B9-EE1C-4A09-9B35-8330B0F2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12CC2-F223-4B05-BBC9-9AB733F8E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E08B19-BF0A-42BB-9A0D-7493FF36C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E6152-094E-4855-82F0-186A6E7A2E03}"/>
              </a:ext>
            </a:extLst>
          </p:cNvPr>
          <p:cNvSpPr>
            <a:spLocks noGrp="1"/>
          </p:cNvSpPr>
          <p:nvPr>
            <p:ph type="dt" sz="half" idx="10"/>
          </p:nvPr>
        </p:nvSpPr>
        <p:spPr/>
        <p:txBody>
          <a:bodyPr/>
          <a:lstStyle/>
          <a:p>
            <a:fld id="{E86C42DA-17D7-41AC-9DF4-81351BB962D9}" type="datetimeFigureOut">
              <a:rPr lang="en-US" smtClean="0"/>
              <a:t>12/7/2019</a:t>
            </a:fld>
            <a:endParaRPr lang="en-US"/>
          </a:p>
        </p:txBody>
      </p:sp>
      <p:sp>
        <p:nvSpPr>
          <p:cNvPr id="6" name="Footer Placeholder 5">
            <a:extLst>
              <a:ext uri="{FF2B5EF4-FFF2-40B4-BE49-F238E27FC236}">
                <a16:creationId xmlns:a16="http://schemas.microsoft.com/office/drawing/2014/main" id="{6C1A2B5D-CD80-4518-BDEE-6A9D60116A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F7DCA-7CBE-4350-8847-AB7CD5EF252F}"/>
              </a:ext>
            </a:extLst>
          </p:cNvPr>
          <p:cNvSpPr>
            <a:spLocks noGrp="1"/>
          </p:cNvSpPr>
          <p:nvPr>
            <p:ph type="sldNum" sz="quarter" idx="12"/>
          </p:nvPr>
        </p:nvSpPr>
        <p:spPr/>
        <p:txBody>
          <a:bodyPr/>
          <a:lstStyle/>
          <a:p>
            <a:fld id="{84E0D675-65E0-4B87-A206-7E946C0E3593}" type="slidenum">
              <a:rPr lang="en-US" smtClean="0"/>
              <a:t>‹#›</a:t>
            </a:fld>
            <a:endParaRPr lang="en-US"/>
          </a:p>
        </p:txBody>
      </p:sp>
    </p:spTree>
    <p:extLst>
      <p:ext uri="{BB962C8B-B14F-4D97-AF65-F5344CB8AC3E}">
        <p14:creationId xmlns:p14="http://schemas.microsoft.com/office/powerpoint/2010/main" val="311442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15D34-E508-4884-A29C-4A6ADA32B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09E2F8-C8C5-4108-9523-B329DEFDA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12B08-1E05-4AD6-B5C5-8F2B3DC3A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C42DA-17D7-41AC-9DF4-81351BB962D9}" type="datetimeFigureOut">
              <a:rPr lang="en-US" smtClean="0"/>
              <a:t>12/7/2019</a:t>
            </a:fld>
            <a:endParaRPr lang="en-US"/>
          </a:p>
        </p:txBody>
      </p:sp>
      <p:sp>
        <p:nvSpPr>
          <p:cNvPr id="5" name="Footer Placeholder 4">
            <a:extLst>
              <a:ext uri="{FF2B5EF4-FFF2-40B4-BE49-F238E27FC236}">
                <a16:creationId xmlns:a16="http://schemas.microsoft.com/office/drawing/2014/main" id="{D50D73A0-B468-4262-829D-69E94EB49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6B4B2-36FF-4532-B469-8AF90578D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0D675-65E0-4B87-A206-7E946C0E3593}" type="slidenum">
              <a:rPr lang="en-US" smtClean="0"/>
              <a:t>‹#›</a:t>
            </a:fld>
            <a:endParaRPr lang="en-US"/>
          </a:p>
        </p:txBody>
      </p:sp>
    </p:spTree>
    <p:extLst>
      <p:ext uri="{BB962C8B-B14F-4D97-AF65-F5344CB8AC3E}">
        <p14:creationId xmlns:p14="http://schemas.microsoft.com/office/powerpoint/2010/main" val="296829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guide/typescript-configuration#typings" TargetMode="External"/><Relationship Id="rId2" Type="http://schemas.openxmlformats.org/officeDocument/2006/relationships/hyperlink" Target="https://angular.io/guide/typescript-configuration#tsconfig" TargetMode="External"/><Relationship Id="rId1" Type="http://schemas.openxmlformats.org/officeDocument/2006/relationships/slideLayout" Target="../slideLayouts/slideLayout2.xml"/><Relationship Id="rId4" Type="http://schemas.openxmlformats.org/officeDocument/2006/relationships/hyperlink" Target="https://www.tutorialspoint.com/typescript/index.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0582-1131-4DC6-8B58-C43FA786711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13589DF-FAB4-412A-B854-2CAE034606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701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67998-F204-45BF-98B4-C0AC7350A312}"/>
              </a:ext>
            </a:extLst>
          </p:cNvPr>
          <p:cNvSpPr txBox="1"/>
          <p:nvPr/>
        </p:nvSpPr>
        <p:spPr>
          <a:xfrm>
            <a:off x="887896" y="702366"/>
            <a:ext cx="8971722" cy="369332"/>
          </a:xfrm>
          <a:prstGeom prst="rect">
            <a:avLst/>
          </a:prstGeom>
          <a:noFill/>
        </p:spPr>
        <p:txBody>
          <a:bodyPr wrap="square" rtlCol="0">
            <a:spAutoFit/>
          </a:bodyPr>
          <a:lstStyle/>
          <a:p>
            <a:r>
              <a:rPr lang="en-US" b="1" dirty="0"/>
              <a:t>5. INDEX.HTML</a:t>
            </a:r>
          </a:p>
        </p:txBody>
      </p:sp>
      <p:sp>
        <p:nvSpPr>
          <p:cNvPr id="3" name="TextBox 2">
            <a:extLst>
              <a:ext uri="{FF2B5EF4-FFF2-40B4-BE49-F238E27FC236}">
                <a16:creationId xmlns:a16="http://schemas.microsoft.com/office/drawing/2014/main" id="{2EABB8EB-4A51-428B-91F4-6D8DB10A12F8}"/>
              </a:ext>
            </a:extLst>
          </p:cNvPr>
          <p:cNvSpPr txBox="1"/>
          <p:nvPr/>
        </p:nvSpPr>
        <p:spPr>
          <a:xfrm>
            <a:off x="887896" y="1192696"/>
            <a:ext cx="10310191" cy="2308324"/>
          </a:xfrm>
          <a:prstGeom prst="rect">
            <a:avLst/>
          </a:prstGeom>
          <a:noFill/>
        </p:spPr>
        <p:txBody>
          <a:bodyPr wrap="square" rtlCol="0">
            <a:spAutoFit/>
          </a:bodyPr>
          <a:lstStyle/>
          <a:p>
            <a:r>
              <a:rPr lang="en-US" dirty="0"/>
              <a:t>Now, since angular is well aware of the modules, components, styles, scripts etc. which are required to display the page, </a:t>
            </a:r>
            <a:r>
              <a:rPr lang="en-US" b="1" dirty="0"/>
              <a:t>it’s show time!</a:t>
            </a:r>
            <a:endParaRPr lang="en-US" dirty="0"/>
          </a:p>
          <a:p>
            <a:r>
              <a:rPr lang="en-US" dirty="0"/>
              <a:t>Here, the </a:t>
            </a:r>
            <a:r>
              <a:rPr lang="en-US" b="1" dirty="0"/>
              <a:t>index.html</a:t>
            </a:r>
            <a:r>
              <a:rPr lang="en-US" dirty="0"/>
              <a:t> file is called. It is found in the </a:t>
            </a:r>
            <a:r>
              <a:rPr lang="en-US" b="1" dirty="0" err="1"/>
              <a:t>src</a:t>
            </a:r>
            <a:r>
              <a:rPr lang="en-US" b="1" dirty="0"/>
              <a:t> folder </a:t>
            </a:r>
            <a:r>
              <a:rPr lang="en-US" dirty="0"/>
              <a:t>of the app. Compiler dynamically adds all the </a:t>
            </a:r>
            <a:r>
              <a:rPr lang="en-US" dirty="0" err="1"/>
              <a:t>javascript</a:t>
            </a:r>
            <a:r>
              <a:rPr lang="en-US" dirty="0"/>
              <a:t> files at the end of this file. Since all the components are now known, the html file calls the root component that is </a:t>
            </a:r>
            <a:r>
              <a:rPr lang="en-US" b="1" dirty="0"/>
              <a:t>app-root</a:t>
            </a:r>
            <a:r>
              <a:rPr lang="en-US" dirty="0"/>
              <a:t>. The root component is defined in </a:t>
            </a:r>
            <a:r>
              <a:rPr lang="en-US" dirty="0" err="1"/>
              <a:t>app.components.ts</a:t>
            </a:r>
            <a:r>
              <a:rPr lang="en-US" dirty="0"/>
              <a:t> which targets app.component.html. This is how index.html file looks like in the coding environment:</a:t>
            </a:r>
          </a:p>
          <a:p>
            <a:endParaRPr lang="en-US" dirty="0"/>
          </a:p>
          <a:p>
            <a:endParaRPr lang="en-US" dirty="0"/>
          </a:p>
        </p:txBody>
      </p:sp>
      <p:sp>
        <p:nvSpPr>
          <p:cNvPr id="4" name="TextBox 3">
            <a:extLst>
              <a:ext uri="{FF2B5EF4-FFF2-40B4-BE49-F238E27FC236}">
                <a16:creationId xmlns:a16="http://schemas.microsoft.com/office/drawing/2014/main" id="{EDDE45CA-1692-4FF5-B2B9-9D8C17345E01}"/>
              </a:ext>
            </a:extLst>
          </p:cNvPr>
          <p:cNvSpPr txBox="1"/>
          <p:nvPr/>
        </p:nvSpPr>
        <p:spPr>
          <a:xfrm>
            <a:off x="3319669" y="3154018"/>
            <a:ext cx="8209721" cy="3970318"/>
          </a:xfrm>
          <a:prstGeom prst="rect">
            <a:avLst/>
          </a:prstGeom>
          <a:noFill/>
        </p:spPr>
        <p:txBody>
          <a:bodyPr wrap="square" rtlCol="0">
            <a:spAutoFit/>
          </a:bodyPr>
          <a:lstStyle/>
          <a:p>
            <a:r>
              <a:rPr lang="en-US" dirty="0"/>
              <a:t>&lt;!doctype html&gt;</a:t>
            </a:r>
            <a:br>
              <a:rPr lang="en-US" dirty="0"/>
            </a:br>
            <a:r>
              <a:rPr lang="en-US" dirty="0"/>
              <a:t>&lt;html </a:t>
            </a:r>
            <a:r>
              <a:rPr lang="en-US" dirty="0" err="1"/>
              <a:t>lang</a:t>
            </a:r>
            <a:r>
              <a:rPr lang="en-US" dirty="0"/>
              <a:t>="</a:t>
            </a:r>
            <a:r>
              <a:rPr lang="en-US" dirty="0" err="1"/>
              <a:t>en</a:t>
            </a:r>
            <a:r>
              <a:rPr lang="en-US" dirty="0"/>
              <a:t>"&gt;</a:t>
            </a:r>
            <a:br>
              <a:rPr lang="en-US" dirty="0"/>
            </a:br>
            <a:r>
              <a:rPr lang="en-US" dirty="0"/>
              <a:t>&lt;head&gt;</a:t>
            </a:r>
            <a:br>
              <a:rPr lang="en-US" dirty="0"/>
            </a:br>
            <a:r>
              <a:rPr lang="en-US" dirty="0"/>
              <a:t>&lt;meta charset="utf-8"&gt;</a:t>
            </a:r>
            <a:br>
              <a:rPr lang="en-US" dirty="0"/>
            </a:br>
            <a:r>
              <a:rPr lang="en-US" dirty="0"/>
              <a:t>&lt;title&gt;My Hello World App!&lt;/title&gt;</a:t>
            </a:r>
            <a:br>
              <a:rPr lang="en-US" dirty="0"/>
            </a:br>
            <a:r>
              <a:rPr lang="en-US" dirty="0"/>
              <a:t>&lt;base </a:t>
            </a:r>
            <a:r>
              <a:rPr lang="en-US" dirty="0" err="1"/>
              <a:t>href</a:t>
            </a:r>
            <a:r>
              <a:rPr lang="en-US" dirty="0"/>
              <a:t>="/"&gt;</a:t>
            </a:r>
            <a:br>
              <a:rPr lang="en-US" dirty="0"/>
            </a:br>
            <a:r>
              <a:rPr lang="en-US" dirty="0"/>
              <a:t>&lt;meta name="viewport" content="width=device-width, initial-scale=1"&gt;</a:t>
            </a:r>
            <a:br>
              <a:rPr lang="en-US" dirty="0"/>
            </a:br>
            <a:r>
              <a:rPr lang="en-US" dirty="0"/>
              <a:t>&lt;link </a:t>
            </a:r>
            <a:r>
              <a:rPr lang="en-US" dirty="0" err="1"/>
              <a:t>rel</a:t>
            </a:r>
            <a:r>
              <a:rPr lang="en-US" dirty="0"/>
              <a:t>="icon" type="image/x-icon" </a:t>
            </a:r>
            <a:r>
              <a:rPr lang="en-US" dirty="0" err="1"/>
              <a:t>href</a:t>
            </a:r>
            <a:r>
              <a:rPr lang="en-US" dirty="0"/>
              <a:t>="favicon.ico"&gt;</a:t>
            </a:r>
            <a:br>
              <a:rPr lang="en-US" dirty="0"/>
            </a:br>
            <a:r>
              <a:rPr lang="en-US" dirty="0"/>
              <a:t>&lt;/head&gt;</a:t>
            </a:r>
            <a:br>
              <a:rPr lang="en-US" dirty="0"/>
            </a:br>
            <a:r>
              <a:rPr lang="en-US" dirty="0"/>
              <a:t>&lt;body&gt;</a:t>
            </a:r>
            <a:br>
              <a:rPr lang="en-US" dirty="0"/>
            </a:br>
            <a:r>
              <a:rPr lang="en-US" b="1" dirty="0">
                <a:highlight>
                  <a:srgbClr val="FFFF00"/>
                </a:highlight>
              </a:rPr>
              <a:t>&lt;app-root&gt;&lt;/app-root&gt;</a:t>
            </a:r>
            <a:br>
              <a:rPr lang="en-US" dirty="0">
                <a:highlight>
                  <a:srgbClr val="FFFF00"/>
                </a:highlight>
              </a:rPr>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57940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760A-A83D-4C65-B248-63CB44DD6C9D}"/>
              </a:ext>
            </a:extLst>
          </p:cNvPr>
          <p:cNvSpPr>
            <a:spLocks noGrp="1"/>
          </p:cNvSpPr>
          <p:nvPr>
            <p:ph type="title"/>
          </p:nvPr>
        </p:nvSpPr>
        <p:spPr>
          <a:xfrm>
            <a:off x="838200" y="365126"/>
            <a:ext cx="10515600" cy="774562"/>
          </a:xfrm>
        </p:spPr>
        <p:txBody>
          <a:bodyPr/>
          <a:lstStyle/>
          <a:p>
            <a:r>
              <a:rPr lang="en-US" dirty="0"/>
              <a:t>Course Structure </a:t>
            </a:r>
          </a:p>
        </p:txBody>
      </p:sp>
      <p:pic>
        <p:nvPicPr>
          <p:cNvPr id="4" name="Content Placeholder 3" descr="sdsd">
            <a:extLst>
              <a:ext uri="{FF2B5EF4-FFF2-40B4-BE49-F238E27FC236}">
                <a16:creationId xmlns:a16="http://schemas.microsoft.com/office/drawing/2014/main" id="{33F3CA31-E65E-4B8F-8D9F-C49BE99867DB}"/>
              </a:ext>
            </a:extLst>
          </p:cNvPr>
          <p:cNvPicPr>
            <a:picLocks noGrp="1" noChangeAspect="1"/>
          </p:cNvPicPr>
          <p:nvPr>
            <p:ph idx="1"/>
          </p:nvPr>
        </p:nvPicPr>
        <p:blipFill rotWithShape="1">
          <a:blip r:embed="rId2"/>
          <a:srcRect l="1336" t="14730" b="5554"/>
          <a:stretch/>
        </p:blipFill>
        <p:spPr>
          <a:xfrm>
            <a:off x="1497495" y="1577009"/>
            <a:ext cx="8839607" cy="4015408"/>
          </a:xfrm>
          <a:prstGeom prst="rect">
            <a:avLst/>
          </a:prstGeom>
        </p:spPr>
      </p:pic>
      <p:sp>
        <p:nvSpPr>
          <p:cNvPr id="5" name="Rectangle 4">
            <a:extLst>
              <a:ext uri="{FF2B5EF4-FFF2-40B4-BE49-F238E27FC236}">
                <a16:creationId xmlns:a16="http://schemas.microsoft.com/office/drawing/2014/main" id="{8BF75435-C73C-43D6-A5B3-97C513272559}"/>
              </a:ext>
            </a:extLst>
          </p:cNvPr>
          <p:cNvSpPr/>
          <p:nvPr/>
        </p:nvSpPr>
        <p:spPr>
          <a:xfrm>
            <a:off x="8203096" y="4518991"/>
            <a:ext cx="1974574" cy="1073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Course Structure</a:t>
            </a:r>
          </a:p>
        </p:txBody>
      </p:sp>
    </p:spTree>
    <p:extLst>
      <p:ext uri="{BB962C8B-B14F-4D97-AF65-F5344CB8AC3E}">
        <p14:creationId xmlns:p14="http://schemas.microsoft.com/office/powerpoint/2010/main" val="192281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72B8-9E95-474F-8907-48521DDAE79B}"/>
              </a:ext>
            </a:extLst>
          </p:cNvPr>
          <p:cNvSpPr>
            <a:spLocks noGrp="1"/>
          </p:cNvSpPr>
          <p:nvPr>
            <p:ph type="title"/>
          </p:nvPr>
        </p:nvSpPr>
        <p:spPr>
          <a:xfrm>
            <a:off x="838200" y="365125"/>
            <a:ext cx="10515600" cy="867327"/>
          </a:xfrm>
        </p:spPr>
        <p:txBody>
          <a:bodyPr/>
          <a:lstStyle/>
          <a:p>
            <a:r>
              <a:rPr lang="en-US" dirty="0"/>
              <a:t>TypeScript:</a:t>
            </a:r>
          </a:p>
        </p:txBody>
      </p:sp>
      <p:sp>
        <p:nvSpPr>
          <p:cNvPr id="3" name="Content Placeholder 2">
            <a:extLst>
              <a:ext uri="{FF2B5EF4-FFF2-40B4-BE49-F238E27FC236}">
                <a16:creationId xmlns:a16="http://schemas.microsoft.com/office/drawing/2014/main" id="{BB6EAFC7-8974-4D1C-A9AC-2FE2BF139B84}"/>
              </a:ext>
            </a:extLst>
          </p:cNvPr>
          <p:cNvSpPr>
            <a:spLocks noGrp="1"/>
          </p:cNvSpPr>
          <p:nvPr>
            <p:ph idx="1"/>
          </p:nvPr>
        </p:nvSpPr>
        <p:spPr>
          <a:xfrm>
            <a:off x="838200" y="1139687"/>
            <a:ext cx="10515600" cy="5037276"/>
          </a:xfrm>
        </p:spPr>
        <p:txBody>
          <a:bodyPr/>
          <a:lstStyle/>
          <a:p>
            <a:r>
              <a:rPr lang="en-US" dirty="0"/>
              <a:t>TypeScript is a primary language for Angular application development. It is a superset of JavaScript with design-time support for type safety and tooling.</a:t>
            </a:r>
          </a:p>
          <a:p>
            <a:r>
              <a:rPr lang="en-US" dirty="0"/>
              <a:t>Browsers can't execute TypeScript directly. Typescript must be "</a:t>
            </a:r>
            <a:r>
              <a:rPr lang="en-US" dirty="0" err="1"/>
              <a:t>transpiled</a:t>
            </a:r>
            <a:r>
              <a:rPr lang="en-US" dirty="0"/>
              <a:t>" into JavaScript using the </a:t>
            </a:r>
            <a:r>
              <a:rPr lang="en-US" i="1" dirty="0" err="1"/>
              <a:t>tsc</a:t>
            </a:r>
            <a:r>
              <a:rPr lang="en-US" dirty="0"/>
              <a:t> compiler, which requires some configuration.</a:t>
            </a:r>
          </a:p>
          <a:p>
            <a:r>
              <a:rPr lang="en-US" dirty="0" err="1">
                <a:hlinkClick r:id="rId2"/>
              </a:rPr>
              <a:t>tsconfig.json</a:t>
            </a:r>
            <a:r>
              <a:rPr lang="en-US" dirty="0"/>
              <a:t>—TypeScript compiler configuration.</a:t>
            </a:r>
          </a:p>
          <a:p>
            <a:r>
              <a:rPr lang="en-US" dirty="0" err="1">
                <a:hlinkClick r:id="rId3"/>
              </a:rPr>
              <a:t>typings</a:t>
            </a:r>
            <a:r>
              <a:rPr lang="en-US" dirty="0"/>
              <a:t>—</a:t>
            </a:r>
            <a:r>
              <a:rPr lang="en-US" dirty="0" err="1"/>
              <a:t>TypesScript</a:t>
            </a:r>
            <a:r>
              <a:rPr lang="en-US" dirty="0"/>
              <a:t> declaration files.</a:t>
            </a:r>
          </a:p>
          <a:p>
            <a:pPr marL="0" indent="0">
              <a:buNone/>
            </a:pPr>
            <a:endParaRPr lang="en-US" dirty="0"/>
          </a:p>
          <a:p>
            <a:pPr marL="0" indent="0">
              <a:buNone/>
            </a:pPr>
            <a:r>
              <a:rPr lang="en-US" dirty="0" err="1"/>
              <a:t>Url</a:t>
            </a:r>
            <a:r>
              <a:rPr lang="en-US" dirty="0"/>
              <a:t> : </a:t>
            </a:r>
            <a:r>
              <a:rPr lang="en-US" dirty="0">
                <a:hlinkClick r:id="rId4"/>
              </a:rPr>
              <a:t>https://www.tutorialspoint.com/typescript/index.htm</a:t>
            </a:r>
            <a:endParaRPr lang="en-US" dirty="0"/>
          </a:p>
        </p:txBody>
      </p:sp>
    </p:spTree>
    <p:extLst>
      <p:ext uri="{BB962C8B-B14F-4D97-AF65-F5344CB8AC3E}">
        <p14:creationId xmlns:p14="http://schemas.microsoft.com/office/powerpoint/2010/main" val="39053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4D0F-7F54-47C4-BC19-6176FD1530B6}"/>
              </a:ext>
            </a:extLst>
          </p:cNvPr>
          <p:cNvSpPr>
            <a:spLocks noGrp="1"/>
          </p:cNvSpPr>
          <p:nvPr>
            <p:ph type="title"/>
          </p:nvPr>
        </p:nvSpPr>
        <p:spPr>
          <a:xfrm>
            <a:off x="838200" y="365126"/>
            <a:ext cx="10515600" cy="456509"/>
          </a:xfrm>
        </p:spPr>
        <p:txBody>
          <a:bodyPr>
            <a:normAutofit fontScale="90000"/>
          </a:bodyPr>
          <a:lstStyle/>
          <a:p>
            <a:r>
              <a:rPr lang="en-US" dirty="0">
                <a:highlight>
                  <a:srgbClr val="FFFF00"/>
                </a:highlight>
              </a:rPr>
              <a:t>3</a:t>
            </a:r>
            <a:r>
              <a:rPr lang="en-US" baseline="30000" dirty="0">
                <a:highlight>
                  <a:srgbClr val="FFFF00"/>
                </a:highlight>
              </a:rPr>
              <a:t>rd</a:t>
            </a:r>
            <a:r>
              <a:rPr lang="en-US" dirty="0">
                <a:highlight>
                  <a:srgbClr val="FFFF00"/>
                </a:highlight>
              </a:rPr>
              <a:t> party Styles Added in Angular Application</a:t>
            </a:r>
          </a:p>
        </p:txBody>
      </p:sp>
      <p:sp>
        <p:nvSpPr>
          <p:cNvPr id="3" name="Content Placeholder 2">
            <a:extLst>
              <a:ext uri="{FF2B5EF4-FFF2-40B4-BE49-F238E27FC236}">
                <a16:creationId xmlns:a16="http://schemas.microsoft.com/office/drawing/2014/main" id="{E63C2BD9-F360-44BE-A57B-ED760D434D44}"/>
              </a:ext>
            </a:extLst>
          </p:cNvPr>
          <p:cNvSpPr>
            <a:spLocks noGrp="1"/>
          </p:cNvSpPr>
          <p:nvPr>
            <p:ph idx="1"/>
          </p:nvPr>
        </p:nvSpPr>
        <p:spPr>
          <a:xfrm>
            <a:off x="788504" y="1046921"/>
            <a:ext cx="10515600" cy="5632173"/>
          </a:xfrm>
        </p:spPr>
        <p:txBody>
          <a:bodyPr>
            <a:normAutofit/>
          </a:bodyPr>
          <a:lstStyle/>
          <a:p>
            <a:pPr marL="0" indent="0">
              <a:buNone/>
            </a:pPr>
            <a:r>
              <a:rPr lang="en-US" dirty="0"/>
              <a:t> 1) </a:t>
            </a:r>
            <a:r>
              <a:rPr lang="en-US" dirty="0" err="1"/>
              <a:t>npm</a:t>
            </a:r>
            <a:r>
              <a:rPr lang="en-US" dirty="0"/>
              <a:t> install bootstrap@4</a:t>
            </a:r>
          </a:p>
          <a:p>
            <a:pPr marL="0" indent="0">
              <a:buNone/>
            </a:pPr>
            <a:r>
              <a:rPr lang="en-US" dirty="0"/>
              <a:t>   Check </a:t>
            </a:r>
            <a:r>
              <a:rPr lang="en-US" dirty="0" err="1"/>
              <a:t>package.josn</a:t>
            </a:r>
            <a:r>
              <a:rPr lang="en-US" dirty="0"/>
              <a:t> file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Bootstap</a:t>
            </a:r>
            <a:r>
              <a:rPr lang="en-US" dirty="0"/>
              <a:t> package is added in </a:t>
            </a:r>
            <a:r>
              <a:rPr lang="en-US" dirty="0" err="1"/>
              <a:t>node_modules</a:t>
            </a:r>
            <a:r>
              <a:rPr lang="en-US" dirty="0"/>
              <a:t> (Folder)</a:t>
            </a:r>
          </a:p>
          <a:p>
            <a:pPr marL="0" indent="0">
              <a:buNone/>
            </a:pPr>
            <a:r>
              <a:rPr lang="en-US" dirty="0"/>
              <a:t>Then go to </a:t>
            </a:r>
            <a:r>
              <a:rPr lang="en-US" dirty="0" err="1"/>
              <a:t>angular.json</a:t>
            </a:r>
            <a:r>
              <a:rPr lang="en-US" dirty="0"/>
              <a:t> file:</a:t>
            </a:r>
            <a:br>
              <a:rPr lang="en-US" dirty="0"/>
            </a:br>
            <a:r>
              <a:rPr lang="en-US" dirty="0"/>
              <a:t>paste it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3F8573C-590D-4E3A-9695-50410CC7067A}"/>
              </a:ext>
            </a:extLst>
          </p:cNvPr>
          <p:cNvPicPr>
            <a:picLocks noChangeAspect="1"/>
          </p:cNvPicPr>
          <p:nvPr/>
        </p:nvPicPr>
        <p:blipFill>
          <a:blip r:embed="rId2"/>
          <a:stretch>
            <a:fillRect/>
          </a:stretch>
        </p:blipFill>
        <p:spPr>
          <a:xfrm>
            <a:off x="2596494" y="2126111"/>
            <a:ext cx="6813482" cy="1736897"/>
          </a:xfrm>
          <a:prstGeom prst="rect">
            <a:avLst/>
          </a:prstGeom>
        </p:spPr>
      </p:pic>
      <p:pic>
        <p:nvPicPr>
          <p:cNvPr id="5" name="Picture 4">
            <a:extLst>
              <a:ext uri="{FF2B5EF4-FFF2-40B4-BE49-F238E27FC236}">
                <a16:creationId xmlns:a16="http://schemas.microsoft.com/office/drawing/2014/main" id="{0A832741-605E-4C59-BADF-94A3FCED9C35}"/>
              </a:ext>
            </a:extLst>
          </p:cNvPr>
          <p:cNvPicPr>
            <a:picLocks noChangeAspect="1"/>
          </p:cNvPicPr>
          <p:nvPr/>
        </p:nvPicPr>
        <p:blipFill>
          <a:blip r:embed="rId3"/>
          <a:stretch>
            <a:fillRect/>
          </a:stretch>
        </p:blipFill>
        <p:spPr>
          <a:xfrm>
            <a:off x="2724150" y="5116995"/>
            <a:ext cx="6134100" cy="1562100"/>
          </a:xfrm>
          <a:prstGeom prst="rect">
            <a:avLst/>
          </a:prstGeom>
        </p:spPr>
      </p:pic>
    </p:spTree>
    <p:extLst>
      <p:ext uri="{BB962C8B-B14F-4D97-AF65-F5344CB8AC3E}">
        <p14:creationId xmlns:p14="http://schemas.microsoft.com/office/powerpoint/2010/main" val="51813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7EC2D-BC49-43A6-95DB-FF8303C48843}"/>
              </a:ext>
            </a:extLst>
          </p:cNvPr>
          <p:cNvSpPr txBox="1"/>
          <p:nvPr/>
        </p:nvSpPr>
        <p:spPr>
          <a:xfrm>
            <a:off x="715617" y="437322"/>
            <a:ext cx="10111409" cy="400110"/>
          </a:xfrm>
          <a:prstGeom prst="rect">
            <a:avLst/>
          </a:prstGeom>
          <a:noFill/>
        </p:spPr>
        <p:txBody>
          <a:bodyPr wrap="square" rtlCol="0">
            <a:spAutoFit/>
          </a:bodyPr>
          <a:lstStyle/>
          <a:p>
            <a:r>
              <a:rPr lang="en-US" sz="2000" b="1" dirty="0"/>
              <a:t>Creating Component</a:t>
            </a:r>
          </a:p>
        </p:txBody>
      </p:sp>
      <p:sp>
        <p:nvSpPr>
          <p:cNvPr id="3" name="TextBox 2">
            <a:extLst>
              <a:ext uri="{FF2B5EF4-FFF2-40B4-BE49-F238E27FC236}">
                <a16:creationId xmlns:a16="http://schemas.microsoft.com/office/drawing/2014/main" id="{7494A509-CC98-4478-87E5-48F75B0A7AD3}"/>
              </a:ext>
            </a:extLst>
          </p:cNvPr>
          <p:cNvSpPr txBox="1"/>
          <p:nvPr/>
        </p:nvSpPr>
        <p:spPr>
          <a:xfrm>
            <a:off x="715617" y="948690"/>
            <a:ext cx="11251096" cy="6186309"/>
          </a:xfrm>
          <a:prstGeom prst="rect">
            <a:avLst/>
          </a:prstGeom>
          <a:noFill/>
        </p:spPr>
        <p:txBody>
          <a:bodyPr wrap="square" rtlCol="0">
            <a:spAutoFit/>
          </a:bodyPr>
          <a:lstStyle/>
          <a:p>
            <a:r>
              <a:rPr lang="en-US" dirty="0"/>
              <a:t>ng g c servers</a:t>
            </a:r>
          </a:p>
          <a:p>
            <a:endParaRPr lang="en-US" dirty="0"/>
          </a:p>
          <a:p>
            <a:pPr marL="285750" indent="-285750">
              <a:buFont typeface="Arial" panose="020B0604020202020204" pitchFamily="34" charset="0"/>
              <a:buChar char="•"/>
            </a:pPr>
            <a:r>
              <a:rPr lang="en-US" dirty="0"/>
              <a:t>Various Type of Selectors </a:t>
            </a:r>
          </a:p>
          <a:p>
            <a:r>
              <a:rPr lang="en-US" dirty="0">
                <a:highlight>
                  <a:srgbClr val="FFFF00"/>
                </a:highlight>
              </a:rPr>
              <a:t>1)</a:t>
            </a:r>
          </a:p>
          <a:p>
            <a:r>
              <a:rPr lang="en-US" dirty="0">
                <a:highlight>
                  <a:srgbClr val="FFFF00"/>
                </a:highlight>
              </a:rPr>
              <a:t>   	@component({</a:t>
            </a:r>
          </a:p>
          <a:p>
            <a:r>
              <a:rPr lang="en-US" dirty="0">
                <a:highlight>
                  <a:srgbClr val="FFFF00"/>
                </a:highlight>
              </a:rPr>
              <a:t>	    selector : [app-servers],</a:t>
            </a:r>
          </a:p>
          <a:p>
            <a:r>
              <a:rPr lang="en-US" dirty="0">
                <a:highlight>
                  <a:srgbClr val="FFFF00"/>
                </a:highlight>
              </a:rPr>
              <a:t>	    </a:t>
            </a:r>
            <a:r>
              <a:rPr lang="en-US" dirty="0" err="1">
                <a:highlight>
                  <a:srgbClr val="FFFF00"/>
                </a:highlight>
              </a:rPr>
              <a:t>templateUrl</a:t>
            </a:r>
            <a:r>
              <a:rPr lang="en-US" dirty="0">
                <a:highlight>
                  <a:srgbClr val="FFFF00"/>
                </a:highlight>
              </a:rPr>
              <a:t> :’xyz.html’,</a:t>
            </a:r>
          </a:p>
          <a:p>
            <a:r>
              <a:rPr lang="en-US" dirty="0">
                <a:highlight>
                  <a:srgbClr val="FFFF00"/>
                </a:highlight>
              </a:rPr>
              <a:t>	})</a:t>
            </a:r>
          </a:p>
          <a:p>
            <a:endParaRPr lang="en-US" dirty="0">
              <a:highlight>
                <a:srgbClr val="FFFF00"/>
              </a:highlight>
            </a:endParaRPr>
          </a:p>
          <a:p>
            <a:r>
              <a:rPr lang="en-US" dirty="0">
                <a:highlight>
                  <a:srgbClr val="FFFF00"/>
                </a:highlight>
              </a:rPr>
              <a:t>Usage:    &lt;div app-servers&gt;&lt;/div&gt;   // This content is displayed in the html</a:t>
            </a:r>
            <a:r>
              <a:rPr lang="en-US" dirty="0"/>
              <a:t>.</a:t>
            </a:r>
          </a:p>
          <a:p>
            <a:endParaRPr lang="en-US" dirty="0"/>
          </a:p>
          <a:p>
            <a:endParaRPr lang="en-US" dirty="0"/>
          </a:p>
          <a:p>
            <a:r>
              <a:rPr lang="en-US" dirty="0">
                <a:highlight>
                  <a:srgbClr val="FFFF00"/>
                </a:highlight>
              </a:rPr>
              <a:t>2)</a:t>
            </a:r>
          </a:p>
          <a:p>
            <a:r>
              <a:rPr lang="en-US" dirty="0">
                <a:highlight>
                  <a:srgbClr val="FFFF00"/>
                </a:highlight>
              </a:rPr>
              <a:t>   	@component({</a:t>
            </a:r>
          </a:p>
          <a:p>
            <a:r>
              <a:rPr lang="en-US" dirty="0">
                <a:highlight>
                  <a:srgbClr val="FFFF00"/>
                </a:highlight>
              </a:rPr>
              <a:t>	    selector : .app-servers],</a:t>
            </a:r>
          </a:p>
          <a:p>
            <a:r>
              <a:rPr lang="en-US" dirty="0">
                <a:highlight>
                  <a:srgbClr val="FFFF00"/>
                </a:highlight>
              </a:rPr>
              <a:t>	    </a:t>
            </a:r>
            <a:r>
              <a:rPr lang="en-US" dirty="0" err="1">
                <a:highlight>
                  <a:srgbClr val="FFFF00"/>
                </a:highlight>
              </a:rPr>
              <a:t>templateUrl</a:t>
            </a:r>
            <a:r>
              <a:rPr lang="en-US" dirty="0">
                <a:highlight>
                  <a:srgbClr val="FFFF00"/>
                </a:highlight>
              </a:rPr>
              <a:t> :’xyz.html’,</a:t>
            </a:r>
          </a:p>
          <a:p>
            <a:r>
              <a:rPr lang="en-US" dirty="0">
                <a:highlight>
                  <a:srgbClr val="FFFF00"/>
                </a:highlight>
              </a:rPr>
              <a:t>	})</a:t>
            </a:r>
          </a:p>
          <a:p>
            <a:endParaRPr lang="en-US" dirty="0"/>
          </a:p>
          <a:p>
            <a:endParaRPr lang="en-US" dirty="0"/>
          </a:p>
          <a:p>
            <a:r>
              <a:rPr lang="en-US" dirty="0">
                <a:highlight>
                  <a:srgbClr val="FFFF00"/>
                </a:highlight>
              </a:rPr>
              <a:t>Usage:    &lt;div class=“app-servers “&gt;&lt;/div&gt;   // This content is displayed in the html</a:t>
            </a:r>
            <a:r>
              <a:rPr lang="en-US" dirty="0"/>
              <a:t>.</a:t>
            </a:r>
          </a:p>
          <a:p>
            <a:endParaRPr lang="en-US" dirty="0"/>
          </a:p>
          <a:p>
            <a:r>
              <a:rPr lang="en-US" dirty="0"/>
              <a:t> </a:t>
            </a:r>
          </a:p>
        </p:txBody>
      </p:sp>
    </p:spTree>
    <p:extLst>
      <p:ext uri="{BB962C8B-B14F-4D97-AF65-F5344CB8AC3E}">
        <p14:creationId xmlns:p14="http://schemas.microsoft.com/office/powerpoint/2010/main" val="8769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D399-F621-44F6-B791-239A62BBC9B3}"/>
              </a:ext>
            </a:extLst>
          </p:cNvPr>
          <p:cNvSpPr>
            <a:spLocks noGrp="1"/>
          </p:cNvSpPr>
          <p:nvPr>
            <p:ph type="title"/>
          </p:nvPr>
        </p:nvSpPr>
        <p:spPr/>
        <p:txBody>
          <a:bodyPr/>
          <a:lstStyle/>
          <a:p>
            <a:r>
              <a:rPr lang="en-US" dirty="0"/>
              <a:t>Databinding:</a:t>
            </a:r>
          </a:p>
        </p:txBody>
      </p:sp>
      <p:sp>
        <p:nvSpPr>
          <p:cNvPr id="3" name="Content Placeholder 2">
            <a:extLst>
              <a:ext uri="{FF2B5EF4-FFF2-40B4-BE49-F238E27FC236}">
                <a16:creationId xmlns:a16="http://schemas.microsoft.com/office/drawing/2014/main" id="{6E76C001-86B0-4B09-9D71-F1C317CC647C}"/>
              </a:ext>
            </a:extLst>
          </p:cNvPr>
          <p:cNvSpPr>
            <a:spLocks noGrp="1"/>
          </p:cNvSpPr>
          <p:nvPr>
            <p:ph idx="1"/>
          </p:nvPr>
        </p:nvSpPr>
        <p:spPr/>
        <p:txBody>
          <a:bodyPr/>
          <a:lstStyle/>
          <a:p>
            <a:pPr marL="514350" indent="-514350">
              <a:buFont typeface="+mj-lt"/>
              <a:buAutoNum type="arabicPeriod"/>
            </a:pPr>
            <a:r>
              <a:rPr lang="en-US" dirty="0"/>
              <a:t>Communication between your component (that is typescript file , your logic) and view(that is html).</a:t>
            </a:r>
          </a:p>
          <a:p>
            <a:pPr marL="0" indent="0">
              <a:buNone/>
            </a:pPr>
            <a:endParaRPr lang="en-US" dirty="0"/>
          </a:p>
          <a:p>
            <a:pPr marL="514350" indent="-514350">
              <a:buFont typeface="+mj-lt"/>
              <a:buAutoNum type="arabicPeriod"/>
            </a:pPr>
            <a:r>
              <a:rPr lang="en-US" dirty="0"/>
              <a:t>Various types of Databinding </a:t>
            </a:r>
          </a:p>
          <a:p>
            <a:pPr lvl="2"/>
            <a:r>
              <a:rPr lang="en-US" dirty="0"/>
              <a:t> string interpolation   {{}}</a:t>
            </a:r>
          </a:p>
          <a:p>
            <a:pPr lvl="2"/>
            <a:r>
              <a:rPr lang="en-US" dirty="0"/>
              <a:t>Property binding </a:t>
            </a:r>
          </a:p>
          <a:p>
            <a:pPr lvl="2"/>
            <a:r>
              <a:rPr lang="en-US" dirty="0"/>
              <a:t>Event binding </a:t>
            </a:r>
          </a:p>
          <a:p>
            <a:pPr lvl="2"/>
            <a:r>
              <a:rPr lang="en-US" dirty="0"/>
              <a:t>Two Way Data binding	(that is [</a:t>
            </a:r>
            <a:r>
              <a:rPr lang="en-US" dirty="0" err="1"/>
              <a:t>ngModel</a:t>
            </a:r>
            <a:r>
              <a:rPr lang="en-US" dirty="0"/>
              <a:t>] </a:t>
            </a:r>
            <a:r>
              <a:rPr lang="en-US" dirty="0">
                <a:sym typeface="Wingdings" panose="05000000000000000000" pitchFamily="2" charset="2"/>
              </a:rPr>
              <a:t> banana box syntax)</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649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364B-65E0-4C52-BF30-7E059EF016B4}"/>
              </a:ext>
            </a:extLst>
          </p:cNvPr>
          <p:cNvSpPr>
            <a:spLocks noGrp="1"/>
          </p:cNvSpPr>
          <p:nvPr>
            <p:ph type="title"/>
          </p:nvPr>
        </p:nvSpPr>
        <p:spPr/>
        <p:txBody>
          <a:bodyPr/>
          <a:lstStyle/>
          <a:p>
            <a:r>
              <a:rPr lang="en-US" dirty="0"/>
              <a:t>Event binding: </a:t>
            </a:r>
          </a:p>
        </p:txBody>
      </p:sp>
      <p:sp>
        <p:nvSpPr>
          <p:cNvPr id="3" name="Content Placeholder 2">
            <a:extLst>
              <a:ext uri="{FF2B5EF4-FFF2-40B4-BE49-F238E27FC236}">
                <a16:creationId xmlns:a16="http://schemas.microsoft.com/office/drawing/2014/main" id="{A0B7A984-E0F0-400A-BAF4-5066C0487900}"/>
              </a:ext>
            </a:extLst>
          </p:cNvPr>
          <p:cNvSpPr>
            <a:spLocks noGrp="1"/>
          </p:cNvSpPr>
          <p:nvPr>
            <p:ph idx="1"/>
          </p:nvPr>
        </p:nvSpPr>
        <p:spPr/>
        <p:txBody>
          <a:bodyPr>
            <a:normAutofit/>
          </a:bodyPr>
          <a:lstStyle/>
          <a:p>
            <a:r>
              <a:rPr lang="en-US" dirty="0"/>
              <a:t>&lt;button  class="</a:t>
            </a:r>
            <a:r>
              <a:rPr lang="en-US" dirty="0" err="1"/>
              <a:t>btn</a:t>
            </a:r>
            <a:r>
              <a:rPr lang="en-US" dirty="0"/>
              <a:t> </a:t>
            </a:r>
            <a:r>
              <a:rPr lang="en-US" dirty="0" err="1"/>
              <a:t>btn</a:t>
            </a:r>
            <a:r>
              <a:rPr lang="en-US" dirty="0"/>
              <a:t>-success" [disabled]="!</a:t>
            </a:r>
            <a:r>
              <a:rPr lang="en-US" dirty="0" err="1"/>
              <a:t>buttonClick</a:t>
            </a:r>
            <a:r>
              <a:rPr lang="en-US" dirty="0"/>
              <a:t>" (click)="</a:t>
            </a:r>
            <a:r>
              <a:rPr lang="en-US" dirty="0" err="1"/>
              <a:t>changeStatus</a:t>
            </a:r>
            <a:r>
              <a:rPr lang="en-US" dirty="0"/>
              <a:t>()"&gt;</a:t>
            </a:r>
            <a:r>
              <a:rPr lang="en-US" dirty="0" err="1"/>
              <a:t>Myclisdsck</a:t>
            </a:r>
            <a:r>
              <a:rPr lang="en-US" dirty="0"/>
              <a:t>&lt;/button&gt;</a:t>
            </a:r>
          </a:p>
          <a:p>
            <a:pPr marL="0" indent="0">
              <a:buNone/>
            </a:pPr>
            <a:endParaRPr lang="en-US" dirty="0"/>
          </a:p>
          <a:p>
            <a:pPr marL="0" indent="0">
              <a:buNone/>
            </a:pPr>
            <a:r>
              <a:rPr lang="en-US" dirty="0" err="1"/>
              <a:t>changeStatus</a:t>
            </a:r>
            <a:r>
              <a:rPr lang="en-US" dirty="0"/>
              <a:t>() {</a:t>
            </a:r>
          </a:p>
          <a:p>
            <a:pPr marL="0" indent="0">
              <a:buNone/>
            </a:pPr>
            <a:r>
              <a:rPr lang="en-US" dirty="0"/>
              <a:t>    </a:t>
            </a:r>
            <a:r>
              <a:rPr lang="en-US" dirty="0" err="1"/>
              <a:t>this.serverStatus</a:t>
            </a:r>
            <a:r>
              <a:rPr lang="en-US" dirty="0"/>
              <a:t> = 'the server is online'</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412097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DDB8-6F19-4815-8FAF-3106DF74544C}"/>
              </a:ext>
            </a:extLst>
          </p:cNvPr>
          <p:cNvSpPr>
            <a:spLocks noGrp="1"/>
          </p:cNvSpPr>
          <p:nvPr>
            <p:ph type="title"/>
          </p:nvPr>
        </p:nvSpPr>
        <p:spPr/>
        <p:txBody>
          <a:bodyPr/>
          <a:lstStyle/>
          <a:p>
            <a:r>
              <a:rPr lang="en-US" dirty="0"/>
              <a:t>Why Angular?</a:t>
            </a:r>
          </a:p>
        </p:txBody>
      </p:sp>
      <p:sp>
        <p:nvSpPr>
          <p:cNvPr id="3" name="Content Placeholder 2">
            <a:extLst>
              <a:ext uri="{FF2B5EF4-FFF2-40B4-BE49-F238E27FC236}">
                <a16:creationId xmlns:a16="http://schemas.microsoft.com/office/drawing/2014/main" id="{C78CC89A-42EC-4208-B0A8-16C6DFD9190F}"/>
              </a:ext>
            </a:extLst>
          </p:cNvPr>
          <p:cNvSpPr>
            <a:spLocks noGrp="1"/>
          </p:cNvSpPr>
          <p:nvPr>
            <p:ph idx="1"/>
          </p:nvPr>
        </p:nvSpPr>
        <p:spPr/>
        <p:txBody>
          <a:bodyPr/>
          <a:lstStyle/>
          <a:p>
            <a:r>
              <a:rPr lang="en-US" sz="2000" dirty="0"/>
              <a:t>Angular is one of the most modern, performance-efficient and powerful frontend frameworks</a:t>
            </a:r>
          </a:p>
          <a:p>
            <a:r>
              <a:rPr lang="en-US" sz="2000" dirty="0"/>
              <a:t>The powerful features and capabilities of Angular allow you to create complex, customizable, modern, responsive and user friendly web applications.</a:t>
            </a:r>
          </a:p>
          <a:p>
            <a:r>
              <a:rPr lang="en-US" sz="2000" dirty="0"/>
              <a:t>Angular is faster than Angular 1 and offers a much more flexible and modular development approach</a:t>
            </a:r>
          </a:p>
          <a:p>
            <a:r>
              <a:rPr lang="en-US" sz="2000" dirty="0"/>
              <a:t>Speed </a:t>
            </a:r>
          </a:p>
          <a:p>
            <a:r>
              <a:rPr lang="en-US" sz="2000" dirty="0"/>
              <a:t>Developing the SPA(Single page Application)</a:t>
            </a:r>
          </a:p>
          <a:p>
            <a:r>
              <a:rPr lang="en-US" sz="2000" dirty="0"/>
              <a:t>High Performance</a:t>
            </a:r>
          </a:p>
          <a:p>
            <a:r>
              <a:rPr lang="en-US" sz="2000" dirty="0"/>
              <a:t>Better support for Mobile App Development</a:t>
            </a:r>
          </a:p>
          <a:p>
            <a:r>
              <a:rPr lang="en-US" sz="2000" dirty="0"/>
              <a:t>Angular 8 simply is the latest version of the Angular framework and simply an update to Angular 2.</a:t>
            </a:r>
          </a:p>
          <a:p>
            <a:endParaRPr lang="en-US" sz="2000" dirty="0"/>
          </a:p>
          <a:p>
            <a:endParaRPr lang="en-US" dirty="0"/>
          </a:p>
        </p:txBody>
      </p:sp>
    </p:spTree>
    <p:extLst>
      <p:ext uri="{BB962C8B-B14F-4D97-AF65-F5344CB8AC3E}">
        <p14:creationId xmlns:p14="http://schemas.microsoft.com/office/powerpoint/2010/main" val="3915645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B631-69D8-4F82-80E4-EFF4A2F1D058}"/>
              </a:ext>
            </a:extLst>
          </p:cNvPr>
          <p:cNvSpPr>
            <a:spLocks noGrp="1"/>
          </p:cNvSpPr>
          <p:nvPr>
            <p:ph type="title"/>
          </p:nvPr>
        </p:nvSpPr>
        <p:spPr/>
        <p:txBody>
          <a:bodyPr/>
          <a:lstStyle/>
          <a:p>
            <a:r>
              <a:rPr lang="en-US" dirty="0"/>
              <a:t>Advantage of Angular</a:t>
            </a:r>
          </a:p>
        </p:txBody>
      </p:sp>
      <p:pic>
        <p:nvPicPr>
          <p:cNvPr id="1026" name="Picture 2">
            <a:extLst>
              <a:ext uri="{FF2B5EF4-FFF2-40B4-BE49-F238E27FC236}">
                <a16:creationId xmlns:a16="http://schemas.microsoft.com/office/drawing/2014/main" id="{F9CCD010-7D0D-4C37-9C14-069F28053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565" y="1825625"/>
            <a:ext cx="78850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1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7C13-E4FA-4948-8E6E-4E3FA1A920B3}"/>
              </a:ext>
            </a:extLst>
          </p:cNvPr>
          <p:cNvSpPr>
            <a:spLocks noGrp="1"/>
          </p:cNvSpPr>
          <p:nvPr>
            <p:ph type="title"/>
          </p:nvPr>
        </p:nvSpPr>
        <p:spPr/>
        <p:txBody>
          <a:bodyPr/>
          <a:lstStyle/>
          <a:p>
            <a:r>
              <a:rPr lang="en-US" dirty="0"/>
              <a:t>Angular Versions</a:t>
            </a:r>
          </a:p>
        </p:txBody>
      </p:sp>
      <p:pic>
        <p:nvPicPr>
          <p:cNvPr id="8" name="Content Placeholder 7">
            <a:extLst>
              <a:ext uri="{FF2B5EF4-FFF2-40B4-BE49-F238E27FC236}">
                <a16:creationId xmlns:a16="http://schemas.microsoft.com/office/drawing/2014/main" id="{99ADE180-0545-476E-9324-3A320FCD0EFA}"/>
              </a:ext>
            </a:extLst>
          </p:cNvPr>
          <p:cNvPicPr>
            <a:picLocks noGrp="1" noChangeAspect="1"/>
          </p:cNvPicPr>
          <p:nvPr>
            <p:ph idx="1"/>
          </p:nvPr>
        </p:nvPicPr>
        <p:blipFill rotWithShape="1">
          <a:blip r:embed="rId2"/>
          <a:srcRect l="3769" t="9265" r="1886" b="7287"/>
          <a:stretch/>
        </p:blipFill>
        <p:spPr>
          <a:xfrm>
            <a:off x="2623930" y="2093842"/>
            <a:ext cx="7301948" cy="3631097"/>
          </a:xfrm>
          <a:prstGeom prst="rect">
            <a:avLst/>
          </a:prstGeom>
        </p:spPr>
      </p:pic>
    </p:spTree>
    <p:extLst>
      <p:ext uri="{BB962C8B-B14F-4D97-AF65-F5344CB8AC3E}">
        <p14:creationId xmlns:p14="http://schemas.microsoft.com/office/powerpoint/2010/main" val="10606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E356-A5E9-4F64-9F90-513C1A939426}"/>
              </a:ext>
            </a:extLst>
          </p:cNvPr>
          <p:cNvSpPr>
            <a:spLocks noGrp="1"/>
          </p:cNvSpPr>
          <p:nvPr>
            <p:ph type="title"/>
          </p:nvPr>
        </p:nvSpPr>
        <p:spPr/>
        <p:txBody>
          <a:bodyPr/>
          <a:lstStyle/>
          <a:p>
            <a:r>
              <a:rPr lang="en-US" dirty="0"/>
              <a:t>Project Setup(Windows)</a:t>
            </a:r>
          </a:p>
        </p:txBody>
      </p:sp>
      <p:sp>
        <p:nvSpPr>
          <p:cNvPr id="3" name="Content Placeholder 2">
            <a:extLst>
              <a:ext uri="{FF2B5EF4-FFF2-40B4-BE49-F238E27FC236}">
                <a16:creationId xmlns:a16="http://schemas.microsoft.com/office/drawing/2014/main" id="{D01E6508-59BC-445C-9C88-1D8019CA440C}"/>
              </a:ext>
            </a:extLst>
          </p:cNvPr>
          <p:cNvSpPr>
            <a:spLocks noGrp="1"/>
          </p:cNvSpPr>
          <p:nvPr>
            <p:ph idx="1"/>
          </p:nvPr>
        </p:nvSpPr>
        <p:spPr/>
        <p:txBody>
          <a:bodyPr>
            <a:normAutofit fontScale="70000" lnSpcReduction="20000"/>
          </a:bodyPr>
          <a:lstStyle/>
          <a:p>
            <a:pPr marL="0" indent="0">
              <a:buNone/>
            </a:pPr>
            <a:r>
              <a:rPr lang="en-US" dirty="0">
                <a:highlight>
                  <a:srgbClr val="FFFF00"/>
                </a:highlight>
              </a:rPr>
              <a:t>Best way to create the Angular Application Using Angular </a:t>
            </a:r>
            <a:r>
              <a:rPr lang="en-US" dirty="0" err="1">
                <a:highlight>
                  <a:srgbClr val="FFFF00"/>
                </a:highlight>
              </a:rPr>
              <a:t>Cli</a:t>
            </a:r>
            <a:r>
              <a:rPr lang="en-US" dirty="0">
                <a:highlight>
                  <a:srgbClr val="FFFF00"/>
                </a:highlight>
              </a:rPr>
              <a:t> (Command line Interface)</a:t>
            </a:r>
          </a:p>
          <a:p>
            <a:pPr marL="0" indent="0">
              <a:buNone/>
            </a:pPr>
            <a:r>
              <a:rPr lang="en-US" dirty="0">
                <a:highlight>
                  <a:srgbClr val="FFFF00"/>
                </a:highlight>
              </a:rPr>
              <a:t>Download Node from (</a:t>
            </a:r>
            <a:r>
              <a:rPr lang="en-US" dirty="0">
                <a:hlinkClick r:id="rId2"/>
              </a:rPr>
              <a:t>https://nodejs.org/en/</a:t>
            </a:r>
            <a:r>
              <a:rPr lang="en-US" dirty="0"/>
              <a:t>) </a:t>
            </a:r>
            <a:r>
              <a:rPr lang="en-US" dirty="0">
                <a:sym typeface="Wingdings" panose="05000000000000000000" pitchFamily="2" charset="2"/>
              </a:rPr>
              <a:t> Recommended Users</a:t>
            </a:r>
            <a:br>
              <a:rPr lang="en-US" dirty="0">
                <a:sym typeface="Wingdings" panose="05000000000000000000" pitchFamily="2" charset="2"/>
              </a:rPr>
            </a:br>
            <a:endParaRPr lang="en-US" dirty="0">
              <a:sym typeface="Wingdings" panose="05000000000000000000" pitchFamily="2" charset="2"/>
            </a:endParaRPr>
          </a:p>
          <a:p>
            <a:pPr marL="0" indent="0">
              <a:buNone/>
            </a:pPr>
            <a:r>
              <a:rPr lang="en-US" dirty="0" err="1"/>
              <a:t>npm</a:t>
            </a:r>
            <a:r>
              <a:rPr lang="en-US" dirty="0"/>
              <a:t> install -g @angular/cli</a:t>
            </a:r>
            <a:endParaRPr lang="en-US" dirty="0">
              <a:highlight>
                <a:srgbClr val="FFFF00"/>
              </a:highlight>
            </a:endParaRPr>
          </a:p>
          <a:p>
            <a:r>
              <a:rPr lang="en-US" dirty="0" err="1"/>
              <a:t>npm</a:t>
            </a:r>
            <a:r>
              <a:rPr lang="en-US" dirty="0"/>
              <a:t> install -g @angular/cli</a:t>
            </a:r>
          </a:p>
          <a:p>
            <a:r>
              <a:rPr lang="en-US" dirty="0"/>
              <a:t>ng new my-dream-app</a:t>
            </a:r>
          </a:p>
          <a:p>
            <a:r>
              <a:rPr lang="en-US" dirty="0"/>
              <a:t>cd my-dream-app</a:t>
            </a:r>
          </a:p>
          <a:p>
            <a:r>
              <a:rPr lang="en-US" dirty="0"/>
              <a:t>ng serve</a:t>
            </a:r>
          </a:p>
          <a:p>
            <a:pPr marL="0" indent="0">
              <a:buNone/>
            </a:pPr>
            <a:endParaRPr lang="en-US" dirty="0"/>
          </a:p>
          <a:p>
            <a:r>
              <a:rPr lang="en-US" dirty="0"/>
              <a:t>my-app (Creating the Angular Application).</a:t>
            </a:r>
          </a:p>
          <a:p>
            <a:r>
              <a:rPr lang="en-US" dirty="0"/>
              <a:t>Go to the relevant path </a:t>
            </a:r>
            <a:r>
              <a:rPr lang="en-US" dirty="0">
                <a:highlight>
                  <a:srgbClr val="FFFF00"/>
                </a:highlight>
              </a:rPr>
              <a:t>ex: cd my-app</a:t>
            </a:r>
          </a:p>
          <a:p>
            <a:r>
              <a:rPr lang="en-US" dirty="0"/>
              <a:t>ng serve (Running the Angular Application)</a:t>
            </a:r>
          </a:p>
          <a:p>
            <a:r>
              <a:rPr lang="en-US" dirty="0"/>
              <a:t>Download the visual studio code(IDE for Angular Development)</a:t>
            </a:r>
          </a:p>
        </p:txBody>
      </p:sp>
    </p:spTree>
    <p:extLst>
      <p:ext uri="{BB962C8B-B14F-4D97-AF65-F5344CB8AC3E}">
        <p14:creationId xmlns:p14="http://schemas.microsoft.com/office/powerpoint/2010/main" val="354083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3145-92B2-40C2-92F2-563F15A1DCEE}"/>
              </a:ext>
            </a:extLst>
          </p:cNvPr>
          <p:cNvSpPr>
            <a:spLocks noGrp="1"/>
          </p:cNvSpPr>
          <p:nvPr>
            <p:ph type="title"/>
          </p:nvPr>
        </p:nvSpPr>
        <p:spPr/>
        <p:txBody>
          <a:bodyPr/>
          <a:lstStyle/>
          <a:p>
            <a:r>
              <a:rPr lang="en-US" dirty="0"/>
              <a:t>First Angular  App.</a:t>
            </a:r>
          </a:p>
        </p:txBody>
      </p:sp>
      <p:sp>
        <p:nvSpPr>
          <p:cNvPr id="3" name="Content Placeholder 2">
            <a:extLst>
              <a:ext uri="{FF2B5EF4-FFF2-40B4-BE49-F238E27FC236}">
                <a16:creationId xmlns:a16="http://schemas.microsoft.com/office/drawing/2014/main" id="{CD59342F-6BA0-454A-B260-39C2D043F5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530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AAAF-BA31-472F-B91B-3129C9753926}"/>
              </a:ext>
            </a:extLst>
          </p:cNvPr>
          <p:cNvSpPr>
            <a:spLocks noGrp="1"/>
          </p:cNvSpPr>
          <p:nvPr>
            <p:ph type="title"/>
          </p:nvPr>
        </p:nvSpPr>
        <p:spPr/>
        <p:txBody>
          <a:bodyPr>
            <a:normAutofit/>
          </a:bodyPr>
          <a:lstStyle/>
          <a:p>
            <a:r>
              <a:rPr lang="en-US" sz="3200" b="1" dirty="0"/>
              <a:t>I mean how the files are called and in which sequence of files the app gets executed when we are developing it.(</a:t>
            </a:r>
            <a:r>
              <a:rPr lang="en-US" sz="3200" b="1" dirty="0">
                <a:highlight>
                  <a:srgbClr val="FFFF00"/>
                </a:highlight>
              </a:rPr>
              <a:t>Angular Flow</a:t>
            </a:r>
            <a:r>
              <a:rPr lang="en-US" sz="3200" b="1" dirty="0"/>
              <a:t>)</a:t>
            </a:r>
            <a:endParaRPr lang="en-US" sz="3200" dirty="0"/>
          </a:p>
        </p:txBody>
      </p:sp>
      <p:sp>
        <p:nvSpPr>
          <p:cNvPr id="3" name="Content Placeholder 2">
            <a:extLst>
              <a:ext uri="{FF2B5EF4-FFF2-40B4-BE49-F238E27FC236}">
                <a16:creationId xmlns:a16="http://schemas.microsoft.com/office/drawing/2014/main" id="{E3D6D03B-E6DD-4DE5-976A-CBB8B6EA3545}"/>
              </a:ext>
            </a:extLst>
          </p:cNvPr>
          <p:cNvSpPr>
            <a:spLocks noGrp="1"/>
          </p:cNvSpPr>
          <p:nvPr>
            <p:ph idx="1"/>
          </p:nvPr>
        </p:nvSpPr>
        <p:spPr/>
        <p:txBody>
          <a:bodyPr/>
          <a:lstStyle/>
          <a:p>
            <a:pPr marL="514350" indent="-514350">
              <a:buAutoNum type="arabicPeriod"/>
            </a:pPr>
            <a:r>
              <a:rPr lang="en-US" sz="1800" b="1" dirty="0"/>
              <a:t>ANGULAR.JSON File : </a:t>
            </a:r>
            <a:r>
              <a:rPr lang="en-US" sz="1800" dirty="0"/>
              <a:t>you can see the </a:t>
            </a:r>
            <a:r>
              <a:rPr lang="en-US" sz="1800" b="1" dirty="0"/>
              <a:t>options </a:t>
            </a:r>
            <a:r>
              <a:rPr lang="en-US" sz="1800" dirty="0"/>
              <a:t>object as follows</a:t>
            </a:r>
            <a:endParaRPr lang="en-US" sz="1800" b="1" dirty="0"/>
          </a:p>
          <a:p>
            <a:pPr marL="0" indent="0">
              <a:buNone/>
            </a:pPr>
            <a:r>
              <a:rPr lang="en-US" b="1" dirty="0"/>
              <a:t>       </a:t>
            </a:r>
          </a:p>
          <a:p>
            <a:endParaRPr lang="en-US" dirty="0"/>
          </a:p>
          <a:p>
            <a:endParaRPr lang="en-US" dirty="0"/>
          </a:p>
          <a:p>
            <a:endParaRPr lang="en-US" dirty="0"/>
          </a:p>
          <a:p>
            <a:endParaRPr lang="en-US" dirty="0"/>
          </a:p>
          <a:p>
            <a:r>
              <a:rPr lang="en-US" sz="2000" dirty="0"/>
              <a:t>It has a reference to the </a:t>
            </a:r>
            <a:r>
              <a:rPr lang="en-US" sz="2000" b="1" dirty="0" err="1"/>
              <a:t>main.ts</a:t>
            </a:r>
            <a:r>
              <a:rPr lang="en-US" sz="2000" dirty="0"/>
              <a:t> file which tells the builder to start the app from there.</a:t>
            </a:r>
          </a:p>
          <a:p>
            <a:pPr marL="0" indent="0">
              <a:buNone/>
            </a:pPr>
            <a:endParaRPr lang="en-US" sz="2000" dirty="0"/>
          </a:p>
        </p:txBody>
      </p:sp>
      <p:pic>
        <p:nvPicPr>
          <p:cNvPr id="4" name="Picture 3">
            <a:extLst>
              <a:ext uri="{FF2B5EF4-FFF2-40B4-BE49-F238E27FC236}">
                <a16:creationId xmlns:a16="http://schemas.microsoft.com/office/drawing/2014/main" id="{FBD49AFD-ECB9-4600-B746-119455300C33}"/>
              </a:ext>
            </a:extLst>
          </p:cNvPr>
          <p:cNvPicPr>
            <a:picLocks noChangeAspect="1"/>
          </p:cNvPicPr>
          <p:nvPr/>
        </p:nvPicPr>
        <p:blipFill>
          <a:blip r:embed="rId2"/>
          <a:stretch>
            <a:fillRect/>
          </a:stretch>
        </p:blipFill>
        <p:spPr>
          <a:xfrm>
            <a:off x="2340872" y="2248107"/>
            <a:ext cx="4921319" cy="2587339"/>
          </a:xfrm>
          <a:prstGeom prst="rect">
            <a:avLst/>
          </a:prstGeom>
        </p:spPr>
      </p:pic>
    </p:spTree>
    <p:extLst>
      <p:ext uri="{BB962C8B-B14F-4D97-AF65-F5344CB8AC3E}">
        <p14:creationId xmlns:p14="http://schemas.microsoft.com/office/powerpoint/2010/main" val="186679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E42068-1B52-40AE-8FFD-1779066059D3}"/>
              </a:ext>
            </a:extLst>
          </p:cNvPr>
          <p:cNvSpPr>
            <a:spLocks noGrp="1"/>
          </p:cNvSpPr>
          <p:nvPr>
            <p:ph type="title"/>
          </p:nvPr>
        </p:nvSpPr>
        <p:spPr>
          <a:xfrm>
            <a:off x="838200" y="157164"/>
            <a:ext cx="10515600" cy="523874"/>
          </a:xfrm>
        </p:spPr>
        <p:txBody>
          <a:bodyPr>
            <a:noAutofit/>
          </a:bodyPr>
          <a:lstStyle/>
          <a:p>
            <a:r>
              <a:rPr lang="en-US" sz="3200" dirty="0">
                <a:highlight>
                  <a:srgbClr val="FFFF00"/>
                </a:highlight>
              </a:rPr>
              <a:t>Angular Flow</a:t>
            </a:r>
            <a:r>
              <a:rPr lang="en-US" sz="3200" dirty="0"/>
              <a:t>:</a:t>
            </a:r>
          </a:p>
        </p:txBody>
      </p:sp>
      <p:sp>
        <p:nvSpPr>
          <p:cNvPr id="7" name="Content Placeholder 6">
            <a:extLst>
              <a:ext uri="{FF2B5EF4-FFF2-40B4-BE49-F238E27FC236}">
                <a16:creationId xmlns:a16="http://schemas.microsoft.com/office/drawing/2014/main" id="{468B5E4E-3207-408E-89D2-6983C0264579}"/>
              </a:ext>
            </a:extLst>
          </p:cNvPr>
          <p:cNvSpPr>
            <a:spLocks noGrp="1"/>
          </p:cNvSpPr>
          <p:nvPr>
            <p:ph idx="1"/>
          </p:nvPr>
        </p:nvSpPr>
        <p:spPr>
          <a:xfrm>
            <a:off x="838200" y="681038"/>
            <a:ext cx="10515600" cy="5495925"/>
          </a:xfrm>
        </p:spPr>
        <p:txBody>
          <a:bodyPr>
            <a:normAutofit/>
          </a:bodyPr>
          <a:lstStyle/>
          <a:p>
            <a:pPr marL="0" indent="0">
              <a:buNone/>
            </a:pPr>
            <a:r>
              <a:rPr lang="en-US" b="1" dirty="0"/>
              <a:t>2. MAIN.TS :</a:t>
            </a:r>
            <a:endParaRPr lang="en-US" sz="1800" b="1" dirty="0"/>
          </a:p>
          <a:p>
            <a:r>
              <a:rPr lang="en-US" sz="1800" dirty="0"/>
              <a:t>This file acts as the entry point of the application. This entry point is defined in the internals of webpack that is used by Angular to support the modular functionality. The path/name of the main file can be changed but it should also be changed in </a:t>
            </a:r>
            <a:r>
              <a:rPr lang="en-US" sz="1800" dirty="0" err="1"/>
              <a:t>angular.json</a:t>
            </a:r>
            <a:r>
              <a:rPr lang="en-US" sz="1800" dirty="0"/>
              <a:t> file. </a:t>
            </a:r>
            <a:r>
              <a:rPr lang="en-US" sz="1800" dirty="0" err="1"/>
              <a:t>Main.ts</a:t>
            </a:r>
            <a:r>
              <a:rPr lang="en-US" sz="1800" dirty="0"/>
              <a:t> helps in creating the browser environment for the application to run. This is done by:</a:t>
            </a:r>
          </a:p>
          <a:p>
            <a:endParaRPr lang="en-US" sz="1800" dirty="0"/>
          </a:p>
          <a:p>
            <a:endParaRPr lang="en-US" sz="1800" dirty="0"/>
          </a:p>
          <a:p>
            <a:endParaRPr lang="en-US" sz="1800" dirty="0"/>
          </a:p>
          <a:p>
            <a:r>
              <a:rPr lang="en-US" sz="1800" dirty="0"/>
              <a:t>After this, </a:t>
            </a:r>
            <a:r>
              <a:rPr lang="en-US" sz="1800" dirty="0" err="1"/>
              <a:t>main.ts</a:t>
            </a:r>
            <a:r>
              <a:rPr lang="en-US" sz="1800" dirty="0"/>
              <a:t> file calls the function </a:t>
            </a:r>
            <a:r>
              <a:rPr lang="en-US" sz="1800" b="1" dirty="0" err="1"/>
              <a:t>bootstrapModule</a:t>
            </a:r>
            <a:r>
              <a:rPr lang="en-US" sz="1800" b="1" dirty="0"/>
              <a:t>(</a:t>
            </a:r>
            <a:r>
              <a:rPr lang="en-US" sz="1800" b="1" dirty="0" err="1"/>
              <a:t>AppModule</a:t>
            </a:r>
            <a:r>
              <a:rPr lang="en-US" sz="1800" b="1" dirty="0"/>
              <a:t>)</a:t>
            </a:r>
            <a:r>
              <a:rPr lang="en-US" sz="1800" dirty="0"/>
              <a:t> which tells the builder to bootstrap the app</a:t>
            </a:r>
            <a:r>
              <a:rPr lang="en-US" dirty="0"/>
              <a:t>.</a:t>
            </a:r>
          </a:p>
          <a:p>
            <a:pPr marL="0" indent="0">
              <a:buNone/>
            </a:pPr>
            <a:endParaRPr lang="en-US" sz="1800" dirty="0"/>
          </a:p>
          <a:p>
            <a:pPr marL="0" indent="0">
              <a:buNone/>
            </a:pPr>
            <a:r>
              <a:rPr lang="en-US" b="1" dirty="0"/>
              <a:t>3. APP.MODULE.TS</a:t>
            </a:r>
          </a:p>
          <a:p>
            <a:pPr marL="0" indent="0">
              <a:buNone/>
            </a:pPr>
            <a:r>
              <a:rPr lang="en-US" sz="1600" dirty="0"/>
              <a:t>From the </a:t>
            </a:r>
            <a:r>
              <a:rPr lang="en-US" sz="1600" dirty="0" err="1"/>
              <a:t>main.ts</a:t>
            </a:r>
            <a:r>
              <a:rPr lang="en-US" sz="1600" dirty="0"/>
              <a:t> file, it is very clear that we are bootstrapping the app with </a:t>
            </a:r>
            <a:r>
              <a:rPr lang="en-US" sz="1600" b="1" dirty="0" err="1"/>
              <a:t>AppModule</a:t>
            </a:r>
            <a:r>
              <a:rPr lang="en-US" sz="1600" dirty="0"/>
              <a:t>. This </a:t>
            </a:r>
            <a:r>
              <a:rPr lang="en-US" sz="1600" dirty="0" err="1"/>
              <a:t>AppModule</a:t>
            </a:r>
            <a:r>
              <a:rPr lang="en-US" sz="1600" dirty="0"/>
              <a:t> is defined in APP.MODULE.TS file which is found in</a:t>
            </a:r>
            <a:endParaRPr lang="en-US" sz="1600" b="1" dirty="0"/>
          </a:p>
          <a:p>
            <a:pPr marL="0" indent="0">
              <a:buNone/>
            </a:pPr>
            <a:r>
              <a:rPr lang="en-US" sz="1800" dirty="0"/>
              <a:t> </a:t>
            </a:r>
          </a:p>
        </p:txBody>
      </p:sp>
      <p:pic>
        <p:nvPicPr>
          <p:cNvPr id="8" name="Picture 7">
            <a:extLst>
              <a:ext uri="{FF2B5EF4-FFF2-40B4-BE49-F238E27FC236}">
                <a16:creationId xmlns:a16="http://schemas.microsoft.com/office/drawing/2014/main" id="{19AA0B2A-1227-4AE1-B1A1-1DA329D3CA69}"/>
              </a:ext>
            </a:extLst>
          </p:cNvPr>
          <p:cNvPicPr>
            <a:picLocks noChangeAspect="1"/>
          </p:cNvPicPr>
          <p:nvPr/>
        </p:nvPicPr>
        <p:blipFill>
          <a:blip r:embed="rId2"/>
          <a:stretch>
            <a:fillRect/>
          </a:stretch>
        </p:blipFill>
        <p:spPr>
          <a:xfrm>
            <a:off x="2503211" y="2332175"/>
            <a:ext cx="6257925" cy="523875"/>
          </a:xfrm>
          <a:prstGeom prst="rect">
            <a:avLst/>
          </a:prstGeom>
        </p:spPr>
      </p:pic>
      <p:pic>
        <p:nvPicPr>
          <p:cNvPr id="9" name="Picture 8">
            <a:extLst>
              <a:ext uri="{FF2B5EF4-FFF2-40B4-BE49-F238E27FC236}">
                <a16:creationId xmlns:a16="http://schemas.microsoft.com/office/drawing/2014/main" id="{45D5C005-8622-43D2-ABB2-5BB90E10B05E}"/>
              </a:ext>
            </a:extLst>
          </p:cNvPr>
          <p:cNvPicPr>
            <a:picLocks noChangeAspect="1"/>
          </p:cNvPicPr>
          <p:nvPr/>
        </p:nvPicPr>
        <p:blipFill>
          <a:blip r:embed="rId3"/>
          <a:stretch>
            <a:fillRect/>
          </a:stretch>
        </p:blipFill>
        <p:spPr>
          <a:xfrm>
            <a:off x="2791239" y="4143995"/>
            <a:ext cx="5257800" cy="333375"/>
          </a:xfrm>
          <a:prstGeom prst="rect">
            <a:avLst/>
          </a:prstGeom>
        </p:spPr>
      </p:pic>
    </p:spTree>
    <p:extLst>
      <p:ext uri="{BB962C8B-B14F-4D97-AF65-F5344CB8AC3E}">
        <p14:creationId xmlns:p14="http://schemas.microsoft.com/office/powerpoint/2010/main" val="329222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C7D775-8037-4A0A-985A-85BACE0FE56F}"/>
              </a:ext>
            </a:extLst>
          </p:cNvPr>
          <p:cNvPicPr>
            <a:picLocks noGrp="1" noChangeAspect="1"/>
          </p:cNvPicPr>
          <p:nvPr>
            <p:ph idx="4294967295"/>
          </p:nvPr>
        </p:nvPicPr>
        <p:blipFill>
          <a:blip r:embed="rId2"/>
          <a:stretch>
            <a:fillRect/>
          </a:stretch>
        </p:blipFill>
        <p:spPr>
          <a:xfrm>
            <a:off x="887895" y="856905"/>
            <a:ext cx="9420225" cy="3119437"/>
          </a:xfrm>
          <a:prstGeom prst="rect">
            <a:avLst/>
          </a:prstGeom>
        </p:spPr>
      </p:pic>
      <p:sp>
        <p:nvSpPr>
          <p:cNvPr id="7" name="TextBox 6">
            <a:extLst>
              <a:ext uri="{FF2B5EF4-FFF2-40B4-BE49-F238E27FC236}">
                <a16:creationId xmlns:a16="http://schemas.microsoft.com/office/drawing/2014/main" id="{ADB13E9C-D712-4FEF-8B7C-E27DA4C2D691}"/>
              </a:ext>
            </a:extLst>
          </p:cNvPr>
          <p:cNvSpPr txBox="1"/>
          <p:nvPr/>
        </p:nvSpPr>
        <p:spPr>
          <a:xfrm>
            <a:off x="795130" y="357809"/>
            <a:ext cx="9289774" cy="646331"/>
          </a:xfrm>
          <a:prstGeom prst="rect">
            <a:avLst/>
          </a:prstGeom>
          <a:noFill/>
        </p:spPr>
        <p:txBody>
          <a:bodyPr wrap="square" rtlCol="0">
            <a:spAutoFit/>
          </a:bodyPr>
          <a:lstStyle/>
          <a:p>
            <a:r>
              <a:rPr lang="en-US" b="1" dirty="0"/>
              <a:t>3. APP.MODULE.TS</a:t>
            </a:r>
          </a:p>
          <a:p>
            <a:endParaRPr lang="en-US" dirty="0"/>
          </a:p>
        </p:txBody>
      </p:sp>
      <p:sp>
        <p:nvSpPr>
          <p:cNvPr id="8" name="TextBox 7">
            <a:extLst>
              <a:ext uri="{FF2B5EF4-FFF2-40B4-BE49-F238E27FC236}">
                <a16:creationId xmlns:a16="http://schemas.microsoft.com/office/drawing/2014/main" id="{4CD644DE-5352-4B18-A8E9-D2C8CC9C528F}"/>
              </a:ext>
            </a:extLst>
          </p:cNvPr>
          <p:cNvSpPr txBox="1"/>
          <p:nvPr/>
        </p:nvSpPr>
        <p:spPr>
          <a:xfrm>
            <a:off x="887895" y="4267200"/>
            <a:ext cx="9515062" cy="2585323"/>
          </a:xfrm>
          <a:prstGeom prst="rect">
            <a:avLst/>
          </a:prstGeom>
          <a:noFill/>
        </p:spPr>
        <p:txBody>
          <a:bodyPr wrap="square" rtlCol="0">
            <a:spAutoFit/>
          </a:bodyPr>
          <a:lstStyle/>
          <a:p>
            <a:r>
              <a:rPr lang="en-US" b="1" dirty="0"/>
              <a:t>4. APP.COMPONENT.TS:</a:t>
            </a:r>
          </a:p>
          <a:p>
            <a:pPr marL="285750" indent="-285750">
              <a:buFont typeface="Arial" panose="020B0604020202020204" pitchFamily="34" charset="0"/>
              <a:buChar char="•"/>
            </a:pPr>
            <a:r>
              <a:rPr lang="en-US" dirty="0"/>
              <a:t>From the </a:t>
            </a:r>
            <a:r>
              <a:rPr lang="en-US" dirty="0" err="1"/>
              <a:t>app.module.ts</a:t>
            </a:r>
            <a:r>
              <a:rPr lang="en-US" dirty="0"/>
              <a:t> file above, we can clearly see that the module asks to bootstrap the app component. This app component is in </a:t>
            </a:r>
            <a:r>
              <a:rPr lang="en-US" b="1" dirty="0" err="1"/>
              <a:t>app.component.ts</a:t>
            </a:r>
            <a:r>
              <a:rPr lang="en-US" b="1" dirty="0"/>
              <a:t> </a:t>
            </a:r>
            <a:r>
              <a:rPr lang="en-US" dirty="0"/>
              <a:t>file. This is the file which interacts with the html of the webpage and serves it with the data. The component is made by using </a:t>
            </a:r>
            <a:r>
              <a:rPr lang="en-US" b="1" dirty="0"/>
              <a:t>@Component</a:t>
            </a:r>
            <a:r>
              <a:rPr lang="en-US" dirty="0"/>
              <a:t> decorator which is imported from </a:t>
            </a:r>
            <a:r>
              <a:rPr lang="en-US" b="1" dirty="0"/>
              <a:t>@angular/core</a:t>
            </a:r>
            <a:r>
              <a:rPr lang="en-US" dirty="0"/>
              <a:t>. The component has a selector, which is like a custom html tag which we can use to call that component. It then has </a:t>
            </a:r>
            <a:r>
              <a:rPr lang="en-US" b="1" dirty="0"/>
              <a:t>template</a:t>
            </a:r>
            <a:r>
              <a:rPr lang="en-US" dirty="0"/>
              <a:t> or </a:t>
            </a:r>
            <a:r>
              <a:rPr lang="en-US" b="1" dirty="0" err="1"/>
              <a:t>templateUrl</a:t>
            </a:r>
            <a:r>
              <a:rPr lang="en-US" dirty="0"/>
              <a:t> which contains the html of the page to be displayed. It also has the </a:t>
            </a:r>
            <a:r>
              <a:rPr lang="en-US" b="1" dirty="0" err="1"/>
              <a:t>styleUrls</a:t>
            </a:r>
            <a:r>
              <a:rPr lang="en-US" dirty="0"/>
              <a:t> array where component specific style sheets can be placed. This is how a component file looks</a:t>
            </a:r>
            <a:endParaRPr lang="en-US" b="1" dirty="0"/>
          </a:p>
        </p:txBody>
      </p:sp>
    </p:spTree>
    <p:extLst>
      <p:ext uri="{BB962C8B-B14F-4D97-AF65-F5344CB8AC3E}">
        <p14:creationId xmlns:p14="http://schemas.microsoft.com/office/powerpoint/2010/main" val="4059625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1089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Why Angular?</vt:lpstr>
      <vt:lpstr>Advantage of Angular</vt:lpstr>
      <vt:lpstr>Angular Versions</vt:lpstr>
      <vt:lpstr>Project Setup(Windows)</vt:lpstr>
      <vt:lpstr>First Angular  App.</vt:lpstr>
      <vt:lpstr>I mean how the files are called and in which sequence of files the app gets executed when we are developing it.(Angular Flow)</vt:lpstr>
      <vt:lpstr>Angular Flow:</vt:lpstr>
      <vt:lpstr>PowerPoint Presentation</vt:lpstr>
      <vt:lpstr>PowerPoint Presentation</vt:lpstr>
      <vt:lpstr>Course Structure </vt:lpstr>
      <vt:lpstr>TypeScript:</vt:lpstr>
      <vt:lpstr>3rd party Styles Added in Angular Application</vt:lpstr>
      <vt:lpstr>PowerPoint Presentation</vt:lpstr>
      <vt:lpstr>Databinding:</vt:lpstr>
      <vt:lpstr>Event binding: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dc:creator>
  <cp:lastModifiedBy>veer</cp:lastModifiedBy>
  <cp:revision>21</cp:revision>
  <dcterms:created xsi:type="dcterms:W3CDTF">2019-11-16T04:49:17Z</dcterms:created>
  <dcterms:modified xsi:type="dcterms:W3CDTF">2019-12-07T17:02:03Z</dcterms:modified>
</cp:coreProperties>
</file>