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4" r:id="rId23"/>
    <p:sldId id="277" r:id="rId24"/>
    <p:sldId id="278" r:id="rId25"/>
    <p:sldId id="279" r:id="rId26"/>
    <p:sldId id="280" r:id="rId27"/>
    <p:sldId id="281" r:id="rId28"/>
    <p:sldId id="282" r:id="rId29"/>
    <p:sldId id="283" r:id="rId30"/>
    <p:sldId id="285" r:id="rId31"/>
    <p:sldId id="286" r:id="rId32"/>
    <p:sldId id="287" r:id="rId33"/>
    <p:sldId id="289" r:id="rId34"/>
    <p:sldId id="290" r:id="rId35"/>
    <p:sldId id="291" r:id="rId36"/>
    <p:sldId id="292" r:id="rId37"/>
    <p:sldId id="293" r:id="rId38"/>
    <p:sldId id="294" r:id="rId39"/>
    <p:sldId id="295" r:id="rId40"/>
    <p:sldId id="296" r:id="rId41"/>
    <p:sldId id="299" r:id="rId42"/>
    <p:sldId id="300" r:id="rId43"/>
    <p:sldId id="297" r:id="rId44"/>
    <p:sldId id="298"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110A-C662-4D59-AEA2-C9122EC46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E8A68C-79FB-4495-AEFE-49D414F46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EC3AA0-5605-4704-A353-A8883E0D0CAB}"/>
              </a:ext>
            </a:extLst>
          </p:cNvPr>
          <p:cNvSpPr>
            <a:spLocks noGrp="1"/>
          </p:cNvSpPr>
          <p:nvPr>
            <p:ph type="dt" sz="half" idx="10"/>
          </p:nvPr>
        </p:nvSpPr>
        <p:spPr/>
        <p:txBody>
          <a:bodyPr/>
          <a:lstStyle/>
          <a:p>
            <a:fld id="{2D129174-7D04-4741-B43C-7BC8187399B9}" type="datetimeFigureOut">
              <a:rPr lang="en-US" smtClean="0"/>
              <a:t>12/7/2019</a:t>
            </a:fld>
            <a:endParaRPr lang="en-US"/>
          </a:p>
        </p:txBody>
      </p:sp>
      <p:sp>
        <p:nvSpPr>
          <p:cNvPr id="5" name="Footer Placeholder 4">
            <a:extLst>
              <a:ext uri="{FF2B5EF4-FFF2-40B4-BE49-F238E27FC236}">
                <a16:creationId xmlns:a16="http://schemas.microsoft.com/office/drawing/2014/main" id="{2B495D21-EDEB-456A-B135-6715236CD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4D610-CBB1-4BCB-8245-EDA6311BEFF7}"/>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223031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7EA9-3CDB-423C-8BB7-422F797A9E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44FD6C-E5D1-4BFF-854D-42B4130DB6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AE226-DFCE-49AA-B573-72A1A3E2D397}"/>
              </a:ext>
            </a:extLst>
          </p:cNvPr>
          <p:cNvSpPr>
            <a:spLocks noGrp="1"/>
          </p:cNvSpPr>
          <p:nvPr>
            <p:ph type="dt" sz="half" idx="10"/>
          </p:nvPr>
        </p:nvSpPr>
        <p:spPr/>
        <p:txBody>
          <a:bodyPr/>
          <a:lstStyle/>
          <a:p>
            <a:fld id="{2D129174-7D04-4741-B43C-7BC8187399B9}" type="datetimeFigureOut">
              <a:rPr lang="en-US" smtClean="0"/>
              <a:t>12/7/2019</a:t>
            </a:fld>
            <a:endParaRPr lang="en-US"/>
          </a:p>
        </p:txBody>
      </p:sp>
      <p:sp>
        <p:nvSpPr>
          <p:cNvPr id="5" name="Footer Placeholder 4">
            <a:extLst>
              <a:ext uri="{FF2B5EF4-FFF2-40B4-BE49-F238E27FC236}">
                <a16:creationId xmlns:a16="http://schemas.microsoft.com/office/drawing/2014/main" id="{154D0271-AB7B-49B6-914E-01BFE0CE6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B89AF-3DBD-43B9-B79D-E44444A77934}"/>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297703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77AE9E-B13D-4A7C-96A4-2D1AA21088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D3AABC-531F-4F46-A48D-BCD8A7A454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65129-24D8-4BB1-ACA8-B12B55F9CAEF}"/>
              </a:ext>
            </a:extLst>
          </p:cNvPr>
          <p:cNvSpPr>
            <a:spLocks noGrp="1"/>
          </p:cNvSpPr>
          <p:nvPr>
            <p:ph type="dt" sz="half" idx="10"/>
          </p:nvPr>
        </p:nvSpPr>
        <p:spPr/>
        <p:txBody>
          <a:bodyPr/>
          <a:lstStyle/>
          <a:p>
            <a:fld id="{2D129174-7D04-4741-B43C-7BC8187399B9}" type="datetimeFigureOut">
              <a:rPr lang="en-US" smtClean="0"/>
              <a:t>12/7/2019</a:t>
            </a:fld>
            <a:endParaRPr lang="en-US"/>
          </a:p>
        </p:txBody>
      </p:sp>
      <p:sp>
        <p:nvSpPr>
          <p:cNvPr id="5" name="Footer Placeholder 4">
            <a:extLst>
              <a:ext uri="{FF2B5EF4-FFF2-40B4-BE49-F238E27FC236}">
                <a16:creationId xmlns:a16="http://schemas.microsoft.com/office/drawing/2014/main" id="{A6F4C751-4EA8-43AD-B983-F40F94DED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E16B2-BF28-454A-99F7-9C6E602B22BA}"/>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323533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C719-2783-48E9-8062-79F4AA929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6337C9-C167-48BF-B365-2653B31AA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62E9C-F386-4022-B69E-3D6E55150073}"/>
              </a:ext>
            </a:extLst>
          </p:cNvPr>
          <p:cNvSpPr>
            <a:spLocks noGrp="1"/>
          </p:cNvSpPr>
          <p:nvPr>
            <p:ph type="dt" sz="half" idx="10"/>
          </p:nvPr>
        </p:nvSpPr>
        <p:spPr/>
        <p:txBody>
          <a:bodyPr/>
          <a:lstStyle/>
          <a:p>
            <a:fld id="{2D129174-7D04-4741-B43C-7BC8187399B9}" type="datetimeFigureOut">
              <a:rPr lang="en-US" smtClean="0"/>
              <a:t>12/7/2019</a:t>
            </a:fld>
            <a:endParaRPr lang="en-US"/>
          </a:p>
        </p:txBody>
      </p:sp>
      <p:sp>
        <p:nvSpPr>
          <p:cNvPr id="5" name="Footer Placeholder 4">
            <a:extLst>
              <a:ext uri="{FF2B5EF4-FFF2-40B4-BE49-F238E27FC236}">
                <a16:creationId xmlns:a16="http://schemas.microsoft.com/office/drawing/2014/main" id="{4ECEB789-DE8D-44B7-9B9B-6BA36C93D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B9A94-7CFD-4533-9417-C907B2D17F51}"/>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13930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7E79-DE9F-4D93-91E9-6A430211B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2EFA25-5B14-4CE7-A6DB-F93CB7403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3D816-86AB-4B3B-BF8C-676B6F7CB8C4}"/>
              </a:ext>
            </a:extLst>
          </p:cNvPr>
          <p:cNvSpPr>
            <a:spLocks noGrp="1"/>
          </p:cNvSpPr>
          <p:nvPr>
            <p:ph type="dt" sz="half" idx="10"/>
          </p:nvPr>
        </p:nvSpPr>
        <p:spPr/>
        <p:txBody>
          <a:bodyPr/>
          <a:lstStyle/>
          <a:p>
            <a:fld id="{2D129174-7D04-4741-B43C-7BC8187399B9}" type="datetimeFigureOut">
              <a:rPr lang="en-US" smtClean="0"/>
              <a:t>12/7/2019</a:t>
            </a:fld>
            <a:endParaRPr lang="en-US"/>
          </a:p>
        </p:txBody>
      </p:sp>
      <p:sp>
        <p:nvSpPr>
          <p:cNvPr id="5" name="Footer Placeholder 4">
            <a:extLst>
              <a:ext uri="{FF2B5EF4-FFF2-40B4-BE49-F238E27FC236}">
                <a16:creationId xmlns:a16="http://schemas.microsoft.com/office/drawing/2014/main" id="{B887C1F7-4BE5-49A8-8BCE-B8BF87233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A2535-E3B8-4E74-A6A3-30A61274ED41}"/>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3705340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0BAC-DEEA-471D-90F1-F6634BC12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36A4E2-FE07-4699-A474-6C4AC25589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D3C072-6D70-46E7-9C1A-0B9708AB7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FE688-29E5-4E7A-B5A5-DC22428697E8}"/>
              </a:ext>
            </a:extLst>
          </p:cNvPr>
          <p:cNvSpPr>
            <a:spLocks noGrp="1"/>
          </p:cNvSpPr>
          <p:nvPr>
            <p:ph type="dt" sz="half" idx="10"/>
          </p:nvPr>
        </p:nvSpPr>
        <p:spPr/>
        <p:txBody>
          <a:bodyPr/>
          <a:lstStyle/>
          <a:p>
            <a:fld id="{2D129174-7D04-4741-B43C-7BC8187399B9}" type="datetimeFigureOut">
              <a:rPr lang="en-US" smtClean="0"/>
              <a:t>12/7/2019</a:t>
            </a:fld>
            <a:endParaRPr lang="en-US"/>
          </a:p>
        </p:txBody>
      </p:sp>
      <p:sp>
        <p:nvSpPr>
          <p:cNvPr id="6" name="Footer Placeholder 5">
            <a:extLst>
              <a:ext uri="{FF2B5EF4-FFF2-40B4-BE49-F238E27FC236}">
                <a16:creationId xmlns:a16="http://schemas.microsoft.com/office/drawing/2014/main" id="{539E4493-79CA-4E10-9AA6-7EC885433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8AD2F-F257-4274-956B-B2A49EDBEC96}"/>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152151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AE2D-2780-4436-B859-E26FD4FB44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D6BC98-201C-49FB-B112-0B5E3B545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834315-1FDB-437A-A127-42275B435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22B9D-E911-41E2-9B2D-D61282BF1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1BE676-C96B-4AC3-AA49-5E691D7B8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62E29F-50C4-4303-9A67-B072ADC42FB8}"/>
              </a:ext>
            </a:extLst>
          </p:cNvPr>
          <p:cNvSpPr>
            <a:spLocks noGrp="1"/>
          </p:cNvSpPr>
          <p:nvPr>
            <p:ph type="dt" sz="half" idx="10"/>
          </p:nvPr>
        </p:nvSpPr>
        <p:spPr/>
        <p:txBody>
          <a:bodyPr/>
          <a:lstStyle/>
          <a:p>
            <a:fld id="{2D129174-7D04-4741-B43C-7BC8187399B9}" type="datetimeFigureOut">
              <a:rPr lang="en-US" smtClean="0"/>
              <a:t>12/7/2019</a:t>
            </a:fld>
            <a:endParaRPr lang="en-US"/>
          </a:p>
        </p:txBody>
      </p:sp>
      <p:sp>
        <p:nvSpPr>
          <p:cNvPr id="8" name="Footer Placeholder 7">
            <a:extLst>
              <a:ext uri="{FF2B5EF4-FFF2-40B4-BE49-F238E27FC236}">
                <a16:creationId xmlns:a16="http://schemas.microsoft.com/office/drawing/2014/main" id="{5F289003-21F1-48B7-8307-C20283BCE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224BDB-64A7-418E-999E-63AEB5DFD932}"/>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114925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DC98-1E09-4A30-A91A-1C0BA10BBF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8B73A-2E9C-49C8-B26B-B11268615359}"/>
              </a:ext>
            </a:extLst>
          </p:cNvPr>
          <p:cNvSpPr>
            <a:spLocks noGrp="1"/>
          </p:cNvSpPr>
          <p:nvPr>
            <p:ph type="dt" sz="half" idx="10"/>
          </p:nvPr>
        </p:nvSpPr>
        <p:spPr/>
        <p:txBody>
          <a:bodyPr/>
          <a:lstStyle/>
          <a:p>
            <a:fld id="{2D129174-7D04-4741-B43C-7BC8187399B9}" type="datetimeFigureOut">
              <a:rPr lang="en-US" smtClean="0"/>
              <a:t>12/7/2019</a:t>
            </a:fld>
            <a:endParaRPr lang="en-US"/>
          </a:p>
        </p:txBody>
      </p:sp>
      <p:sp>
        <p:nvSpPr>
          <p:cNvPr id="4" name="Footer Placeholder 3">
            <a:extLst>
              <a:ext uri="{FF2B5EF4-FFF2-40B4-BE49-F238E27FC236}">
                <a16:creationId xmlns:a16="http://schemas.microsoft.com/office/drawing/2014/main" id="{62E6C0EA-3E49-4D07-AACE-841A5AAF7F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C7716A-FFEB-4992-B8F5-6CBC01323026}"/>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230744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BDEC48-A38B-4A25-8587-97F6218715E9}"/>
              </a:ext>
            </a:extLst>
          </p:cNvPr>
          <p:cNvSpPr>
            <a:spLocks noGrp="1"/>
          </p:cNvSpPr>
          <p:nvPr>
            <p:ph type="dt" sz="half" idx="10"/>
          </p:nvPr>
        </p:nvSpPr>
        <p:spPr/>
        <p:txBody>
          <a:bodyPr/>
          <a:lstStyle/>
          <a:p>
            <a:fld id="{2D129174-7D04-4741-B43C-7BC8187399B9}" type="datetimeFigureOut">
              <a:rPr lang="en-US" smtClean="0"/>
              <a:t>12/7/2019</a:t>
            </a:fld>
            <a:endParaRPr lang="en-US"/>
          </a:p>
        </p:txBody>
      </p:sp>
      <p:sp>
        <p:nvSpPr>
          <p:cNvPr id="3" name="Footer Placeholder 2">
            <a:extLst>
              <a:ext uri="{FF2B5EF4-FFF2-40B4-BE49-F238E27FC236}">
                <a16:creationId xmlns:a16="http://schemas.microsoft.com/office/drawing/2014/main" id="{A7E620A3-6DDF-42DD-8F5C-DF1FAD35AA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FFD88B-55CE-4F19-860F-B0059119C941}"/>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57928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0088-ED38-40B3-82AA-E08B0CD52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0F2302-0F30-4D23-8B39-32C55E084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83446B-F92E-4BB2-8424-C25D284E5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87F0C-D206-4F6C-9A75-968F66D32E23}"/>
              </a:ext>
            </a:extLst>
          </p:cNvPr>
          <p:cNvSpPr>
            <a:spLocks noGrp="1"/>
          </p:cNvSpPr>
          <p:nvPr>
            <p:ph type="dt" sz="half" idx="10"/>
          </p:nvPr>
        </p:nvSpPr>
        <p:spPr/>
        <p:txBody>
          <a:bodyPr/>
          <a:lstStyle/>
          <a:p>
            <a:fld id="{2D129174-7D04-4741-B43C-7BC8187399B9}" type="datetimeFigureOut">
              <a:rPr lang="en-US" smtClean="0"/>
              <a:t>12/7/2019</a:t>
            </a:fld>
            <a:endParaRPr lang="en-US"/>
          </a:p>
        </p:txBody>
      </p:sp>
      <p:sp>
        <p:nvSpPr>
          <p:cNvPr id="6" name="Footer Placeholder 5">
            <a:extLst>
              <a:ext uri="{FF2B5EF4-FFF2-40B4-BE49-F238E27FC236}">
                <a16:creationId xmlns:a16="http://schemas.microsoft.com/office/drawing/2014/main" id="{4459DE79-A093-4758-9D7B-429F843DA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52809-FAB2-4234-A8EA-17ABCF9CB70C}"/>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110825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3B9C-1EAE-4908-9970-5DC9F5885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868B2A-A8AA-4105-99AC-0FB26479D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DDB230-A390-487B-B259-66D4430DA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CCE07-21D5-4723-87E9-07927652D031}"/>
              </a:ext>
            </a:extLst>
          </p:cNvPr>
          <p:cNvSpPr>
            <a:spLocks noGrp="1"/>
          </p:cNvSpPr>
          <p:nvPr>
            <p:ph type="dt" sz="half" idx="10"/>
          </p:nvPr>
        </p:nvSpPr>
        <p:spPr/>
        <p:txBody>
          <a:bodyPr/>
          <a:lstStyle/>
          <a:p>
            <a:fld id="{2D129174-7D04-4741-B43C-7BC8187399B9}" type="datetimeFigureOut">
              <a:rPr lang="en-US" smtClean="0"/>
              <a:t>12/7/2019</a:t>
            </a:fld>
            <a:endParaRPr lang="en-US"/>
          </a:p>
        </p:txBody>
      </p:sp>
      <p:sp>
        <p:nvSpPr>
          <p:cNvPr id="6" name="Footer Placeholder 5">
            <a:extLst>
              <a:ext uri="{FF2B5EF4-FFF2-40B4-BE49-F238E27FC236}">
                <a16:creationId xmlns:a16="http://schemas.microsoft.com/office/drawing/2014/main" id="{21F469DA-E4F6-43B5-8210-FFEE45B0F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04D45-FD28-4AC5-95DC-996FCAFF7BB6}"/>
              </a:ext>
            </a:extLst>
          </p:cNvPr>
          <p:cNvSpPr>
            <a:spLocks noGrp="1"/>
          </p:cNvSpPr>
          <p:nvPr>
            <p:ph type="sldNum" sz="quarter" idx="12"/>
          </p:nvPr>
        </p:nvSpPr>
        <p:spPr/>
        <p:txBody>
          <a:bodyPr/>
          <a:lstStyle/>
          <a:p>
            <a:fld id="{AB6A6975-9AB4-478E-9626-46754E7F4536}" type="slidenum">
              <a:rPr lang="en-US" smtClean="0"/>
              <a:t>‹#›</a:t>
            </a:fld>
            <a:endParaRPr lang="en-US"/>
          </a:p>
        </p:txBody>
      </p:sp>
    </p:spTree>
    <p:extLst>
      <p:ext uri="{BB962C8B-B14F-4D97-AF65-F5344CB8AC3E}">
        <p14:creationId xmlns:p14="http://schemas.microsoft.com/office/powerpoint/2010/main" val="239186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562F2-A190-4DB6-80A9-2FE4F42DA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84378-912C-4E55-8C3E-B64E251693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26DD0-11E0-41E8-81F7-CF9886DB3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29174-7D04-4741-B43C-7BC8187399B9}" type="datetimeFigureOut">
              <a:rPr lang="en-US" smtClean="0"/>
              <a:t>12/7/2019</a:t>
            </a:fld>
            <a:endParaRPr lang="en-US"/>
          </a:p>
        </p:txBody>
      </p:sp>
      <p:sp>
        <p:nvSpPr>
          <p:cNvPr id="5" name="Footer Placeholder 4">
            <a:extLst>
              <a:ext uri="{FF2B5EF4-FFF2-40B4-BE49-F238E27FC236}">
                <a16:creationId xmlns:a16="http://schemas.microsoft.com/office/drawing/2014/main" id="{793358EB-5CB2-48B4-AF9D-9AA27D165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C8E15-B62B-4689-B0D6-8F16FE902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A6975-9AB4-478E-9626-46754E7F4536}" type="slidenum">
              <a:rPr lang="en-US" smtClean="0"/>
              <a:t>‹#›</a:t>
            </a:fld>
            <a:endParaRPr lang="en-US"/>
          </a:p>
        </p:txBody>
      </p:sp>
    </p:spTree>
    <p:extLst>
      <p:ext uri="{BB962C8B-B14F-4D97-AF65-F5344CB8AC3E}">
        <p14:creationId xmlns:p14="http://schemas.microsoft.com/office/powerpoint/2010/main" val="652429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dailyjs/how-to-remove-array-duplicates-in-es6-5daa8789641c" TargetMode="External"/><Relationship Id="rId2" Type="http://schemas.openxmlformats.org/officeDocument/2006/relationships/hyperlink" Target="http://es6-features.org/#Constan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3schools.com/js/js_classes.asp" TargetMode="External"/><Relationship Id="rId2" Type="http://schemas.openxmlformats.org/officeDocument/2006/relationships/hyperlink" Target="http://es6-features.org/#BlockScopedVariabl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babeljs.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85F3-72C1-4DC5-8327-CE5C3635874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B3200DE-5A63-42E3-B6B1-ABD208C2B55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8890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7C252-CCC8-4C46-89E1-F37E711964FD}"/>
              </a:ext>
            </a:extLst>
          </p:cNvPr>
          <p:cNvSpPr>
            <a:spLocks noGrp="1"/>
          </p:cNvSpPr>
          <p:nvPr>
            <p:ph idx="1"/>
          </p:nvPr>
        </p:nvSpPr>
        <p:spPr>
          <a:xfrm>
            <a:off x="877956" y="1351722"/>
            <a:ext cx="10515600" cy="4825241"/>
          </a:xfrm>
        </p:spPr>
        <p:txBody>
          <a:bodyPr>
            <a:normAutofit fontScale="85000" lnSpcReduction="20000"/>
          </a:bodyPr>
          <a:lstStyle/>
          <a:p>
            <a:r>
              <a:rPr lang="en-US" dirty="0"/>
              <a:t>The "use strict" directive was new in ECMAScript version 5.</a:t>
            </a:r>
          </a:p>
          <a:p>
            <a:r>
              <a:rPr lang="en-US" dirty="0"/>
              <a:t>"use strict";</a:t>
            </a:r>
            <a:br>
              <a:rPr lang="en-US" dirty="0"/>
            </a:br>
            <a:r>
              <a:rPr lang="en-US" dirty="0"/>
              <a:t>x = 3.14;       // This will cause an error because x is not declared</a:t>
            </a:r>
          </a:p>
          <a:p>
            <a:r>
              <a:rPr lang="en-US" dirty="0" err="1"/>
              <a:t>myFunction</a:t>
            </a:r>
            <a:r>
              <a:rPr lang="en-US" dirty="0"/>
              <a:t>();</a:t>
            </a:r>
            <a:br>
              <a:rPr lang="en-US" dirty="0"/>
            </a:br>
            <a:br>
              <a:rPr lang="en-US" dirty="0"/>
            </a:br>
            <a:r>
              <a:rPr lang="en-US" dirty="0"/>
              <a:t>function </a:t>
            </a:r>
            <a:r>
              <a:rPr lang="en-US" dirty="0" err="1"/>
              <a:t>myFunction</a:t>
            </a:r>
            <a:r>
              <a:rPr lang="en-US" dirty="0"/>
              <a:t>() {</a:t>
            </a:r>
            <a:br>
              <a:rPr lang="en-US" dirty="0"/>
            </a:br>
            <a:r>
              <a:rPr lang="en-US" dirty="0"/>
              <a:t>  y = 3.14;   // This will also cause an error because y is not declared</a:t>
            </a:r>
            <a:br>
              <a:rPr lang="en-US" dirty="0"/>
            </a:br>
            <a:r>
              <a:rPr lang="en-US" dirty="0"/>
              <a:t>}</a:t>
            </a:r>
          </a:p>
          <a:p>
            <a:pPr marL="0" indent="0">
              <a:buNone/>
            </a:pPr>
            <a:endParaRPr lang="en-US" dirty="0"/>
          </a:p>
          <a:p>
            <a:r>
              <a:rPr lang="en-US" dirty="0"/>
              <a:t>x = 3.14;       // This will not cause an error.</a:t>
            </a:r>
            <a:br>
              <a:rPr lang="en-US" dirty="0"/>
            </a:br>
            <a:r>
              <a:rPr lang="en-US" dirty="0" err="1"/>
              <a:t>myFunction</a:t>
            </a:r>
            <a:r>
              <a:rPr lang="en-US" dirty="0"/>
              <a:t>();</a:t>
            </a:r>
            <a:br>
              <a:rPr lang="en-US" dirty="0"/>
            </a:br>
            <a:br>
              <a:rPr lang="en-US" dirty="0"/>
            </a:br>
            <a:r>
              <a:rPr lang="en-US" dirty="0"/>
              <a:t>function </a:t>
            </a:r>
            <a:r>
              <a:rPr lang="en-US" dirty="0" err="1"/>
              <a:t>myFunction</a:t>
            </a:r>
            <a:r>
              <a:rPr lang="en-US" dirty="0"/>
              <a:t>() {</a:t>
            </a:r>
            <a:br>
              <a:rPr lang="en-US" dirty="0"/>
            </a:br>
            <a:r>
              <a:rPr lang="en-US" dirty="0"/>
              <a:t>  "use strict";</a:t>
            </a:r>
            <a:br>
              <a:rPr lang="en-US" dirty="0"/>
            </a:br>
            <a:r>
              <a:rPr lang="en-US" dirty="0"/>
              <a:t>  y = 3.14;   // This will cause an error</a:t>
            </a:r>
            <a:br>
              <a:rPr lang="en-US" dirty="0"/>
            </a:br>
            <a:r>
              <a:rPr lang="en-US" dirty="0"/>
              <a:t>}</a:t>
            </a:r>
          </a:p>
        </p:txBody>
      </p:sp>
      <p:sp>
        <p:nvSpPr>
          <p:cNvPr id="5" name="Title 4">
            <a:extLst>
              <a:ext uri="{FF2B5EF4-FFF2-40B4-BE49-F238E27FC236}">
                <a16:creationId xmlns:a16="http://schemas.microsoft.com/office/drawing/2014/main" id="{F54D97B1-413B-4B14-8610-53F123FA6693}"/>
              </a:ext>
            </a:extLst>
          </p:cNvPr>
          <p:cNvSpPr>
            <a:spLocks noGrp="1"/>
          </p:cNvSpPr>
          <p:nvPr>
            <p:ph type="title"/>
          </p:nvPr>
        </p:nvSpPr>
        <p:spPr/>
        <p:txBody>
          <a:bodyPr/>
          <a:lstStyle/>
          <a:p>
            <a:r>
              <a:rPr lang="en-US" dirty="0"/>
              <a:t>"use strict"; </a:t>
            </a:r>
          </a:p>
        </p:txBody>
      </p:sp>
    </p:spTree>
    <p:extLst>
      <p:ext uri="{BB962C8B-B14F-4D97-AF65-F5344CB8AC3E}">
        <p14:creationId xmlns:p14="http://schemas.microsoft.com/office/powerpoint/2010/main" val="161757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8ACC-ECB1-4517-B95C-647FB0A0EEBC}"/>
              </a:ext>
            </a:extLst>
          </p:cNvPr>
          <p:cNvSpPr>
            <a:spLocks noGrp="1"/>
          </p:cNvSpPr>
          <p:nvPr>
            <p:ph type="title"/>
          </p:nvPr>
        </p:nvSpPr>
        <p:spPr/>
        <p:txBody>
          <a:bodyPr/>
          <a:lstStyle/>
          <a:p>
            <a:r>
              <a:rPr lang="en-US"/>
              <a:t>Why Strict Mode?</a:t>
            </a:r>
          </a:p>
        </p:txBody>
      </p:sp>
      <p:sp>
        <p:nvSpPr>
          <p:cNvPr id="3" name="Content Placeholder 2">
            <a:extLst>
              <a:ext uri="{FF2B5EF4-FFF2-40B4-BE49-F238E27FC236}">
                <a16:creationId xmlns:a16="http://schemas.microsoft.com/office/drawing/2014/main" id="{2D3926B5-85F9-44AC-AD1C-DD4E28F5C622}"/>
              </a:ext>
            </a:extLst>
          </p:cNvPr>
          <p:cNvSpPr>
            <a:spLocks noGrp="1"/>
          </p:cNvSpPr>
          <p:nvPr>
            <p:ph idx="1"/>
          </p:nvPr>
        </p:nvSpPr>
        <p:spPr/>
        <p:txBody>
          <a:bodyPr/>
          <a:lstStyle/>
          <a:p>
            <a:r>
              <a:rPr lang="en-US" dirty="0"/>
              <a:t>Strict mode makes it easier to write "secure" JavaScript.</a:t>
            </a:r>
          </a:p>
          <a:p>
            <a:r>
              <a:rPr lang="en-US" dirty="0"/>
              <a:t>As an example, in normal JavaScript, mistyping a variable name creates a new global variable. In strict mode, this will throw an error, making it impossible to accidentally create a global variable.</a:t>
            </a:r>
          </a:p>
          <a:p>
            <a:r>
              <a:rPr lang="en-US" dirty="0"/>
              <a:t>Objects are variables too.</a:t>
            </a:r>
          </a:p>
          <a:p>
            <a:r>
              <a:rPr lang="en-US" dirty="0"/>
              <a:t>"use strict";</a:t>
            </a:r>
            <a:br>
              <a:rPr lang="en-US" dirty="0"/>
            </a:br>
            <a:r>
              <a:rPr lang="en-US" dirty="0"/>
              <a:t>x = {p1:10, p2:20};      // This will cause an error</a:t>
            </a:r>
          </a:p>
        </p:txBody>
      </p:sp>
    </p:spTree>
    <p:extLst>
      <p:ext uri="{BB962C8B-B14F-4D97-AF65-F5344CB8AC3E}">
        <p14:creationId xmlns:p14="http://schemas.microsoft.com/office/powerpoint/2010/main" val="132661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6BC3-C261-40B4-AF25-EF502A6ACFB8}"/>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D7194143-503A-47F0-AAE4-FEB133C9397F}"/>
              </a:ext>
            </a:extLst>
          </p:cNvPr>
          <p:cNvSpPr>
            <a:spLocks noGrp="1"/>
          </p:cNvSpPr>
          <p:nvPr>
            <p:ph idx="1"/>
          </p:nvPr>
        </p:nvSpPr>
        <p:spPr/>
        <p:txBody>
          <a:bodyPr/>
          <a:lstStyle/>
          <a:p>
            <a:r>
              <a:rPr lang="en-US" dirty="0"/>
              <a:t>Creating a JavaScript Object : 3 types</a:t>
            </a:r>
          </a:p>
          <a:p>
            <a:pPr marL="0" indent="0">
              <a:buNone/>
            </a:pPr>
            <a:r>
              <a:rPr lang="en-US" dirty="0"/>
              <a:t>    1) using an object literal.</a:t>
            </a:r>
          </a:p>
          <a:p>
            <a:pPr marL="0" indent="0">
              <a:buNone/>
            </a:pPr>
            <a:r>
              <a:rPr lang="en-US" dirty="0"/>
              <a:t>    2) keyword new</a:t>
            </a:r>
          </a:p>
          <a:p>
            <a:pPr marL="0" indent="0">
              <a:buNone/>
            </a:pPr>
            <a:r>
              <a:rPr lang="en-US" dirty="0"/>
              <a:t>    3)</a:t>
            </a:r>
            <a:r>
              <a:rPr lang="en-US" dirty="0" err="1"/>
              <a:t>Object.create</a:t>
            </a:r>
            <a:endParaRPr lang="en-US" dirty="0"/>
          </a:p>
          <a:p>
            <a:pPr marL="0" indent="0">
              <a:buNone/>
            </a:pPr>
            <a:endParaRPr lang="en-US" dirty="0"/>
          </a:p>
          <a:p>
            <a:pPr marL="0" indent="0">
              <a:buNone/>
            </a:pPr>
            <a:r>
              <a:rPr lang="en-US" dirty="0"/>
              <a:t>1) Object Literal</a:t>
            </a:r>
          </a:p>
          <a:p>
            <a:pPr marL="0" indent="0">
              <a:buNone/>
            </a:pPr>
            <a:r>
              <a:rPr lang="en-US" dirty="0"/>
              <a:t>var person = {</a:t>
            </a:r>
            <a:r>
              <a:rPr lang="en-US" dirty="0" err="1"/>
              <a:t>firstName</a:t>
            </a:r>
            <a:r>
              <a:rPr lang="en-US" dirty="0"/>
              <a:t>:"John", </a:t>
            </a:r>
            <a:r>
              <a:rPr lang="en-US" dirty="0" err="1"/>
              <a:t>lastName</a:t>
            </a:r>
            <a:r>
              <a:rPr lang="en-US" dirty="0"/>
              <a:t>:"Doe", age:50, </a:t>
            </a:r>
            <a:r>
              <a:rPr lang="en-US" dirty="0" err="1"/>
              <a:t>eyeColor</a:t>
            </a:r>
            <a:r>
              <a:rPr lang="en-US" dirty="0"/>
              <a:t>:"blue"};</a:t>
            </a:r>
          </a:p>
        </p:txBody>
      </p:sp>
    </p:spTree>
    <p:extLst>
      <p:ext uri="{BB962C8B-B14F-4D97-AF65-F5344CB8AC3E}">
        <p14:creationId xmlns:p14="http://schemas.microsoft.com/office/powerpoint/2010/main" val="1854634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5F0C-09E4-44BF-B1AC-B3FFF56CD31E}"/>
              </a:ext>
            </a:extLst>
          </p:cNvPr>
          <p:cNvSpPr>
            <a:spLocks noGrp="1"/>
          </p:cNvSpPr>
          <p:nvPr>
            <p:ph type="title"/>
          </p:nvPr>
        </p:nvSpPr>
        <p:spPr/>
        <p:txBody>
          <a:bodyPr/>
          <a:lstStyle/>
          <a:p>
            <a:r>
              <a:rPr lang="en-US" dirty="0"/>
              <a:t>New </a:t>
            </a:r>
            <a:r>
              <a:rPr lang="en-US" dirty="0" err="1"/>
              <a:t>KeyWord</a:t>
            </a:r>
            <a:r>
              <a:rPr lang="en-US" dirty="0"/>
              <a:t>	</a:t>
            </a:r>
          </a:p>
        </p:txBody>
      </p:sp>
      <p:sp>
        <p:nvSpPr>
          <p:cNvPr id="3" name="Content Placeholder 2">
            <a:extLst>
              <a:ext uri="{FF2B5EF4-FFF2-40B4-BE49-F238E27FC236}">
                <a16:creationId xmlns:a16="http://schemas.microsoft.com/office/drawing/2014/main" id="{417E89DB-926B-4C64-9E3D-BA9910C54654}"/>
              </a:ext>
            </a:extLst>
          </p:cNvPr>
          <p:cNvSpPr>
            <a:spLocks noGrp="1"/>
          </p:cNvSpPr>
          <p:nvPr>
            <p:ph idx="1"/>
          </p:nvPr>
        </p:nvSpPr>
        <p:spPr/>
        <p:txBody>
          <a:bodyPr/>
          <a:lstStyle/>
          <a:p>
            <a:pPr marL="0" indent="0">
              <a:buNone/>
            </a:pPr>
            <a:r>
              <a:rPr lang="en-US" dirty="0"/>
              <a:t>var person = new Object();</a:t>
            </a:r>
          </a:p>
          <a:p>
            <a:pPr marL="0" indent="0">
              <a:buNone/>
            </a:pPr>
            <a:r>
              <a:rPr lang="en-US" dirty="0" err="1"/>
              <a:t>person.firstName</a:t>
            </a:r>
            <a:r>
              <a:rPr lang="en-US" dirty="0"/>
              <a:t> = "John";</a:t>
            </a:r>
          </a:p>
          <a:p>
            <a:pPr marL="0" indent="0">
              <a:buNone/>
            </a:pPr>
            <a:r>
              <a:rPr lang="en-US" dirty="0" err="1"/>
              <a:t>person.lastName</a:t>
            </a:r>
            <a:r>
              <a:rPr lang="en-US" dirty="0"/>
              <a:t> = "Doe";</a:t>
            </a:r>
          </a:p>
          <a:p>
            <a:pPr marL="0" indent="0">
              <a:buNone/>
            </a:pPr>
            <a:r>
              <a:rPr lang="en-US" dirty="0" err="1"/>
              <a:t>person.age</a:t>
            </a:r>
            <a:r>
              <a:rPr lang="en-US" dirty="0"/>
              <a:t> = 50;</a:t>
            </a:r>
          </a:p>
          <a:p>
            <a:pPr marL="0" indent="0">
              <a:buNone/>
            </a:pPr>
            <a:r>
              <a:rPr lang="en-US" dirty="0" err="1"/>
              <a:t>person.eyeColor</a:t>
            </a:r>
            <a:r>
              <a:rPr lang="en-US" dirty="0"/>
              <a:t> = "blue";</a:t>
            </a:r>
          </a:p>
        </p:txBody>
      </p:sp>
    </p:spTree>
    <p:extLst>
      <p:ext uri="{BB962C8B-B14F-4D97-AF65-F5344CB8AC3E}">
        <p14:creationId xmlns:p14="http://schemas.microsoft.com/office/powerpoint/2010/main" val="263749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EAC8-5FA7-4BE4-908A-66739BA34B3F}"/>
              </a:ext>
            </a:extLst>
          </p:cNvPr>
          <p:cNvSpPr>
            <a:spLocks noGrp="1"/>
          </p:cNvSpPr>
          <p:nvPr>
            <p:ph type="title"/>
          </p:nvPr>
        </p:nvSpPr>
        <p:spPr/>
        <p:txBody>
          <a:bodyPr/>
          <a:lstStyle/>
          <a:p>
            <a:r>
              <a:rPr lang="en-US" dirty="0"/>
              <a:t>JavaScript Objects are Mutable:</a:t>
            </a:r>
          </a:p>
        </p:txBody>
      </p:sp>
      <p:sp>
        <p:nvSpPr>
          <p:cNvPr id="3" name="Content Placeholder 2">
            <a:extLst>
              <a:ext uri="{FF2B5EF4-FFF2-40B4-BE49-F238E27FC236}">
                <a16:creationId xmlns:a16="http://schemas.microsoft.com/office/drawing/2014/main" id="{36C69A6D-9A41-43C0-A1FE-724D42CE38AF}"/>
              </a:ext>
            </a:extLst>
          </p:cNvPr>
          <p:cNvSpPr>
            <a:spLocks noGrp="1"/>
          </p:cNvSpPr>
          <p:nvPr>
            <p:ph idx="1"/>
          </p:nvPr>
        </p:nvSpPr>
        <p:spPr/>
        <p:txBody>
          <a:bodyPr/>
          <a:lstStyle/>
          <a:p>
            <a:r>
              <a:rPr lang="en-US" dirty="0"/>
              <a:t>Objects are mutable: They are addressed by reference, not by value.</a:t>
            </a:r>
          </a:p>
          <a:p>
            <a:r>
              <a:rPr lang="en-US" dirty="0"/>
              <a:t>If person is an object, the following statement will not create a copy of person</a:t>
            </a:r>
          </a:p>
          <a:p>
            <a:pPr marL="0" indent="0">
              <a:buNone/>
            </a:pPr>
            <a:r>
              <a:rPr lang="en-US" dirty="0"/>
              <a:t>var person = {</a:t>
            </a:r>
            <a:r>
              <a:rPr lang="en-US" dirty="0" err="1"/>
              <a:t>firstName</a:t>
            </a:r>
            <a:r>
              <a:rPr lang="en-US" dirty="0"/>
              <a:t>:"John", </a:t>
            </a:r>
            <a:r>
              <a:rPr lang="en-US" dirty="0" err="1"/>
              <a:t>lastName</a:t>
            </a:r>
            <a:r>
              <a:rPr lang="en-US" dirty="0"/>
              <a:t>:"Doe", age:50, </a:t>
            </a:r>
            <a:r>
              <a:rPr lang="en-US" dirty="0" err="1"/>
              <a:t>eyeColor</a:t>
            </a:r>
            <a:r>
              <a:rPr lang="en-US" dirty="0"/>
              <a:t>:"blue"}</a:t>
            </a:r>
            <a:br>
              <a:rPr lang="en-US" dirty="0"/>
            </a:br>
            <a:br>
              <a:rPr lang="en-US" dirty="0"/>
            </a:br>
            <a:r>
              <a:rPr lang="en-US" dirty="0"/>
              <a:t>var x = person;</a:t>
            </a:r>
            <a:br>
              <a:rPr lang="en-US" dirty="0"/>
            </a:br>
            <a:r>
              <a:rPr lang="en-US" dirty="0" err="1"/>
              <a:t>x.age</a:t>
            </a:r>
            <a:r>
              <a:rPr lang="en-US" dirty="0"/>
              <a:t> = 10; </a:t>
            </a:r>
          </a:p>
        </p:txBody>
      </p:sp>
    </p:spTree>
    <p:extLst>
      <p:ext uri="{BB962C8B-B14F-4D97-AF65-F5344CB8AC3E}">
        <p14:creationId xmlns:p14="http://schemas.microsoft.com/office/powerpoint/2010/main" val="342731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AA35-8547-4ADA-8743-C151459553F6}"/>
              </a:ext>
            </a:extLst>
          </p:cNvPr>
          <p:cNvSpPr>
            <a:spLocks noGrp="1"/>
          </p:cNvSpPr>
          <p:nvPr>
            <p:ph type="title"/>
          </p:nvPr>
        </p:nvSpPr>
        <p:spPr/>
        <p:txBody>
          <a:bodyPr/>
          <a:lstStyle/>
          <a:p>
            <a:r>
              <a:rPr lang="en-US" dirty="0"/>
              <a:t>JavaScript for...in Loop</a:t>
            </a:r>
          </a:p>
        </p:txBody>
      </p:sp>
      <p:sp>
        <p:nvSpPr>
          <p:cNvPr id="3" name="Content Placeholder 2">
            <a:extLst>
              <a:ext uri="{FF2B5EF4-FFF2-40B4-BE49-F238E27FC236}">
                <a16:creationId xmlns:a16="http://schemas.microsoft.com/office/drawing/2014/main" id="{2BEA25FB-66B2-42CB-8623-5D784CF00740}"/>
              </a:ext>
            </a:extLst>
          </p:cNvPr>
          <p:cNvSpPr>
            <a:spLocks noGrp="1"/>
          </p:cNvSpPr>
          <p:nvPr>
            <p:ph idx="1"/>
          </p:nvPr>
        </p:nvSpPr>
        <p:spPr/>
        <p:txBody>
          <a:bodyPr/>
          <a:lstStyle/>
          <a:p>
            <a:r>
              <a:rPr lang="en-US" dirty="0"/>
              <a:t>var person = {</a:t>
            </a:r>
            <a:r>
              <a:rPr lang="en-US" dirty="0" err="1"/>
              <a:t>fname</a:t>
            </a:r>
            <a:r>
              <a:rPr lang="en-US" dirty="0"/>
              <a:t>:"John", </a:t>
            </a:r>
            <a:r>
              <a:rPr lang="en-US" dirty="0" err="1"/>
              <a:t>lname</a:t>
            </a:r>
            <a:r>
              <a:rPr lang="en-US" dirty="0"/>
              <a:t>:"Doe", age:25}; </a:t>
            </a:r>
          </a:p>
          <a:p>
            <a:pPr marL="0" indent="0">
              <a:buNone/>
            </a:pPr>
            <a:r>
              <a:rPr lang="en-US" dirty="0"/>
              <a:t>for(var x in person) {</a:t>
            </a:r>
          </a:p>
          <a:p>
            <a:pPr marL="0" indent="0">
              <a:buNone/>
            </a:pPr>
            <a:r>
              <a:rPr lang="en-US" dirty="0"/>
              <a:t> console.log(x)  // return keys</a:t>
            </a:r>
          </a:p>
          <a:p>
            <a:r>
              <a:rPr lang="en-US" dirty="0"/>
              <a:t>}</a:t>
            </a:r>
          </a:p>
        </p:txBody>
      </p:sp>
    </p:spTree>
    <p:extLst>
      <p:ext uri="{BB962C8B-B14F-4D97-AF65-F5344CB8AC3E}">
        <p14:creationId xmlns:p14="http://schemas.microsoft.com/office/powerpoint/2010/main" val="148752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4A0D-2427-4C3C-BF0F-D9D2293A7404}"/>
              </a:ext>
            </a:extLst>
          </p:cNvPr>
          <p:cNvSpPr>
            <a:spLocks noGrp="1"/>
          </p:cNvSpPr>
          <p:nvPr>
            <p:ph type="title"/>
          </p:nvPr>
        </p:nvSpPr>
        <p:spPr/>
        <p:txBody>
          <a:bodyPr/>
          <a:lstStyle/>
          <a:p>
            <a:r>
              <a:rPr lang="en-US" dirty="0"/>
              <a:t>JavaScript Object Prototypes</a:t>
            </a:r>
          </a:p>
        </p:txBody>
      </p:sp>
      <p:sp>
        <p:nvSpPr>
          <p:cNvPr id="3" name="Content Placeholder 2">
            <a:extLst>
              <a:ext uri="{FF2B5EF4-FFF2-40B4-BE49-F238E27FC236}">
                <a16:creationId xmlns:a16="http://schemas.microsoft.com/office/drawing/2014/main" id="{4CF780B1-23CC-4B90-ACC7-193433980D42}"/>
              </a:ext>
            </a:extLst>
          </p:cNvPr>
          <p:cNvSpPr>
            <a:spLocks noGrp="1"/>
          </p:cNvSpPr>
          <p:nvPr>
            <p:ph idx="1"/>
          </p:nvPr>
        </p:nvSpPr>
        <p:spPr/>
        <p:txBody>
          <a:bodyPr>
            <a:normAutofit lnSpcReduction="10000"/>
          </a:bodyPr>
          <a:lstStyle/>
          <a:p>
            <a:r>
              <a:rPr lang="en-US" dirty="0"/>
              <a:t>All JavaScript objects inherit properties and methods from a prototype.</a:t>
            </a:r>
          </a:p>
          <a:p>
            <a:r>
              <a:rPr lang="en-US" dirty="0"/>
              <a:t>function Person(first, last, age, </a:t>
            </a:r>
            <a:r>
              <a:rPr lang="en-US" dirty="0" err="1"/>
              <a:t>eyecolor</a:t>
            </a:r>
            <a:r>
              <a:rPr lang="en-US" dirty="0"/>
              <a:t>) {</a:t>
            </a:r>
            <a:br>
              <a:rPr lang="en-US" dirty="0"/>
            </a:br>
            <a:r>
              <a:rPr lang="en-US" dirty="0"/>
              <a:t>  </a:t>
            </a:r>
            <a:r>
              <a:rPr lang="en-US" dirty="0" err="1"/>
              <a:t>this.firstName</a:t>
            </a:r>
            <a:r>
              <a:rPr lang="en-US" dirty="0"/>
              <a:t> = first;</a:t>
            </a:r>
            <a:br>
              <a:rPr lang="en-US" dirty="0"/>
            </a:br>
            <a:r>
              <a:rPr lang="en-US" dirty="0"/>
              <a:t>  </a:t>
            </a:r>
            <a:r>
              <a:rPr lang="en-US" dirty="0" err="1"/>
              <a:t>this.lastName</a:t>
            </a:r>
            <a:r>
              <a:rPr lang="en-US" dirty="0"/>
              <a:t> = last;</a:t>
            </a:r>
            <a:br>
              <a:rPr lang="en-US" dirty="0"/>
            </a:br>
            <a:r>
              <a:rPr lang="en-US" dirty="0"/>
              <a:t>  </a:t>
            </a:r>
            <a:r>
              <a:rPr lang="en-US" dirty="0" err="1"/>
              <a:t>this.age</a:t>
            </a:r>
            <a:r>
              <a:rPr lang="en-US" dirty="0"/>
              <a:t> = age;</a:t>
            </a:r>
            <a:br>
              <a:rPr lang="en-US" dirty="0"/>
            </a:br>
            <a:r>
              <a:rPr lang="en-US" dirty="0"/>
              <a:t>  </a:t>
            </a:r>
            <a:r>
              <a:rPr lang="en-US" dirty="0" err="1"/>
              <a:t>this.eyeColor</a:t>
            </a:r>
            <a:r>
              <a:rPr lang="en-US" dirty="0"/>
              <a:t> = </a:t>
            </a:r>
            <a:r>
              <a:rPr lang="en-US" dirty="0" err="1"/>
              <a:t>eyecolor</a:t>
            </a:r>
            <a:r>
              <a:rPr lang="en-US" dirty="0"/>
              <a:t>;</a:t>
            </a:r>
            <a:br>
              <a:rPr lang="en-US" dirty="0"/>
            </a:br>
            <a:r>
              <a:rPr lang="en-US" dirty="0"/>
              <a:t>}</a:t>
            </a:r>
            <a:br>
              <a:rPr lang="en-US" dirty="0"/>
            </a:br>
            <a:br>
              <a:rPr lang="en-US" dirty="0"/>
            </a:br>
            <a:r>
              <a:rPr lang="en-US" dirty="0"/>
              <a:t>var </a:t>
            </a:r>
            <a:r>
              <a:rPr lang="en-US" dirty="0" err="1"/>
              <a:t>myFather</a:t>
            </a:r>
            <a:r>
              <a:rPr lang="en-US" dirty="0"/>
              <a:t> = new Person("John", "Doe", 50, "blue");</a:t>
            </a:r>
            <a:br>
              <a:rPr lang="en-US" dirty="0"/>
            </a:br>
            <a:r>
              <a:rPr lang="en-US" dirty="0"/>
              <a:t>var </a:t>
            </a:r>
            <a:r>
              <a:rPr lang="en-US" dirty="0" err="1"/>
              <a:t>myMother</a:t>
            </a:r>
            <a:r>
              <a:rPr lang="en-US" dirty="0"/>
              <a:t> = new Person("Sally", "Rally", 48, "green");</a:t>
            </a:r>
          </a:p>
        </p:txBody>
      </p:sp>
    </p:spTree>
    <p:extLst>
      <p:ext uri="{BB962C8B-B14F-4D97-AF65-F5344CB8AC3E}">
        <p14:creationId xmlns:p14="http://schemas.microsoft.com/office/powerpoint/2010/main" val="1494425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D72A-253F-4292-B00A-4B772C73DC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5C8B44-AA5E-4F63-B362-4BB3612B3DA4}"/>
              </a:ext>
            </a:extLst>
          </p:cNvPr>
          <p:cNvSpPr>
            <a:spLocks noGrp="1"/>
          </p:cNvSpPr>
          <p:nvPr>
            <p:ph idx="1"/>
          </p:nvPr>
        </p:nvSpPr>
        <p:spPr/>
        <p:txBody>
          <a:bodyPr/>
          <a:lstStyle/>
          <a:p>
            <a:r>
              <a:rPr lang="en-US" dirty="0"/>
              <a:t>function Person(first, last, age, </a:t>
            </a:r>
            <a:r>
              <a:rPr lang="en-US" dirty="0" err="1"/>
              <a:t>eyecolor</a:t>
            </a:r>
            <a:r>
              <a:rPr lang="en-US" dirty="0"/>
              <a:t>) {</a:t>
            </a:r>
            <a:br>
              <a:rPr lang="en-US" dirty="0"/>
            </a:br>
            <a:r>
              <a:rPr lang="en-US" dirty="0"/>
              <a:t>  </a:t>
            </a:r>
            <a:r>
              <a:rPr lang="en-US" dirty="0" err="1"/>
              <a:t>this.firstName</a:t>
            </a:r>
            <a:r>
              <a:rPr lang="en-US" dirty="0"/>
              <a:t> = first;</a:t>
            </a:r>
            <a:br>
              <a:rPr lang="en-US" dirty="0"/>
            </a:br>
            <a:r>
              <a:rPr lang="en-US" dirty="0"/>
              <a:t>  </a:t>
            </a:r>
            <a:r>
              <a:rPr lang="en-US" dirty="0" err="1"/>
              <a:t>this.lastName</a:t>
            </a:r>
            <a:r>
              <a:rPr lang="en-US" dirty="0"/>
              <a:t> = last;</a:t>
            </a:r>
            <a:br>
              <a:rPr lang="en-US" dirty="0"/>
            </a:br>
            <a:r>
              <a:rPr lang="en-US" dirty="0"/>
              <a:t>  </a:t>
            </a:r>
            <a:r>
              <a:rPr lang="en-US" dirty="0" err="1"/>
              <a:t>this.age</a:t>
            </a:r>
            <a:r>
              <a:rPr lang="en-US" dirty="0"/>
              <a:t> = age;</a:t>
            </a:r>
            <a:br>
              <a:rPr lang="en-US" dirty="0"/>
            </a:br>
            <a:r>
              <a:rPr lang="en-US" dirty="0"/>
              <a:t>  </a:t>
            </a:r>
            <a:r>
              <a:rPr lang="en-US" dirty="0" err="1"/>
              <a:t>this.eyeColor</a:t>
            </a:r>
            <a:r>
              <a:rPr lang="en-US" dirty="0"/>
              <a:t> = </a:t>
            </a:r>
            <a:r>
              <a:rPr lang="en-US" dirty="0" err="1"/>
              <a:t>eyecolor</a:t>
            </a:r>
            <a:r>
              <a:rPr lang="en-US" dirty="0"/>
              <a:t>;</a:t>
            </a:r>
            <a:br>
              <a:rPr lang="en-US" dirty="0"/>
            </a:br>
            <a:r>
              <a:rPr lang="en-US" dirty="0"/>
              <a:t>}</a:t>
            </a:r>
            <a:br>
              <a:rPr lang="en-US" dirty="0"/>
            </a:br>
            <a:br>
              <a:rPr lang="en-US" dirty="0"/>
            </a:br>
            <a:r>
              <a:rPr lang="en-US" dirty="0"/>
              <a:t>Person.prototype.name = function() {</a:t>
            </a:r>
            <a:br>
              <a:rPr lang="en-US" dirty="0"/>
            </a:br>
            <a:r>
              <a:rPr lang="en-US" dirty="0"/>
              <a:t>  return </a:t>
            </a:r>
            <a:r>
              <a:rPr lang="en-US" dirty="0" err="1"/>
              <a:t>this.firstName</a:t>
            </a:r>
            <a:r>
              <a:rPr lang="en-US" dirty="0"/>
              <a:t> + " " + </a:t>
            </a:r>
            <a:r>
              <a:rPr lang="en-US" dirty="0" err="1"/>
              <a:t>this.lastName</a:t>
            </a:r>
            <a:r>
              <a:rPr lang="en-US" dirty="0"/>
              <a:t>;</a:t>
            </a:r>
            <a:br>
              <a:rPr lang="en-US" dirty="0"/>
            </a:br>
            <a:r>
              <a:rPr lang="en-US" dirty="0"/>
              <a:t>};</a:t>
            </a:r>
          </a:p>
        </p:txBody>
      </p:sp>
    </p:spTree>
    <p:extLst>
      <p:ext uri="{BB962C8B-B14F-4D97-AF65-F5344CB8AC3E}">
        <p14:creationId xmlns:p14="http://schemas.microsoft.com/office/powerpoint/2010/main" val="2907642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D11B-9B43-4FFD-8E8B-DE39D15340BC}"/>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B691209D-505A-4040-A4A1-D8B766727D1F}"/>
              </a:ext>
            </a:extLst>
          </p:cNvPr>
          <p:cNvSpPr>
            <a:spLocks noGrp="1"/>
          </p:cNvSpPr>
          <p:nvPr>
            <p:ph idx="1"/>
          </p:nvPr>
        </p:nvSpPr>
        <p:spPr/>
        <p:txBody>
          <a:bodyPr/>
          <a:lstStyle/>
          <a:p>
            <a:r>
              <a:rPr lang="en-US" dirty="0"/>
              <a:t>Array is a single variable that is used to store different elements. It is often used when we want to store list of elements and access them by a single variable. Unlike most languages where array is a reference to the multiple variable, in JavaScript array is a single variable that stores multiple elements.</a:t>
            </a:r>
          </a:p>
          <a:p>
            <a:r>
              <a:rPr lang="en-US" i="1" dirty="0"/>
              <a:t>var House = [ ]; // method 1</a:t>
            </a:r>
            <a:br>
              <a:rPr lang="en-US" dirty="0"/>
            </a:br>
            <a:r>
              <a:rPr lang="en-US" i="1" dirty="0"/>
              <a:t>var House = new array(); // method 2</a:t>
            </a:r>
          </a:p>
          <a:p>
            <a:r>
              <a:rPr lang="en-US" i="1" dirty="0"/>
              <a:t>var house = ["1BHK", 25000, "2BHK", 50000, "Rent", true]; </a:t>
            </a:r>
          </a:p>
        </p:txBody>
      </p:sp>
    </p:spTree>
    <p:extLst>
      <p:ext uri="{BB962C8B-B14F-4D97-AF65-F5344CB8AC3E}">
        <p14:creationId xmlns:p14="http://schemas.microsoft.com/office/powerpoint/2010/main" val="138133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6B10-5EC7-41E4-883F-C1BF8AD15B9D}"/>
              </a:ext>
            </a:extLst>
          </p:cNvPr>
          <p:cNvSpPr>
            <a:spLocks noGrp="1"/>
          </p:cNvSpPr>
          <p:nvPr>
            <p:ph type="title"/>
          </p:nvPr>
        </p:nvSpPr>
        <p:spPr/>
        <p:txBody>
          <a:bodyPr/>
          <a:lstStyle/>
          <a:p>
            <a:r>
              <a:rPr lang="en-US" dirty="0"/>
              <a:t>New Methods	</a:t>
            </a:r>
          </a:p>
        </p:txBody>
      </p:sp>
      <p:sp>
        <p:nvSpPr>
          <p:cNvPr id="3" name="Content Placeholder 2">
            <a:extLst>
              <a:ext uri="{FF2B5EF4-FFF2-40B4-BE49-F238E27FC236}">
                <a16:creationId xmlns:a16="http://schemas.microsoft.com/office/drawing/2014/main" id="{5B015707-496D-45BF-BA7B-B58A9ADF5CD0}"/>
              </a:ext>
            </a:extLst>
          </p:cNvPr>
          <p:cNvSpPr>
            <a:spLocks noGrp="1"/>
          </p:cNvSpPr>
          <p:nvPr>
            <p:ph idx="1"/>
          </p:nvPr>
        </p:nvSpPr>
        <p:spPr/>
        <p:txBody>
          <a:bodyPr>
            <a:normAutofit lnSpcReduction="10000"/>
          </a:bodyPr>
          <a:lstStyle/>
          <a:p>
            <a:r>
              <a:rPr lang="en-US" dirty="0"/>
              <a:t>Pop() // Removing the last element</a:t>
            </a:r>
          </a:p>
          <a:p>
            <a:r>
              <a:rPr lang="en-US" dirty="0"/>
              <a:t>Push() // pushing the element into Array </a:t>
            </a:r>
          </a:p>
          <a:p>
            <a:r>
              <a:rPr lang="en-US" dirty="0"/>
              <a:t>Shift()</a:t>
            </a:r>
          </a:p>
          <a:p>
            <a:r>
              <a:rPr lang="en-US" dirty="0"/>
              <a:t>Unshift()</a:t>
            </a:r>
          </a:p>
          <a:p>
            <a:r>
              <a:rPr lang="en-US" dirty="0" err="1"/>
              <a:t>forEach</a:t>
            </a:r>
            <a:r>
              <a:rPr lang="en-US" dirty="0"/>
              <a:t>()</a:t>
            </a:r>
          </a:p>
          <a:p>
            <a:r>
              <a:rPr lang="en-US" dirty="0"/>
              <a:t>Map()</a:t>
            </a:r>
          </a:p>
          <a:p>
            <a:r>
              <a:rPr lang="en-US" dirty="0"/>
              <a:t>Reduce()</a:t>
            </a:r>
          </a:p>
          <a:p>
            <a:r>
              <a:rPr lang="en-US" dirty="0"/>
              <a:t>Length</a:t>
            </a:r>
          </a:p>
          <a:p>
            <a:r>
              <a:rPr lang="en-US" dirty="0" err="1"/>
              <a:t>indexOf</a:t>
            </a:r>
            <a:r>
              <a:rPr lang="en-US" dirty="0"/>
              <a:t>(), </a:t>
            </a:r>
            <a:r>
              <a:rPr lang="en-US" dirty="0" err="1"/>
              <a:t>lastindexOf</a:t>
            </a:r>
            <a:r>
              <a:rPr lang="en-US" dirty="0"/>
              <a:t>()</a:t>
            </a:r>
          </a:p>
        </p:txBody>
      </p:sp>
    </p:spTree>
    <p:extLst>
      <p:ext uri="{BB962C8B-B14F-4D97-AF65-F5344CB8AC3E}">
        <p14:creationId xmlns:p14="http://schemas.microsoft.com/office/powerpoint/2010/main" val="41285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025A-35B6-40A0-AD8C-F2D80EA6F083}"/>
              </a:ext>
            </a:extLst>
          </p:cNvPr>
          <p:cNvSpPr>
            <a:spLocks noGrp="1"/>
          </p:cNvSpPr>
          <p:nvPr>
            <p:ph type="title"/>
          </p:nvPr>
        </p:nvSpPr>
        <p:spPr/>
        <p:txBody>
          <a:bodyPr/>
          <a:lstStyle/>
          <a:p>
            <a:r>
              <a:rPr lang="en-US"/>
              <a:t>Objects</a:t>
            </a:r>
          </a:p>
        </p:txBody>
      </p:sp>
      <p:sp>
        <p:nvSpPr>
          <p:cNvPr id="3" name="Content Placeholder 2">
            <a:extLst>
              <a:ext uri="{FF2B5EF4-FFF2-40B4-BE49-F238E27FC236}">
                <a16:creationId xmlns:a16="http://schemas.microsoft.com/office/drawing/2014/main" id="{D85B10C2-1EC8-45FF-BE7F-775874E64BB3}"/>
              </a:ext>
            </a:extLst>
          </p:cNvPr>
          <p:cNvSpPr>
            <a:spLocks noGrp="1"/>
          </p:cNvSpPr>
          <p:nvPr>
            <p:ph idx="1"/>
          </p:nvPr>
        </p:nvSpPr>
        <p:spPr/>
        <p:txBody>
          <a:bodyPr/>
          <a:lstStyle/>
          <a:p>
            <a:r>
              <a:rPr lang="en-US" dirty="0"/>
              <a:t>Objects are collection of methods and properties.</a:t>
            </a:r>
          </a:p>
          <a:p>
            <a:pPr marL="0" indent="0">
              <a:buNone/>
            </a:pPr>
            <a:r>
              <a:rPr lang="en-US" dirty="0"/>
              <a:t>Example : In real life, a car is an </a:t>
            </a:r>
            <a:r>
              <a:rPr lang="en-US" b="1" dirty="0"/>
              <a:t>object</a:t>
            </a:r>
            <a:r>
              <a:rPr lang="en-US" dirty="0"/>
              <a:t>.</a:t>
            </a:r>
          </a:p>
          <a:p>
            <a:pPr marL="0" indent="0">
              <a:buNone/>
            </a:pPr>
            <a:r>
              <a:rPr lang="en-US" dirty="0"/>
              <a:t>Some properties: </a:t>
            </a:r>
          </a:p>
        </p:txBody>
      </p:sp>
      <p:graphicFrame>
        <p:nvGraphicFramePr>
          <p:cNvPr id="6" name="Table 5">
            <a:extLst>
              <a:ext uri="{FF2B5EF4-FFF2-40B4-BE49-F238E27FC236}">
                <a16:creationId xmlns:a16="http://schemas.microsoft.com/office/drawing/2014/main" id="{2472F764-2A7E-487A-9428-CCAFD4F54098}"/>
              </a:ext>
            </a:extLst>
          </p:cNvPr>
          <p:cNvGraphicFramePr>
            <a:graphicFrameLocks noGrp="1"/>
          </p:cNvGraphicFramePr>
          <p:nvPr>
            <p:extLst>
              <p:ext uri="{D42A27DB-BD31-4B8C-83A1-F6EECF244321}">
                <p14:modId xmlns:p14="http://schemas.microsoft.com/office/powerpoint/2010/main" val="4012126022"/>
              </p:ext>
            </p:extLst>
          </p:nvPr>
        </p:nvGraphicFramePr>
        <p:xfrm>
          <a:off x="838200" y="3429000"/>
          <a:ext cx="8334375" cy="3123445"/>
        </p:xfrm>
        <a:graphic>
          <a:graphicData uri="http://schemas.openxmlformats.org/drawingml/2006/table">
            <a:tbl>
              <a:tblPr/>
              <a:tblGrid>
                <a:gridCol w="8334375">
                  <a:extLst>
                    <a:ext uri="{9D8B030D-6E8A-4147-A177-3AD203B41FA5}">
                      <a16:colId xmlns:a16="http://schemas.microsoft.com/office/drawing/2014/main" val="4277833537"/>
                    </a:ext>
                  </a:extLst>
                </a:gridCol>
              </a:tblGrid>
              <a:tr h="2116265">
                <a:tc>
                  <a:txBody>
                    <a:bodyPr/>
                    <a:lstStyle/>
                    <a:p>
                      <a:pPr algn="l" fontAlgn="t"/>
                      <a:r>
                        <a:rPr lang="en-US" sz="1800" b="0" i="0" kern="1200" dirty="0" err="1">
                          <a:solidFill>
                            <a:schemeClr val="tx1"/>
                          </a:solidFill>
                          <a:effectLst/>
                          <a:latin typeface="+mn-lt"/>
                          <a:ea typeface="+mn-ea"/>
                          <a:cs typeface="+mn-cs"/>
                        </a:rPr>
                        <a:t>car.weight</a:t>
                      </a:r>
                      <a:r>
                        <a:rPr lang="en-US" sz="1800" b="0" i="0" kern="1200" dirty="0">
                          <a:solidFill>
                            <a:schemeClr val="tx1"/>
                          </a:solidFill>
                          <a:effectLst/>
                          <a:latin typeface="+mn-lt"/>
                          <a:ea typeface="+mn-ea"/>
                          <a:cs typeface="+mn-cs"/>
                        </a:rPr>
                        <a:t> = 850kg               </a:t>
                      </a:r>
                      <a:br>
                        <a:rPr lang="it-IT" dirty="0">
                          <a:effectLst/>
                        </a:rPr>
                      </a:br>
                      <a:r>
                        <a:rPr lang="it-IT" dirty="0">
                          <a:effectLst/>
                        </a:rPr>
                        <a:t>car.name = Fiat</a:t>
                      </a:r>
                      <a:br>
                        <a:rPr lang="it-IT" dirty="0">
                          <a:effectLst/>
                        </a:rPr>
                      </a:br>
                      <a:r>
                        <a:rPr lang="it-IT" dirty="0">
                          <a:effectLst/>
                        </a:rPr>
                        <a:t>car.model = 500</a:t>
                      </a:r>
                    </a:p>
                    <a:p>
                      <a:pPr algn="l" fontAlgn="t"/>
                      <a:endParaRPr lang="it-IT" dirty="0">
                        <a:effectLst/>
                      </a:endParaRPr>
                    </a:p>
                    <a:p>
                      <a:pPr algn="l" fontAlgn="t"/>
                      <a:r>
                        <a:rPr lang="it-IT" dirty="0">
                          <a:effectLst/>
                        </a:rPr>
                        <a:t>Methods :</a:t>
                      </a:r>
                    </a:p>
                    <a:p>
                      <a:pPr algn="l" fontAlgn="t"/>
                      <a:r>
                        <a:rPr lang="en-US" sz="1800" b="0" i="0" kern="1200" dirty="0" err="1">
                          <a:solidFill>
                            <a:schemeClr val="tx1"/>
                          </a:solidFill>
                          <a:effectLst/>
                          <a:latin typeface="+mn-lt"/>
                          <a:ea typeface="+mn-ea"/>
                          <a:cs typeface="+mn-cs"/>
                        </a:rPr>
                        <a:t>car.start</a:t>
                      </a:r>
                      <a:r>
                        <a:rPr lang="en-US" sz="1800" b="0" i="0" kern="1200" dirty="0">
                          <a:solidFill>
                            <a:schemeClr val="tx1"/>
                          </a:solidFill>
                          <a:effectLst/>
                          <a:latin typeface="+mn-lt"/>
                          <a:ea typeface="+mn-ea"/>
                          <a:cs typeface="+mn-cs"/>
                        </a:rPr>
                        <a:t>()</a:t>
                      </a:r>
                      <a:br>
                        <a:rPr lang="en-US" dirty="0"/>
                      </a:br>
                      <a:br>
                        <a:rPr lang="en-US" dirty="0"/>
                      </a:br>
                      <a:r>
                        <a:rPr lang="en-US" sz="1800" b="0" i="0" kern="1200" dirty="0" err="1">
                          <a:solidFill>
                            <a:schemeClr val="tx1"/>
                          </a:solidFill>
                          <a:effectLst/>
                          <a:latin typeface="+mn-lt"/>
                          <a:ea typeface="+mn-ea"/>
                          <a:cs typeface="+mn-cs"/>
                        </a:rPr>
                        <a:t>car.drive</a:t>
                      </a:r>
                      <a:r>
                        <a:rPr lang="en-US" sz="1800" b="0" i="0" kern="1200" dirty="0">
                          <a:solidFill>
                            <a:schemeClr val="tx1"/>
                          </a:solidFill>
                          <a:effectLst/>
                          <a:latin typeface="+mn-lt"/>
                          <a:ea typeface="+mn-ea"/>
                          <a:cs typeface="+mn-cs"/>
                        </a:rPr>
                        <a:t>()</a:t>
                      </a:r>
                      <a:br>
                        <a:rPr lang="en-US" dirty="0"/>
                      </a:br>
                      <a:endParaRPr lang="it-IT"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06521386"/>
                  </a:ext>
                </a:extLst>
              </a:tr>
              <a:tr h="502165">
                <a:tc>
                  <a:txBody>
                    <a:bodyPr/>
                    <a:lstStyle/>
                    <a:p>
                      <a:pPr algn="l" fontAlgn="t"/>
                      <a:endParaRPr lang="it-IT"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626797560"/>
                  </a:ext>
                </a:extLst>
              </a:tr>
            </a:tbl>
          </a:graphicData>
        </a:graphic>
      </p:graphicFrame>
    </p:spTree>
    <p:extLst>
      <p:ext uri="{BB962C8B-B14F-4D97-AF65-F5344CB8AC3E}">
        <p14:creationId xmlns:p14="http://schemas.microsoft.com/office/powerpoint/2010/main" val="1593245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B8B9-A2F3-4CEE-A799-6C9246F92A61}"/>
              </a:ext>
            </a:extLst>
          </p:cNvPr>
          <p:cNvSpPr>
            <a:spLocks noGrp="1"/>
          </p:cNvSpPr>
          <p:nvPr>
            <p:ph type="title"/>
          </p:nvPr>
        </p:nvSpPr>
        <p:spPr/>
        <p:txBody>
          <a:bodyPr/>
          <a:lstStyle/>
          <a:p>
            <a:r>
              <a:rPr lang="en-US" dirty="0"/>
              <a:t>Splicing an Array:</a:t>
            </a:r>
          </a:p>
        </p:txBody>
      </p:sp>
      <p:sp>
        <p:nvSpPr>
          <p:cNvPr id="3" name="Content Placeholder 2">
            <a:extLst>
              <a:ext uri="{FF2B5EF4-FFF2-40B4-BE49-F238E27FC236}">
                <a16:creationId xmlns:a16="http://schemas.microsoft.com/office/drawing/2014/main" id="{83B12967-6CA2-488E-908E-6EB8F7434C6C}"/>
              </a:ext>
            </a:extLst>
          </p:cNvPr>
          <p:cNvSpPr>
            <a:spLocks noGrp="1"/>
          </p:cNvSpPr>
          <p:nvPr>
            <p:ph idx="1"/>
          </p:nvPr>
        </p:nvSpPr>
        <p:spPr/>
        <p:txBody>
          <a:bodyPr/>
          <a:lstStyle/>
          <a:p>
            <a:r>
              <a:rPr lang="en-US" dirty="0"/>
              <a:t>The splice() method can be used to add new items to an array:</a:t>
            </a:r>
          </a:p>
          <a:p>
            <a:r>
              <a:rPr lang="en-US" dirty="0"/>
              <a:t>var fruits = ["Banana", "Orange", "Apple", "Mango"];</a:t>
            </a:r>
            <a:br>
              <a:rPr lang="en-US" dirty="0"/>
            </a:br>
            <a:r>
              <a:rPr lang="en-US" dirty="0" err="1"/>
              <a:t>fruits.splice</a:t>
            </a:r>
            <a:r>
              <a:rPr lang="en-US" dirty="0"/>
              <a:t>(2, 0, "Lemon", "Kiwi");</a:t>
            </a:r>
          </a:p>
          <a:p>
            <a:r>
              <a:rPr lang="en-US" dirty="0"/>
              <a:t>The first parameter (2) defines the position where new elements should be added (spliced in).</a:t>
            </a:r>
          </a:p>
          <a:p>
            <a:r>
              <a:rPr lang="en-US" dirty="0"/>
              <a:t>The second parameter (0) defines how many elements should be removed.</a:t>
            </a:r>
          </a:p>
        </p:txBody>
      </p:sp>
    </p:spTree>
    <p:extLst>
      <p:ext uri="{BB962C8B-B14F-4D97-AF65-F5344CB8AC3E}">
        <p14:creationId xmlns:p14="http://schemas.microsoft.com/office/powerpoint/2010/main" val="558272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BCC2-3C57-4FCD-82BD-864420517DC7}"/>
              </a:ext>
            </a:extLst>
          </p:cNvPr>
          <p:cNvSpPr>
            <a:spLocks noGrp="1"/>
          </p:cNvSpPr>
          <p:nvPr>
            <p:ph type="title"/>
          </p:nvPr>
        </p:nvSpPr>
        <p:spPr/>
        <p:txBody>
          <a:bodyPr/>
          <a:lstStyle/>
          <a:p>
            <a:r>
              <a:rPr lang="en-US" dirty="0"/>
              <a:t>Array Methods</a:t>
            </a:r>
          </a:p>
        </p:txBody>
      </p:sp>
      <p:sp>
        <p:nvSpPr>
          <p:cNvPr id="3" name="Content Placeholder 2">
            <a:extLst>
              <a:ext uri="{FF2B5EF4-FFF2-40B4-BE49-F238E27FC236}">
                <a16:creationId xmlns:a16="http://schemas.microsoft.com/office/drawing/2014/main" id="{E413A568-5101-4FAE-8F12-C5ABA2B18BE0}"/>
              </a:ext>
            </a:extLst>
          </p:cNvPr>
          <p:cNvSpPr>
            <a:spLocks noGrp="1"/>
          </p:cNvSpPr>
          <p:nvPr>
            <p:ph idx="1"/>
          </p:nvPr>
        </p:nvSpPr>
        <p:spPr/>
        <p:txBody>
          <a:bodyPr>
            <a:normAutofit lnSpcReduction="10000"/>
          </a:bodyPr>
          <a:lstStyle/>
          <a:p>
            <a:r>
              <a:rPr lang="en-US" dirty="0"/>
              <a:t>var fruits = ["Banana", "Orange", "Apple", "Mango"];</a:t>
            </a:r>
          </a:p>
          <a:p>
            <a:r>
              <a:rPr lang="en-US" dirty="0" err="1"/>
              <a:t>fruits.splice</a:t>
            </a:r>
            <a:r>
              <a:rPr lang="en-US" dirty="0"/>
              <a:t>(2, 2, "Lemon", "Kiwi");    return </a:t>
            </a:r>
            <a:r>
              <a:rPr lang="en-US" dirty="0" err="1"/>
              <a:t>removied</a:t>
            </a:r>
            <a:r>
              <a:rPr lang="en-US" dirty="0"/>
              <a:t> </a:t>
            </a:r>
            <a:r>
              <a:rPr lang="en-US" dirty="0" err="1"/>
              <a:t>elememts</a:t>
            </a:r>
            <a:r>
              <a:rPr lang="en-US" dirty="0"/>
              <a:t> that is an array ["Apple", "Mango"]</a:t>
            </a:r>
          </a:p>
          <a:p>
            <a:r>
              <a:rPr lang="en-US" dirty="0"/>
              <a:t>fruits  // values are added in Original Array ["Banana", "Orange", "Lemon", "Kiwi"]</a:t>
            </a:r>
          </a:p>
          <a:p>
            <a:pPr marL="0" indent="0">
              <a:buNone/>
            </a:pPr>
            <a:r>
              <a:rPr lang="en-US" dirty="0"/>
              <a:t>Merging (Concatenating) Arrays:</a:t>
            </a:r>
          </a:p>
          <a:p>
            <a:pPr marL="0" indent="0">
              <a:buNone/>
            </a:pPr>
            <a:r>
              <a:rPr lang="en-US" dirty="0"/>
              <a:t>var </a:t>
            </a:r>
            <a:r>
              <a:rPr lang="en-US" dirty="0" err="1"/>
              <a:t>myGirls</a:t>
            </a:r>
            <a:r>
              <a:rPr lang="en-US" dirty="0"/>
              <a:t> = ["</a:t>
            </a:r>
            <a:r>
              <a:rPr lang="en-US" dirty="0" err="1"/>
              <a:t>Cecilie</a:t>
            </a:r>
            <a:r>
              <a:rPr lang="en-US" dirty="0"/>
              <a:t>", "Lone"];</a:t>
            </a:r>
          </a:p>
          <a:p>
            <a:pPr marL="0" indent="0">
              <a:buNone/>
            </a:pPr>
            <a:r>
              <a:rPr lang="en-US" dirty="0"/>
              <a:t>var </a:t>
            </a:r>
            <a:r>
              <a:rPr lang="en-US" dirty="0" err="1"/>
              <a:t>myBoys</a:t>
            </a:r>
            <a:r>
              <a:rPr lang="en-US" dirty="0"/>
              <a:t> = ["Emil", "Tobias", "Linus"];</a:t>
            </a:r>
          </a:p>
          <a:p>
            <a:pPr marL="0" indent="0">
              <a:buNone/>
            </a:pPr>
            <a:r>
              <a:rPr lang="en-US" dirty="0"/>
              <a:t>var </a:t>
            </a:r>
            <a:r>
              <a:rPr lang="en-US" dirty="0" err="1"/>
              <a:t>myChildren</a:t>
            </a:r>
            <a:r>
              <a:rPr lang="en-US" dirty="0"/>
              <a:t> = </a:t>
            </a:r>
            <a:r>
              <a:rPr lang="en-US" dirty="0" err="1"/>
              <a:t>myGirls.concat</a:t>
            </a:r>
            <a:r>
              <a:rPr lang="en-US" dirty="0"/>
              <a:t>(</a:t>
            </a:r>
            <a:r>
              <a:rPr lang="en-US" dirty="0" err="1"/>
              <a:t>myBoys</a:t>
            </a:r>
            <a:r>
              <a:rPr lang="en-US" dirty="0"/>
              <a:t>);   // Concatenates (joins) </a:t>
            </a:r>
            <a:r>
              <a:rPr lang="en-US" dirty="0" err="1"/>
              <a:t>myGirls</a:t>
            </a:r>
            <a:r>
              <a:rPr lang="en-US" dirty="0"/>
              <a:t> and </a:t>
            </a:r>
            <a:r>
              <a:rPr lang="en-US" dirty="0" err="1"/>
              <a:t>myBoys</a:t>
            </a:r>
            <a:endParaRPr lang="en-US" dirty="0"/>
          </a:p>
          <a:p>
            <a:pPr marL="0" indent="0">
              <a:buNone/>
            </a:pPr>
            <a:endParaRPr lang="en-US" dirty="0"/>
          </a:p>
        </p:txBody>
      </p:sp>
    </p:spTree>
    <p:extLst>
      <p:ext uri="{BB962C8B-B14F-4D97-AF65-F5344CB8AC3E}">
        <p14:creationId xmlns:p14="http://schemas.microsoft.com/office/powerpoint/2010/main" val="137587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FD8D-739B-4087-9060-935019A5CA88}"/>
              </a:ext>
            </a:extLst>
          </p:cNvPr>
          <p:cNvSpPr>
            <a:spLocks noGrp="1"/>
          </p:cNvSpPr>
          <p:nvPr>
            <p:ph type="title"/>
          </p:nvPr>
        </p:nvSpPr>
        <p:spPr/>
        <p:txBody>
          <a:bodyPr/>
          <a:lstStyle/>
          <a:p>
            <a:r>
              <a:rPr lang="en-US" dirty="0"/>
              <a:t>ES 6</a:t>
            </a:r>
          </a:p>
        </p:txBody>
      </p:sp>
      <p:sp>
        <p:nvSpPr>
          <p:cNvPr id="3" name="Content Placeholder 2">
            <a:extLst>
              <a:ext uri="{FF2B5EF4-FFF2-40B4-BE49-F238E27FC236}">
                <a16:creationId xmlns:a16="http://schemas.microsoft.com/office/drawing/2014/main" id="{81399B3B-CA89-4E20-9E27-857711C6468E}"/>
              </a:ext>
            </a:extLst>
          </p:cNvPr>
          <p:cNvSpPr>
            <a:spLocks noGrp="1"/>
          </p:cNvSpPr>
          <p:nvPr>
            <p:ph idx="1"/>
          </p:nvPr>
        </p:nvSpPr>
        <p:spPr/>
        <p:txBody>
          <a:bodyPr/>
          <a:lstStyle/>
          <a:p>
            <a:pPr marL="0" indent="0">
              <a:buNone/>
            </a:pPr>
            <a:r>
              <a:rPr lang="en-US" dirty="0" err="1"/>
              <a:t>Let,const,ArrowFunctions</a:t>
            </a:r>
            <a:r>
              <a:rPr lang="en-US" dirty="0"/>
              <a:t>, Template Literals in ES6</a:t>
            </a:r>
          </a:p>
          <a:p>
            <a:pPr marL="0" indent="0">
              <a:buNone/>
            </a:pPr>
            <a:endParaRPr lang="en-US" dirty="0"/>
          </a:p>
          <a:p>
            <a:pPr marL="0" indent="0">
              <a:buNone/>
            </a:pPr>
            <a:r>
              <a:rPr lang="en-US" b="1" dirty="0" err="1"/>
              <a:t>Destructuring</a:t>
            </a:r>
            <a:r>
              <a:rPr lang="en-US" b="1" dirty="0"/>
              <a:t> Assignment in ES6 :  </a:t>
            </a:r>
          </a:p>
          <a:p>
            <a:pPr marL="0" indent="0">
              <a:buNone/>
            </a:pPr>
            <a:r>
              <a:rPr lang="en-US" b="1" dirty="0"/>
              <a:t>		</a:t>
            </a:r>
            <a:r>
              <a:rPr lang="en-US" dirty="0">
                <a:hlinkClick r:id="rId2"/>
              </a:rPr>
              <a:t>http://es6-features.org/#Constants</a:t>
            </a:r>
            <a:endParaRPr lang="en-US" dirty="0"/>
          </a:p>
          <a:p>
            <a:pPr marL="0" indent="0">
              <a:buNone/>
            </a:pPr>
            <a:r>
              <a:rPr lang="en-US" dirty="0">
                <a:hlinkClick r:id="rId3"/>
              </a:rPr>
              <a:t>https://medium.com/dailyjs/how-to-remove-array-duplicates-in-es6-5daa8789641c</a:t>
            </a:r>
            <a:endParaRPr lang="en-US" dirty="0"/>
          </a:p>
          <a:p>
            <a:pPr marL="0" indent="0">
              <a:buNone/>
            </a:pPr>
            <a:endParaRPr lang="en-US" b="1" dirty="0"/>
          </a:p>
          <a:p>
            <a:pPr marL="0" indent="0">
              <a:buNone/>
            </a:pPr>
            <a:endParaRPr lang="en-US" b="1" dirty="0"/>
          </a:p>
          <a:p>
            <a:endParaRPr lang="en-US" b="1" dirty="0"/>
          </a:p>
        </p:txBody>
      </p:sp>
    </p:spTree>
    <p:extLst>
      <p:ext uri="{BB962C8B-B14F-4D97-AF65-F5344CB8AC3E}">
        <p14:creationId xmlns:p14="http://schemas.microsoft.com/office/powerpoint/2010/main" val="220162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67C1-B342-405D-A8C3-085B0113A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32962-A0C1-4BD0-A3D2-CA1890D28A23}"/>
              </a:ext>
            </a:extLst>
          </p:cNvPr>
          <p:cNvSpPr>
            <a:spLocks noGrp="1"/>
          </p:cNvSpPr>
          <p:nvPr>
            <p:ph idx="1"/>
          </p:nvPr>
        </p:nvSpPr>
        <p:spPr/>
        <p:txBody>
          <a:bodyPr/>
          <a:lstStyle/>
          <a:p>
            <a:pPr marL="0" indent="0">
              <a:buNone/>
            </a:pPr>
            <a:r>
              <a:rPr lang="en-US" dirty="0"/>
              <a:t>var arr1 = ["</a:t>
            </a:r>
            <a:r>
              <a:rPr lang="en-US" dirty="0" err="1"/>
              <a:t>Cecilie</a:t>
            </a:r>
            <a:r>
              <a:rPr lang="en-US" dirty="0"/>
              <a:t>", "Lone"];</a:t>
            </a:r>
          </a:p>
          <a:p>
            <a:pPr marL="0" indent="0">
              <a:buNone/>
            </a:pPr>
            <a:r>
              <a:rPr lang="en-US" dirty="0"/>
              <a:t>var arr2 = ["Emil", "Tobias", "Linus"];</a:t>
            </a:r>
          </a:p>
          <a:p>
            <a:pPr marL="0" indent="0">
              <a:buNone/>
            </a:pPr>
            <a:r>
              <a:rPr lang="en-US" dirty="0"/>
              <a:t>var arr3 = ["Robin", "Morgan"];</a:t>
            </a:r>
          </a:p>
          <a:p>
            <a:pPr marL="0" indent="0">
              <a:buNone/>
            </a:pPr>
            <a:r>
              <a:rPr lang="en-US" dirty="0"/>
              <a:t>var </a:t>
            </a:r>
            <a:r>
              <a:rPr lang="en-US" dirty="0" err="1"/>
              <a:t>myChildren</a:t>
            </a:r>
            <a:r>
              <a:rPr lang="en-US" dirty="0"/>
              <a:t> = arr1.concat(arr2, arr3);   // Concatenates arr1 with arr2 and arr3</a:t>
            </a:r>
          </a:p>
        </p:txBody>
      </p:sp>
    </p:spTree>
    <p:extLst>
      <p:ext uri="{BB962C8B-B14F-4D97-AF65-F5344CB8AC3E}">
        <p14:creationId xmlns:p14="http://schemas.microsoft.com/office/powerpoint/2010/main" val="804853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E012-1F2E-4243-ABFD-DFE23FB975F8}"/>
              </a:ext>
            </a:extLst>
          </p:cNvPr>
          <p:cNvSpPr>
            <a:spLocks noGrp="1"/>
          </p:cNvSpPr>
          <p:nvPr>
            <p:ph type="title"/>
          </p:nvPr>
        </p:nvSpPr>
        <p:spPr/>
        <p:txBody>
          <a:bodyPr/>
          <a:lstStyle/>
          <a:p>
            <a:r>
              <a:rPr lang="en-US" dirty="0"/>
              <a:t>Slicing an Array</a:t>
            </a:r>
          </a:p>
        </p:txBody>
      </p:sp>
      <p:sp>
        <p:nvSpPr>
          <p:cNvPr id="3" name="Content Placeholder 2">
            <a:extLst>
              <a:ext uri="{FF2B5EF4-FFF2-40B4-BE49-F238E27FC236}">
                <a16:creationId xmlns:a16="http://schemas.microsoft.com/office/drawing/2014/main" id="{6437758D-4712-4841-94D3-33832EDAC1D6}"/>
              </a:ext>
            </a:extLst>
          </p:cNvPr>
          <p:cNvSpPr>
            <a:spLocks noGrp="1"/>
          </p:cNvSpPr>
          <p:nvPr>
            <p:ph idx="1"/>
          </p:nvPr>
        </p:nvSpPr>
        <p:spPr/>
        <p:txBody>
          <a:bodyPr/>
          <a:lstStyle/>
          <a:p>
            <a:pPr marL="0" indent="0">
              <a:buNone/>
            </a:pPr>
            <a:r>
              <a:rPr lang="en-US" dirty="0"/>
              <a:t>The slice() method creates a new array. It does not remove any elements from the source array</a:t>
            </a:r>
          </a:p>
          <a:p>
            <a:pPr marL="0" indent="0">
              <a:buNone/>
            </a:pPr>
            <a:r>
              <a:rPr lang="en-US" dirty="0"/>
              <a:t>var fruits = ["Banana", "Orange", "Lemon", "Apple", "Mango"];</a:t>
            </a:r>
          </a:p>
          <a:p>
            <a:pPr marL="0" indent="0">
              <a:buNone/>
            </a:pPr>
            <a:r>
              <a:rPr lang="en-US" dirty="0"/>
              <a:t>var citrus = </a:t>
            </a:r>
            <a:r>
              <a:rPr lang="en-US" dirty="0" err="1"/>
              <a:t>fruits.slice</a:t>
            </a:r>
            <a:r>
              <a:rPr lang="en-US" dirty="0"/>
              <a:t>(3);</a:t>
            </a:r>
          </a:p>
          <a:p>
            <a:pPr marL="0" indent="0">
              <a:buNone/>
            </a:pPr>
            <a:r>
              <a:rPr lang="en-US" dirty="0"/>
              <a:t>var fruits = ["Banana", "Orange", "Lemon", "Apple", "Mango"];</a:t>
            </a:r>
            <a:br>
              <a:rPr lang="en-US" dirty="0"/>
            </a:br>
            <a:r>
              <a:rPr lang="en-US" dirty="0"/>
              <a:t>var citrus = </a:t>
            </a:r>
            <a:r>
              <a:rPr lang="en-US" dirty="0" err="1"/>
              <a:t>fruits.slice</a:t>
            </a:r>
            <a:r>
              <a:rPr lang="en-US" dirty="0"/>
              <a:t>(1, 3);</a:t>
            </a:r>
          </a:p>
        </p:txBody>
      </p:sp>
    </p:spTree>
    <p:extLst>
      <p:ext uri="{BB962C8B-B14F-4D97-AF65-F5344CB8AC3E}">
        <p14:creationId xmlns:p14="http://schemas.microsoft.com/office/powerpoint/2010/main" val="412562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4788-4468-4E05-8042-718D3EF948AD}"/>
              </a:ext>
            </a:extLst>
          </p:cNvPr>
          <p:cNvSpPr>
            <a:spLocks noGrp="1"/>
          </p:cNvSpPr>
          <p:nvPr>
            <p:ph type="title"/>
          </p:nvPr>
        </p:nvSpPr>
        <p:spPr/>
        <p:txBody>
          <a:bodyPr/>
          <a:lstStyle/>
          <a:p>
            <a:r>
              <a:rPr lang="en-US" dirty="0"/>
              <a:t>Looping Elements:</a:t>
            </a:r>
          </a:p>
        </p:txBody>
      </p:sp>
      <p:sp>
        <p:nvSpPr>
          <p:cNvPr id="3" name="Content Placeholder 2">
            <a:extLst>
              <a:ext uri="{FF2B5EF4-FFF2-40B4-BE49-F238E27FC236}">
                <a16:creationId xmlns:a16="http://schemas.microsoft.com/office/drawing/2014/main" id="{3423D5D2-E55D-493A-B9BF-4625032CC9D7}"/>
              </a:ext>
            </a:extLst>
          </p:cNvPr>
          <p:cNvSpPr>
            <a:spLocks noGrp="1"/>
          </p:cNvSpPr>
          <p:nvPr>
            <p:ph idx="1"/>
          </p:nvPr>
        </p:nvSpPr>
        <p:spPr/>
        <p:txBody>
          <a:bodyPr/>
          <a:lstStyle/>
          <a:p>
            <a:pPr marL="0" indent="0">
              <a:buNone/>
            </a:pPr>
            <a:r>
              <a:rPr lang="en-US" dirty="0"/>
              <a:t>function </a:t>
            </a:r>
            <a:r>
              <a:rPr lang="en-US" dirty="0" err="1"/>
              <a:t>fnCheckDatatype_loop</a:t>
            </a:r>
            <a:r>
              <a:rPr lang="en-US" dirty="0"/>
              <a:t>(arr. </a:t>
            </a:r>
            <a:r>
              <a:rPr lang="en-US" dirty="0" err="1"/>
              <a:t>sDatatype</a:t>
            </a:r>
            <a:r>
              <a:rPr lang="en-US" dirty="0"/>
              <a:t>){ </a:t>
            </a:r>
          </a:p>
          <a:p>
            <a:pPr marL="0" indent="0">
              <a:buNone/>
            </a:pPr>
            <a:r>
              <a:rPr lang="en-US" dirty="0"/>
              <a:t>	for(var </a:t>
            </a:r>
            <a:r>
              <a:rPr lang="en-US" dirty="0" err="1"/>
              <a:t>i</a:t>
            </a:r>
            <a:r>
              <a:rPr lang="en-US" dirty="0"/>
              <a:t> = 0 ; </a:t>
            </a:r>
            <a:r>
              <a:rPr lang="en-US" dirty="0" err="1"/>
              <a:t>i</a:t>
            </a:r>
            <a:r>
              <a:rPr lang="en-US" dirty="0"/>
              <a:t> &lt; </a:t>
            </a:r>
            <a:r>
              <a:rPr lang="en-US" dirty="0" err="1"/>
              <a:t>arr.length</a:t>
            </a:r>
            <a:r>
              <a:rPr lang="en-US" dirty="0"/>
              <a:t>; </a:t>
            </a:r>
            <a:r>
              <a:rPr lang="en-US" dirty="0" err="1"/>
              <a:t>i</a:t>
            </a:r>
            <a:r>
              <a:rPr lang="en-US" dirty="0"/>
              <a:t> ++){ </a:t>
            </a:r>
          </a:p>
          <a:p>
            <a:pPr marL="0" indent="0">
              <a:buNone/>
            </a:pPr>
            <a:r>
              <a:rPr lang="en-US" dirty="0"/>
              <a:t>	if(</a:t>
            </a:r>
            <a:r>
              <a:rPr lang="en-US" dirty="0" err="1"/>
              <a:t>typeof</a:t>
            </a:r>
            <a:r>
              <a:rPr lang="en-US" dirty="0"/>
              <a:t>(</a:t>
            </a:r>
            <a:r>
              <a:rPr lang="en-US" dirty="0" err="1"/>
              <a:t>arr</a:t>
            </a:r>
            <a:r>
              <a:rPr lang="en-US" dirty="0"/>
              <a:t>[</a:t>
            </a:r>
            <a:r>
              <a:rPr lang="en-US" dirty="0" err="1"/>
              <a:t>i</a:t>
            </a:r>
            <a:r>
              <a:rPr lang="en-US" dirty="0"/>
              <a:t>]) !== </a:t>
            </a:r>
            <a:r>
              <a:rPr lang="en-US" dirty="0" err="1"/>
              <a:t>sDatatype</a:t>
            </a:r>
            <a:r>
              <a:rPr lang="en-US" dirty="0"/>
              <a:t>){ </a:t>
            </a:r>
          </a:p>
          <a:p>
            <a:pPr marL="0" indent="0">
              <a:buNone/>
            </a:pPr>
            <a:r>
              <a:rPr lang="en-US" dirty="0"/>
              <a:t>		return false; </a:t>
            </a:r>
          </a:p>
          <a:p>
            <a:pPr marL="0" indent="0">
              <a:buNone/>
            </a:pPr>
            <a:r>
              <a:rPr lang="en-US" dirty="0"/>
              <a:t>} </a:t>
            </a:r>
          </a:p>
          <a:p>
            <a:pPr marL="0" indent="0">
              <a:buNone/>
            </a:pPr>
            <a:endParaRPr lang="en-US" dirty="0"/>
          </a:p>
          <a:p>
            <a:pPr marL="0" indent="0">
              <a:buNone/>
            </a:pPr>
            <a:r>
              <a:rPr lang="en-US" dirty="0" err="1"/>
              <a:t>fnCheckDatatype_loop</a:t>
            </a:r>
            <a:r>
              <a:rPr lang="en-US" dirty="0"/>
              <a:t>(["</a:t>
            </a:r>
            <a:r>
              <a:rPr lang="en-US" dirty="0" err="1"/>
              <a:t>Geeks","for","Geeks</a:t>
            </a:r>
            <a:r>
              <a:rPr lang="en-US" dirty="0"/>
              <a:t>"],"string") </a:t>
            </a:r>
          </a:p>
          <a:p>
            <a:pPr marL="0" indent="0">
              <a:buNone/>
            </a:pPr>
            <a:r>
              <a:rPr lang="en-US" dirty="0" err="1"/>
              <a:t>fnCheckDatatype_loop</a:t>
            </a:r>
            <a:r>
              <a:rPr lang="en-US" dirty="0"/>
              <a:t>(["Geeks",4,"Geeks"],"string") </a:t>
            </a:r>
          </a:p>
          <a:p>
            <a:pPr marL="0" indent="0">
              <a:buNone/>
            </a:pPr>
            <a:endParaRPr lang="en-US" dirty="0"/>
          </a:p>
        </p:txBody>
      </p:sp>
    </p:spTree>
    <p:extLst>
      <p:ext uri="{BB962C8B-B14F-4D97-AF65-F5344CB8AC3E}">
        <p14:creationId xmlns:p14="http://schemas.microsoft.com/office/powerpoint/2010/main" val="2154504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1058-0303-49EC-8E77-3DA49888AB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938C24-EC47-4AC0-9FD8-DF4F314D1442}"/>
              </a:ext>
            </a:extLst>
          </p:cNvPr>
          <p:cNvSpPr>
            <a:spLocks noGrp="1"/>
          </p:cNvSpPr>
          <p:nvPr>
            <p:ph idx="1"/>
          </p:nvPr>
        </p:nvSpPr>
        <p:spPr/>
        <p:txBody>
          <a:bodyPr>
            <a:normAutofit fontScale="85000" lnSpcReduction="20000"/>
          </a:bodyPr>
          <a:lstStyle/>
          <a:p>
            <a:pPr marL="0" indent="0">
              <a:buNone/>
            </a:pPr>
            <a:r>
              <a:rPr lang="en-US" dirty="0"/>
              <a:t>function </a:t>
            </a:r>
            <a:r>
              <a:rPr lang="en-US" dirty="0" err="1"/>
              <a:t>fnIsEven_loop</a:t>
            </a:r>
            <a:r>
              <a:rPr lang="en-US" dirty="0"/>
              <a:t>(</a:t>
            </a:r>
            <a:r>
              <a:rPr lang="en-US" dirty="0" err="1"/>
              <a:t>arr</a:t>
            </a:r>
            <a:r>
              <a:rPr lang="en-US" dirty="0"/>
              <a:t>){ </a:t>
            </a:r>
          </a:p>
          <a:p>
            <a:pPr marL="0" indent="0">
              <a:buNone/>
            </a:pPr>
            <a:r>
              <a:rPr lang="en-US" dirty="0"/>
              <a:t>    for(var </a:t>
            </a:r>
            <a:r>
              <a:rPr lang="en-US" dirty="0" err="1"/>
              <a:t>i</a:t>
            </a:r>
            <a:r>
              <a:rPr lang="en-US" dirty="0"/>
              <a:t> = 0 ; </a:t>
            </a:r>
            <a:r>
              <a:rPr lang="en-US" dirty="0" err="1"/>
              <a:t>i</a:t>
            </a:r>
            <a:r>
              <a:rPr lang="en-US" dirty="0"/>
              <a:t> &lt; </a:t>
            </a:r>
            <a:r>
              <a:rPr lang="en-US" dirty="0" err="1"/>
              <a:t>arr.length</a:t>
            </a:r>
            <a:r>
              <a:rPr lang="en-US" dirty="0"/>
              <a:t>; </a:t>
            </a:r>
            <a:r>
              <a:rPr lang="en-US" dirty="0" err="1"/>
              <a:t>i</a:t>
            </a:r>
            <a:r>
              <a:rPr lang="en-US" dirty="0"/>
              <a:t> ++){ </a:t>
            </a:r>
          </a:p>
          <a:p>
            <a:pPr marL="0" indent="0">
              <a:buNone/>
            </a:pPr>
            <a:r>
              <a:rPr lang="en-US" dirty="0"/>
              <a:t>      if(</a:t>
            </a:r>
            <a:r>
              <a:rPr lang="en-US" dirty="0" err="1"/>
              <a:t>arr</a:t>
            </a:r>
            <a:r>
              <a:rPr lang="en-US" dirty="0"/>
              <a:t>[</a:t>
            </a:r>
            <a:r>
              <a:rPr lang="en-US" dirty="0" err="1"/>
              <a:t>i</a:t>
            </a:r>
            <a:r>
              <a:rPr lang="en-US" dirty="0"/>
              <a:t>] % 2 === 0){ </a:t>
            </a:r>
          </a:p>
          <a:p>
            <a:pPr marL="0" indent="0">
              <a:buNone/>
            </a:pPr>
            <a:r>
              <a:rPr lang="en-US" dirty="0"/>
              <a:t>          return true; </a:t>
            </a:r>
          </a:p>
          <a:p>
            <a:pPr marL="0" indent="0">
              <a:buNone/>
            </a:pPr>
            <a:r>
              <a:rPr lang="en-US" dirty="0"/>
              <a:t>      } </a:t>
            </a:r>
          </a:p>
          <a:p>
            <a:pPr marL="0" indent="0">
              <a:buNone/>
            </a:pPr>
            <a:r>
              <a:rPr lang="en-US" dirty="0"/>
              <a:t>    } </a:t>
            </a:r>
          </a:p>
          <a:p>
            <a:pPr marL="0" indent="0">
              <a:buNone/>
            </a:pPr>
            <a:r>
              <a:rPr lang="en-US" dirty="0"/>
              <a:t>    return false; </a:t>
            </a:r>
          </a:p>
          <a:p>
            <a:pPr marL="0" indent="0">
              <a:buNone/>
            </a:pPr>
            <a:r>
              <a:rPr lang="en-US" dirty="0"/>
              <a:t>} </a:t>
            </a:r>
          </a:p>
          <a:p>
            <a:pPr marL="0" indent="0">
              <a:buNone/>
            </a:pPr>
            <a:r>
              <a:rPr lang="en-US" dirty="0"/>
              <a:t>  </a:t>
            </a:r>
          </a:p>
          <a:p>
            <a:pPr marL="0" indent="0">
              <a:buNone/>
            </a:pPr>
            <a:r>
              <a:rPr lang="en-US" dirty="0" err="1"/>
              <a:t>fnIsEven_loop</a:t>
            </a:r>
            <a:r>
              <a:rPr lang="en-US" dirty="0"/>
              <a:t>([1,3,5]); </a:t>
            </a:r>
          </a:p>
          <a:p>
            <a:pPr marL="0" indent="0">
              <a:buNone/>
            </a:pPr>
            <a:r>
              <a:rPr lang="en-US" dirty="0" err="1"/>
              <a:t>fnIsEven_loop</a:t>
            </a:r>
            <a:r>
              <a:rPr lang="en-US" dirty="0"/>
              <a:t>([1,3,5,6]); </a:t>
            </a:r>
          </a:p>
        </p:txBody>
      </p:sp>
    </p:spTree>
    <p:extLst>
      <p:ext uri="{BB962C8B-B14F-4D97-AF65-F5344CB8AC3E}">
        <p14:creationId xmlns:p14="http://schemas.microsoft.com/office/powerpoint/2010/main" val="1907779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94C6-E571-4640-A380-3487D71E2D2B}"/>
              </a:ext>
            </a:extLst>
          </p:cNvPr>
          <p:cNvSpPr>
            <a:spLocks noGrp="1"/>
          </p:cNvSpPr>
          <p:nvPr>
            <p:ph type="title"/>
          </p:nvPr>
        </p:nvSpPr>
        <p:spPr/>
        <p:txBody>
          <a:bodyPr/>
          <a:lstStyle/>
          <a:p>
            <a:r>
              <a:rPr lang="en-US" dirty="0" err="1"/>
              <a:t>RealTime</a:t>
            </a:r>
            <a:r>
              <a:rPr lang="en-US" dirty="0"/>
              <a:t> Example</a:t>
            </a:r>
          </a:p>
        </p:txBody>
      </p:sp>
      <p:sp>
        <p:nvSpPr>
          <p:cNvPr id="3" name="Content Placeholder 2">
            <a:extLst>
              <a:ext uri="{FF2B5EF4-FFF2-40B4-BE49-F238E27FC236}">
                <a16:creationId xmlns:a16="http://schemas.microsoft.com/office/drawing/2014/main" id="{1353B0F9-FBB8-4389-B345-B5B4B3707BFB}"/>
              </a:ext>
            </a:extLst>
          </p:cNvPr>
          <p:cNvSpPr>
            <a:spLocks noGrp="1"/>
          </p:cNvSpPr>
          <p:nvPr>
            <p:ph idx="1"/>
          </p:nvPr>
        </p:nvSpPr>
        <p:spPr>
          <a:xfrm>
            <a:off x="838200" y="1245704"/>
            <a:ext cx="10515600" cy="4931259"/>
          </a:xfrm>
        </p:spPr>
        <p:txBody>
          <a:bodyPr>
            <a:normAutofit fontScale="70000" lnSpcReduction="20000"/>
          </a:bodyPr>
          <a:lstStyle/>
          <a:p>
            <a:pPr marL="0" indent="0">
              <a:buNone/>
            </a:pPr>
            <a:r>
              <a:rPr lang="en-US" dirty="0"/>
              <a:t> function </a:t>
            </a:r>
            <a:r>
              <a:rPr lang="en-US" dirty="0" err="1"/>
              <a:t>fnFilterStudents_loop</a:t>
            </a:r>
            <a:r>
              <a:rPr lang="en-US" dirty="0"/>
              <a:t>(</a:t>
            </a:r>
            <a:r>
              <a:rPr lang="en-US" dirty="0" err="1"/>
              <a:t>aStudent</a:t>
            </a:r>
            <a:r>
              <a:rPr lang="en-US" dirty="0"/>
              <a:t>){ </a:t>
            </a:r>
          </a:p>
          <a:p>
            <a:pPr marL="0" indent="0">
              <a:buNone/>
            </a:pPr>
            <a:r>
              <a:rPr lang="en-US" dirty="0"/>
              <a:t>        var </a:t>
            </a:r>
            <a:r>
              <a:rPr lang="en-US" dirty="0" err="1"/>
              <a:t>tempArr</a:t>
            </a:r>
            <a:r>
              <a:rPr lang="en-US" dirty="0"/>
              <a:t> = []; </a:t>
            </a:r>
          </a:p>
          <a:p>
            <a:pPr marL="0" indent="0">
              <a:buNone/>
            </a:pPr>
            <a:r>
              <a:rPr lang="en-US" dirty="0"/>
              <a:t>        for(var </a:t>
            </a:r>
            <a:r>
              <a:rPr lang="en-US" dirty="0" err="1"/>
              <a:t>i</a:t>
            </a:r>
            <a:r>
              <a:rPr lang="en-US" dirty="0"/>
              <a:t> = 0 ; </a:t>
            </a:r>
            <a:r>
              <a:rPr lang="en-US" dirty="0" err="1"/>
              <a:t>i</a:t>
            </a:r>
            <a:r>
              <a:rPr lang="en-US" dirty="0"/>
              <a:t>&lt; </a:t>
            </a:r>
            <a:r>
              <a:rPr lang="en-US" dirty="0" err="1"/>
              <a:t>aStudent.length</a:t>
            </a:r>
            <a:r>
              <a:rPr lang="en-US" dirty="0"/>
              <a:t>; </a:t>
            </a:r>
            <a:r>
              <a:rPr lang="en-US" dirty="0" err="1"/>
              <a:t>i</a:t>
            </a:r>
            <a:r>
              <a:rPr lang="en-US" dirty="0"/>
              <a:t> ++){ </a:t>
            </a:r>
          </a:p>
          <a:p>
            <a:pPr marL="0" indent="0">
              <a:buNone/>
            </a:pPr>
            <a:r>
              <a:rPr lang="en-US" dirty="0"/>
              <a:t>            if(</a:t>
            </a:r>
            <a:r>
              <a:rPr lang="en-US" dirty="0" err="1"/>
              <a:t>aStudent</a:t>
            </a:r>
            <a:r>
              <a:rPr lang="en-US" dirty="0"/>
              <a:t>[</a:t>
            </a:r>
            <a:r>
              <a:rPr lang="en-US" dirty="0" err="1"/>
              <a:t>i</a:t>
            </a:r>
            <a:r>
              <a:rPr lang="en-US" dirty="0"/>
              <a:t>].</a:t>
            </a:r>
            <a:r>
              <a:rPr lang="en-US" dirty="0" err="1"/>
              <a:t>fPercentage</a:t>
            </a:r>
            <a:r>
              <a:rPr lang="en-US" dirty="0"/>
              <a:t> &gt; 80.0){ </a:t>
            </a:r>
            <a:r>
              <a:rPr lang="en-US" dirty="0" err="1"/>
              <a:t>tempArr.push</a:t>
            </a:r>
            <a:r>
              <a:rPr lang="en-US" dirty="0"/>
              <a:t>(</a:t>
            </a:r>
            <a:r>
              <a:rPr lang="en-US" dirty="0" err="1"/>
              <a:t>aStudent</a:t>
            </a:r>
            <a:r>
              <a:rPr lang="en-US" dirty="0"/>
              <a:t>[</a:t>
            </a:r>
            <a:r>
              <a:rPr lang="en-US" dirty="0" err="1"/>
              <a:t>i</a:t>
            </a:r>
            <a:r>
              <a:rPr lang="en-US" dirty="0"/>
              <a:t>]);} </a:t>
            </a:r>
          </a:p>
          <a:p>
            <a:pPr marL="0" indent="0">
              <a:buNone/>
            </a:pPr>
            <a:r>
              <a:rPr lang="en-US" dirty="0"/>
              <a:t>            } </a:t>
            </a:r>
          </a:p>
          <a:p>
            <a:pPr marL="0" indent="0">
              <a:buNone/>
            </a:pPr>
            <a:r>
              <a:rPr lang="en-US" dirty="0"/>
              <a:t>        return </a:t>
            </a:r>
            <a:r>
              <a:rPr lang="en-US" dirty="0" err="1"/>
              <a:t>tempArr</a:t>
            </a:r>
            <a:r>
              <a:rPr lang="en-US" dirty="0"/>
              <a:t>; </a:t>
            </a:r>
          </a:p>
          <a:p>
            <a:pPr marL="0" indent="0">
              <a:buNone/>
            </a:pPr>
            <a:r>
              <a:rPr lang="en-US" dirty="0"/>
              <a:t>    } </a:t>
            </a:r>
          </a:p>
          <a:p>
            <a:pPr marL="0" indent="0">
              <a:buNone/>
            </a:pPr>
            <a:r>
              <a:rPr lang="en-US" dirty="0"/>
              <a:t>    </a:t>
            </a:r>
            <a:r>
              <a:rPr lang="en-US" dirty="0" err="1"/>
              <a:t>aStudent</a:t>
            </a:r>
            <a:r>
              <a:rPr lang="en-US" dirty="0"/>
              <a:t> = [ </a:t>
            </a:r>
          </a:p>
          <a:p>
            <a:pPr marL="0" indent="0">
              <a:buNone/>
            </a:pPr>
            <a:r>
              <a:rPr lang="en-US" dirty="0"/>
              <a:t>        {</a:t>
            </a:r>
            <a:r>
              <a:rPr lang="en-US" dirty="0" err="1"/>
              <a:t>sStudentId</a:t>
            </a:r>
            <a:r>
              <a:rPr lang="en-US" dirty="0"/>
              <a:t> : "001" , </a:t>
            </a:r>
            <a:r>
              <a:rPr lang="en-US" dirty="0" err="1"/>
              <a:t>fPercentage</a:t>
            </a:r>
            <a:r>
              <a:rPr lang="en-US" dirty="0"/>
              <a:t> : 91.2}, </a:t>
            </a:r>
          </a:p>
          <a:p>
            <a:pPr marL="0" indent="0">
              <a:buNone/>
            </a:pPr>
            <a:r>
              <a:rPr lang="en-US" dirty="0"/>
              <a:t>        {</a:t>
            </a:r>
            <a:r>
              <a:rPr lang="en-US" dirty="0" err="1"/>
              <a:t>sStudentId</a:t>
            </a:r>
            <a:r>
              <a:rPr lang="en-US" dirty="0"/>
              <a:t> : "002" , </a:t>
            </a:r>
            <a:r>
              <a:rPr lang="en-US" dirty="0" err="1"/>
              <a:t>fPercentage</a:t>
            </a:r>
            <a:r>
              <a:rPr lang="en-US" dirty="0"/>
              <a:t> : 78.7}, </a:t>
            </a:r>
          </a:p>
          <a:p>
            <a:pPr marL="0" indent="0">
              <a:buNone/>
            </a:pPr>
            <a:r>
              <a:rPr lang="en-US" dirty="0"/>
              <a:t>        {</a:t>
            </a:r>
            <a:r>
              <a:rPr lang="en-US" dirty="0" err="1"/>
              <a:t>sStudentId</a:t>
            </a:r>
            <a:r>
              <a:rPr lang="en-US" dirty="0"/>
              <a:t> : "003" , </a:t>
            </a:r>
            <a:r>
              <a:rPr lang="en-US" dirty="0" err="1"/>
              <a:t>fPercentage</a:t>
            </a:r>
            <a:r>
              <a:rPr lang="en-US" dirty="0"/>
              <a:t> : 62.9}, </a:t>
            </a:r>
          </a:p>
          <a:p>
            <a:pPr marL="0" indent="0">
              <a:buNone/>
            </a:pPr>
            <a:r>
              <a:rPr lang="en-US" dirty="0"/>
              <a:t>        {</a:t>
            </a:r>
            <a:r>
              <a:rPr lang="en-US" dirty="0" err="1"/>
              <a:t>sStudentId</a:t>
            </a:r>
            <a:r>
              <a:rPr lang="en-US" dirty="0"/>
              <a:t> : "004" , </a:t>
            </a:r>
            <a:r>
              <a:rPr lang="en-US" dirty="0" err="1"/>
              <a:t>fPercentage</a:t>
            </a:r>
            <a:r>
              <a:rPr lang="en-US" dirty="0"/>
              <a:t> : 81.4}]; </a:t>
            </a:r>
          </a:p>
          <a:p>
            <a:pPr marL="0" indent="0">
              <a:buNone/>
            </a:pPr>
            <a:r>
              <a:rPr lang="en-US" dirty="0"/>
              <a:t>          </a:t>
            </a:r>
          </a:p>
          <a:p>
            <a:pPr marL="0" indent="0">
              <a:buNone/>
            </a:pPr>
            <a:r>
              <a:rPr lang="en-US" dirty="0"/>
              <a:t>    console.log(</a:t>
            </a:r>
            <a:r>
              <a:rPr lang="en-US" dirty="0" err="1"/>
              <a:t>fnFilterStudents_loop</a:t>
            </a:r>
            <a:r>
              <a:rPr lang="en-US" dirty="0"/>
              <a:t>(</a:t>
            </a:r>
            <a:r>
              <a:rPr lang="en-US" dirty="0" err="1"/>
              <a:t>aStudent</a:t>
            </a:r>
            <a:r>
              <a:rPr lang="en-US" dirty="0"/>
              <a:t>)); </a:t>
            </a:r>
          </a:p>
        </p:txBody>
      </p:sp>
    </p:spTree>
    <p:extLst>
      <p:ext uri="{BB962C8B-B14F-4D97-AF65-F5344CB8AC3E}">
        <p14:creationId xmlns:p14="http://schemas.microsoft.com/office/powerpoint/2010/main" val="2591594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9F49-EF01-4F46-BC5D-0EBC82F8C4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062213-8973-4303-96CC-32817C723AC7}"/>
              </a:ext>
            </a:extLst>
          </p:cNvPr>
          <p:cNvSpPr>
            <a:spLocks noGrp="1"/>
          </p:cNvSpPr>
          <p:nvPr>
            <p:ph idx="1"/>
          </p:nvPr>
        </p:nvSpPr>
        <p:spPr/>
        <p:txBody>
          <a:bodyPr/>
          <a:lstStyle/>
          <a:p>
            <a:r>
              <a:rPr lang="en-US" dirty="0"/>
              <a:t>["1","2","3"].map(function(</a:t>
            </a:r>
            <a:r>
              <a:rPr lang="en-US" dirty="0" err="1"/>
              <a:t>val</a:t>
            </a:r>
            <a:r>
              <a:rPr lang="en-US" dirty="0"/>
              <a:t>{return </a:t>
            </a:r>
            <a:r>
              <a:rPr lang="en-US" dirty="0" err="1"/>
              <a:t>parseInt</a:t>
            </a:r>
            <a:r>
              <a:rPr lang="en-US" dirty="0"/>
              <a:t>(val,10)}); </a:t>
            </a:r>
          </a:p>
          <a:p>
            <a:r>
              <a:rPr lang="en-US" dirty="0"/>
              <a:t>// output : [1, 2, 3]</a:t>
            </a:r>
          </a:p>
          <a:p>
            <a:pPr marL="0" indent="0">
              <a:buNone/>
            </a:pPr>
            <a:endParaRPr lang="en-US" dirty="0"/>
          </a:p>
          <a:p>
            <a:pPr marL="0" indent="0">
              <a:buNone/>
            </a:pPr>
            <a:r>
              <a:rPr lang="da-DK" dirty="0"/>
              <a:t>var arr = [1,2,3,4,5,6,7,8,9,10]; </a:t>
            </a:r>
          </a:p>
          <a:p>
            <a:pPr marL="0" indent="0">
              <a:buNone/>
            </a:pPr>
            <a:r>
              <a:rPr lang="da-DK" dirty="0"/>
              <a:t>arr.reverse(); </a:t>
            </a:r>
          </a:p>
          <a:p>
            <a:pPr marL="0" indent="0">
              <a:buNone/>
            </a:pPr>
            <a:endParaRPr lang="en-US" dirty="0"/>
          </a:p>
        </p:txBody>
      </p:sp>
    </p:spTree>
    <p:extLst>
      <p:ext uri="{BB962C8B-B14F-4D97-AF65-F5344CB8AC3E}">
        <p14:creationId xmlns:p14="http://schemas.microsoft.com/office/powerpoint/2010/main" val="1439561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C3D1-1393-4E70-B4EE-31DD02E53C45}"/>
              </a:ext>
            </a:extLst>
          </p:cNvPr>
          <p:cNvSpPr>
            <a:spLocks noGrp="1"/>
          </p:cNvSpPr>
          <p:nvPr>
            <p:ph type="title"/>
          </p:nvPr>
        </p:nvSpPr>
        <p:spPr/>
        <p:txBody>
          <a:bodyPr/>
          <a:lstStyle/>
          <a:p>
            <a:r>
              <a:rPr lang="en-US" dirty="0"/>
              <a:t>Dates</a:t>
            </a:r>
          </a:p>
        </p:txBody>
      </p:sp>
      <p:sp>
        <p:nvSpPr>
          <p:cNvPr id="3" name="Content Placeholder 2">
            <a:extLst>
              <a:ext uri="{FF2B5EF4-FFF2-40B4-BE49-F238E27FC236}">
                <a16:creationId xmlns:a16="http://schemas.microsoft.com/office/drawing/2014/main" id="{57241A80-AE62-4B9D-A9EF-7996F5529335}"/>
              </a:ext>
            </a:extLst>
          </p:cNvPr>
          <p:cNvSpPr>
            <a:spLocks noGrp="1"/>
          </p:cNvSpPr>
          <p:nvPr>
            <p:ph idx="1"/>
          </p:nvPr>
        </p:nvSpPr>
        <p:spPr/>
        <p:txBody>
          <a:bodyPr/>
          <a:lstStyle/>
          <a:p>
            <a:pPr marL="0" indent="0">
              <a:buNone/>
            </a:pPr>
            <a:r>
              <a:rPr lang="en-US" dirty="0"/>
              <a:t>var d = new Date();</a:t>
            </a:r>
          </a:p>
          <a:p>
            <a:pPr marL="0" indent="0">
              <a:buNone/>
            </a:pPr>
            <a:r>
              <a:rPr lang="en-US" dirty="0"/>
              <a:t>Ex: var d = new Date("October 13, 2014 11:13:00");</a:t>
            </a:r>
          </a:p>
        </p:txBody>
      </p:sp>
    </p:spTree>
    <p:extLst>
      <p:ext uri="{BB962C8B-B14F-4D97-AF65-F5344CB8AC3E}">
        <p14:creationId xmlns:p14="http://schemas.microsoft.com/office/powerpoint/2010/main" val="198738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FF49-239F-4D0F-9BCD-F39C33FC76C9}"/>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ABA63207-CB14-4060-8138-008FFB8942C7}"/>
              </a:ext>
            </a:extLst>
          </p:cNvPr>
          <p:cNvSpPr>
            <a:spLocks noGrp="1"/>
          </p:cNvSpPr>
          <p:nvPr>
            <p:ph idx="1"/>
          </p:nvPr>
        </p:nvSpPr>
        <p:spPr/>
        <p:txBody>
          <a:bodyPr/>
          <a:lstStyle/>
          <a:p>
            <a:r>
              <a:rPr lang="en-US" dirty="0"/>
              <a:t>Objects are variables too. But objects can contain many values.</a:t>
            </a:r>
          </a:p>
          <a:p>
            <a:r>
              <a:rPr lang="en-US" dirty="0"/>
              <a:t>var car = {</a:t>
            </a:r>
            <a:r>
              <a:rPr lang="en-US" dirty="0" err="1"/>
              <a:t>type:"Fiat</a:t>
            </a:r>
            <a:r>
              <a:rPr lang="en-US" dirty="0"/>
              <a:t>", model:"500", </a:t>
            </a:r>
            <a:r>
              <a:rPr lang="en-US" dirty="0" err="1"/>
              <a:t>color:"white</a:t>
            </a:r>
            <a:r>
              <a:rPr lang="en-US" dirty="0"/>
              <a:t>"};</a:t>
            </a:r>
          </a:p>
          <a:p>
            <a:r>
              <a:rPr lang="en-US" dirty="0"/>
              <a:t>var person = {</a:t>
            </a:r>
            <a:br>
              <a:rPr lang="en-US" dirty="0"/>
            </a:br>
            <a:r>
              <a:rPr lang="en-US" dirty="0"/>
              <a:t>  </a:t>
            </a:r>
            <a:r>
              <a:rPr lang="en-US" dirty="0" err="1"/>
              <a:t>firstName</a:t>
            </a:r>
            <a:r>
              <a:rPr lang="en-US" dirty="0"/>
              <a:t>: "John",</a:t>
            </a:r>
            <a:br>
              <a:rPr lang="en-US" dirty="0"/>
            </a:br>
            <a:r>
              <a:rPr lang="en-US" dirty="0"/>
              <a:t>  </a:t>
            </a:r>
            <a:r>
              <a:rPr lang="en-US" dirty="0" err="1"/>
              <a:t>lastName</a:t>
            </a:r>
            <a:r>
              <a:rPr lang="en-US" dirty="0"/>
              <a:t>: "Doe",</a:t>
            </a:r>
            <a:br>
              <a:rPr lang="en-US" dirty="0"/>
            </a:br>
            <a:r>
              <a:rPr lang="en-US" dirty="0"/>
              <a:t>  age: 50,</a:t>
            </a:r>
            <a:br>
              <a:rPr lang="en-US" dirty="0"/>
            </a:br>
            <a:r>
              <a:rPr lang="en-US" dirty="0"/>
              <a:t>  </a:t>
            </a:r>
            <a:r>
              <a:rPr lang="en-US" dirty="0" err="1"/>
              <a:t>eyeColor</a:t>
            </a:r>
            <a:r>
              <a:rPr lang="en-US" dirty="0"/>
              <a:t>: "blue"</a:t>
            </a:r>
            <a:br>
              <a:rPr lang="en-US" dirty="0"/>
            </a:br>
            <a:r>
              <a:rPr lang="en-US" dirty="0"/>
              <a:t>};</a:t>
            </a:r>
          </a:p>
          <a:p>
            <a:r>
              <a:rPr lang="en-US" dirty="0"/>
              <a:t>Calling Object Properties : </a:t>
            </a:r>
            <a:r>
              <a:rPr lang="en-US" dirty="0" err="1"/>
              <a:t>person.lastName</a:t>
            </a:r>
            <a:r>
              <a:rPr lang="en-US" dirty="0"/>
              <a:t>; person["</a:t>
            </a:r>
            <a:r>
              <a:rPr lang="en-US" dirty="0" err="1"/>
              <a:t>lastName</a:t>
            </a:r>
            <a:r>
              <a:rPr lang="en-US" dirty="0"/>
              <a:t>"];</a:t>
            </a:r>
          </a:p>
        </p:txBody>
      </p:sp>
    </p:spTree>
    <p:extLst>
      <p:ext uri="{BB962C8B-B14F-4D97-AF65-F5344CB8AC3E}">
        <p14:creationId xmlns:p14="http://schemas.microsoft.com/office/powerpoint/2010/main" val="2840238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BBA0-6060-41CD-BDED-DBFF5A254832}"/>
              </a:ext>
            </a:extLst>
          </p:cNvPr>
          <p:cNvSpPr>
            <a:spLocks noGrp="1"/>
          </p:cNvSpPr>
          <p:nvPr>
            <p:ph type="title"/>
          </p:nvPr>
        </p:nvSpPr>
        <p:spPr/>
        <p:txBody>
          <a:bodyPr/>
          <a:lstStyle/>
          <a:p>
            <a:r>
              <a:rPr lang="en-US" dirty="0"/>
              <a:t>ES 6</a:t>
            </a:r>
          </a:p>
        </p:txBody>
      </p:sp>
      <p:pic>
        <p:nvPicPr>
          <p:cNvPr id="4" name="Content Placeholder 3">
            <a:extLst>
              <a:ext uri="{FF2B5EF4-FFF2-40B4-BE49-F238E27FC236}">
                <a16:creationId xmlns:a16="http://schemas.microsoft.com/office/drawing/2014/main" id="{E283F374-B051-4656-B9AC-37C68A957B25}"/>
              </a:ext>
            </a:extLst>
          </p:cNvPr>
          <p:cNvPicPr>
            <a:picLocks noGrp="1" noChangeAspect="1"/>
          </p:cNvPicPr>
          <p:nvPr>
            <p:ph idx="1"/>
          </p:nvPr>
        </p:nvPicPr>
        <p:blipFill>
          <a:blip r:embed="rId2"/>
          <a:stretch>
            <a:fillRect/>
          </a:stretch>
        </p:blipFill>
        <p:spPr>
          <a:xfrm>
            <a:off x="3432313" y="1242531"/>
            <a:ext cx="4758641" cy="4910918"/>
          </a:xfrm>
          <a:prstGeom prst="rect">
            <a:avLst/>
          </a:prstGeom>
        </p:spPr>
      </p:pic>
    </p:spTree>
    <p:extLst>
      <p:ext uri="{BB962C8B-B14F-4D97-AF65-F5344CB8AC3E}">
        <p14:creationId xmlns:p14="http://schemas.microsoft.com/office/powerpoint/2010/main" val="3017782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0FF-FBD2-4E05-92BE-7417C071A17F}"/>
              </a:ext>
            </a:extLst>
          </p:cNvPr>
          <p:cNvSpPr>
            <a:spLocks noGrp="1"/>
          </p:cNvSpPr>
          <p:nvPr>
            <p:ph type="title"/>
          </p:nvPr>
        </p:nvSpPr>
        <p:spPr/>
        <p:txBody>
          <a:bodyPr/>
          <a:lstStyle/>
          <a:p>
            <a:r>
              <a:rPr lang="en-US" b="1" dirty="0"/>
              <a:t> ES6</a:t>
            </a:r>
            <a:endParaRPr lang="en-US" dirty="0"/>
          </a:p>
        </p:txBody>
      </p:sp>
      <p:sp>
        <p:nvSpPr>
          <p:cNvPr id="3" name="Content Placeholder 2">
            <a:extLst>
              <a:ext uri="{FF2B5EF4-FFF2-40B4-BE49-F238E27FC236}">
                <a16:creationId xmlns:a16="http://schemas.microsoft.com/office/drawing/2014/main" id="{26745395-2871-417A-89BC-ABC9DF4552FD}"/>
              </a:ext>
            </a:extLst>
          </p:cNvPr>
          <p:cNvSpPr>
            <a:spLocks noGrp="1"/>
          </p:cNvSpPr>
          <p:nvPr>
            <p:ph idx="1"/>
          </p:nvPr>
        </p:nvSpPr>
        <p:spPr/>
        <p:txBody>
          <a:bodyPr>
            <a:normAutofit fontScale="92500" lnSpcReduction="20000"/>
          </a:bodyPr>
          <a:lstStyle/>
          <a:p>
            <a:pPr fontAlgn="base"/>
            <a:r>
              <a:rPr lang="en-US" dirty="0"/>
              <a:t>Default Parameters in ES6</a:t>
            </a:r>
          </a:p>
          <a:p>
            <a:pPr fontAlgn="base"/>
            <a:r>
              <a:rPr lang="en-US" dirty="0"/>
              <a:t>Template Literals in ES6</a:t>
            </a:r>
          </a:p>
          <a:p>
            <a:pPr fontAlgn="base"/>
            <a:r>
              <a:rPr lang="en-US" dirty="0"/>
              <a:t>Multi-line Strings in ES6</a:t>
            </a:r>
          </a:p>
          <a:p>
            <a:pPr fontAlgn="base"/>
            <a:r>
              <a:rPr lang="en-US" dirty="0" err="1"/>
              <a:t>Destructuring</a:t>
            </a:r>
            <a:r>
              <a:rPr lang="en-US" dirty="0"/>
              <a:t> Assignment in ES6</a:t>
            </a:r>
          </a:p>
          <a:p>
            <a:pPr fontAlgn="base"/>
            <a:r>
              <a:rPr lang="en-US" dirty="0"/>
              <a:t>Enhanced Object Literals in ES6</a:t>
            </a:r>
          </a:p>
          <a:p>
            <a:pPr fontAlgn="base"/>
            <a:r>
              <a:rPr lang="en-US" dirty="0"/>
              <a:t>Arrow Functions in ES6</a:t>
            </a:r>
          </a:p>
          <a:p>
            <a:pPr fontAlgn="base"/>
            <a:r>
              <a:rPr lang="en-US" dirty="0"/>
              <a:t>Promises in ES6</a:t>
            </a:r>
          </a:p>
          <a:p>
            <a:pPr fontAlgn="base"/>
            <a:r>
              <a:rPr lang="en-US" dirty="0"/>
              <a:t>Block-Scoped Constructs Let and Const</a:t>
            </a:r>
          </a:p>
          <a:p>
            <a:pPr fontAlgn="base"/>
            <a:r>
              <a:rPr lang="en-US" dirty="0"/>
              <a:t>Classes in ES6</a:t>
            </a:r>
          </a:p>
          <a:p>
            <a:pPr fontAlgn="base"/>
            <a:r>
              <a:rPr lang="en-US" dirty="0"/>
              <a:t>Modules in ES6</a:t>
            </a:r>
          </a:p>
          <a:p>
            <a:endParaRPr lang="en-US" dirty="0"/>
          </a:p>
        </p:txBody>
      </p:sp>
    </p:spTree>
    <p:extLst>
      <p:ext uri="{BB962C8B-B14F-4D97-AF65-F5344CB8AC3E}">
        <p14:creationId xmlns:p14="http://schemas.microsoft.com/office/powerpoint/2010/main" val="3243857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4E3E-24BA-4AE4-92F1-B060CAFD9A3A}"/>
              </a:ext>
            </a:extLst>
          </p:cNvPr>
          <p:cNvSpPr>
            <a:spLocks noGrp="1"/>
          </p:cNvSpPr>
          <p:nvPr>
            <p:ph type="title"/>
          </p:nvPr>
        </p:nvSpPr>
        <p:spPr/>
        <p:txBody>
          <a:bodyPr/>
          <a:lstStyle/>
          <a:p>
            <a:r>
              <a:rPr lang="en-US" dirty="0"/>
              <a:t>Default Value</a:t>
            </a:r>
          </a:p>
        </p:txBody>
      </p:sp>
      <p:sp>
        <p:nvSpPr>
          <p:cNvPr id="3" name="Content Placeholder 2">
            <a:extLst>
              <a:ext uri="{FF2B5EF4-FFF2-40B4-BE49-F238E27FC236}">
                <a16:creationId xmlns:a16="http://schemas.microsoft.com/office/drawing/2014/main" id="{51FF7D88-F933-42F8-B8C4-F920AD1840AF}"/>
              </a:ext>
            </a:extLst>
          </p:cNvPr>
          <p:cNvSpPr>
            <a:spLocks noGrp="1"/>
          </p:cNvSpPr>
          <p:nvPr>
            <p:ph idx="1"/>
          </p:nvPr>
        </p:nvSpPr>
        <p:spPr/>
        <p:txBody>
          <a:bodyPr/>
          <a:lstStyle/>
          <a:p>
            <a:r>
              <a:rPr lang="en-US" dirty="0"/>
              <a:t>var link = function(height = 50, color = 'red', </a:t>
            </a:r>
            <a:r>
              <a:rPr lang="en-US" dirty="0" err="1"/>
              <a:t>url</a:t>
            </a:r>
            <a:r>
              <a:rPr lang="en-US" dirty="0"/>
              <a:t> = 'http://azat.co’)</a:t>
            </a:r>
          </a:p>
          <a:p>
            <a:pPr marL="0" indent="0">
              <a:buNone/>
            </a:pPr>
            <a:r>
              <a:rPr lang="en-US" dirty="0"/>
              <a:t> { </a:t>
            </a:r>
          </a:p>
          <a:p>
            <a:pPr marL="0" indent="0">
              <a:buNone/>
            </a:pPr>
            <a:endParaRPr lang="en-US" dirty="0"/>
          </a:p>
          <a:p>
            <a:pPr marL="0" indent="0">
              <a:buNone/>
            </a:pPr>
            <a:r>
              <a:rPr lang="en-US" dirty="0"/>
              <a:t>Console.log(height);</a:t>
            </a:r>
          </a:p>
          <a:p>
            <a:pPr marL="0" indent="0">
              <a:buNone/>
            </a:pPr>
            <a:endParaRPr lang="en-US" dirty="0"/>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2086468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7E10-D3D1-4A9D-BC6F-BA6FFA446831}"/>
              </a:ext>
            </a:extLst>
          </p:cNvPr>
          <p:cNvSpPr>
            <a:spLocks noGrp="1"/>
          </p:cNvSpPr>
          <p:nvPr>
            <p:ph type="title"/>
          </p:nvPr>
        </p:nvSpPr>
        <p:spPr/>
        <p:txBody>
          <a:bodyPr/>
          <a:lstStyle/>
          <a:p>
            <a:r>
              <a:rPr lang="en-US" b="1" dirty="0"/>
              <a:t>Template Literals in ES6</a:t>
            </a:r>
            <a:endParaRPr lang="en-US" dirty="0"/>
          </a:p>
        </p:txBody>
      </p:sp>
      <p:sp>
        <p:nvSpPr>
          <p:cNvPr id="3" name="Content Placeholder 2">
            <a:extLst>
              <a:ext uri="{FF2B5EF4-FFF2-40B4-BE49-F238E27FC236}">
                <a16:creationId xmlns:a16="http://schemas.microsoft.com/office/drawing/2014/main" id="{8C802B97-3DF5-4980-B731-BA0F0900709F}"/>
              </a:ext>
            </a:extLst>
          </p:cNvPr>
          <p:cNvSpPr>
            <a:spLocks noGrp="1"/>
          </p:cNvSpPr>
          <p:nvPr>
            <p:ph idx="1"/>
          </p:nvPr>
        </p:nvSpPr>
        <p:spPr/>
        <p:txBody>
          <a:bodyPr/>
          <a:lstStyle/>
          <a:p>
            <a:pPr marL="0" indent="0">
              <a:buNone/>
            </a:pPr>
            <a:r>
              <a:rPr lang="en-US" dirty="0"/>
              <a:t>Es 5 : </a:t>
            </a:r>
          </a:p>
          <a:p>
            <a:pPr marL="0" indent="0">
              <a:buNone/>
            </a:pPr>
            <a:r>
              <a:rPr lang="en-US" dirty="0"/>
              <a:t>var name = 'Your name is ' + first + ' ' + last + '.' var </a:t>
            </a:r>
            <a:r>
              <a:rPr lang="en-US" dirty="0" err="1"/>
              <a:t>url</a:t>
            </a:r>
            <a:r>
              <a:rPr lang="en-US" dirty="0"/>
              <a:t> = 'http://localhost:3000/</a:t>
            </a:r>
            <a:r>
              <a:rPr lang="en-US" dirty="0" err="1"/>
              <a:t>api</a:t>
            </a:r>
            <a:r>
              <a:rPr lang="en-US" dirty="0"/>
              <a:t>/messages/' + id</a:t>
            </a:r>
          </a:p>
          <a:p>
            <a:pPr marL="0" indent="0">
              <a:buNone/>
            </a:pPr>
            <a:endParaRPr lang="en-US" dirty="0"/>
          </a:p>
          <a:p>
            <a:pPr marL="0" indent="0">
              <a:buNone/>
            </a:pPr>
            <a:r>
              <a:rPr lang="en-US" dirty="0"/>
              <a:t>Es 6: </a:t>
            </a:r>
          </a:p>
          <a:p>
            <a:pPr marL="0" indent="0">
              <a:buNone/>
            </a:pPr>
            <a:endParaRPr lang="en-US" dirty="0"/>
          </a:p>
          <a:p>
            <a:pPr marL="0" indent="0">
              <a:buNone/>
            </a:pPr>
            <a:r>
              <a:rPr lang="en-US" dirty="0"/>
              <a:t>var name = `Your name is ${first} ${last}.` var </a:t>
            </a:r>
            <a:r>
              <a:rPr lang="en-US" dirty="0" err="1"/>
              <a:t>url</a:t>
            </a:r>
            <a:r>
              <a:rPr lang="en-US" dirty="0"/>
              <a:t> = `http://localhost:3000/</a:t>
            </a:r>
            <a:r>
              <a:rPr lang="en-US" dirty="0" err="1"/>
              <a:t>api</a:t>
            </a:r>
            <a:r>
              <a:rPr lang="en-US" dirty="0"/>
              <a:t>/messages/${id}`</a:t>
            </a:r>
          </a:p>
        </p:txBody>
      </p:sp>
    </p:spTree>
    <p:extLst>
      <p:ext uri="{BB962C8B-B14F-4D97-AF65-F5344CB8AC3E}">
        <p14:creationId xmlns:p14="http://schemas.microsoft.com/office/powerpoint/2010/main" val="277304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F4C5-614A-4100-90D0-6CA76B7AD00E}"/>
              </a:ext>
            </a:extLst>
          </p:cNvPr>
          <p:cNvSpPr>
            <a:spLocks noGrp="1"/>
          </p:cNvSpPr>
          <p:nvPr>
            <p:ph type="title"/>
          </p:nvPr>
        </p:nvSpPr>
        <p:spPr/>
        <p:txBody>
          <a:bodyPr/>
          <a:lstStyle/>
          <a:p>
            <a:r>
              <a:rPr lang="en-US" b="1" dirty="0"/>
              <a:t>3. Multi-line Strings in ES6</a:t>
            </a:r>
            <a:endParaRPr lang="en-US" dirty="0"/>
          </a:p>
        </p:txBody>
      </p:sp>
      <p:sp>
        <p:nvSpPr>
          <p:cNvPr id="3" name="Content Placeholder 2">
            <a:extLst>
              <a:ext uri="{FF2B5EF4-FFF2-40B4-BE49-F238E27FC236}">
                <a16:creationId xmlns:a16="http://schemas.microsoft.com/office/drawing/2014/main" id="{9A5B4099-EDB4-4229-8A07-BE3D28D5ED16}"/>
              </a:ext>
            </a:extLst>
          </p:cNvPr>
          <p:cNvSpPr>
            <a:spLocks noGrp="1"/>
          </p:cNvSpPr>
          <p:nvPr>
            <p:ph idx="1"/>
          </p:nvPr>
        </p:nvSpPr>
        <p:spPr>
          <a:xfrm>
            <a:off x="838200" y="1590261"/>
            <a:ext cx="10515600" cy="4586702"/>
          </a:xfrm>
        </p:spPr>
        <p:txBody>
          <a:bodyPr>
            <a:normAutofit/>
          </a:bodyPr>
          <a:lstStyle/>
          <a:p>
            <a:r>
              <a:rPr lang="en-US" dirty="0"/>
              <a:t>Es 5: </a:t>
            </a:r>
          </a:p>
          <a:p>
            <a:pPr marL="0" indent="0">
              <a:buNone/>
            </a:pPr>
            <a:r>
              <a:rPr lang="en-US" dirty="0"/>
              <a:t>var </a:t>
            </a:r>
            <a:r>
              <a:rPr lang="en-US" dirty="0" err="1"/>
              <a:t>roadPoem</a:t>
            </a:r>
            <a:r>
              <a:rPr lang="en-US" dirty="0"/>
              <a:t> = 'Then took the other, as just as fair,\n\t' + 'And having perhaps the better claim\n\t' + 'Because it was grassy and wanted wear,\n\t' + 'Though as for that the passing there\n\t' + 'Had worn them really about the same,\n\t' var </a:t>
            </a:r>
            <a:r>
              <a:rPr lang="en-US" dirty="0" err="1"/>
              <a:t>fourAgreements</a:t>
            </a:r>
            <a:r>
              <a:rPr lang="en-US" dirty="0"/>
              <a:t> = 'You have the right to be you.\n\ You can only be you when you do your best.’</a:t>
            </a:r>
          </a:p>
          <a:p>
            <a:pPr marL="0" indent="0">
              <a:buNone/>
            </a:pPr>
            <a:endParaRPr lang="en-US" dirty="0"/>
          </a:p>
          <a:p>
            <a:pPr marL="0" indent="0">
              <a:buNone/>
            </a:pPr>
            <a:r>
              <a:rPr lang="en-US" dirty="0"/>
              <a:t>Es 6: </a:t>
            </a:r>
          </a:p>
          <a:p>
            <a:pPr marL="0" indent="0">
              <a:buNone/>
            </a:pPr>
            <a:r>
              <a:rPr lang="en-US" dirty="0"/>
              <a:t>var </a:t>
            </a:r>
            <a:r>
              <a:rPr lang="en-US" dirty="0" err="1"/>
              <a:t>roadPoem</a:t>
            </a:r>
            <a:r>
              <a:rPr lang="en-US" dirty="0"/>
              <a:t> =`hello </a:t>
            </a:r>
            <a:br>
              <a:rPr lang="en-US" dirty="0"/>
            </a:br>
            <a:r>
              <a:rPr lang="en-US" dirty="0"/>
              <a:t>world`</a:t>
            </a:r>
          </a:p>
        </p:txBody>
      </p:sp>
    </p:spTree>
    <p:extLst>
      <p:ext uri="{BB962C8B-B14F-4D97-AF65-F5344CB8AC3E}">
        <p14:creationId xmlns:p14="http://schemas.microsoft.com/office/powerpoint/2010/main" val="3256415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D1DD-AB90-4F81-8483-287A022FA4EA}"/>
              </a:ext>
            </a:extLst>
          </p:cNvPr>
          <p:cNvSpPr>
            <a:spLocks noGrp="1"/>
          </p:cNvSpPr>
          <p:nvPr>
            <p:ph type="title"/>
          </p:nvPr>
        </p:nvSpPr>
        <p:spPr/>
        <p:txBody>
          <a:bodyPr/>
          <a:lstStyle/>
          <a:p>
            <a:r>
              <a:rPr lang="en-US" b="1" dirty="0"/>
              <a:t>4. </a:t>
            </a:r>
            <a:r>
              <a:rPr lang="en-US" b="1" dirty="0" err="1"/>
              <a:t>Destructuring</a:t>
            </a:r>
            <a:r>
              <a:rPr lang="en-US" b="1" dirty="0"/>
              <a:t> Assignment in ES6</a:t>
            </a:r>
            <a:endParaRPr lang="en-US" dirty="0"/>
          </a:p>
        </p:txBody>
      </p:sp>
      <p:sp>
        <p:nvSpPr>
          <p:cNvPr id="3" name="Content Placeholder 2">
            <a:extLst>
              <a:ext uri="{FF2B5EF4-FFF2-40B4-BE49-F238E27FC236}">
                <a16:creationId xmlns:a16="http://schemas.microsoft.com/office/drawing/2014/main" id="{18765294-F1D8-4309-B74B-2445B43CECE9}"/>
              </a:ext>
            </a:extLst>
          </p:cNvPr>
          <p:cNvSpPr>
            <a:spLocks noGrp="1"/>
          </p:cNvSpPr>
          <p:nvPr>
            <p:ph idx="1"/>
          </p:nvPr>
        </p:nvSpPr>
        <p:spPr/>
        <p:txBody>
          <a:bodyPr>
            <a:normAutofit fontScale="85000" lnSpcReduction="20000"/>
          </a:bodyPr>
          <a:lstStyle/>
          <a:p>
            <a:pPr marL="0" indent="0">
              <a:buNone/>
            </a:pPr>
            <a:r>
              <a:rPr lang="en-US" dirty="0"/>
              <a:t>Es 5: </a:t>
            </a:r>
            <a:br>
              <a:rPr lang="en-US" dirty="0"/>
            </a:br>
            <a:r>
              <a:rPr lang="en-US" dirty="0"/>
              <a:t>Var x = [10, 20, 30, 40, 50];</a:t>
            </a:r>
          </a:p>
          <a:p>
            <a:pPr marL="0" indent="0">
              <a:buNone/>
            </a:pPr>
            <a:r>
              <a:rPr lang="en-US" dirty="0"/>
              <a:t>Console.log(x[0])</a:t>
            </a:r>
          </a:p>
          <a:p>
            <a:pPr marL="0" indent="0">
              <a:buNone/>
            </a:pPr>
            <a:r>
              <a:rPr lang="en-US" dirty="0"/>
              <a:t>Es 6: </a:t>
            </a:r>
          </a:p>
          <a:p>
            <a:pPr marL="0" indent="0">
              <a:buNone/>
            </a:pPr>
            <a:r>
              <a:rPr lang="en-US" dirty="0"/>
              <a:t>[a, b, ...rest] = [10, 20, 30, 40, 50];</a:t>
            </a:r>
          </a:p>
          <a:p>
            <a:pPr marL="0" indent="0">
              <a:buNone/>
            </a:pPr>
            <a:r>
              <a:rPr lang="en-US" dirty="0"/>
              <a:t>Console.log(a),</a:t>
            </a:r>
            <a:br>
              <a:rPr lang="en-US" dirty="0"/>
            </a:br>
            <a:r>
              <a:rPr lang="en-US" dirty="0"/>
              <a:t>console.log(rest)</a:t>
            </a:r>
          </a:p>
          <a:p>
            <a:pPr marL="0" indent="0">
              <a:buNone/>
            </a:pPr>
            <a:r>
              <a:rPr lang="en-US" dirty="0"/>
              <a:t>Ex :2</a:t>
            </a:r>
          </a:p>
          <a:p>
            <a:pPr marL="0" indent="0">
              <a:buNone/>
            </a:pPr>
            <a:r>
              <a:rPr lang="en-US" dirty="0"/>
              <a:t>const o = {p: 42, q: true};</a:t>
            </a:r>
          </a:p>
          <a:p>
            <a:pPr marL="0" indent="0">
              <a:buNone/>
            </a:pPr>
            <a:r>
              <a:rPr lang="en-US" dirty="0"/>
              <a:t>const {p, q} = o;</a:t>
            </a:r>
          </a:p>
          <a:p>
            <a:pPr marL="0" indent="0">
              <a:buNone/>
            </a:pPr>
            <a:r>
              <a:rPr lang="en-US" dirty="0"/>
              <a:t>console.log(p); // 42</a:t>
            </a:r>
          </a:p>
          <a:p>
            <a:pPr marL="0" indent="0">
              <a:buNone/>
            </a:pPr>
            <a:r>
              <a:rPr lang="en-US" dirty="0"/>
              <a:t>console.log(q); // true </a:t>
            </a:r>
          </a:p>
        </p:txBody>
      </p:sp>
    </p:spTree>
    <p:extLst>
      <p:ext uri="{BB962C8B-B14F-4D97-AF65-F5344CB8AC3E}">
        <p14:creationId xmlns:p14="http://schemas.microsoft.com/office/powerpoint/2010/main" val="2130859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2042-A011-4BD9-BFF5-04BD7334458E}"/>
              </a:ext>
            </a:extLst>
          </p:cNvPr>
          <p:cNvSpPr>
            <a:spLocks noGrp="1"/>
          </p:cNvSpPr>
          <p:nvPr>
            <p:ph type="title"/>
          </p:nvPr>
        </p:nvSpPr>
        <p:spPr/>
        <p:txBody>
          <a:bodyPr/>
          <a:lstStyle/>
          <a:p>
            <a:r>
              <a:rPr lang="en-US" b="1" dirty="0"/>
              <a:t>Arrow Functions in ES6</a:t>
            </a:r>
            <a:br>
              <a:rPr lang="en-US" b="1" dirty="0"/>
            </a:br>
            <a:endParaRPr lang="en-US" dirty="0"/>
          </a:p>
        </p:txBody>
      </p:sp>
      <p:sp>
        <p:nvSpPr>
          <p:cNvPr id="3" name="Content Placeholder 2">
            <a:extLst>
              <a:ext uri="{FF2B5EF4-FFF2-40B4-BE49-F238E27FC236}">
                <a16:creationId xmlns:a16="http://schemas.microsoft.com/office/drawing/2014/main" id="{0038D6BF-4A47-4979-9152-F496E519E6FB}"/>
              </a:ext>
            </a:extLst>
          </p:cNvPr>
          <p:cNvSpPr>
            <a:spLocks noGrp="1"/>
          </p:cNvSpPr>
          <p:nvPr>
            <p:ph idx="1"/>
          </p:nvPr>
        </p:nvSpPr>
        <p:spPr/>
        <p:txBody>
          <a:bodyPr>
            <a:normAutofit lnSpcReduction="10000"/>
          </a:bodyPr>
          <a:lstStyle/>
          <a:p>
            <a:pPr marL="0" indent="0">
              <a:buNone/>
            </a:pPr>
            <a:r>
              <a:rPr lang="en-US" dirty="0"/>
              <a:t>var ids =['5632953c4e345e145fdf2df8','563295464e345e145fdf2df9']var messages = </a:t>
            </a:r>
            <a:r>
              <a:rPr lang="en-US" dirty="0" err="1"/>
              <a:t>ids.map</a:t>
            </a:r>
            <a:r>
              <a:rPr lang="en-US" dirty="0"/>
              <a:t>(value =&gt; `ID is ${value}`) // implicit return</a:t>
            </a:r>
          </a:p>
          <a:p>
            <a:pPr marL="0" indent="0">
              <a:buNone/>
            </a:pPr>
            <a:endParaRPr lang="en-US" dirty="0"/>
          </a:p>
          <a:p>
            <a:pPr marL="0" indent="0">
              <a:buNone/>
            </a:pPr>
            <a:r>
              <a:rPr lang="en-US" dirty="0"/>
              <a:t>Es 5:</a:t>
            </a:r>
          </a:p>
          <a:p>
            <a:pPr marL="0" indent="0">
              <a:buNone/>
            </a:pPr>
            <a:r>
              <a:rPr lang="en-US" dirty="0"/>
              <a:t>var wait1000 = new Promise(function(resolve, reject) { </a:t>
            </a:r>
            <a:r>
              <a:rPr lang="en-US" dirty="0" err="1"/>
              <a:t>setTimeout</a:t>
            </a:r>
            <a:r>
              <a:rPr lang="en-US" dirty="0"/>
              <a:t>(resolve, 1000) }).then(function() { console.log('Yay!') })</a:t>
            </a:r>
          </a:p>
          <a:p>
            <a:pPr marL="0" indent="0">
              <a:buNone/>
            </a:pPr>
            <a:r>
              <a:rPr lang="en-US" dirty="0"/>
              <a:t>Es 6: </a:t>
            </a:r>
          </a:p>
          <a:p>
            <a:pPr marL="0" indent="0">
              <a:buNone/>
            </a:pPr>
            <a:r>
              <a:rPr lang="en-US" dirty="0"/>
              <a:t>var wait1000 = new Promise((resolve, reject)=&gt; { </a:t>
            </a:r>
            <a:r>
              <a:rPr lang="en-US" dirty="0" err="1"/>
              <a:t>setTimeout</a:t>
            </a:r>
            <a:r>
              <a:rPr lang="en-US" dirty="0"/>
              <a:t>(resolve, 1000) }).then(()=&gt; { console.log('Yay!') })</a:t>
            </a:r>
          </a:p>
        </p:txBody>
      </p:sp>
    </p:spTree>
    <p:extLst>
      <p:ext uri="{BB962C8B-B14F-4D97-AF65-F5344CB8AC3E}">
        <p14:creationId xmlns:p14="http://schemas.microsoft.com/office/powerpoint/2010/main" val="3764145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35A7-1BA6-4F86-9B72-2E5B6802E296}"/>
              </a:ext>
            </a:extLst>
          </p:cNvPr>
          <p:cNvSpPr>
            <a:spLocks noGrp="1"/>
          </p:cNvSpPr>
          <p:nvPr>
            <p:ph type="title"/>
          </p:nvPr>
        </p:nvSpPr>
        <p:spPr/>
        <p:txBody>
          <a:bodyPr/>
          <a:lstStyle/>
          <a:p>
            <a:r>
              <a:rPr lang="en-US" b="1" dirty="0"/>
              <a:t>Block-Scoped Constructs Let and Const</a:t>
            </a:r>
            <a:endParaRPr lang="en-US" dirty="0"/>
          </a:p>
        </p:txBody>
      </p:sp>
      <p:sp>
        <p:nvSpPr>
          <p:cNvPr id="3" name="Content Placeholder 2">
            <a:extLst>
              <a:ext uri="{FF2B5EF4-FFF2-40B4-BE49-F238E27FC236}">
                <a16:creationId xmlns:a16="http://schemas.microsoft.com/office/drawing/2014/main" id="{756D56AB-8DCD-48B0-AD64-3C6F56090302}"/>
              </a:ext>
            </a:extLst>
          </p:cNvPr>
          <p:cNvSpPr>
            <a:spLocks noGrp="1"/>
          </p:cNvSpPr>
          <p:nvPr>
            <p:ph idx="1"/>
          </p:nvPr>
        </p:nvSpPr>
        <p:spPr/>
        <p:txBody>
          <a:bodyPr/>
          <a:lstStyle/>
          <a:p>
            <a:r>
              <a:rPr lang="en-US" dirty="0"/>
              <a:t>Let and const </a:t>
            </a:r>
          </a:p>
          <a:p>
            <a:r>
              <a:rPr lang="en-US" b="1" i="1" dirty="0"/>
              <a:t>const`</a:t>
            </a:r>
            <a:r>
              <a:rPr lang="en-US" b="1" dirty="0"/>
              <a:t> means that the identifier can’t be reassigned</a:t>
            </a:r>
          </a:p>
          <a:p>
            <a:r>
              <a:rPr lang="en-US" b="1" dirty="0"/>
              <a:t>Hoisting is not supported , Let is block scope, var is global scope</a:t>
            </a:r>
          </a:p>
          <a:p>
            <a:r>
              <a:rPr lang="en-US" b="1" dirty="0"/>
              <a:t>Ex :</a:t>
            </a:r>
            <a:r>
              <a:rPr lang="en-US" dirty="0" err="1"/>
              <a:t>typeof</a:t>
            </a:r>
            <a:r>
              <a:rPr lang="en-US" dirty="0"/>
              <a:t> bar;</a:t>
            </a:r>
            <a:br>
              <a:rPr lang="en-US" dirty="0"/>
            </a:br>
            <a:r>
              <a:rPr lang="en-US" dirty="0"/>
              <a:t>let bar = ‘</a:t>
            </a:r>
            <a:r>
              <a:rPr lang="en-US" dirty="0" err="1"/>
              <a:t>baz</a:t>
            </a:r>
            <a:r>
              <a:rPr lang="en-US" dirty="0"/>
              <a:t>’;</a:t>
            </a:r>
          </a:p>
        </p:txBody>
      </p:sp>
    </p:spTree>
    <p:extLst>
      <p:ext uri="{BB962C8B-B14F-4D97-AF65-F5344CB8AC3E}">
        <p14:creationId xmlns:p14="http://schemas.microsoft.com/office/powerpoint/2010/main" val="2172422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A027-0935-41DD-9E31-05EE87A51C2B}"/>
              </a:ext>
            </a:extLst>
          </p:cNvPr>
          <p:cNvSpPr>
            <a:spLocks noGrp="1"/>
          </p:cNvSpPr>
          <p:nvPr>
            <p:ph type="title"/>
          </p:nvPr>
        </p:nvSpPr>
        <p:spPr/>
        <p:txBody>
          <a:bodyPr/>
          <a:lstStyle/>
          <a:p>
            <a:r>
              <a:rPr lang="en-US" b="1" dirty="0"/>
              <a:t>Classes in ES6</a:t>
            </a:r>
            <a:br>
              <a:rPr lang="en-US" b="1" dirty="0"/>
            </a:br>
            <a:endParaRPr lang="en-US" dirty="0"/>
          </a:p>
        </p:txBody>
      </p:sp>
      <p:sp>
        <p:nvSpPr>
          <p:cNvPr id="3" name="Content Placeholder 2">
            <a:extLst>
              <a:ext uri="{FF2B5EF4-FFF2-40B4-BE49-F238E27FC236}">
                <a16:creationId xmlns:a16="http://schemas.microsoft.com/office/drawing/2014/main" id="{44CC4DFA-B972-4643-80DC-F5A9E0A6FD35}"/>
              </a:ext>
            </a:extLst>
          </p:cNvPr>
          <p:cNvSpPr>
            <a:spLocks noGrp="1"/>
          </p:cNvSpPr>
          <p:nvPr>
            <p:ph idx="1"/>
          </p:nvPr>
        </p:nvSpPr>
        <p:spPr>
          <a:xfrm>
            <a:off x="838200" y="1825625"/>
            <a:ext cx="10515600" cy="4351338"/>
          </a:xfrm>
        </p:spPr>
        <p:txBody>
          <a:bodyPr>
            <a:normAutofit/>
          </a:bodyPr>
          <a:lstStyle/>
          <a:p>
            <a:pPr marL="0" indent="0">
              <a:buNone/>
            </a:pPr>
            <a:endParaRPr lang="en-US" dirty="0">
              <a:hlinkClick r:id="rId2"/>
            </a:endParaRPr>
          </a:p>
          <a:p>
            <a:pPr marL="514350" indent="-514350">
              <a:buAutoNum type="arabicParenR"/>
            </a:pPr>
            <a:r>
              <a:rPr lang="en-US" dirty="0">
                <a:hlinkClick r:id="rId2"/>
              </a:rPr>
              <a:t>http://es6-features.org/#BlockScopedVariables</a:t>
            </a:r>
            <a:endParaRPr lang="en-US" dirty="0"/>
          </a:p>
          <a:p>
            <a:pPr marL="514350" indent="-514350">
              <a:buFont typeface="Arial" panose="020B0604020202020204" pitchFamily="34" charset="0"/>
              <a:buAutoNum type="arabicParenR"/>
            </a:pPr>
            <a:r>
              <a:rPr lang="en-US" dirty="0">
                <a:hlinkClick r:id="rId3"/>
              </a:rPr>
              <a:t>https://www.w3schools.com/js/js_classes.asp</a:t>
            </a:r>
            <a:endParaRPr lang="en-US" dirty="0"/>
          </a:p>
          <a:p>
            <a:pPr marL="0" indent="0">
              <a:buNone/>
            </a:pPr>
            <a:endParaRPr lang="en-US" dirty="0"/>
          </a:p>
        </p:txBody>
      </p:sp>
    </p:spTree>
    <p:extLst>
      <p:ext uri="{BB962C8B-B14F-4D97-AF65-F5344CB8AC3E}">
        <p14:creationId xmlns:p14="http://schemas.microsoft.com/office/powerpoint/2010/main" val="4214268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8994-CA75-48BD-B330-68FAB8A94F05}"/>
              </a:ext>
            </a:extLst>
          </p:cNvPr>
          <p:cNvSpPr>
            <a:spLocks noGrp="1"/>
          </p:cNvSpPr>
          <p:nvPr>
            <p:ph type="title"/>
          </p:nvPr>
        </p:nvSpPr>
        <p:spPr/>
        <p:txBody>
          <a:bodyPr/>
          <a:lstStyle/>
          <a:p>
            <a:r>
              <a:rPr lang="en-US" dirty="0"/>
              <a:t>ES6 in your Node.js  or </a:t>
            </a:r>
            <a:r>
              <a:rPr lang="en-US" dirty="0">
                <a:hlinkClick r:id="rId2"/>
              </a:rPr>
              <a:t>Babel</a:t>
            </a:r>
            <a:r>
              <a:rPr lang="en-US" dirty="0"/>
              <a:t> </a:t>
            </a:r>
          </a:p>
        </p:txBody>
      </p:sp>
      <p:sp>
        <p:nvSpPr>
          <p:cNvPr id="3" name="Content Placeholder 2">
            <a:extLst>
              <a:ext uri="{FF2B5EF4-FFF2-40B4-BE49-F238E27FC236}">
                <a16:creationId xmlns:a16="http://schemas.microsoft.com/office/drawing/2014/main" id="{6414C652-9CFE-46FE-B624-5BC742A5EE0E}"/>
              </a:ext>
            </a:extLst>
          </p:cNvPr>
          <p:cNvSpPr>
            <a:spLocks noGrp="1"/>
          </p:cNvSpPr>
          <p:nvPr>
            <p:ph idx="1"/>
          </p:nvPr>
        </p:nvSpPr>
        <p:spPr/>
        <p:txBody>
          <a:bodyPr/>
          <a:lstStyle/>
          <a:p>
            <a:r>
              <a:rPr lang="en-US" dirty="0"/>
              <a:t>ES6 (ECMAScript 2015) is the latest stable version of JavaScript. It includes new language syntaxes and implementations for the language. Three years later implementation of these new features in JavaScript engines is still ongoing but you'd still like to write your code in ES6 because who wants to stay behind in this industry.</a:t>
            </a:r>
          </a:p>
          <a:p>
            <a:endParaRPr lang="en-US" dirty="0"/>
          </a:p>
          <a:p>
            <a:r>
              <a:rPr lang="en-US" dirty="0"/>
              <a:t>using </a:t>
            </a:r>
            <a:r>
              <a:rPr lang="en-US" dirty="0">
                <a:hlinkClick r:id="rId2"/>
              </a:rPr>
              <a:t>Babel</a:t>
            </a:r>
            <a:r>
              <a:rPr lang="en-US" dirty="0"/>
              <a:t>  or Node.js here to convert our ES6 code that can be understood by the existing JavaScript engines</a:t>
            </a:r>
          </a:p>
        </p:txBody>
      </p:sp>
    </p:spTree>
    <p:extLst>
      <p:ext uri="{BB962C8B-B14F-4D97-AF65-F5344CB8AC3E}">
        <p14:creationId xmlns:p14="http://schemas.microsoft.com/office/powerpoint/2010/main" val="86007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7629-A966-412E-9E7D-488E3D8281A7}"/>
              </a:ext>
            </a:extLst>
          </p:cNvPr>
          <p:cNvSpPr>
            <a:spLocks noGrp="1"/>
          </p:cNvSpPr>
          <p:nvPr>
            <p:ph type="title"/>
          </p:nvPr>
        </p:nvSpPr>
        <p:spPr/>
        <p:txBody>
          <a:bodyPr/>
          <a:lstStyle/>
          <a:p>
            <a:r>
              <a:rPr lang="en-US" dirty="0"/>
              <a:t>JavaScript Objects </a:t>
            </a:r>
          </a:p>
        </p:txBody>
      </p:sp>
      <p:sp>
        <p:nvSpPr>
          <p:cNvPr id="3" name="Content Placeholder 2">
            <a:extLst>
              <a:ext uri="{FF2B5EF4-FFF2-40B4-BE49-F238E27FC236}">
                <a16:creationId xmlns:a16="http://schemas.microsoft.com/office/drawing/2014/main" id="{E078B2F5-6606-4A2F-8F61-15AC981CD596}"/>
              </a:ext>
            </a:extLst>
          </p:cNvPr>
          <p:cNvSpPr>
            <a:spLocks noGrp="1"/>
          </p:cNvSpPr>
          <p:nvPr>
            <p:ph idx="1"/>
          </p:nvPr>
        </p:nvSpPr>
        <p:spPr/>
        <p:txBody>
          <a:bodyPr/>
          <a:lstStyle/>
          <a:p>
            <a:r>
              <a:rPr lang="en-US" dirty="0"/>
              <a:t>var person = {</a:t>
            </a:r>
            <a:br>
              <a:rPr lang="en-US" dirty="0"/>
            </a:br>
            <a:r>
              <a:rPr lang="en-US" dirty="0"/>
              <a:t>  </a:t>
            </a:r>
            <a:r>
              <a:rPr lang="en-US" dirty="0" err="1"/>
              <a:t>firstName</a:t>
            </a:r>
            <a:r>
              <a:rPr lang="en-US" dirty="0"/>
              <a:t>: "John",</a:t>
            </a:r>
            <a:br>
              <a:rPr lang="en-US" dirty="0"/>
            </a:br>
            <a:r>
              <a:rPr lang="en-US" dirty="0"/>
              <a:t>  </a:t>
            </a:r>
            <a:r>
              <a:rPr lang="en-US" dirty="0" err="1"/>
              <a:t>lastName</a:t>
            </a:r>
            <a:r>
              <a:rPr lang="en-US" dirty="0"/>
              <a:t> : "Doe",</a:t>
            </a:r>
            <a:br>
              <a:rPr lang="en-US" dirty="0"/>
            </a:br>
            <a:r>
              <a:rPr lang="en-US" dirty="0"/>
              <a:t>  id       : 5566,</a:t>
            </a:r>
            <a:br>
              <a:rPr lang="en-US" dirty="0"/>
            </a:br>
            <a:r>
              <a:rPr lang="en-US" dirty="0"/>
              <a:t>  </a:t>
            </a:r>
            <a:r>
              <a:rPr lang="en-US" dirty="0" err="1"/>
              <a:t>fullName</a:t>
            </a:r>
            <a:r>
              <a:rPr lang="en-US" dirty="0"/>
              <a:t> : function() {</a:t>
            </a:r>
            <a:br>
              <a:rPr lang="en-US" dirty="0"/>
            </a:br>
            <a:r>
              <a:rPr lang="en-US" dirty="0"/>
              <a:t>    return </a:t>
            </a:r>
            <a:r>
              <a:rPr lang="en-US" dirty="0" err="1"/>
              <a:t>this.firstName</a:t>
            </a:r>
            <a:r>
              <a:rPr lang="en-US" dirty="0"/>
              <a:t> + " " + </a:t>
            </a:r>
            <a:r>
              <a:rPr lang="en-US" dirty="0" err="1"/>
              <a:t>this.lastName</a:t>
            </a:r>
            <a:r>
              <a:rPr lang="en-US" dirty="0"/>
              <a:t>;</a:t>
            </a:r>
            <a:br>
              <a:rPr lang="en-US" dirty="0"/>
            </a:br>
            <a:r>
              <a:rPr lang="en-US" dirty="0"/>
              <a:t>  }</a:t>
            </a:r>
            <a:br>
              <a:rPr lang="en-US" dirty="0"/>
            </a:br>
            <a:r>
              <a:rPr lang="en-US" dirty="0"/>
              <a:t>};</a:t>
            </a:r>
          </a:p>
        </p:txBody>
      </p:sp>
    </p:spTree>
    <p:extLst>
      <p:ext uri="{BB962C8B-B14F-4D97-AF65-F5344CB8AC3E}">
        <p14:creationId xmlns:p14="http://schemas.microsoft.com/office/powerpoint/2010/main" val="3690818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9BD4-8D1A-435A-B9DF-D8A04117597B}"/>
              </a:ext>
            </a:extLst>
          </p:cNvPr>
          <p:cNvSpPr>
            <a:spLocks noGrp="1"/>
          </p:cNvSpPr>
          <p:nvPr>
            <p:ph type="title"/>
          </p:nvPr>
        </p:nvSpPr>
        <p:spPr/>
        <p:txBody>
          <a:bodyPr/>
          <a:lstStyle/>
          <a:p>
            <a:r>
              <a:rPr lang="en-US" dirty="0"/>
              <a:t> Typescript	</a:t>
            </a:r>
          </a:p>
        </p:txBody>
      </p:sp>
      <p:sp>
        <p:nvSpPr>
          <p:cNvPr id="6" name="Content Placeholder 5">
            <a:extLst>
              <a:ext uri="{FF2B5EF4-FFF2-40B4-BE49-F238E27FC236}">
                <a16:creationId xmlns:a16="http://schemas.microsoft.com/office/drawing/2014/main" id="{9751CCDD-EC4B-4A7D-B4E9-4AF7BE5743EC}"/>
              </a:ext>
            </a:extLst>
          </p:cNvPr>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316CA54E-DE2F-4325-93B5-71C090CA886A}"/>
              </a:ext>
            </a:extLst>
          </p:cNvPr>
          <p:cNvPicPr>
            <a:picLocks noChangeAspect="1"/>
          </p:cNvPicPr>
          <p:nvPr/>
        </p:nvPicPr>
        <p:blipFill>
          <a:blip r:embed="rId2"/>
          <a:stretch>
            <a:fillRect/>
          </a:stretch>
        </p:blipFill>
        <p:spPr>
          <a:xfrm>
            <a:off x="3016112" y="1520031"/>
            <a:ext cx="4781550" cy="4962525"/>
          </a:xfrm>
          <a:prstGeom prst="rect">
            <a:avLst/>
          </a:prstGeom>
        </p:spPr>
      </p:pic>
    </p:spTree>
    <p:extLst>
      <p:ext uri="{BB962C8B-B14F-4D97-AF65-F5344CB8AC3E}">
        <p14:creationId xmlns:p14="http://schemas.microsoft.com/office/powerpoint/2010/main" val="2966419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2355-870F-4502-BCE7-A9D3150C7B89}"/>
              </a:ext>
            </a:extLst>
          </p:cNvPr>
          <p:cNvSpPr>
            <a:spLocks noGrp="1"/>
          </p:cNvSpPr>
          <p:nvPr>
            <p:ph type="title"/>
          </p:nvPr>
        </p:nvSpPr>
        <p:spPr/>
        <p:txBody>
          <a:bodyPr/>
          <a:lstStyle/>
          <a:p>
            <a:r>
              <a:rPr lang="en-US" dirty="0"/>
              <a:t>What is </a:t>
            </a:r>
            <a:r>
              <a:rPr lang="en-US" dirty="0" err="1"/>
              <a:t>Typescrpt</a:t>
            </a:r>
            <a:r>
              <a:rPr lang="en-US" dirty="0"/>
              <a:t>	</a:t>
            </a:r>
          </a:p>
        </p:txBody>
      </p:sp>
      <p:graphicFrame>
        <p:nvGraphicFramePr>
          <p:cNvPr id="4" name="Content Placeholder 3">
            <a:extLst>
              <a:ext uri="{FF2B5EF4-FFF2-40B4-BE49-F238E27FC236}">
                <a16:creationId xmlns:a16="http://schemas.microsoft.com/office/drawing/2014/main" id="{1BCE7266-EF2F-4FF6-9EAB-28E4A47C6947}"/>
              </a:ext>
            </a:extLst>
          </p:cNvPr>
          <p:cNvGraphicFramePr>
            <a:graphicFrameLocks noGrp="1"/>
          </p:cNvGraphicFramePr>
          <p:nvPr>
            <p:ph idx="1"/>
            <p:extLst>
              <p:ext uri="{D42A27DB-BD31-4B8C-83A1-F6EECF244321}">
                <p14:modId xmlns:p14="http://schemas.microsoft.com/office/powerpoint/2010/main" val="3019331188"/>
              </p:ext>
            </p:extLst>
          </p:nvPr>
        </p:nvGraphicFramePr>
        <p:xfrm>
          <a:off x="106016" y="2120348"/>
          <a:ext cx="11247783" cy="3790122"/>
        </p:xfrm>
        <a:graphic>
          <a:graphicData uri="http://schemas.openxmlformats.org/drawingml/2006/table">
            <a:tbl>
              <a:tblPr/>
              <a:tblGrid>
                <a:gridCol w="3749261">
                  <a:extLst>
                    <a:ext uri="{9D8B030D-6E8A-4147-A177-3AD203B41FA5}">
                      <a16:colId xmlns:a16="http://schemas.microsoft.com/office/drawing/2014/main" val="1252737336"/>
                    </a:ext>
                  </a:extLst>
                </a:gridCol>
                <a:gridCol w="3749261">
                  <a:extLst>
                    <a:ext uri="{9D8B030D-6E8A-4147-A177-3AD203B41FA5}">
                      <a16:colId xmlns:a16="http://schemas.microsoft.com/office/drawing/2014/main" val="947242819"/>
                    </a:ext>
                  </a:extLst>
                </a:gridCol>
                <a:gridCol w="3749261">
                  <a:extLst>
                    <a:ext uri="{9D8B030D-6E8A-4147-A177-3AD203B41FA5}">
                      <a16:colId xmlns:a16="http://schemas.microsoft.com/office/drawing/2014/main" val="2829390716"/>
                    </a:ext>
                  </a:extLst>
                </a:gridCol>
              </a:tblGrid>
              <a:tr h="552726">
                <a:tc>
                  <a:txBody>
                    <a:bodyPr/>
                    <a:lstStyle/>
                    <a:p>
                      <a:pPr algn="l" fontAlgn="t"/>
                      <a:r>
                        <a:rPr lang="en-US" b="1">
                          <a:effectLst/>
                        </a:rPr>
                        <a:t>Parameter</a:t>
                      </a:r>
                      <a:endParaRPr lang="en-US">
                        <a:effectLst/>
                      </a:endParaRPr>
                    </a:p>
                  </a:txBody>
                  <a:tcPr marL="76200" marR="76200" marT="76200" marB="76200">
                    <a:lnL w="12700" cap="flat" cmpd="sng" algn="ctr">
                      <a:solidFill>
                        <a:srgbClr val="E0BD31"/>
                      </a:solidFill>
                      <a:prstDash val="solid"/>
                      <a:round/>
                      <a:headEnd type="none" w="med" len="med"/>
                      <a:tailEnd type="none" w="med" len="med"/>
                    </a:lnL>
                    <a:lnR w="12700" cap="flat" cmpd="sng" algn="ctr">
                      <a:solidFill>
                        <a:srgbClr val="E0BD3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dirty="0">
                          <a:effectLst/>
                        </a:rPr>
                        <a:t>Typescript</a:t>
                      </a:r>
                      <a:endParaRPr lang="en-US" dirty="0">
                        <a:effectLst/>
                      </a:endParaRPr>
                    </a:p>
                  </a:txBody>
                  <a:tcPr marL="76200" marR="76200" marT="76200" marB="76200">
                    <a:lnL w="12700" cap="flat" cmpd="sng" algn="ctr">
                      <a:solidFill>
                        <a:srgbClr val="E0BD31"/>
                      </a:solidFill>
                      <a:prstDash val="solid"/>
                      <a:round/>
                      <a:headEnd type="none" w="med" len="med"/>
                      <a:tailEnd type="none" w="med" len="med"/>
                    </a:lnL>
                    <a:lnR w="12700" cap="flat" cmpd="sng" algn="ctr">
                      <a:solidFill>
                        <a:srgbClr val="80153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JavaScript</a:t>
                      </a:r>
                      <a:endParaRPr lang="en-US">
                        <a:effectLst/>
                      </a:endParaRPr>
                    </a:p>
                  </a:txBody>
                  <a:tcPr marL="76200" marR="76200" marT="76200" marB="76200">
                    <a:lnL w="12700" cap="flat" cmpd="sng" algn="ctr">
                      <a:solidFill>
                        <a:srgbClr val="801532"/>
                      </a:solidFill>
                      <a:prstDash val="solid"/>
                      <a:round/>
                      <a:headEnd type="none" w="med" len="med"/>
                      <a:tailEnd type="none" w="med" len="med"/>
                    </a:lnL>
                    <a:lnR w="12700" cap="flat" cmpd="sng" algn="ctr">
                      <a:solidFill>
                        <a:srgbClr val="E0B53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895658767"/>
                  </a:ext>
                </a:extLst>
              </a:tr>
              <a:tr h="1618698">
                <a:tc>
                  <a:txBody>
                    <a:bodyPr/>
                    <a:lstStyle/>
                    <a:p>
                      <a:pPr algn="l" fontAlgn="t"/>
                      <a:r>
                        <a:rPr lang="en-US">
                          <a:effectLst/>
                        </a:rPr>
                        <a:t>What is</a:t>
                      </a:r>
                    </a:p>
                  </a:txBody>
                  <a:tcPr marL="76200" marR="76200" marT="76200" marB="76200">
                    <a:lnL w="12700" cap="flat" cmpd="sng" algn="ctr">
                      <a:solidFill>
                        <a:srgbClr val="D0BB42"/>
                      </a:solidFill>
                      <a:prstDash val="solid"/>
                      <a:round/>
                      <a:headEnd type="none" w="med" len="med"/>
                      <a:tailEnd type="none" w="med" len="med"/>
                    </a:lnL>
                    <a:lnR w="12700" cap="flat" cmpd="sng" algn="ctr">
                      <a:solidFill>
                        <a:srgbClr val="B0BC4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dirty="0">
                          <a:effectLst/>
                        </a:rPr>
                        <a:t>Powerful type system, including generics &amp; JS features</a:t>
                      </a:r>
                    </a:p>
                  </a:txBody>
                  <a:tcPr marL="76200" marR="76200" marT="76200" marB="76200">
                    <a:lnL w="12700" cap="flat" cmpd="sng" algn="ctr">
                      <a:solidFill>
                        <a:srgbClr val="B0BC42"/>
                      </a:solidFill>
                      <a:prstDash val="solid"/>
                      <a:round/>
                      <a:headEnd type="none" w="med" len="med"/>
                      <a:tailEnd type="none" w="med" len="med"/>
                    </a:lnL>
                    <a:lnR w="12700" cap="flat" cmpd="sng" algn="ctr">
                      <a:solidFill>
                        <a:srgbClr val="F08E1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Lightweight, interpreted, object-oriented language with first-class functions</a:t>
                      </a:r>
                    </a:p>
                  </a:txBody>
                  <a:tcPr marL="76200" marR="76200" marT="76200" marB="76200">
                    <a:lnL w="12700" cap="flat" cmpd="sng" algn="ctr">
                      <a:solidFill>
                        <a:srgbClr val="F08E1A"/>
                      </a:solidFill>
                      <a:prstDash val="solid"/>
                      <a:round/>
                      <a:headEnd type="none" w="med" len="med"/>
                      <a:tailEnd type="none" w="med" len="med"/>
                    </a:lnL>
                    <a:lnR w="12700" cap="flat" cmpd="sng" algn="ctr">
                      <a:solidFill>
                        <a:srgbClr val="30AC1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5453648"/>
                  </a:ext>
                </a:extLst>
              </a:tr>
              <a:tr h="1618698">
                <a:tc>
                  <a:txBody>
                    <a:bodyPr/>
                    <a:lstStyle/>
                    <a:p>
                      <a:pPr algn="l" fontAlgn="t"/>
                      <a:r>
                        <a:rPr lang="en-US">
                          <a:effectLst/>
                        </a:rPr>
                        <a:t>Data Binding</a:t>
                      </a:r>
                    </a:p>
                  </a:txBody>
                  <a:tcPr marL="76200" marR="76200" marT="76200" marB="76200">
                    <a:lnL w="12700" cap="flat" cmpd="sng" algn="ctr">
                      <a:solidFill>
                        <a:srgbClr val="D0AD1A"/>
                      </a:solidFill>
                      <a:prstDash val="solid"/>
                      <a:round/>
                      <a:headEnd type="none" w="med" len="med"/>
                      <a:tailEnd type="none" w="med" len="med"/>
                    </a:lnL>
                    <a:lnR w="12700" cap="flat" cmpd="sng" algn="ctr">
                      <a:solidFill>
                        <a:srgbClr val="B0AF1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AF1A"/>
                      </a:solidFill>
                      <a:prstDash val="solid"/>
                      <a:round/>
                      <a:headEnd type="none" w="med" len="med"/>
                      <a:tailEnd type="none" w="med" len="med"/>
                    </a:lnB>
                    <a:solidFill>
                      <a:srgbClr val="F9F9F9"/>
                    </a:solidFill>
                  </a:tcPr>
                </a:tc>
                <a:tc>
                  <a:txBody>
                    <a:bodyPr/>
                    <a:lstStyle/>
                    <a:p>
                      <a:pPr algn="l" fontAlgn="t"/>
                      <a:r>
                        <a:rPr lang="en-US">
                          <a:effectLst/>
                        </a:rPr>
                        <a:t>TypeScript uses concepts like types and interfaces to describe data being used.</a:t>
                      </a:r>
                    </a:p>
                  </a:txBody>
                  <a:tcPr marL="76200" marR="76200" marT="76200" marB="76200">
                    <a:lnL w="12700" cap="flat" cmpd="sng" algn="ctr">
                      <a:solidFill>
                        <a:srgbClr val="B0AF1A"/>
                      </a:solidFill>
                      <a:prstDash val="solid"/>
                      <a:round/>
                      <a:headEnd type="none" w="med" len="med"/>
                      <a:tailEnd type="none" w="med" len="med"/>
                    </a:lnL>
                    <a:lnR w="12700" cap="flat" cmpd="sng" algn="ctr">
                      <a:solidFill>
                        <a:srgbClr val="B0B61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AD1A"/>
                      </a:solidFill>
                      <a:prstDash val="solid"/>
                      <a:round/>
                      <a:headEnd type="none" w="med" len="med"/>
                      <a:tailEnd type="none" w="med" len="med"/>
                    </a:lnB>
                    <a:solidFill>
                      <a:srgbClr val="F9F9F9"/>
                    </a:solidFill>
                  </a:tcPr>
                </a:tc>
                <a:tc>
                  <a:txBody>
                    <a:bodyPr/>
                    <a:lstStyle/>
                    <a:p>
                      <a:pPr algn="l" fontAlgn="t"/>
                      <a:r>
                        <a:rPr lang="en-US" dirty="0">
                          <a:effectLst/>
                        </a:rPr>
                        <a:t>No such concept is available with JavaScript.</a:t>
                      </a:r>
                    </a:p>
                  </a:txBody>
                  <a:tcPr marL="76200" marR="76200" marT="76200" marB="76200">
                    <a:lnL w="12700" cap="flat" cmpd="sng" algn="ctr">
                      <a:solidFill>
                        <a:srgbClr val="B0B61A"/>
                      </a:solidFill>
                      <a:prstDash val="solid"/>
                      <a:round/>
                      <a:headEnd type="none" w="med" len="med"/>
                      <a:tailEnd type="none" w="med" len="med"/>
                    </a:lnL>
                    <a:lnR w="12700" cap="flat" cmpd="sng" algn="ctr">
                      <a:solidFill>
                        <a:srgbClr val="B0AF1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B11A"/>
                      </a:solidFill>
                      <a:prstDash val="solid"/>
                      <a:round/>
                      <a:headEnd type="none" w="med" len="med"/>
                      <a:tailEnd type="none" w="med" len="med"/>
                    </a:lnB>
                    <a:solidFill>
                      <a:srgbClr val="F9F9F9"/>
                    </a:solidFill>
                  </a:tcPr>
                </a:tc>
                <a:extLst>
                  <a:ext uri="{0D108BD9-81ED-4DB2-BD59-A6C34878D82A}">
                    <a16:rowId xmlns:a16="http://schemas.microsoft.com/office/drawing/2014/main" val="161857004"/>
                  </a:ext>
                </a:extLst>
              </a:tr>
            </a:tbl>
          </a:graphicData>
        </a:graphic>
      </p:graphicFrame>
    </p:spTree>
    <p:extLst>
      <p:ext uri="{BB962C8B-B14F-4D97-AF65-F5344CB8AC3E}">
        <p14:creationId xmlns:p14="http://schemas.microsoft.com/office/powerpoint/2010/main" val="832226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7C1E-2E6A-4083-B6B6-CA26FC0A4FE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5489378-4FB5-4696-8119-A37AF4BA3229}"/>
              </a:ext>
            </a:extLst>
          </p:cNvPr>
          <p:cNvPicPr>
            <a:picLocks noGrp="1" noChangeAspect="1"/>
          </p:cNvPicPr>
          <p:nvPr>
            <p:ph idx="1"/>
          </p:nvPr>
        </p:nvPicPr>
        <p:blipFill>
          <a:blip r:embed="rId2"/>
          <a:stretch>
            <a:fillRect/>
          </a:stretch>
        </p:blipFill>
        <p:spPr>
          <a:xfrm>
            <a:off x="1900605" y="2266122"/>
            <a:ext cx="8734624" cy="1709529"/>
          </a:xfrm>
          <a:prstGeom prst="rect">
            <a:avLst/>
          </a:prstGeom>
        </p:spPr>
      </p:pic>
      <p:sp>
        <p:nvSpPr>
          <p:cNvPr id="6" name="TextBox 5">
            <a:extLst>
              <a:ext uri="{FF2B5EF4-FFF2-40B4-BE49-F238E27FC236}">
                <a16:creationId xmlns:a16="http://schemas.microsoft.com/office/drawing/2014/main" id="{F0A876B9-E4E3-4B84-8BE3-7C3D0DBDB899}"/>
              </a:ext>
            </a:extLst>
          </p:cNvPr>
          <p:cNvSpPr txBox="1"/>
          <p:nvPr/>
        </p:nvSpPr>
        <p:spPr>
          <a:xfrm>
            <a:off x="1351722" y="5075583"/>
            <a:ext cx="9283507" cy="923330"/>
          </a:xfrm>
          <a:prstGeom prst="rect">
            <a:avLst/>
          </a:prstGeom>
          <a:noFill/>
        </p:spPr>
        <p:txBody>
          <a:bodyPr wrap="square" rtlCol="0">
            <a:spAutoFit/>
          </a:bodyPr>
          <a:lstStyle/>
          <a:p>
            <a:r>
              <a:rPr lang="en-US" b="1" dirty="0"/>
              <a:t>TypeScript supports other JS libraries</a:t>
            </a:r>
            <a:r>
              <a:rPr lang="en-US" dirty="0"/>
              <a:t>. Compiled TypeScript can be consumed from any JavaScript code. TypeScript-generated JavaScript can reuse all of the existing JavaScript frameworks, tools, and libraries.</a:t>
            </a:r>
          </a:p>
        </p:txBody>
      </p:sp>
    </p:spTree>
    <p:extLst>
      <p:ext uri="{BB962C8B-B14F-4D97-AF65-F5344CB8AC3E}">
        <p14:creationId xmlns:p14="http://schemas.microsoft.com/office/powerpoint/2010/main" val="3656593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9991-3112-4996-9301-6150A105AAF2}"/>
              </a:ext>
            </a:extLst>
          </p:cNvPr>
          <p:cNvSpPr>
            <a:spLocks noGrp="1"/>
          </p:cNvSpPr>
          <p:nvPr>
            <p:ph type="title"/>
          </p:nvPr>
        </p:nvSpPr>
        <p:spPr/>
        <p:txBody>
          <a:bodyPr/>
          <a:lstStyle/>
          <a:p>
            <a:r>
              <a:rPr lang="en-US" dirty="0"/>
              <a:t>Why We use TypeScript</a:t>
            </a:r>
          </a:p>
        </p:txBody>
      </p:sp>
      <p:sp>
        <p:nvSpPr>
          <p:cNvPr id="3" name="Content Placeholder 2">
            <a:extLst>
              <a:ext uri="{FF2B5EF4-FFF2-40B4-BE49-F238E27FC236}">
                <a16:creationId xmlns:a16="http://schemas.microsoft.com/office/drawing/2014/main" id="{AF090099-F660-4811-8576-9B99BD88CE49}"/>
              </a:ext>
            </a:extLst>
          </p:cNvPr>
          <p:cNvSpPr>
            <a:spLocks noGrp="1"/>
          </p:cNvSpPr>
          <p:nvPr>
            <p:ph idx="1"/>
          </p:nvPr>
        </p:nvSpPr>
        <p:spPr/>
        <p:txBody>
          <a:bodyPr/>
          <a:lstStyle/>
          <a:p>
            <a:r>
              <a:rPr lang="en-US" dirty="0"/>
              <a:t>TypeScript is an object-oriented programming language developed and maintained by the Microsoft Corporation.</a:t>
            </a:r>
          </a:p>
          <a:p>
            <a:r>
              <a:rPr lang="en-US" b="1" dirty="0"/>
              <a:t>TypeScript totally follows the OOPS concept </a:t>
            </a:r>
            <a:r>
              <a:rPr lang="en-US" dirty="0"/>
              <a:t>and with the help of TSC (TypeScript Compiler), we can convert Typescript code (.</a:t>
            </a:r>
            <a:r>
              <a:rPr lang="en-US" dirty="0" err="1"/>
              <a:t>ts</a:t>
            </a:r>
            <a:r>
              <a:rPr lang="en-US" dirty="0"/>
              <a:t> file) to JavaScript (.</a:t>
            </a:r>
            <a:r>
              <a:rPr lang="en-US" dirty="0" err="1"/>
              <a:t>js</a:t>
            </a:r>
            <a:r>
              <a:rPr lang="en-US" dirty="0"/>
              <a:t> file)</a:t>
            </a:r>
          </a:p>
          <a:p>
            <a:r>
              <a:rPr lang="en-US" dirty="0"/>
              <a:t>TypeScript simplifies JavaScript code, making it easier to read and debug.</a:t>
            </a:r>
          </a:p>
          <a:p>
            <a:r>
              <a:rPr lang="en-US" dirty="0"/>
              <a:t>TypeScript is open source.</a:t>
            </a:r>
          </a:p>
          <a:p>
            <a:r>
              <a:rPr lang="en-US" dirty="0"/>
              <a:t>TypeScript makes code easier to read and understand.</a:t>
            </a:r>
          </a:p>
        </p:txBody>
      </p:sp>
    </p:spTree>
    <p:extLst>
      <p:ext uri="{BB962C8B-B14F-4D97-AF65-F5344CB8AC3E}">
        <p14:creationId xmlns:p14="http://schemas.microsoft.com/office/powerpoint/2010/main" val="1028592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C3E6-C9E0-409B-BA3E-E1B97B052E35}"/>
              </a:ext>
            </a:extLst>
          </p:cNvPr>
          <p:cNvSpPr>
            <a:spLocks noGrp="1"/>
          </p:cNvSpPr>
          <p:nvPr>
            <p:ph type="title"/>
          </p:nvPr>
        </p:nvSpPr>
        <p:spPr/>
        <p:txBody>
          <a:bodyPr/>
          <a:lstStyle/>
          <a:p>
            <a:r>
              <a:rPr lang="en-US" dirty="0"/>
              <a:t>Why we use Typescript	</a:t>
            </a:r>
          </a:p>
        </p:txBody>
      </p:sp>
      <p:sp>
        <p:nvSpPr>
          <p:cNvPr id="3" name="Content Placeholder 2">
            <a:extLst>
              <a:ext uri="{FF2B5EF4-FFF2-40B4-BE49-F238E27FC236}">
                <a16:creationId xmlns:a16="http://schemas.microsoft.com/office/drawing/2014/main" id="{228F77EF-B397-4A36-807D-26BC4020A76A}"/>
              </a:ext>
            </a:extLst>
          </p:cNvPr>
          <p:cNvSpPr>
            <a:spLocks noGrp="1"/>
          </p:cNvSpPr>
          <p:nvPr>
            <p:ph idx="1"/>
          </p:nvPr>
        </p:nvSpPr>
        <p:spPr/>
        <p:txBody>
          <a:bodyPr/>
          <a:lstStyle/>
          <a:p>
            <a:r>
              <a:rPr lang="en-US" dirty="0"/>
              <a:t>With TypeScript, we can make a huge improvement over plain JavaScript.</a:t>
            </a:r>
          </a:p>
          <a:p>
            <a:r>
              <a:rPr lang="en-US" b="1" dirty="0"/>
              <a:t>TypeScript can help us to avoid painful bugs that developers commonly run into when writing JavaScript by type checking the code</a:t>
            </a:r>
            <a:r>
              <a:rPr lang="en-US" dirty="0"/>
              <a:t>.</a:t>
            </a:r>
          </a:p>
        </p:txBody>
      </p:sp>
    </p:spTree>
    <p:extLst>
      <p:ext uri="{BB962C8B-B14F-4D97-AF65-F5344CB8AC3E}">
        <p14:creationId xmlns:p14="http://schemas.microsoft.com/office/powerpoint/2010/main" val="717922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E3C5-6696-4451-A01C-1005AA5B228C}"/>
              </a:ext>
            </a:extLst>
          </p:cNvPr>
          <p:cNvSpPr>
            <a:spLocks noGrp="1"/>
          </p:cNvSpPr>
          <p:nvPr>
            <p:ph type="title"/>
          </p:nvPr>
        </p:nvSpPr>
        <p:spPr/>
        <p:txBody>
          <a:bodyPr/>
          <a:lstStyle/>
          <a:p>
            <a:r>
              <a:rPr lang="en-US" dirty="0"/>
              <a:t>Variable Declaration	</a:t>
            </a:r>
          </a:p>
        </p:txBody>
      </p:sp>
      <p:sp>
        <p:nvSpPr>
          <p:cNvPr id="3" name="Content Placeholder 2">
            <a:extLst>
              <a:ext uri="{FF2B5EF4-FFF2-40B4-BE49-F238E27FC236}">
                <a16:creationId xmlns:a16="http://schemas.microsoft.com/office/drawing/2014/main" id="{53E68C89-3867-454E-9DA7-CA49D3E9455A}"/>
              </a:ext>
            </a:extLst>
          </p:cNvPr>
          <p:cNvSpPr>
            <a:spLocks noGrp="1"/>
          </p:cNvSpPr>
          <p:nvPr>
            <p:ph idx="1"/>
          </p:nvPr>
        </p:nvSpPr>
        <p:spPr/>
        <p:txBody>
          <a:bodyPr/>
          <a:lstStyle/>
          <a:p>
            <a:r>
              <a:rPr lang="en-US" dirty="0"/>
              <a:t>Typescript</a:t>
            </a:r>
          </a:p>
          <a:p>
            <a:pPr marL="0" indent="0">
              <a:buNone/>
            </a:pPr>
            <a:r>
              <a:rPr lang="da-DK" dirty="0"/>
              <a:t>var message:string = "Hello World" </a:t>
            </a:r>
          </a:p>
          <a:p>
            <a:pPr marL="0" indent="0">
              <a:buNone/>
            </a:pPr>
            <a:r>
              <a:rPr lang="da-DK" dirty="0"/>
              <a:t>console.log(message)</a:t>
            </a:r>
          </a:p>
          <a:p>
            <a:pPr marL="0" indent="0">
              <a:buNone/>
            </a:pPr>
            <a:r>
              <a:rPr lang="en-US" dirty="0"/>
              <a:t> JS : </a:t>
            </a:r>
          </a:p>
          <a:p>
            <a:pPr marL="0" indent="0">
              <a:buNone/>
            </a:pPr>
            <a:r>
              <a:rPr lang="en-US" dirty="0"/>
              <a:t>//Generated by typescript 1.8.10</a:t>
            </a:r>
          </a:p>
          <a:p>
            <a:pPr marL="0" indent="0">
              <a:buNone/>
            </a:pPr>
            <a:r>
              <a:rPr lang="en-US" dirty="0"/>
              <a:t>var message = "Hello World";</a:t>
            </a:r>
          </a:p>
          <a:p>
            <a:pPr marL="0" indent="0">
              <a:buNone/>
            </a:pPr>
            <a:r>
              <a:rPr lang="en-US" dirty="0"/>
              <a:t>console.log(message);</a:t>
            </a:r>
            <a:endParaRPr lang="da-DK" dirty="0"/>
          </a:p>
        </p:txBody>
      </p:sp>
    </p:spTree>
    <p:extLst>
      <p:ext uri="{BB962C8B-B14F-4D97-AF65-F5344CB8AC3E}">
        <p14:creationId xmlns:p14="http://schemas.microsoft.com/office/powerpoint/2010/main" val="3112108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2691-7752-4D5E-A087-C67F9174855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58A0F3-B14C-4CF0-85FD-42D2D4EB7506}"/>
              </a:ext>
            </a:extLst>
          </p:cNvPr>
          <p:cNvSpPr>
            <a:spLocks noGrp="1"/>
          </p:cNvSpPr>
          <p:nvPr>
            <p:ph idx="1"/>
          </p:nvPr>
        </p:nvSpPr>
        <p:spPr/>
        <p:txBody>
          <a:bodyPr>
            <a:normAutofit lnSpcReduction="10000"/>
          </a:bodyPr>
          <a:lstStyle/>
          <a:p>
            <a:pPr marL="0" indent="0">
              <a:buNone/>
            </a:pPr>
            <a:r>
              <a:rPr lang="en-US" dirty="0"/>
              <a:t>var </a:t>
            </a:r>
            <a:r>
              <a:rPr lang="en-US" dirty="0" err="1"/>
              <a:t>name:string</a:t>
            </a:r>
            <a:r>
              <a:rPr lang="en-US" dirty="0"/>
              <a:t> = "John"; </a:t>
            </a:r>
          </a:p>
          <a:p>
            <a:pPr marL="0" indent="0">
              <a:buNone/>
            </a:pPr>
            <a:r>
              <a:rPr lang="en-US" dirty="0"/>
              <a:t>var score1:number = 50;</a:t>
            </a:r>
          </a:p>
          <a:p>
            <a:pPr marL="0" indent="0">
              <a:buNone/>
            </a:pPr>
            <a:r>
              <a:rPr lang="en-US" dirty="0"/>
              <a:t>var score2:number = 42.50</a:t>
            </a:r>
          </a:p>
          <a:p>
            <a:pPr marL="0" indent="0">
              <a:buNone/>
            </a:pPr>
            <a:r>
              <a:rPr lang="en-US" dirty="0"/>
              <a:t>var sum = score1 + score2 </a:t>
            </a:r>
          </a:p>
          <a:p>
            <a:pPr marL="0" indent="0">
              <a:buNone/>
            </a:pPr>
            <a:r>
              <a:rPr lang="en-US" dirty="0"/>
              <a:t>console.log("</a:t>
            </a:r>
            <a:r>
              <a:rPr lang="en-US" dirty="0" err="1"/>
              <a:t>name"+name</a:t>
            </a:r>
            <a:r>
              <a:rPr lang="en-US" dirty="0"/>
              <a:t>) </a:t>
            </a:r>
          </a:p>
          <a:p>
            <a:pPr marL="0" indent="0">
              <a:buNone/>
            </a:pPr>
            <a:r>
              <a:rPr lang="en-US" dirty="0"/>
              <a:t>console.log("first score: "+score1) </a:t>
            </a:r>
          </a:p>
          <a:p>
            <a:pPr marL="0" indent="0">
              <a:buNone/>
            </a:pPr>
            <a:r>
              <a:rPr lang="en-US" dirty="0"/>
              <a:t>console.log("second score: "+score2) </a:t>
            </a:r>
          </a:p>
          <a:p>
            <a:pPr marL="0" indent="0">
              <a:buNone/>
            </a:pPr>
            <a:r>
              <a:rPr lang="en-US" dirty="0"/>
              <a:t>console.log("sum of the scores: "+sum)</a:t>
            </a:r>
            <a:br>
              <a:rPr lang="en-US" dirty="0"/>
            </a:br>
            <a:r>
              <a:rPr lang="en-US" dirty="0"/>
              <a:t>var </a:t>
            </a:r>
            <a:r>
              <a:rPr lang="en-US" dirty="0" err="1"/>
              <a:t>num:number</a:t>
            </a:r>
            <a:r>
              <a:rPr lang="en-US" dirty="0"/>
              <a:t> = "hello"     // will result in a compilation error</a:t>
            </a:r>
          </a:p>
        </p:txBody>
      </p:sp>
    </p:spTree>
    <p:extLst>
      <p:ext uri="{BB962C8B-B14F-4D97-AF65-F5344CB8AC3E}">
        <p14:creationId xmlns:p14="http://schemas.microsoft.com/office/powerpoint/2010/main" val="4038735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8BD9-019C-40DA-90A2-EF18FBA83068}"/>
              </a:ext>
            </a:extLst>
          </p:cNvPr>
          <p:cNvSpPr>
            <a:spLocks noGrp="1"/>
          </p:cNvSpPr>
          <p:nvPr>
            <p:ph type="title"/>
          </p:nvPr>
        </p:nvSpPr>
        <p:spPr/>
        <p:txBody>
          <a:bodyPr/>
          <a:lstStyle/>
          <a:p>
            <a:r>
              <a:rPr lang="en-US" dirty="0"/>
              <a:t>Scopes	</a:t>
            </a:r>
            <a:br>
              <a:rPr lang="en-US" dirty="0"/>
            </a:br>
            <a:endParaRPr lang="en-US" dirty="0"/>
          </a:p>
        </p:txBody>
      </p:sp>
      <p:sp>
        <p:nvSpPr>
          <p:cNvPr id="3" name="Content Placeholder 2">
            <a:extLst>
              <a:ext uri="{FF2B5EF4-FFF2-40B4-BE49-F238E27FC236}">
                <a16:creationId xmlns:a16="http://schemas.microsoft.com/office/drawing/2014/main" id="{BDC74A8B-9DD2-43D6-A5F6-657DB62EFA20}"/>
              </a:ext>
            </a:extLst>
          </p:cNvPr>
          <p:cNvSpPr>
            <a:spLocks noGrp="1"/>
          </p:cNvSpPr>
          <p:nvPr>
            <p:ph idx="1"/>
          </p:nvPr>
        </p:nvSpPr>
        <p:spPr>
          <a:xfrm>
            <a:off x="838200" y="1444487"/>
            <a:ext cx="10515600" cy="4732476"/>
          </a:xfrm>
        </p:spPr>
        <p:txBody>
          <a:bodyPr>
            <a:normAutofit fontScale="62500" lnSpcReduction="20000"/>
          </a:bodyPr>
          <a:lstStyle/>
          <a:p>
            <a:pPr marL="0" indent="0">
              <a:buNone/>
            </a:pPr>
            <a:r>
              <a:rPr lang="en-US" dirty="0"/>
              <a:t>Example: Variable Scope</a:t>
            </a:r>
          </a:p>
          <a:p>
            <a:pPr marL="0" indent="0">
              <a:buNone/>
            </a:pPr>
            <a:r>
              <a:rPr lang="en-US" dirty="0"/>
              <a:t>var </a:t>
            </a:r>
            <a:r>
              <a:rPr lang="en-US" dirty="0" err="1"/>
              <a:t>global_num</a:t>
            </a:r>
            <a:r>
              <a:rPr lang="en-US" dirty="0"/>
              <a:t> = 12          //global variable </a:t>
            </a:r>
          </a:p>
          <a:p>
            <a:pPr marL="0" indent="0">
              <a:buNone/>
            </a:pPr>
            <a:r>
              <a:rPr lang="en-US" dirty="0"/>
              <a:t>class Numbers { </a:t>
            </a:r>
          </a:p>
          <a:p>
            <a:pPr marL="0" indent="0">
              <a:buNone/>
            </a:pPr>
            <a:r>
              <a:rPr lang="en-US" dirty="0"/>
              <a:t>   </a:t>
            </a:r>
            <a:r>
              <a:rPr lang="en-US" dirty="0" err="1"/>
              <a:t>num_val</a:t>
            </a:r>
            <a:r>
              <a:rPr lang="en-US" dirty="0"/>
              <a:t> = 13;             //class variable </a:t>
            </a:r>
          </a:p>
          <a:p>
            <a:pPr marL="0" indent="0">
              <a:buNone/>
            </a:pPr>
            <a:r>
              <a:rPr lang="en-US" dirty="0"/>
              <a:t>   static </a:t>
            </a:r>
            <a:r>
              <a:rPr lang="en-US" dirty="0" err="1"/>
              <a:t>sval</a:t>
            </a:r>
            <a:r>
              <a:rPr lang="en-US" dirty="0"/>
              <a:t> = 10;         //static field </a:t>
            </a:r>
          </a:p>
          <a:p>
            <a:pPr marL="0" indent="0">
              <a:buNone/>
            </a:pPr>
            <a:r>
              <a:rPr lang="en-US" dirty="0"/>
              <a:t>   </a:t>
            </a:r>
          </a:p>
          <a:p>
            <a:pPr marL="0" indent="0">
              <a:buNone/>
            </a:pPr>
            <a:r>
              <a:rPr lang="en-US" dirty="0"/>
              <a:t>   </a:t>
            </a:r>
            <a:r>
              <a:rPr lang="en-US" dirty="0" err="1"/>
              <a:t>storeNum</a:t>
            </a:r>
            <a:r>
              <a:rPr lang="en-US" dirty="0"/>
              <a:t>():void { </a:t>
            </a:r>
          </a:p>
          <a:p>
            <a:pPr marL="0" indent="0">
              <a:buNone/>
            </a:pPr>
            <a:r>
              <a:rPr lang="en-US" dirty="0"/>
              <a:t>      var </a:t>
            </a:r>
            <a:r>
              <a:rPr lang="en-US" dirty="0" err="1"/>
              <a:t>local_num</a:t>
            </a:r>
            <a:r>
              <a:rPr lang="en-US" dirty="0"/>
              <a:t> = 14;    //local variable </a:t>
            </a:r>
          </a:p>
          <a:p>
            <a:pPr marL="0" indent="0">
              <a:buNone/>
            </a:pPr>
            <a:r>
              <a:rPr lang="en-US" dirty="0"/>
              <a:t>   } </a:t>
            </a:r>
          </a:p>
          <a:p>
            <a:pPr marL="0" indent="0">
              <a:buNone/>
            </a:pPr>
            <a:r>
              <a:rPr lang="en-US" dirty="0"/>
              <a:t>} </a:t>
            </a:r>
          </a:p>
          <a:p>
            <a:pPr marL="0" indent="0">
              <a:buNone/>
            </a:pPr>
            <a:r>
              <a:rPr lang="en-US" dirty="0"/>
              <a:t>console.log("Global num: "+</a:t>
            </a:r>
            <a:r>
              <a:rPr lang="en-US" dirty="0" err="1"/>
              <a:t>global_num</a:t>
            </a:r>
            <a:r>
              <a:rPr lang="en-US" dirty="0"/>
              <a:t>)  </a:t>
            </a:r>
          </a:p>
          <a:p>
            <a:pPr marL="0" indent="0">
              <a:buNone/>
            </a:pPr>
            <a:r>
              <a:rPr lang="en-US" dirty="0"/>
              <a:t>console.log(</a:t>
            </a:r>
            <a:r>
              <a:rPr lang="en-US" dirty="0" err="1"/>
              <a:t>Numbers.sval</a:t>
            </a:r>
            <a:r>
              <a:rPr lang="en-US" dirty="0"/>
              <a:t>)   //static variable  </a:t>
            </a:r>
          </a:p>
          <a:p>
            <a:pPr marL="0" indent="0">
              <a:buNone/>
            </a:pPr>
            <a:r>
              <a:rPr lang="en-US" dirty="0"/>
              <a:t>var obj = new Numbers(); </a:t>
            </a:r>
          </a:p>
          <a:p>
            <a:pPr marL="0" indent="0">
              <a:buNone/>
            </a:pPr>
            <a:r>
              <a:rPr lang="en-US" dirty="0"/>
              <a:t>console.log("Global num: "+</a:t>
            </a:r>
            <a:r>
              <a:rPr lang="en-US" dirty="0" err="1"/>
              <a:t>obj.num_val</a:t>
            </a:r>
            <a:r>
              <a:rPr lang="en-US" dirty="0"/>
              <a:t>) </a:t>
            </a:r>
          </a:p>
        </p:txBody>
      </p:sp>
    </p:spTree>
    <p:extLst>
      <p:ext uri="{BB962C8B-B14F-4D97-AF65-F5344CB8AC3E}">
        <p14:creationId xmlns:p14="http://schemas.microsoft.com/office/powerpoint/2010/main" val="1565364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F4E5-CF5B-4518-B2F1-47E9A2958D63}"/>
              </a:ext>
            </a:extLst>
          </p:cNvPr>
          <p:cNvSpPr>
            <a:spLocks noGrp="1"/>
          </p:cNvSpPr>
          <p:nvPr>
            <p:ph type="title"/>
          </p:nvPr>
        </p:nvSpPr>
        <p:spPr/>
        <p:txBody>
          <a:bodyPr/>
          <a:lstStyle/>
          <a:p>
            <a:r>
              <a:rPr lang="en-US" dirty="0"/>
              <a:t>Ternary Operator	</a:t>
            </a:r>
          </a:p>
        </p:txBody>
      </p:sp>
      <p:sp>
        <p:nvSpPr>
          <p:cNvPr id="3" name="Content Placeholder 2">
            <a:extLst>
              <a:ext uri="{FF2B5EF4-FFF2-40B4-BE49-F238E27FC236}">
                <a16:creationId xmlns:a16="http://schemas.microsoft.com/office/drawing/2014/main" id="{8E033BF5-BF90-456D-AE7A-E86F5605ADB7}"/>
              </a:ext>
            </a:extLst>
          </p:cNvPr>
          <p:cNvSpPr>
            <a:spLocks noGrp="1"/>
          </p:cNvSpPr>
          <p:nvPr>
            <p:ph idx="1"/>
          </p:nvPr>
        </p:nvSpPr>
        <p:spPr/>
        <p:txBody>
          <a:bodyPr/>
          <a:lstStyle/>
          <a:p>
            <a:pPr marL="0" indent="0">
              <a:buNone/>
            </a:pPr>
            <a:r>
              <a:rPr lang="en-US" dirty="0"/>
              <a:t>var </a:t>
            </a:r>
            <a:r>
              <a:rPr lang="en-US" dirty="0" err="1"/>
              <a:t>num:number</a:t>
            </a:r>
            <a:r>
              <a:rPr lang="en-US" dirty="0"/>
              <a:t> = -2 </a:t>
            </a:r>
          </a:p>
          <a:p>
            <a:pPr marL="0" indent="0">
              <a:buNone/>
            </a:pPr>
            <a:r>
              <a:rPr lang="en-US" dirty="0"/>
              <a:t>var result = num &gt; 0 ?"</a:t>
            </a:r>
            <a:r>
              <a:rPr lang="en-US" dirty="0" err="1"/>
              <a:t>positive":"non-positive</a:t>
            </a:r>
            <a:r>
              <a:rPr lang="en-US" dirty="0"/>
              <a:t>" </a:t>
            </a:r>
          </a:p>
          <a:p>
            <a:pPr marL="0" indent="0">
              <a:buNone/>
            </a:pPr>
            <a:r>
              <a:rPr lang="en-US" dirty="0"/>
              <a:t>console.log(result)</a:t>
            </a:r>
          </a:p>
        </p:txBody>
      </p:sp>
    </p:spTree>
    <p:extLst>
      <p:ext uri="{BB962C8B-B14F-4D97-AF65-F5344CB8AC3E}">
        <p14:creationId xmlns:p14="http://schemas.microsoft.com/office/powerpoint/2010/main" val="955243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C4DC-7E3A-45C0-A7D3-62055F71CE14}"/>
              </a:ext>
            </a:extLst>
          </p:cNvPr>
          <p:cNvSpPr>
            <a:spLocks noGrp="1"/>
          </p:cNvSpPr>
          <p:nvPr>
            <p:ph type="title"/>
          </p:nvPr>
        </p:nvSpPr>
        <p:spPr/>
        <p:txBody>
          <a:bodyPr/>
          <a:lstStyle/>
          <a:p>
            <a:r>
              <a:rPr lang="en-US" dirty="0" err="1"/>
              <a:t>TypeChecking</a:t>
            </a:r>
            <a:r>
              <a:rPr lang="en-US" dirty="0"/>
              <a:t>	</a:t>
            </a:r>
            <a:br>
              <a:rPr lang="en-US" dirty="0"/>
            </a:br>
            <a:endParaRPr lang="en-US" dirty="0"/>
          </a:p>
        </p:txBody>
      </p:sp>
      <p:sp>
        <p:nvSpPr>
          <p:cNvPr id="3" name="Content Placeholder 2">
            <a:extLst>
              <a:ext uri="{FF2B5EF4-FFF2-40B4-BE49-F238E27FC236}">
                <a16:creationId xmlns:a16="http://schemas.microsoft.com/office/drawing/2014/main" id="{E57662C8-992E-4AB2-B60D-A799804D8B57}"/>
              </a:ext>
            </a:extLst>
          </p:cNvPr>
          <p:cNvSpPr>
            <a:spLocks noGrp="1"/>
          </p:cNvSpPr>
          <p:nvPr>
            <p:ph idx="1"/>
          </p:nvPr>
        </p:nvSpPr>
        <p:spPr/>
        <p:txBody>
          <a:bodyPr/>
          <a:lstStyle/>
          <a:p>
            <a:pPr marL="0" indent="0">
              <a:buNone/>
            </a:pPr>
            <a:r>
              <a:rPr lang="en-US" b="1" dirty="0"/>
              <a:t>interface</a:t>
            </a:r>
            <a:r>
              <a:rPr lang="en-US" dirty="0"/>
              <a:t> </a:t>
            </a:r>
            <a:r>
              <a:rPr lang="en-US" dirty="0" err="1"/>
              <a:t>LabeledValue</a:t>
            </a:r>
            <a:r>
              <a:rPr lang="en-US" dirty="0"/>
              <a:t> { </a:t>
            </a:r>
          </a:p>
          <a:p>
            <a:pPr marL="0" indent="0">
              <a:buNone/>
            </a:pPr>
            <a:r>
              <a:rPr lang="en-US" dirty="0"/>
              <a:t>	label: string; </a:t>
            </a:r>
          </a:p>
          <a:p>
            <a:pPr marL="0" indent="0">
              <a:buNone/>
            </a:pPr>
            <a:r>
              <a:rPr lang="en-US" dirty="0"/>
              <a:t>} </a:t>
            </a:r>
          </a:p>
          <a:p>
            <a:pPr marL="0" indent="0">
              <a:buNone/>
            </a:pPr>
            <a:r>
              <a:rPr lang="en-US" b="1" dirty="0"/>
              <a:t>function</a:t>
            </a:r>
            <a:r>
              <a:rPr lang="en-US" dirty="0"/>
              <a:t> </a:t>
            </a:r>
            <a:r>
              <a:rPr lang="en-US" b="1" dirty="0" err="1"/>
              <a:t>printLabel</a:t>
            </a:r>
            <a:r>
              <a:rPr lang="en-US" dirty="0"/>
              <a:t>(</a:t>
            </a:r>
            <a:r>
              <a:rPr lang="en-US" dirty="0" err="1"/>
              <a:t>labeledObj</a:t>
            </a:r>
            <a:r>
              <a:rPr lang="en-US" dirty="0"/>
              <a:t>: </a:t>
            </a:r>
            <a:r>
              <a:rPr lang="en-US" dirty="0" err="1"/>
              <a:t>LabeledValue</a:t>
            </a:r>
            <a:r>
              <a:rPr lang="en-US" dirty="0"/>
              <a:t>) {</a:t>
            </a:r>
          </a:p>
          <a:p>
            <a:pPr marL="0" indent="0">
              <a:buNone/>
            </a:pPr>
            <a:r>
              <a:rPr lang="en-US" dirty="0"/>
              <a:t> console.log(</a:t>
            </a:r>
            <a:r>
              <a:rPr lang="en-US" dirty="0" err="1"/>
              <a:t>labeledObj.label</a:t>
            </a:r>
            <a:r>
              <a:rPr lang="en-US" dirty="0"/>
              <a:t>);</a:t>
            </a:r>
          </a:p>
          <a:p>
            <a:pPr marL="0" indent="0">
              <a:buNone/>
            </a:pPr>
            <a:r>
              <a:rPr lang="en-US" dirty="0"/>
              <a:t> } </a:t>
            </a:r>
          </a:p>
          <a:p>
            <a:pPr marL="0" indent="0">
              <a:buNone/>
            </a:pPr>
            <a:r>
              <a:rPr lang="en-US" b="1" dirty="0"/>
              <a:t>let</a:t>
            </a:r>
            <a:r>
              <a:rPr lang="en-US" dirty="0"/>
              <a:t> </a:t>
            </a:r>
            <a:r>
              <a:rPr lang="en-US" dirty="0" err="1"/>
              <a:t>myObj</a:t>
            </a:r>
            <a:r>
              <a:rPr lang="en-US" dirty="0"/>
              <a:t> = {size: 10, label: "Size 10 Object"};</a:t>
            </a:r>
          </a:p>
          <a:p>
            <a:pPr marL="0" indent="0">
              <a:buNone/>
            </a:pPr>
            <a:r>
              <a:rPr lang="en-US" dirty="0"/>
              <a:t> </a:t>
            </a:r>
            <a:r>
              <a:rPr lang="en-US" dirty="0" err="1"/>
              <a:t>printLabel</a:t>
            </a:r>
            <a:r>
              <a:rPr lang="en-US" dirty="0"/>
              <a:t>(</a:t>
            </a:r>
            <a:r>
              <a:rPr lang="en-US" dirty="0" err="1"/>
              <a:t>myObj</a:t>
            </a:r>
            <a:r>
              <a:rPr lang="en-US" dirty="0"/>
              <a:t>);</a:t>
            </a:r>
          </a:p>
        </p:txBody>
      </p:sp>
    </p:spTree>
    <p:extLst>
      <p:ext uri="{BB962C8B-B14F-4D97-AF65-F5344CB8AC3E}">
        <p14:creationId xmlns:p14="http://schemas.microsoft.com/office/powerpoint/2010/main" val="297306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8D94-2E22-4F23-A485-1C12C59B0AD9}"/>
              </a:ext>
            </a:extLst>
          </p:cNvPr>
          <p:cNvSpPr>
            <a:spLocks noGrp="1"/>
          </p:cNvSpPr>
          <p:nvPr>
            <p:ph type="title"/>
          </p:nvPr>
        </p:nvSpPr>
        <p:spPr/>
        <p:txBody>
          <a:bodyPr/>
          <a:lstStyle/>
          <a:p>
            <a:r>
              <a:rPr lang="en-US" dirty="0"/>
              <a:t>This </a:t>
            </a:r>
            <a:r>
              <a:rPr lang="en-US" dirty="0" err="1"/>
              <a:t>KeyWord</a:t>
            </a:r>
            <a:endParaRPr lang="en-US" dirty="0"/>
          </a:p>
        </p:txBody>
      </p:sp>
      <p:sp>
        <p:nvSpPr>
          <p:cNvPr id="3" name="Content Placeholder 2">
            <a:extLst>
              <a:ext uri="{FF2B5EF4-FFF2-40B4-BE49-F238E27FC236}">
                <a16:creationId xmlns:a16="http://schemas.microsoft.com/office/drawing/2014/main" id="{9946C81A-AC36-48AE-94F9-6FA9EAF207F0}"/>
              </a:ext>
            </a:extLst>
          </p:cNvPr>
          <p:cNvSpPr>
            <a:spLocks noGrp="1"/>
          </p:cNvSpPr>
          <p:nvPr>
            <p:ph idx="1"/>
          </p:nvPr>
        </p:nvSpPr>
        <p:spPr/>
        <p:txBody>
          <a:bodyPr/>
          <a:lstStyle/>
          <a:p>
            <a:r>
              <a:rPr lang="en-US" dirty="0"/>
              <a:t>In a function definition, this refers to the "owner" of the function.</a:t>
            </a:r>
          </a:p>
          <a:p>
            <a:r>
              <a:rPr lang="en-US" dirty="0"/>
              <a:t>var </a:t>
            </a:r>
            <a:r>
              <a:rPr lang="en-US" b="1" dirty="0"/>
              <a:t>person</a:t>
            </a:r>
            <a:r>
              <a:rPr lang="en-US" dirty="0"/>
              <a:t> = {</a:t>
            </a:r>
            <a:br>
              <a:rPr lang="en-US" dirty="0"/>
            </a:br>
            <a:r>
              <a:rPr lang="en-US" dirty="0"/>
              <a:t>  </a:t>
            </a:r>
            <a:r>
              <a:rPr lang="en-US" dirty="0" err="1"/>
              <a:t>firstName</a:t>
            </a:r>
            <a:r>
              <a:rPr lang="en-US" dirty="0"/>
              <a:t>: "John",</a:t>
            </a:r>
            <a:br>
              <a:rPr lang="en-US" dirty="0"/>
            </a:br>
            <a:r>
              <a:rPr lang="en-US" dirty="0"/>
              <a:t>  </a:t>
            </a:r>
            <a:r>
              <a:rPr lang="en-US" dirty="0" err="1"/>
              <a:t>lastName</a:t>
            </a:r>
            <a:r>
              <a:rPr lang="en-US" dirty="0"/>
              <a:t> : "Doe",</a:t>
            </a:r>
            <a:br>
              <a:rPr lang="en-US" dirty="0"/>
            </a:br>
            <a:r>
              <a:rPr lang="en-US" dirty="0"/>
              <a:t>  id       : 5566,</a:t>
            </a:r>
            <a:br>
              <a:rPr lang="en-US" dirty="0"/>
            </a:br>
            <a:r>
              <a:rPr lang="en-US" dirty="0"/>
              <a:t>  </a:t>
            </a:r>
            <a:r>
              <a:rPr lang="en-US" dirty="0" err="1"/>
              <a:t>fullName</a:t>
            </a:r>
            <a:r>
              <a:rPr lang="en-US" dirty="0"/>
              <a:t> : function() {</a:t>
            </a:r>
            <a:br>
              <a:rPr lang="en-US" dirty="0"/>
            </a:br>
            <a:r>
              <a:rPr lang="en-US" dirty="0"/>
              <a:t>    return </a:t>
            </a:r>
            <a:r>
              <a:rPr lang="en-US" b="1" dirty="0" err="1"/>
              <a:t>this</a:t>
            </a:r>
            <a:r>
              <a:rPr lang="en-US" dirty="0" err="1"/>
              <a:t>.firstName</a:t>
            </a:r>
            <a:r>
              <a:rPr lang="en-US" dirty="0"/>
              <a:t> + " " + </a:t>
            </a:r>
            <a:r>
              <a:rPr lang="en-US" b="1" dirty="0" err="1"/>
              <a:t>this</a:t>
            </a:r>
            <a:r>
              <a:rPr lang="en-US" dirty="0" err="1"/>
              <a:t>.lastName</a:t>
            </a:r>
            <a:r>
              <a:rPr lang="en-US" dirty="0"/>
              <a:t>;</a:t>
            </a:r>
            <a:br>
              <a:rPr lang="en-US" dirty="0"/>
            </a:br>
            <a:r>
              <a:rPr lang="en-US" dirty="0"/>
              <a:t>  }</a:t>
            </a:r>
            <a:br>
              <a:rPr lang="en-US" dirty="0"/>
            </a:br>
            <a:r>
              <a:rPr lang="en-US" dirty="0"/>
              <a:t>}</a:t>
            </a:r>
          </a:p>
          <a:p>
            <a:r>
              <a:rPr lang="en-US" dirty="0"/>
              <a:t>The JavaScript this keyword refers to the object it belongs to.</a:t>
            </a:r>
          </a:p>
        </p:txBody>
      </p:sp>
    </p:spTree>
    <p:extLst>
      <p:ext uri="{BB962C8B-B14F-4D97-AF65-F5344CB8AC3E}">
        <p14:creationId xmlns:p14="http://schemas.microsoft.com/office/powerpoint/2010/main" val="2539800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BBB8-2D1A-4092-BAE4-F92B8108C42F}"/>
              </a:ext>
            </a:extLst>
          </p:cNvPr>
          <p:cNvSpPr>
            <a:spLocks noGrp="1"/>
          </p:cNvSpPr>
          <p:nvPr>
            <p:ph type="title"/>
          </p:nvPr>
        </p:nvSpPr>
        <p:spPr/>
        <p:txBody>
          <a:bodyPr/>
          <a:lstStyle/>
          <a:p>
            <a:r>
              <a:rPr lang="en-US" dirty="0"/>
              <a:t>Real time example</a:t>
            </a:r>
          </a:p>
        </p:txBody>
      </p:sp>
      <p:sp>
        <p:nvSpPr>
          <p:cNvPr id="3" name="Content Placeholder 2">
            <a:extLst>
              <a:ext uri="{FF2B5EF4-FFF2-40B4-BE49-F238E27FC236}">
                <a16:creationId xmlns:a16="http://schemas.microsoft.com/office/drawing/2014/main" id="{5AD6E930-D6D8-4ED5-A588-4E1BBA0FC859}"/>
              </a:ext>
            </a:extLst>
          </p:cNvPr>
          <p:cNvSpPr>
            <a:spLocks noGrp="1"/>
          </p:cNvSpPr>
          <p:nvPr>
            <p:ph idx="1"/>
          </p:nvPr>
        </p:nvSpPr>
        <p:spPr/>
        <p:txBody>
          <a:bodyPr>
            <a:normAutofit fontScale="40000" lnSpcReduction="20000"/>
          </a:bodyPr>
          <a:lstStyle/>
          <a:p>
            <a:pPr marL="0" indent="0">
              <a:buNone/>
            </a:pPr>
            <a:r>
              <a:rPr lang="en-US" dirty="0"/>
              <a:t>interface </a:t>
            </a:r>
            <a:r>
              <a:rPr lang="en-US" dirty="0" err="1"/>
              <a:t>SquareConfig</a:t>
            </a:r>
            <a:r>
              <a:rPr lang="en-US" dirty="0"/>
              <a:t> {</a:t>
            </a:r>
          </a:p>
          <a:p>
            <a:pPr marL="0" indent="0">
              <a:buNone/>
            </a:pPr>
            <a:r>
              <a:rPr lang="en-US" dirty="0"/>
              <a:t>    color?: string;</a:t>
            </a:r>
          </a:p>
          <a:p>
            <a:pPr marL="0" indent="0">
              <a:buNone/>
            </a:pPr>
            <a:r>
              <a:rPr lang="en-US" dirty="0"/>
              <a:t>    width?: number;</a:t>
            </a:r>
          </a:p>
          <a:p>
            <a:pPr marL="0" indent="0">
              <a:buNone/>
            </a:pPr>
            <a:r>
              <a:rPr lang="en-US" dirty="0"/>
              <a:t>}</a:t>
            </a:r>
          </a:p>
          <a:p>
            <a:pPr marL="0" indent="0">
              <a:buNone/>
            </a:pPr>
            <a:endParaRPr lang="en-US" dirty="0"/>
          </a:p>
          <a:p>
            <a:pPr marL="0" indent="0">
              <a:buNone/>
            </a:pPr>
            <a:r>
              <a:rPr lang="en-US" dirty="0"/>
              <a:t>function </a:t>
            </a:r>
            <a:r>
              <a:rPr lang="en-US" dirty="0" err="1"/>
              <a:t>createSquare</a:t>
            </a:r>
            <a:r>
              <a:rPr lang="en-US" dirty="0"/>
              <a:t>(config: </a:t>
            </a:r>
            <a:r>
              <a:rPr lang="en-US" dirty="0" err="1"/>
              <a:t>SquareConfig</a:t>
            </a:r>
            <a:r>
              <a:rPr lang="en-US" dirty="0"/>
              <a:t>) {</a:t>
            </a:r>
          </a:p>
          <a:p>
            <a:pPr marL="0" indent="0">
              <a:buNone/>
            </a:pPr>
            <a:r>
              <a:rPr lang="en-US" dirty="0"/>
              <a:t>    let </a:t>
            </a:r>
            <a:r>
              <a:rPr lang="en-US" dirty="0" err="1"/>
              <a:t>newSquare</a:t>
            </a:r>
            <a:r>
              <a:rPr lang="en-US" dirty="0"/>
              <a:t> = {color: "white", area: 100};</a:t>
            </a:r>
          </a:p>
          <a:p>
            <a:pPr marL="0" indent="0">
              <a:buNone/>
            </a:pPr>
            <a:r>
              <a:rPr lang="en-US" dirty="0"/>
              <a:t>    if (</a:t>
            </a:r>
            <a:r>
              <a:rPr lang="en-US" dirty="0" err="1"/>
              <a:t>config.color</a:t>
            </a:r>
            <a:r>
              <a:rPr lang="en-US" dirty="0"/>
              <a:t>) {</a:t>
            </a:r>
          </a:p>
          <a:p>
            <a:pPr marL="0" indent="0">
              <a:buNone/>
            </a:pPr>
            <a:r>
              <a:rPr lang="en-US" dirty="0"/>
              <a:t>        </a:t>
            </a:r>
            <a:r>
              <a:rPr lang="en-US" dirty="0" err="1"/>
              <a:t>newSquare.color</a:t>
            </a:r>
            <a:r>
              <a:rPr lang="en-US" dirty="0"/>
              <a:t> = </a:t>
            </a:r>
            <a:r>
              <a:rPr lang="en-US" dirty="0" err="1"/>
              <a:t>config.color</a:t>
            </a:r>
            <a:r>
              <a:rPr lang="en-US" dirty="0"/>
              <a:t>;</a:t>
            </a:r>
          </a:p>
          <a:p>
            <a:pPr marL="0" indent="0">
              <a:buNone/>
            </a:pPr>
            <a:r>
              <a:rPr lang="en-US" dirty="0"/>
              <a:t>    }</a:t>
            </a:r>
          </a:p>
          <a:p>
            <a:pPr marL="0" indent="0">
              <a:buNone/>
            </a:pPr>
            <a:r>
              <a:rPr lang="en-US" dirty="0"/>
              <a:t>    if (</a:t>
            </a:r>
            <a:r>
              <a:rPr lang="en-US" dirty="0" err="1"/>
              <a:t>config.width</a:t>
            </a:r>
            <a:r>
              <a:rPr lang="en-US" dirty="0"/>
              <a:t>) {</a:t>
            </a:r>
          </a:p>
          <a:p>
            <a:pPr marL="0" indent="0">
              <a:buNone/>
            </a:pPr>
            <a:r>
              <a:rPr lang="en-US" dirty="0"/>
              <a:t>        </a:t>
            </a:r>
            <a:r>
              <a:rPr lang="en-US" dirty="0" err="1"/>
              <a:t>newSquare.area</a:t>
            </a:r>
            <a:r>
              <a:rPr lang="en-US" dirty="0"/>
              <a:t> = </a:t>
            </a:r>
            <a:r>
              <a:rPr lang="en-US" dirty="0" err="1"/>
              <a:t>config.width</a:t>
            </a:r>
            <a:r>
              <a:rPr lang="en-US" dirty="0"/>
              <a:t> * </a:t>
            </a:r>
            <a:r>
              <a:rPr lang="en-US" dirty="0" err="1"/>
              <a:t>config.width</a:t>
            </a:r>
            <a:r>
              <a:rPr lang="en-US" dirty="0"/>
              <a:t>;</a:t>
            </a:r>
          </a:p>
          <a:p>
            <a:pPr marL="0" indent="0">
              <a:buNone/>
            </a:pPr>
            <a:r>
              <a:rPr lang="en-US" dirty="0"/>
              <a:t>    }</a:t>
            </a:r>
          </a:p>
          <a:p>
            <a:pPr marL="0" indent="0">
              <a:buNone/>
            </a:pPr>
            <a:r>
              <a:rPr lang="en-US" dirty="0"/>
              <a:t>    return </a:t>
            </a:r>
            <a:r>
              <a:rPr lang="en-US" dirty="0" err="1"/>
              <a:t>newSquare</a:t>
            </a:r>
            <a:r>
              <a:rPr lang="en-US" dirty="0"/>
              <a:t>;</a:t>
            </a:r>
          </a:p>
          <a:p>
            <a:pPr marL="0" indent="0">
              <a:buNone/>
            </a:pPr>
            <a:r>
              <a:rPr lang="en-US" dirty="0"/>
              <a:t>}</a:t>
            </a:r>
          </a:p>
          <a:p>
            <a:pPr marL="0" indent="0">
              <a:buNone/>
            </a:pPr>
            <a:endParaRPr lang="en-US" dirty="0"/>
          </a:p>
          <a:p>
            <a:pPr marL="0" indent="0">
              <a:buNone/>
            </a:pPr>
            <a:r>
              <a:rPr lang="en-US" dirty="0"/>
              <a:t>let </a:t>
            </a:r>
            <a:r>
              <a:rPr lang="en-US" dirty="0" err="1"/>
              <a:t>mySquare</a:t>
            </a:r>
            <a:r>
              <a:rPr lang="en-US" dirty="0"/>
              <a:t> = </a:t>
            </a:r>
            <a:r>
              <a:rPr lang="en-US" dirty="0" err="1"/>
              <a:t>createSquare</a:t>
            </a:r>
            <a:r>
              <a:rPr lang="en-US" dirty="0"/>
              <a:t>({color: "black"});</a:t>
            </a:r>
          </a:p>
        </p:txBody>
      </p:sp>
    </p:spTree>
    <p:extLst>
      <p:ext uri="{BB962C8B-B14F-4D97-AF65-F5344CB8AC3E}">
        <p14:creationId xmlns:p14="http://schemas.microsoft.com/office/powerpoint/2010/main" val="1306784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FBE6-54E4-4DCA-83DB-1C9042360191}"/>
              </a:ext>
            </a:extLst>
          </p:cNvPr>
          <p:cNvSpPr>
            <a:spLocks noGrp="1"/>
          </p:cNvSpPr>
          <p:nvPr>
            <p:ph type="title"/>
          </p:nvPr>
        </p:nvSpPr>
        <p:spPr/>
        <p:txBody>
          <a:bodyPr/>
          <a:lstStyle/>
          <a:p>
            <a:r>
              <a:rPr lang="en-US" dirty="0" err="1"/>
              <a:t>ReadOnly</a:t>
            </a:r>
            <a:r>
              <a:rPr lang="en-US" dirty="0"/>
              <a:t>	</a:t>
            </a:r>
          </a:p>
        </p:txBody>
      </p:sp>
      <p:sp>
        <p:nvSpPr>
          <p:cNvPr id="3" name="Content Placeholder 2">
            <a:extLst>
              <a:ext uri="{FF2B5EF4-FFF2-40B4-BE49-F238E27FC236}">
                <a16:creationId xmlns:a16="http://schemas.microsoft.com/office/drawing/2014/main" id="{5C988BC8-3A3A-406E-AEF1-230E30258B1B}"/>
              </a:ext>
            </a:extLst>
          </p:cNvPr>
          <p:cNvSpPr>
            <a:spLocks noGrp="1"/>
          </p:cNvSpPr>
          <p:nvPr>
            <p:ph idx="1"/>
          </p:nvPr>
        </p:nvSpPr>
        <p:spPr/>
        <p:txBody>
          <a:bodyPr/>
          <a:lstStyle/>
          <a:p>
            <a:pPr marL="0" indent="0">
              <a:buNone/>
            </a:pPr>
            <a:r>
              <a:rPr lang="en-US" b="1" dirty="0"/>
              <a:t>interface</a:t>
            </a:r>
            <a:r>
              <a:rPr lang="en-US" dirty="0"/>
              <a:t> Point { </a:t>
            </a:r>
          </a:p>
          <a:p>
            <a:pPr marL="0" indent="0">
              <a:buNone/>
            </a:pPr>
            <a:r>
              <a:rPr lang="en-US" dirty="0"/>
              <a:t>	</a:t>
            </a:r>
            <a:r>
              <a:rPr lang="en-US" dirty="0" err="1"/>
              <a:t>readonly</a:t>
            </a:r>
            <a:r>
              <a:rPr lang="en-US" dirty="0"/>
              <a:t> x: number; </a:t>
            </a:r>
          </a:p>
          <a:p>
            <a:pPr marL="0" indent="0">
              <a:buNone/>
            </a:pPr>
            <a:r>
              <a:rPr lang="en-US" dirty="0"/>
              <a:t>	</a:t>
            </a:r>
            <a:r>
              <a:rPr lang="en-US" dirty="0" err="1"/>
              <a:t>readonly</a:t>
            </a:r>
            <a:r>
              <a:rPr lang="en-US" dirty="0"/>
              <a:t> y: number; </a:t>
            </a:r>
          </a:p>
          <a:p>
            <a:pPr marL="0" indent="0">
              <a:buNone/>
            </a:pPr>
            <a:r>
              <a:rPr lang="en-US" dirty="0"/>
              <a:t>	}</a:t>
            </a:r>
          </a:p>
          <a:p>
            <a:pPr marL="0" indent="0">
              <a:buNone/>
            </a:pPr>
            <a:endParaRPr lang="en-US" dirty="0"/>
          </a:p>
          <a:p>
            <a:pPr marL="0" indent="0">
              <a:buNone/>
            </a:pPr>
            <a:r>
              <a:rPr lang="en-US" dirty="0"/>
              <a:t>O/p : </a:t>
            </a:r>
          </a:p>
          <a:p>
            <a:pPr marL="0" indent="0">
              <a:buNone/>
            </a:pPr>
            <a:r>
              <a:rPr lang="en-US" b="1" dirty="0"/>
              <a:t>let</a:t>
            </a:r>
            <a:r>
              <a:rPr lang="en-US" dirty="0"/>
              <a:t> p1: Point = { x: 10, y: 20 }; p1.x = 5; // error!</a:t>
            </a:r>
          </a:p>
        </p:txBody>
      </p:sp>
    </p:spTree>
    <p:extLst>
      <p:ext uri="{BB962C8B-B14F-4D97-AF65-F5344CB8AC3E}">
        <p14:creationId xmlns:p14="http://schemas.microsoft.com/office/powerpoint/2010/main" val="74716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A690-0C20-408B-860A-C63259423703}"/>
              </a:ext>
            </a:extLst>
          </p:cNvPr>
          <p:cNvSpPr>
            <a:spLocks noGrp="1"/>
          </p:cNvSpPr>
          <p:nvPr>
            <p:ph type="title"/>
          </p:nvPr>
        </p:nvSpPr>
        <p:spPr/>
        <p:txBody>
          <a:bodyPr/>
          <a:lstStyle/>
          <a:p>
            <a:r>
              <a:rPr lang="en-US" dirty="0"/>
              <a:t>Classes	</a:t>
            </a:r>
          </a:p>
        </p:txBody>
      </p:sp>
      <p:sp>
        <p:nvSpPr>
          <p:cNvPr id="3" name="Content Placeholder 2">
            <a:extLst>
              <a:ext uri="{FF2B5EF4-FFF2-40B4-BE49-F238E27FC236}">
                <a16:creationId xmlns:a16="http://schemas.microsoft.com/office/drawing/2014/main" id="{03EA7B10-740C-4E21-9BF1-B88D4EADC702}"/>
              </a:ext>
            </a:extLst>
          </p:cNvPr>
          <p:cNvSpPr>
            <a:spLocks noGrp="1"/>
          </p:cNvSpPr>
          <p:nvPr>
            <p:ph idx="1"/>
          </p:nvPr>
        </p:nvSpPr>
        <p:spPr/>
        <p:txBody>
          <a:bodyPr>
            <a:normAutofit fontScale="85000" lnSpcReduction="20000"/>
          </a:bodyPr>
          <a:lstStyle/>
          <a:p>
            <a:pPr marL="0" indent="0">
              <a:buNone/>
            </a:pPr>
            <a:r>
              <a:rPr lang="en-US" dirty="0"/>
              <a:t>class Greeter {</a:t>
            </a:r>
          </a:p>
          <a:p>
            <a:pPr marL="0" indent="0">
              <a:buNone/>
            </a:pPr>
            <a:r>
              <a:rPr lang="en-US" dirty="0"/>
              <a:t>    greeting: string;</a:t>
            </a:r>
          </a:p>
          <a:p>
            <a:pPr marL="0" indent="0">
              <a:buNone/>
            </a:pPr>
            <a:r>
              <a:rPr lang="en-US" dirty="0"/>
              <a:t>    constructor(message: string) {</a:t>
            </a:r>
          </a:p>
          <a:p>
            <a:pPr marL="0" indent="0">
              <a:buNone/>
            </a:pPr>
            <a:r>
              <a:rPr lang="en-US" dirty="0"/>
              <a:t>        </a:t>
            </a:r>
            <a:r>
              <a:rPr lang="en-US" dirty="0" err="1"/>
              <a:t>this.greeting</a:t>
            </a:r>
            <a:r>
              <a:rPr lang="en-US" dirty="0"/>
              <a:t> = message;</a:t>
            </a:r>
          </a:p>
          <a:p>
            <a:pPr marL="0" indent="0">
              <a:buNone/>
            </a:pPr>
            <a:r>
              <a:rPr lang="en-US" dirty="0"/>
              <a:t>    }</a:t>
            </a:r>
          </a:p>
          <a:p>
            <a:pPr marL="0" indent="0">
              <a:buNone/>
            </a:pPr>
            <a:r>
              <a:rPr lang="en-US" dirty="0"/>
              <a:t>    greet() {</a:t>
            </a:r>
          </a:p>
          <a:p>
            <a:pPr marL="0" indent="0">
              <a:buNone/>
            </a:pPr>
            <a:r>
              <a:rPr lang="en-US" dirty="0"/>
              <a:t>        return "Hello, " + </a:t>
            </a:r>
            <a:r>
              <a:rPr lang="en-US" dirty="0" err="1"/>
              <a:t>this.greeting</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let greeter = new Greeter("world");</a:t>
            </a:r>
          </a:p>
        </p:txBody>
      </p:sp>
    </p:spTree>
    <p:extLst>
      <p:ext uri="{BB962C8B-B14F-4D97-AF65-F5344CB8AC3E}">
        <p14:creationId xmlns:p14="http://schemas.microsoft.com/office/powerpoint/2010/main" val="920086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C245-F323-4992-820A-F755B065A6BD}"/>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72ED202-4486-4D10-9C96-C485402F5C88}"/>
              </a:ext>
            </a:extLst>
          </p:cNvPr>
          <p:cNvSpPr>
            <a:spLocks noGrp="1"/>
          </p:cNvSpPr>
          <p:nvPr>
            <p:ph idx="1"/>
          </p:nvPr>
        </p:nvSpPr>
        <p:spPr>
          <a:xfrm>
            <a:off x="838200" y="1285461"/>
            <a:ext cx="10515600" cy="4891502"/>
          </a:xfrm>
        </p:spPr>
        <p:txBody>
          <a:bodyPr>
            <a:noAutofit/>
          </a:bodyPr>
          <a:lstStyle/>
          <a:p>
            <a:pPr marL="0" indent="0">
              <a:buNone/>
            </a:pPr>
            <a:r>
              <a:rPr lang="en-US" sz="1600" dirty="0"/>
              <a:t>class Animal {</a:t>
            </a:r>
          </a:p>
          <a:p>
            <a:pPr marL="0" indent="0">
              <a:buNone/>
            </a:pPr>
            <a:r>
              <a:rPr lang="en-US" sz="1600" dirty="0"/>
              <a:t>    move(</a:t>
            </a:r>
            <a:r>
              <a:rPr lang="en-US" sz="1600" dirty="0" err="1"/>
              <a:t>distanceInMeters</a:t>
            </a:r>
            <a:r>
              <a:rPr lang="en-US" sz="1600" dirty="0"/>
              <a:t>: number = 0) {</a:t>
            </a:r>
          </a:p>
          <a:p>
            <a:pPr marL="0" indent="0">
              <a:buNone/>
            </a:pPr>
            <a:r>
              <a:rPr lang="en-US" sz="1600" dirty="0"/>
              <a:t>        console.log(`Animal moved ${</a:t>
            </a:r>
            <a:r>
              <a:rPr lang="en-US" sz="1600" dirty="0" err="1"/>
              <a:t>distanceInMeters</a:t>
            </a:r>
            <a:r>
              <a:rPr lang="en-US" sz="1600" dirty="0"/>
              <a:t>}m.`);</a:t>
            </a:r>
          </a:p>
          <a:p>
            <a:pPr marL="0" indent="0">
              <a:buNone/>
            </a:pPr>
            <a:r>
              <a:rPr lang="en-US" sz="1600" dirty="0"/>
              <a:t>    }</a:t>
            </a:r>
          </a:p>
          <a:p>
            <a:pPr marL="0" indent="0">
              <a:buNone/>
            </a:pPr>
            <a:r>
              <a:rPr lang="en-US" sz="1600" dirty="0"/>
              <a:t>}</a:t>
            </a:r>
          </a:p>
          <a:p>
            <a:pPr marL="0" indent="0">
              <a:buNone/>
            </a:pPr>
            <a:r>
              <a:rPr lang="en-US" sz="1600" dirty="0"/>
              <a:t>class Dog extends Animal {</a:t>
            </a:r>
          </a:p>
          <a:p>
            <a:pPr marL="0" indent="0">
              <a:buNone/>
            </a:pPr>
            <a:r>
              <a:rPr lang="en-US" sz="1600" dirty="0"/>
              <a:t>    bark() {</a:t>
            </a:r>
          </a:p>
          <a:p>
            <a:pPr marL="0" indent="0">
              <a:buNone/>
            </a:pPr>
            <a:r>
              <a:rPr lang="en-US" sz="1600" dirty="0"/>
              <a:t>        console.log('Woof! Woof!');</a:t>
            </a:r>
          </a:p>
          <a:p>
            <a:pPr marL="0" indent="0">
              <a:buNone/>
            </a:pPr>
            <a:r>
              <a:rPr lang="en-US" sz="1600" dirty="0"/>
              <a:t>    }</a:t>
            </a:r>
          </a:p>
          <a:p>
            <a:pPr marL="0" indent="0">
              <a:buNone/>
            </a:pPr>
            <a:r>
              <a:rPr lang="en-US" sz="1600" dirty="0"/>
              <a:t>}</a:t>
            </a:r>
          </a:p>
          <a:p>
            <a:pPr marL="0" indent="0">
              <a:buNone/>
            </a:pPr>
            <a:r>
              <a:rPr lang="en-US" sz="1600" dirty="0"/>
              <a:t>const dog = new Dog();</a:t>
            </a:r>
          </a:p>
          <a:p>
            <a:pPr marL="0" indent="0">
              <a:buNone/>
            </a:pPr>
            <a:r>
              <a:rPr lang="en-US" sz="1600" dirty="0"/>
              <a:t>console.log(</a:t>
            </a:r>
            <a:r>
              <a:rPr lang="en-US" sz="1600" dirty="0" err="1"/>
              <a:t>dog.bark</a:t>
            </a:r>
            <a:r>
              <a:rPr lang="en-US" sz="1600" dirty="0"/>
              <a:t>());</a:t>
            </a:r>
          </a:p>
          <a:p>
            <a:pPr marL="0" indent="0">
              <a:buNone/>
            </a:pPr>
            <a:r>
              <a:rPr lang="en-US" sz="1600" dirty="0"/>
              <a:t>console.log(</a:t>
            </a:r>
            <a:r>
              <a:rPr lang="en-US" sz="1600" dirty="0" err="1"/>
              <a:t>dog.move</a:t>
            </a:r>
            <a:r>
              <a:rPr lang="en-US" sz="1600" dirty="0"/>
              <a:t>(10));</a:t>
            </a:r>
          </a:p>
          <a:p>
            <a:pPr marL="0" indent="0">
              <a:buNone/>
            </a:pPr>
            <a:r>
              <a:rPr lang="en-US" sz="1600" dirty="0" err="1"/>
              <a:t>dog.bark</a:t>
            </a:r>
            <a:r>
              <a:rPr lang="en-US" sz="1600" dirty="0"/>
              <a:t>();</a:t>
            </a:r>
          </a:p>
        </p:txBody>
      </p:sp>
    </p:spTree>
    <p:extLst>
      <p:ext uri="{BB962C8B-B14F-4D97-AF65-F5344CB8AC3E}">
        <p14:creationId xmlns:p14="http://schemas.microsoft.com/office/powerpoint/2010/main" val="284916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E46F-1F2E-44A5-8B01-FDF0A7548569}"/>
              </a:ext>
            </a:extLst>
          </p:cNvPr>
          <p:cNvSpPr>
            <a:spLocks noGrp="1"/>
          </p:cNvSpPr>
          <p:nvPr>
            <p:ph type="title"/>
          </p:nvPr>
        </p:nvSpPr>
        <p:spPr/>
        <p:txBody>
          <a:bodyPr/>
          <a:lstStyle/>
          <a:p>
            <a:r>
              <a:rPr lang="en-US" dirty="0" err="1"/>
              <a:t>WhyTHis</a:t>
            </a:r>
            <a:endParaRPr lang="en-US" dirty="0"/>
          </a:p>
        </p:txBody>
      </p:sp>
      <p:sp>
        <p:nvSpPr>
          <p:cNvPr id="3" name="Content Placeholder 2">
            <a:extLst>
              <a:ext uri="{FF2B5EF4-FFF2-40B4-BE49-F238E27FC236}">
                <a16:creationId xmlns:a16="http://schemas.microsoft.com/office/drawing/2014/main" id="{EF16B17A-44D8-4CF8-B264-85A3213ADD26}"/>
              </a:ext>
            </a:extLst>
          </p:cNvPr>
          <p:cNvSpPr>
            <a:spLocks noGrp="1"/>
          </p:cNvSpPr>
          <p:nvPr>
            <p:ph idx="1"/>
          </p:nvPr>
        </p:nvSpPr>
        <p:spPr>
          <a:xfrm>
            <a:off x="838200" y="1825625"/>
            <a:ext cx="10515600" cy="4351338"/>
          </a:xfrm>
        </p:spPr>
        <p:txBody>
          <a:bodyPr/>
          <a:lstStyle/>
          <a:p>
            <a:r>
              <a:rPr lang="en-US" dirty="0"/>
              <a:t>In a method, this refers to the owner object.</a:t>
            </a:r>
          </a:p>
          <a:p>
            <a:r>
              <a:rPr lang="en-US" dirty="0"/>
              <a:t>Methods like call(), and apply() can refer this to any object. (</a:t>
            </a:r>
            <a:r>
              <a:rPr lang="en-US" dirty="0" err="1"/>
              <a:t>Explan</a:t>
            </a:r>
            <a:r>
              <a:rPr lang="en-US" dirty="0"/>
              <a:t> Later)</a:t>
            </a:r>
          </a:p>
          <a:p>
            <a:pPr marL="0" indent="0">
              <a:buNone/>
            </a:pPr>
            <a:r>
              <a:rPr lang="en-US" b="1" dirty="0"/>
              <a:t>this</a:t>
            </a:r>
            <a:r>
              <a:rPr lang="en-US" dirty="0"/>
              <a:t> in a Function (Default)</a:t>
            </a:r>
          </a:p>
          <a:p>
            <a:r>
              <a:rPr lang="en-US" dirty="0" err="1"/>
              <a:t>fullName</a:t>
            </a:r>
            <a:r>
              <a:rPr lang="en-US" dirty="0"/>
              <a:t>  =  function() {</a:t>
            </a:r>
            <a:br>
              <a:rPr lang="en-US" dirty="0"/>
            </a:br>
            <a:r>
              <a:rPr lang="en-US" dirty="0"/>
              <a:t>  return </a:t>
            </a:r>
            <a:r>
              <a:rPr lang="en-US" b="1" dirty="0"/>
              <a:t>this</a:t>
            </a:r>
            <a:r>
              <a:rPr lang="en-US" dirty="0"/>
              <a:t>;  // Global</a:t>
            </a:r>
            <a:br>
              <a:rPr lang="en-US" dirty="0"/>
            </a:br>
            <a:r>
              <a:rPr lang="en-US" dirty="0"/>
              <a:t>} </a:t>
            </a:r>
          </a:p>
          <a:p>
            <a:r>
              <a:rPr lang="en-US" dirty="0"/>
              <a:t>‘use strict’; So, when used in a function, in strict mode, this is undefined.</a:t>
            </a:r>
          </a:p>
        </p:txBody>
      </p:sp>
    </p:spTree>
    <p:extLst>
      <p:ext uri="{BB962C8B-B14F-4D97-AF65-F5344CB8AC3E}">
        <p14:creationId xmlns:p14="http://schemas.microsoft.com/office/powerpoint/2010/main" val="158087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5C64-9075-436A-ADF2-291E6D8F0A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BE4495F-9A65-4789-9952-A75EA4C64D32}"/>
              </a:ext>
            </a:extLst>
          </p:cNvPr>
          <p:cNvSpPr>
            <a:spLocks noGrp="1"/>
          </p:cNvSpPr>
          <p:nvPr>
            <p:ph idx="1"/>
          </p:nvPr>
        </p:nvSpPr>
        <p:spPr/>
        <p:txBody>
          <a:bodyPr>
            <a:normAutofit/>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&lt;h2&gt;The JavaScript &lt;</a:t>
            </a:r>
            <a:r>
              <a:rPr lang="en-US" dirty="0" err="1"/>
              <a:t>i</a:t>
            </a:r>
            <a:r>
              <a:rPr lang="en-US" dirty="0"/>
              <a:t>&gt;this&lt;/</a:t>
            </a:r>
            <a:r>
              <a:rPr lang="en-US" dirty="0" err="1"/>
              <a:t>i</a:t>
            </a:r>
            <a:r>
              <a:rPr lang="en-US" dirty="0"/>
              <a:t>&gt; Keyword&lt;/h2&gt;</a:t>
            </a:r>
          </a:p>
          <a:p>
            <a:pPr marL="0" indent="0">
              <a:buNone/>
            </a:pPr>
            <a:r>
              <a:rPr lang="en-US" dirty="0"/>
              <a:t>&lt;button onclick="</a:t>
            </a:r>
            <a:r>
              <a:rPr lang="en-US" dirty="0" err="1"/>
              <a:t>this.style.display</a:t>
            </a:r>
            <a:r>
              <a:rPr lang="en-US" dirty="0"/>
              <a:t>='none'"&gt;Click to Remove Me!&lt;/button&gt;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227857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CC39F-1707-4DA3-9E44-43E3BAE04EE1}"/>
              </a:ext>
            </a:extLst>
          </p:cNvPr>
          <p:cNvSpPr>
            <a:spLocks noGrp="1"/>
          </p:cNvSpPr>
          <p:nvPr>
            <p:ph type="title"/>
          </p:nvPr>
        </p:nvSpPr>
        <p:spPr/>
        <p:txBody>
          <a:bodyPr/>
          <a:lstStyle/>
          <a:p>
            <a:r>
              <a:rPr lang="en-US" dirty="0"/>
              <a:t>Explicit Function Binding:</a:t>
            </a:r>
          </a:p>
        </p:txBody>
      </p:sp>
      <p:sp>
        <p:nvSpPr>
          <p:cNvPr id="3" name="Content Placeholder 2">
            <a:extLst>
              <a:ext uri="{FF2B5EF4-FFF2-40B4-BE49-F238E27FC236}">
                <a16:creationId xmlns:a16="http://schemas.microsoft.com/office/drawing/2014/main" id="{FB681D39-00AE-475D-9AEA-2A5B2DB87D73}"/>
              </a:ext>
            </a:extLst>
          </p:cNvPr>
          <p:cNvSpPr>
            <a:spLocks noGrp="1"/>
          </p:cNvSpPr>
          <p:nvPr>
            <p:ph idx="1"/>
          </p:nvPr>
        </p:nvSpPr>
        <p:spPr/>
        <p:txBody>
          <a:bodyPr/>
          <a:lstStyle/>
          <a:p>
            <a:r>
              <a:rPr lang="en-US" dirty="0"/>
              <a:t>The call() and apply() methods are predefined JavaScript methods.</a:t>
            </a:r>
          </a:p>
          <a:p>
            <a:r>
              <a:rPr lang="en-US" dirty="0"/>
              <a:t>They can both be used to call an object method with another object as argument.</a:t>
            </a:r>
          </a:p>
          <a:p>
            <a:pPr marL="0" indent="0">
              <a:buNone/>
            </a:pPr>
            <a:r>
              <a:rPr lang="en-US" dirty="0"/>
              <a:t>Ex: </a:t>
            </a:r>
          </a:p>
          <a:p>
            <a:pPr marL="0" indent="0">
              <a:buNone/>
            </a:pPr>
            <a:r>
              <a:rPr lang="en-US" dirty="0"/>
              <a:t>var person1 = {</a:t>
            </a:r>
            <a:br>
              <a:rPr lang="en-US" dirty="0"/>
            </a:br>
            <a:r>
              <a:rPr lang="en-US" dirty="0"/>
              <a:t>  </a:t>
            </a:r>
            <a:r>
              <a:rPr lang="en-US" dirty="0" err="1"/>
              <a:t>fullName</a:t>
            </a:r>
            <a:r>
              <a:rPr lang="en-US" dirty="0"/>
              <a:t>: function() {</a:t>
            </a:r>
            <a:br>
              <a:rPr lang="en-US" dirty="0"/>
            </a:br>
            <a:r>
              <a:rPr lang="en-US" dirty="0"/>
              <a:t>    return </a:t>
            </a:r>
            <a:r>
              <a:rPr lang="en-US" dirty="0" err="1"/>
              <a:t>this.firstName</a:t>
            </a:r>
            <a:r>
              <a:rPr lang="en-US" dirty="0"/>
              <a:t> + " " + </a:t>
            </a:r>
            <a:r>
              <a:rPr lang="en-US" dirty="0" err="1"/>
              <a:t>this.lastName</a:t>
            </a:r>
            <a:r>
              <a:rPr lang="en-US" dirty="0"/>
              <a:t>;</a:t>
            </a:r>
            <a:br>
              <a:rPr lang="en-US" dirty="0"/>
            </a:br>
            <a:r>
              <a:rPr lang="en-US" dirty="0"/>
              <a:t>  }</a:t>
            </a:r>
            <a:br>
              <a:rPr lang="en-US" dirty="0"/>
            </a:br>
            <a:r>
              <a:rPr lang="en-US" dirty="0"/>
              <a:t>}</a:t>
            </a:r>
          </a:p>
          <a:p>
            <a:pPr marL="0" indent="0">
              <a:buNone/>
            </a:pPr>
            <a:endParaRPr lang="en-US" dirty="0"/>
          </a:p>
        </p:txBody>
      </p:sp>
    </p:spTree>
    <p:extLst>
      <p:ext uri="{BB962C8B-B14F-4D97-AF65-F5344CB8AC3E}">
        <p14:creationId xmlns:p14="http://schemas.microsoft.com/office/powerpoint/2010/main" val="344503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38D9-4ECE-4B4E-B44B-CCBBD1767F55}"/>
              </a:ext>
            </a:extLst>
          </p:cNvPr>
          <p:cNvSpPr>
            <a:spLocks noGrp="1"/>
          </p:cNvSpPr>
          <p:nvPr>
            <p:ph type="title"/>
          </p:nvPr>
        </p:nvSpPr>
        <p:spPr/>
        <p:txBody>
          <a:bodyPr/>
          <a:lstStyle/>
          <a:p>
            <a:r>
              <a:rPr lang="en-US" dirty="0"/>
              <a:t>This </a:t>
            </a:r>
            <a:r>
              <a:rPr lang="en-US" dirty="0" err="1"/>
              <a:t>KeyWord</a:t>
            </a:r>
            <a:endParaRPr lang="en-US" dirty="0"/>
          </a:p>
        </p:txBody>
      </p:sp>
      <p:sp>
        <p:nvSpPr>
          <p:cNvPr id="3" name="Content Placeholder 2">
            <a:extLst>
              <a:ext uri="{FF2B5EF4-FFF2-40B4-BE49-F238E27FC236}">
                <a16:creationId xmlns:a16="http://schemas.microsoft.com/office/drawing/2014/main" id="{CED8DB88-0C67-4256-A917-94104868D87B}"/>
              </a:ext>
            </a:extLst>
          </p:cNvPr>
          <p:cNvSpPr>
            <a:spLocks noGrp="1"/>
          </p:cNvSpPr>
          <p:nvPr>
            <p:ph idx="1"/>
          </p:nvPr>
        </p:nvSpPr>
        <p:spPr/>
        <p:txBody>
          <a:bodyPr/>
          <a:lstStyle/>
          <a:p>
            <a:r>
              <a:rPr lang="en-US" dirty="0"/>
              <a:t>var person2 = {</a:t>
            </a:r>
            <a:br>
              <a:rPr lang="en-US" dirty="0"/>
            </a:br>
            <a:r>
              <a:rPr lang="en-US" dirty="0"/>
              <a:t>  </a:t>
            </a:r>
            <a:r>
              <a:rPr lang="en-US" dirty="0" err="1"/>
              <a:t>firstName</a:t>
            </a:r>
            <a:r>
              <a:rPr lang="en-US" dirty="0"/>
              <a:t>:"John",</a:t>
            </a:r>
            <a:br>
              <a:rPr lang="en-US" dirty="0"/>
            </a:br>
            <a:r>
              <a:rPr lang="en-US" dirty="0"/>
              <a:t>  </a:t>
            </a:r>
            <a:r>
              <a:rPr lang="en-US" dirty="0" err="1"/>
              <a:t>lastName</a:t>
            </a:r>
            <a:r>
              <a:rPr lang="en-US" dirty="0"/>
              <a:t>: "Doe",</a:t>
            </a:r>
            <a:br>
              <a:rPr lang="en-US" dirty="0"/>
            </a:br>
            <a:r>
              <a:rPr lang="en-US" dirty="0"/>
              <a:t>}</a:t>
            </a:r>
          </a:p>
          <a:p>
            <a:r>
              <a:rPr lang="en-US" dirty="0"/>
              <a:t>person1.fullName.call(person2);  // Will return "John Doe"</a:t>
            </a:r>
          </a:p>
        </p:txBody>
      </p:sp>
    </p:spTree>
    <p:extLst>
      <p:ext uri="{BB962C8B-B14F-4D97-AF65-F5344CB8AC3E}">
        <p14:creationId xmlns:p14="http://schemas.microsoft.com/office/powerpoint/2010/main" val="3255893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1817</TotalTime>
  <Words>3257</Words>
  <Application>Microsoft Office PowerPoint</Application>
  <PresentationFormat>Widescreen</PresentationFormat>
  <Paragraphs>345</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Calibri Light</vt:lpstr>
      <vt:lpstr>Office Theme</vt:lpstr>
      <vt:lpstr>PowerPoint Presentation</vt:lpstr>
      <vt:lpstr>Objects</vt:lpstr>
      <vt:lpstr>JavaScript Objects</vt:lpstr>
      <vt:lpstr>JavaScript Objects </vt:lpstr>
      <vt:lpstr>This KeyWord</vt:lpstr>
      <vt:lpstr>WhyTHis</vt:lpstr>
      <vt:lpstr>PowerPoint Presentation</vt:lpstr>
      <vt:lpstr>Explicit Function Binding:</vt:lpstr>
      <vt:lpstr>This KeyWord</vt:lpstr>
      <vt:lpstr>"use strict"; </vt:lpstr>
      <vt:lpstr>Why Strict Mode?</vt:lpstr>
      <vt:lpstr>JavaScript Objects</vt:lpstr>
      <vt:lpstr>New KeyWord </vt:lpstr>
      <vt:lpstr>JavaScript Objects are Mutable:</vt:lpstr>
      <vt:lpstr>JavaScript for...in Loop</vt:lpstr>
      <vt:lpstr>JavaScript Object Prototypes</vt:lpstr>
      <vt:lpstr>PowerPoint Presentation</vt:lpstr>
      <vt:lpstr>Arrays:</vt:lpstr>
      <vt:lpstr>New Methods </vt:lpstr>
      <vt:lpstr>Splicing an Array:</vt:lpstr>
      <vt:lpstr>Array Methods</vt:lpstr>
      <vt:lpstr>ES 6</vt:lpstr>
      <vt:lpstr>PowerPoint Presentation</vt:lpstr>
      <vt:lpstr>Slicing an Array</vt:lpstr>
      <vt:lpstr>Looping Elements:</vt:lpstr>
      <vt:lpstr>PowerPoint Presentation</vt:lpstr>
      <vt:lpstr>RealTime Example</vt:lpstr>
      <vt:lpstr>PowerPoint Presentation</vt:lpstr>
      <vt:lpstr>Dates</vt:lpstr>
      <vt:lpstr>ES 6</vt:lpstr>
      <vt:lpstr> ES6</vt:lpstr>
      <vt:lpstr>Default Value</vt:lpstr>
      <vt:lpstr>Template Literals in ES6</vt:lpstr>
      <vt:lpstr>3. Multi-line Strings in ES6</vt:lpstr>
      <vt:lpstr>4. Destructuring Assignment in ES6</vt:lpstr>
      <vt:lpstr>Arrow Functions in ES6 </vt:lpstr>
      <vt:lpstr>Block-Scoped Constructs Let and Const</vt:lpstr>
      <vt:lpstr>Classes in ES6 </vt:lpstr>
      <vt:lpstr>ES6 in your Node.js  or Babel </vt:lpstr>
      <vt:lpstr> Typescript </vt:lpstr>
      <vt:lpstr>What is Typescrpt </vt:lpstr>
      <vt:lpstr>PowerPoint Presentation</vt:lpstr>
      <vt:lpstr>Why We use TypeScript</vt:lpstr>
      <vt:lpstr>Why we use Typescript </vt:lpstr>
      <vt:lpstr>Variable Declaration </vt:lpstr>
      <vt:lpstr>PowerPoint Presentation</vt:lpstr>
      <vt:lpstr>Scopes  </vt:lpstr>
      <vt:lpstr>Ternary Operator </vt:lpstr>
      <vt:lpstr>TypeChecking  </vt:lpstr>
      <vt:lpstr>Real time example</vt:lpstr>
      <vt:lpstr>ReadOnly </vt:lpstr>
      <vt:lpstr>Classes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dc:creator>
  <cp:lastModifiedBy>veer</cp:lastModifiedBy>
  <cp:revision>29</cp:revision>
  <dcterms:created xsi:type="dcterms:W3CDTF">2019-11-30T12:34:34Z</dcterms:created>
  <dcterms:modified xsi:type="dcterms:W3CDTF">2019-12-07T13:52:25Z</dcterms:modified>
</cp:coreProperties>
</file>