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903" y="716787"/>
            <a:ext cx="8800592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8550" y="1488947"/>
            <a:ext cx="7861298" cy="5139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19901" y="6771864"/>
            <a:ext cx="5695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84223" y="6771864"/>
            <a:ext cx="9048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38127" y="6771864"/>
            <a:ext cx="148653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an@iit.edu" TargetMode="External"/><Relationship Id="rId3" Type="http://schemas.openxmlformats.org/officeDocument/2006/relationships/hyperlink" Target="mailto:xyang56@hawk.iit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cademichonesty@iit.edu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iit.edu/%7Elan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mcs.anl.gov/dbpp" TargetMode="External"/><Relationship Id="rId4" Type="http://schemas.openxmlformats.org/officeDocument/2006/relationships/hyperlink" Target="http://www.mcs.anl.gov/mpi/index.html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43300">
              <a:lnSpc>
                <a:spcPct val="100000"/>
              </a:lnSpc>
            </a:pPr>
            <a:r>
              <a:rPr dirty="0"/>
              <a:t>C</a:t>
            </a:r>
            <a:r>
              <a:rPr dirty="0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54123"/>
            <a:ext cx="7649209" cy="478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Parallel and Distributing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Processing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Using blackboard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(http://blackboard.iit.edu)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Class: 11:25am-12:40pm Tu. &amp; </a:t>
            </a:r>
            <a:r>
              <a:rPr dirty="0" sz="2000" spc="-5">
                <a:latin typeface="Arial"/>
                <a:cs typeface="Arial"/>
              </a:rPr>
              <a:t>Th., </a:t>
            </a:r>
            <a:r>
              <a:rPr dirty="0" sz="2000">
                <a:latin typeface="Arial"/>
                <a:cs typeface="Arial"/>
              </a:rPr>
              <a:t>SB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#111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Instructor: Zhiling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Lan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Email: </a:t>
            </a:r>
            <a:r>
              <a:rPr dirty="0" sz="2000" spc="-5">
                <a:latin typeface="Arial"/>
                <a:cs typeface="Arial"/>
                <a:hlinkClick r:id="rId2"/>
              </a:rPr>
              <a:t>lan@iit.edu,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Phone: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(312)5675710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Office: </a:t>
            </a:r>
            <a:r>
              <a:rPr dirty="0" sz="2000">
                <a:latin typeface="Arial"/>
                <a:cs typeface="Arial"/>
              </a:rPr>
              <a:t>SB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#226D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Office </a:t>
            </a:r>
            <a:r>
              <a:rPr dirty="0" sz="2000">
                <a:latin typeface="Arial"/>
                <a:cs typeface="Arial"/>
              </a:rPr>
              <a:t>hours: </a:t>
            </a:r>
            <a:r>
              <a:rPr dirty="0" sz="2000" spc="-5">
                <a:latin typeface="Arial"/>
                <a:cs typeface="Arial"/>
              </a:rPr>
              <a:t>10:20am-11:20am(Tu. </a:t>
            </a:r>
            <a:r>
              <a:rPr dirty="0" sz="2000">
                <a:latin typeface="Arial"/>
                <a:cs typeface="Arial"/>
              </a:rPr>
              <a:t>&amp; </a:t>
            </a:r>
            <a:r>
              <a:rPr dirty="0" sz="2000" spc="-5">
                <a:latin typeface="Arial"/>
                <a:cs typeface="Arial"/>
              </a:rPr>
              <a:t>Th.) </a:t>
            </a:r>
            <a:r>
              <a:rPr dirty="0" sz="2000">
                <a:latin typeface="Arial"/>
                <a:cs typeface="Arial"/>
              </a:rPr>
              <a:t>or by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appointment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996950" algn="l"/>
              </a:tabLst>
            </a:pPr>
            <a:r>
              <a:rPr dirty="0" sz="2400" spc="-5">
                <a:latin typeface="Arial"/>
                <a:cs typeface="Arial"/>
              </a:rPr>
              <a:t>TA:	Xu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Yang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Email: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  <a:hlinkClick r:id="rId3"/>
              </a:rPr>
              <a:t>xyang56@hawk.iit.edu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Office: </a:t>
            </a:r>
            <a:r>
              <a:rPr dirty="0" sz="2000">
                <a:latin typeface="Arial"/>
                <a:cs typeface="Arial"/>
              </a:rPr>
              <a:t>SB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#012</a:t>
            </a:r>
            <a:endParaRPr sz="2000">
              <a:latin typeface="Arial"/>
              <a:cs typeface="Arial"/>
            </a:endParaRPr>
          </a:p>
          <a:p>
            <a:pPr lvl="1" marL="756285" marR="982980" indent="-286385">
              <a:lnSpc>
                <a:spcPts val="2160"/>
              </a:lnSpc>
              <a:spcBef>
                <a:spcPts val="509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Office </a:t>
            </a:r>
            <a:r>
              <a:rPr dirty="0" sz="2000">
                <a:latin typeface="Arial"/>
                <a:cs typeface="Arial"/>
              </a:rPr>
              <a:t>hours: </a:t>
            </a:r>
            <a:r>
              <a:rPr dirty="0" sz="2000" spc="-5">
                <a:latin typeface="Arial"/>
                <a:cs typeface="Arial"/>
              </a:rPr>
              <a:t>10:00am-11:30am </a:t>
            </a:r>
            <a:r>
              <a:rPr dirty="0" sz="2000">
                <a:latin typeface="Arial"/>
                <a:cs typeface="Arial"/>
              </a:rPr>
              <a:t>(Mon. &amp; Wed.) or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  </a:t>
            </a:r>
            <a:r>
              <a:rPr dirty="0" sz="2000">
                <a:latin typeface="Arial"/>
                <a:cs typeface="Arial"/>
              </a:rPr>
              <a:t>appointment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34079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o</a:t>
            </a:r>
            <a:r>
              <a:rPr dirty="0" spc="5"/>
              <a:t>li</a:t>
            </a:r>
            <a:r>
              <a:rPr dirty="0" spc="5"/>
              <a:t>c</a:t>
            </a:r>
            <a:r>
              <a:rPr dirty="0" spc="5"/>
              <a:t>i</a:t>
            </a:r>
            <a:r>
              <a:rPr dirty="0" spc="-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07667"/>
            <a:ext cx="7395209" cy="170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IIT Code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Academic Honesty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u="heavy">
                <a:solidFill>
                  <a:srgbClr val="CCCCFF"/>
                </a:solidFill>
                <a:latin typeface="Arial"/>
                <a:cs typeface="Arial"/>
              </a:rPr>
              <a:t>[link]</a:t>
            </a:r>
            <a:endParaRPr sz="2800">
              <a:latin typeface="Arial"/>
              <a:cs typeface="Arial"/>
            </a:endParaRPr>
          </a:p>
          <a:p>
            <a:pPr marL="355600" marR="60071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violations of academic integrity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will be 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reported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28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academichonesty@iit.edu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Sanctions for violations of academic</a:t>
            </a:r>
            <a:r>
              <a:rPr dirty="0" sz="28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integrity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8939" y="3118102"/>
            <a:ext cx="7308215" cy="3583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dirty="0" sz="1800" spc="-5" b="1">
                <a:latin typeface="Arial"/>
                <a:cs typeface="Arial"/>
              </a:rPr>
              <a:t>Expulsion from a course.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student is assigned a punitive failing  </a:t>
            </a:r>
            <a:r>
              <a:rPr dirty="0" sz="1800" spc="-5">
                <a:latin typeface="Arial"/>
                <a:cs typeface="Arial"/>
              </a:rPr>
              <a:t>grade of ‘E’ for the course and can no longer participate in the course  or receive evaluation of </a:t>
            </a:r>
            <a:r>
              <a:rPr dirty="0" sz="1800" spc="-10">
                <a:latin typeface="Arial"/>
                <a:cs typeface="Arial"/>
              </a:rPr>
              <a:t>coursework </a:t>
            </a:r>
            <a:r>
              <a:rPr dirty="0" sz="1800" spc="-5">
                <a:latin typeface="Arial"/>
                <a:cs typeface="Arial"/>
              </a:rPr>
              <a:t>from the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instructor.</a:t>
            </a:r>
            <a:endParaRPr sz="1800">
              <a:latin typeface="Arial"/>
              <a:cs typeface="Arial"/>
            </a:endParaRPr>
          </a:p>
          <a:p>
            <a:pPr marL="299085" marR="196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dirty="0" sz="1800" spc="-5" b="1">
                <a:latin typeface="Arial"/>
                <a:cs typeface="Arial"/>
              </a:rPr>
              <a:t>Suspension. </a:t>
            </a:r>
            <a:r>
              <a:rPr dirty="0" sz="1800" spc="-5">
                <a:latin typeface="Arial"/>
                <a:cs typeface="Arial"/>
              </a:rPr>
              <a:t>Suspension is a status assigned for various periods of  time in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a student’s enrollment is interrupted.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suspended  </a:t>
            </a:r>
            <a:r>
              <a:rPr dirty="0" sz="1800" spc="-5">
                <a:latin typeface="Arial"/>
                <a:cs typeface="Arial"/>
              </a:rPr>
              <a:t>student may not attend day or evening classes, participate in student  activities, or live in campus housing.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suspended student may apply  </a:t>
            </a:r>
            <a:r>
              <a:rPr dirty="0" sz="1800" spc="-5">
                <a:latin typeface="Arial"/>
                <a:cs typeface="Arial"/>
              </a:rPr>
              <a:t>for reinstatement at the end of the period of suspension.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reinstated,  </a:t>
            </a:r>
            <a:r>
              <a:rPr dirty="0" sz="1800" spc="-5">
                <a:latin typeface="Arial"/>
                <a:cs typeface="Arial"/>
              </a:rPr>
              <a:t>the student may be placed on disciplinary probation for a period of  time designated by the Dean for Academic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Discipline.</a:t>
            </a:r>
            <a:endParaRPr sz="1800">
              <a:latin typeface="Arial"/>
              <a:cs typeface="Arial"/>
            </a:endParaRPr>
          </a:p>
          <a:p>
            <a:pPr marL="299085" marR="15049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dirty="0" sz="1800" spc="-5" b="1">
                <a:latin typeface="Arial"/>
                <a:cs typeface="Arial"/>
              </a:rPr>
              <a:t>Expulsion</a:t>
            </a:r>
            <a:r>
              <a:rPr dirty="0" sz="1800" spc="-5">
                <a:latin typeface="Arial"/>
                <a:cs typeface="Arial"/>
              </a:rPr>
              <a:t>. </a:t>
            </a:r>
            <a:r>
              <a:rPr dirty="0" sz="1800" spc="-10">
                <a:latin typeface="Arial"/>
                <a:cs typeface="Arial"/>
              </a:rPr>
              <a:t>Expulsion </a:t>
            </a:r>
            <a:r>
              <a:rPr dirty="0" sz="1800" spc="-5">
                <a:latin typeface="Arial"/>
                <a:cs typeface="Arial"/>
              </a:rPr>
              <a:t>is the complete severance of association </a:t>
            </a:r>
            <a:r>
              <a:rPr dirty="0" sz="1800" spc="-15">
                <a:latin typeface="Arial"/>
                <a:cs typeface="Arial"/>
              </a:rPr>
              <a:t>with  </a:t>
            </a:r>
            <a:r>
              <a:rPr dirty="0" sz="1800" spc="-5">
                <a:latin typeface="Arial"/>
                <a:cs typeface="Arial"/>
              </a:rPr>
              <a:t>the University. Notation of the violation of the Code is made on the  </a:t>
            </a:r>
            <a:r>
              <a:rPr dirty="0" sz="1800" spc="-5">
                <a:latin typeface="Arial"/>
                <a:cs typeface="Arial"/>
              </a:rPr>
              <a:t>student’s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transcript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07235">
              <a:lnSpc>
                <a:spcPct val="100000"/>
              </a:lnSpc>
            </a:pPr>
            <a:r>
              <a:rPr dirty="0" spc="-5"/>
              <a:t>Work</a:t>
            </a:r>
            <a:r>
              <a:rPr dirty="0" spc="-70"/>
              <a:t> </a:t>
            </a:r>
            <a:r>
              <a:rPr dirty="0" spc="-5"/>
              <a:t>Opportunities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85899"/>
            <a:ext cx="8063865" cy="4963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Student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Research opportunities for graduate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students: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Always </a:t>
            </a:r>
            <a:r>
              <a:rPr dirty="0" sz="2000">
                <a:latin typeface="Arial"/>
                <a:cs typeface="Arial"/>
              </a:rPr>
              <a:t>look </a:t>
            </a:r>
            <a:r>
              <a:rPr dirty="0" sz="2000" spc="-5">
                <a:latin typeface="Arial"/>
                <a:cs typeface="Arial"/>
              </a:rPr>
              <a:t>for self-motivated </a:t>
            </a:r>
            <a:r>
              <a:rPr dirty="0" sz="2000">
                <a:latin typeface="Arial"/>
                <a:cs typeface="Arial"/>
              </a:rPr>
              <a:t>and hard-working grad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students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Ph.D. students: CS597 and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CS691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MS students: CS591 “Research and Thesis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MS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Degree”</a:t>
            </a:r>
            <a:endParaRPr sz="2000">
              <a:latin typeface="Arial"/>
              <a:cs typeface="Arial"/>
            </a:endParaRPr>
          </a:p>
          <a:p>
            <a:pPr lvl="1" marL="756285" marR="45974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Take CS546 &amp; CS550, check my research projects, send</a:t>
            </a:r>
            <a:r>
              <a:rPr dirty="0" sz="2000" spc="-25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  </a:t>
            </a:r>
            <a:r>
              <a:rPr dirty="0" sz="2000" spc="-5">
                <a:latin typeface="Arial"/>
                <a:cs typeface="Arial"/>
              </a:rPr>
              <a:t>your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CV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Research opportunities for undergrad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students: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NSF REU (Research Experiences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Undergraduates)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dirty="0" sz="2000" spc="-1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Prof.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Zhiling</a:t>
            </a:r>
            <a:r>
              <a:rPr dirty="0" sz="20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Lan</a:t>
            </a:r>
            <a:endParaRPr sz="2000">
              <a:latin typeface="Arial"/>
              <a:cs typeface="Arial"/>
            </a:endParaRPr>
          </a:p>
          <a:p>
            <a:pPr lvl="2" marL="1155700" marR="909955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Various project topics, including development of scheduling  simulator, </a:t>
            </a:r>
            <a:r>
              <a:rPr dirty="0" sz="1800" spc="-10">
                <a:latin typeface="Arial"/>
                <a:cs typeface="Arial"/>
              </a:rPr>
              <a:t>analysis </a:t>
            </a:r>
            <a:r>
              <a:rPr dirty="0" sz="1800" spc="-5">
                <a:latin typeface="Arial"/>
                <a:cs typeface="Arial"/>
              </a:rPr>
              <a:t>of system logs,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….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$10-$15 per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hour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interested, contact Prof. Lan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(lan@iit.edu)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394" y="2972306"/>
            <a:ext cx="3973195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Any</a:t>
            </a:r>
            <a:r>
              <a:rPr dirty="0" spc="-75"/>
              <a:t> </a:t>
            </a:r>
            <a:r>
              <a:rPr dirty="0" spc="-5"/>
              <a:t>Questions?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58" y="3203954"/>
            <a:ext cx="2948940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12820">
              <a:lnSpc>
                <a:spcPct val="100000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636267"/>
            <a:ext cx="5455285" cy="3813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parallel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computing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Why </a:t>
            </a:r>
            <a:r>
              <a:rPr dirty="0" sz="2800">
                <a:latin typeface="Arial"/>
                <a:cs typeface="Arial"/>
              </a:rPr>
              <a:t>parallel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computing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Application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pull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Technology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push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Distributed </a:t>
            </a:r>
            <a:r>
              <a:rPr dirty="0" sz="2800">
                <a:latin typeface="Arial"/>
                <a:cs typeface="Arial"/>
              </a:rPr>
              <a:t>and cloud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computing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Reading: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Kumar – ch 1; Foster – 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54250">
              <a:lnSpc>
                <a:spcPct val="100000"/>
              </a:lnSpc>
            </a:pPr>
            <a:r>
              <a:rPr dirty="0" spc="-5"/>
              <a:t>Serial</a:t>
            </a:r>
            <a:r>
              <a:rPr dirty="0" spc="-55"/>
              <a:t> </a:t>
            </a:r>
            <a:r>
              <a:rPr dirty="0" spc="-5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85899"/>
            <a:ext cx="6687820" cy="2195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Traditional, software has been written for serial  computation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 problem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broken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a discrete series of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inst.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Inst. </a:t>
            </a:r>
            <a:r>
              <a:rPr dirty="0" sz="2000">
                <a:latin typeface="Arial"/>
                <a:cs typeface="Arial"/>
              </a:rPr>
              <a:t>are executed </a:t>
            </a:r>
            <a:r>
              <a:rPr dirty="0" sz="2000" spc="-5">
                <a:latin typeface="Arial"/>
                <a:cs typeface="Arial"/>
              </a:rPr>
              <a:t>sequentially </a:t>
            </a:r>
            <a:r>
              <a:rPr dirty="0" sz="2000">
                <a:latin typeface="Arial"/>
                <a:cs typeface="Arial"/>
              </a:rPr>
              <a:t>(one </a:t>
            </a:r>
            <a:r>
              <a:rPr dirty="0" sz="2000" spc="-5">
                <a:latin typeface="Arial"/>
                <a:cs typeface="Arial"/>
              </a:rPr>
              <a:t>after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another)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Executed </a:t>
            </a:r>
            <a:r>
              <a:rPr dirty="0" sz="2000">
                <a:latin typeface="Arial"/>
                <a:cs typeface="Arial"/>
              </a:rPr>
              <a:t>on a single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Only one </a:t>
            </a:r>
            <a:r>
              <a:rPr dirty="0" sz="2000" spc="-5">
                <a:latin typeface="Arial"/>
                <a:cs typeface="Arial"/>
              </a:rPr>
              <a:t>inst. </a:t>
            </a:r>
            <a:r>
              <a:rPr dirty="0" sz="2000">
                <a:latin typeface="Arial"/>
                <a:cs typeface="Arial"/>
              </a:rPr>
              <a:t>executes at any moment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3600" y="3962400"/>
            <a:ext cx="5753100" cy="2382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887" y="678687"/>
            <a:ext cx="6767830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Parallel</a:t>
            </a:r>
            <a:r>
              <a:rPr dirty="0" spc="-40"/>
              <a:t> </a:t>
            </a:r>
            <a:r>
              <a:rPr dirty="0" spc="-5"/>
              <a:t>Computing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485899"/>
            <a:ext cx="7284720" cy="479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Simultaneous use of multiple compute resources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solve a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lvl="1" marL="756285" marR="205104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 problem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broken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discrete </a:t>
            </a:r>
            <a:r>
              <a:rPr dirty="0" sz="2000" spc="-5">
                <a:latin typeface="Arial"/>
                <a:cs typeface="Arial"/>
              </a:rPr>
              <a:t>parts that </a:t>
            </a:r>
            <a:r>
              <a:rPr dirty="0" sz="2000">
                <a:latin typeface="Arial"/>
                <a:cs typeface="Arial"/>
              </a:rPr>
              <a:t>can be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solve  </a:t>
            </a:r>
            <a:r>
              <a:rPr dirty="0" sz="2000" spc="-5">
                <a:latin typeface="Arial"/>
                <a:cs typeface="Arial"/>
              </a:rPr>
              <a:t>concurrently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Each part </a:t>
            </a:r>
            <a:r>
              <a:rPr dirty="0" sz="2000" spc="-5">
                <a:latin typeface="Arial"/>
                <a:cs typeface="Arial"/>
              </a:rPr>
              <a:t>is further </a:t>
            </a:r>
            <a:r>
              <a:rPr dirty="0" sz="2000">
                <a:latin typeface="Arial"/>
                <a:cs typeface="Arial"/>
              </a:rPr>
              <a:t>broken down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 series of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inst.</a:t>
            </a:r>
            <a:endParaRPr sz="2000">
              <a:latin typeface="Arial"/>
              <a:cs typeface="Arial"/>
            </a:endParaRPr>
          </a:p>
          <a:p>
            <a:pPr lvl="1" marL="756285" marR="895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Inst. from </a:t>
            </a:r>
            <a:r>
              <a:rPr dirty="0" sz="2000">
                <a:latin typeface="Arial"/>
                <a:cs typeface="Arial"/>
              </a:rPr>
              <a:t>each part </a:t>
            </a:r>
            <a:r>
              <a:rPr dirty="0" sz="2000" spc="-5">
                <a:latin typeface="Arial"/>
                <a:cs typeface="Arial"/>
              </a:rPr>
              <a:t>execution </a:t>
            </a:r>
            <a:r>
              <a:rPr dirty="0" sz="2000">
                <a:latin typeface="Arial"/>
                <a:cs typeface="Arial"/>
              </a:rPr>
              <a:t>simultaneously on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different  </a:t>
            </a:r>
            <a:r>
              <a:rPr dirty="0" sz="200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An overall control/coordination </a:t>
            </a:r>
            <a:r>
              <a:rPr dirty="0" sz="2000">
                <a:latin typeface="Arial"/>
                <a:cs typeface="Arial"/>
              </a:rPr>
              <a:t>mechanism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employed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Examples </a:t>
            </a:r>
            <a:r>
              <a:rPr dirty="0" sz="2400" spc="-5">
                <a:latin typeface="Arial"/>
                <a:cs typeface="Arial"/>
              </a:rPr>
              <a:t>of parallel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machines: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 cluster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 shared memory multiprocessor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(SMP*)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 Chip Multi-Processor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(CMP)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Daily life </a:t>
            </a:r>
            <a:r>
              <a:rPr dirty="0" sz="2400" spc="-10">
                <a:latin typeface="Arial"/>
                <a:cs typeface="Arial"/>
              </a:rPr>
              <a:t>example: </a:t>
            </a:r>
            <a:r>
              <a:rPr dirty="0" sz="2400" spc="-5">
                <a:latin typeface="Arial"/>
                <a:cs typeface="Arial"/>
              </a:rPr>
              <a:t>stacking a set of library</a:t>
            </a:r>
            <a:r>
              <a:rPr dirty="0" sz="2400" spc="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books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7430">
              <a:lnSpc>
                <a:spcPct val="100000"/>
              </a:lnSpc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-5"/>
              <a:t>Parallel</a:t>
            </a:r>
            <a:r>
              <a:rPr dirty="0" spc="-40"/>
              <a:t> </a:t>
            </a:r>
            <a:r>
              <a:rPr dirty="0" spc="-5"/>
              <a:t>Computing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1600" y="1905000"/>
            <a:ext cx="7135368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6220">
              <a:lnSpc>
                <a:spcPct val="100000"/>
              </a:lnSpc>
            </a:pPr>
            <a:r>
              <a:rPr dirty="0" spc="-5"/>
              <a:t>Who </a:t>
            </a:r>
            <a:r>
              <a:rPr dirty="0"/>
              <a:t>is Using </a:t>
            </a:r>
            <a:r>
              <a:rPr dirty="0" spc="-5"/>
              <a:t>Parallel</a:t>
            </a:r>
            <a:r>
              <a:rPr dirty="0" spc="-45"/>
              <a:t> </a:t>
            </a:r>
            <a:r>
              <a:rPr dirty="0" spc="-5"/>
              <a:t>Computing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7515225" cy="447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Science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engineering</a:t>
            </a:r>
            <a:endParaRPr sz="2800">
              <a:latin typeface="Arial"/>
              <a:cs typeface="Arial"/>
            </a:endParaRPr>
          </a:p>
          <a:p>
            <a:pPr lvl="1" marL="756285" marR="6350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Historically, it has been considered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be “the high  </a:t>
            </a:r>
            <a:r>
              <a:rPr dirty="0" sz="2400" spc="-5">
                <a:latin typeface="Arial"/>
                <a:cs typeface="Arial"/>
              </a:rPr>
              <a:t>end of computing”, and has been used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model  </a:t>
            </a:r>
            <a:r>
              <a:rPr dirty="0" sz="2400" spc="-5">
                <a:latin typeface="Arial"/>
                <a:cs typeface="Arial"/>
              </a:rPr>
              <a:t>difficult problems in many areas of science and  engineering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Industrial and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commercial</a:t>
            </a:r>
            <a:endParaRPr sz="2800">
              <a:latin typeface="Arial"/>
              <a:cs typeface="Arial"/>
            </a:endParaRPr>
          </a:p>
          <a:p>
            <a:pPr lvl="1" marL="756285" marR="14033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Today, commercial applications provide an equal  or greater driving force in the development of  faster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computers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These applications require the processing of large  amount of data in sophisticated ways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267" y="678687"/>
            <a:ext cx="6021070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Why Parallel</a:t>
            </a:r>
            <a:r>
              <a:rPr dirty="0" spc="-50"/>
              <a:t> </a:t>
            </a:r>
            <a:r>
              <a:rPr dirty="0" spc="-5"/>
              <a:t>Computing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2160523"/>
            <a:ext cx="7901940" cy="2526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Application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pull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Desire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solve bigger and more realistic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4"/>
              </a:spcBef>
              <a:buFont typeface="Arial"/>
              <a:buChar char="–"/>
            </a:pPr>
            <a:endParaRPr sz="3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Technology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push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Fundamental limits are being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approached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81679">
              <a:lnSpc>
                <a:spcPct val="100000"/>
              </a:lnSpc>
            </a:pPr>
            <a:r>
              <a:rPr dirty="0"/>
              <a:t>Self</a:t>
            </a:r>
            <a:r>
              <a:rPr dirty="0" spc="-110"/>
              <a:t> </a:t>
            </a:r>
            <a:r>
              <a:rPr dirty="0" spc="-5"/>
              <a:t>Intro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9339" y="1485899"/>
            <a:ext cx="7487284" cy="4975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Research interests: Parallel and Distributed</a:t>
            </a:r>
            <a:r>
              <a:rPr dirty="0" sz="2400" spc="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projects:</a:t>
            </a:r>
            <a:endParaRPr sz="2000">
              <a:latin typeface="Arial"/>
              <a:cs typeface="Arial"/>
            </a:endParaRPr>
          </a:p>
          <a:p>
            <a:pPr lvl="2" marL="1270000" marR="28575" indent="-342900">
              <a:lnSpc>
                <a:spcPct val="100000"/>
              </a:lnSpc>
              <a:spcBef>
                <a:spcPts val="439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dirty="0" sz="1800" spc="-5" u="sng">
                <a:latin typeface="Arial"/>
                <a:cs typeface="Arial"/>
              </a:rPr>
              <a:t>SPEaR</a:t>
            </a:r>
            <a:r>
              <a:rPr dirty="0" sz="1800" spc="-5">
                <a:latin typeface="Arial"/>
                <a:cs typeface="Arial"/>
              </a:rPr>
              <a:t>: </a:t>
            </a:r>
            <a:r>
              <a:rPr dirty="0" sz="1800" spc="-5" u="sng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cheduling for </a:t>
            </a:r>
            <a:r>
              <a:rPr dirty="0" sz="1800" spc="-5" u="sng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erformance, </a:t>
            </a:r>
            <a:r>
              <a:rPr dirty="0" sz="1800" spc="-10" u="sng">
                <a:latin typeface="Arial"/>
                <a:cs typeface="Arial"/>
              </a:rPr>
              <a:t>E</a:t>
            </a:r>
            <a:r>
              <a:rPr dirty="0" sz="1800" spc="-10">
                <a:latin typeface="Arial"/>
                <a:cs typeface="Arial"/>
              </a:rPr>
              <a:t>nergy, </a:t>
            </a:r>
            <a:r>
              <a:rPr dirty="0" sz="1800" spc="-5" u="sng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nd </a:t>
            </a:r>
            <a:r>
              <a:rPr dirty="0" sz="1800" spc="-5" u="sng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esilience  </a:t>
            </a:r>
            <a:r>
              <a:rPr dirty="0" sz="1800" spc="-5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  <a:p>
            <a:pPr lvl="2" marL="127000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dirty="0" sz="1800">
                <a:latin typeface="Arial"/>
                <a:cs typeface="Arial"/>
              </a:rPr>
              <a:t>COTA: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5" u="sng">
                <a:latin typeface="Arial"/>
                <a:cs typeface="Arial"/>
              </a:rPr>
              <a:t>CO</a:t>
            </a:r>
            <a:r>
              <a:rPr dirty="0" sz="1800" spc="-5">
                <a:latin typeface="Arial"/>
                <a:cs typeface="Arial"/>
              </a:rPr>
              <a:t>operative </a:t>
            </a:r>
            <a:r>
              <a:rPr dirty="0" sz="1800" spc="-10">
                <a:latin typeface="Arial"/>
                <a:cs typeface="Arial"/>
              </a:rPr>
              <a:t>Framework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5" u="sng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opology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 u="sng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wareness</a:t>
            </a:r>
            <a:endParaRPr sz="1800">
              <a:latin typeface="Arial"/>
              <a:cs typeface="Arial"/>
            </a:endParaRPr>
          </a:p>
          <a:p>
            <a:pPr lvl="2" marL="127000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dirty="0" sz="1800" spc="-5">
                <a:latin typeface="Arial"/>
                <a:cs typeface="Arial"/>
              </a:rPr>
              <a:t>HPC </a:t>
            </a:r>
            <a:r>
              <a:rPr dirty="0" sz="1800" spc="-10">
                <a:latin typeface="Arial"/>
                <a:cs typeface="Arial"/>
              </a:rPr>
              <a:t>Analytics </a:t>
            </a:r>
            <a:r>
              <a:rPr dirty="0" sz="1800" spc="-5">
                <a:latin typeface="Arial"/>
                <a:cs typeface="Arial"/>
              </a:rPr>
              <a:t>for Extreme Scale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lvl="2" marL="127000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dirty="0" sz="1800" spc="-5">
                <a:latin typeface="Arial"/>
                <a:cs typeface="Arial"/>
              </a:rPr>
              <a:t>Intelligent Storage Resource Services for the RAINS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lvl="2" marL="127000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dirty="0" sz="1800" spc="-5">
                <a:latin typeface="Arial"/>
                <a:cs typeface="Arial"/>
              </a:rPr>
              <a:t>CUDA Teaching and Research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Center</a:t>
            </a:r>
            <a:endParaRPr sz="1800">
              <a:latin typeface="Arial"/>
              <a:cs typeface="Arial"/>
            </a:endParaRPr>
          </a:p>
          <a:p>
            <a:pPr lvl="2" marL="127000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dirty="0" sz="1800" spc="-5">
                <a:latin typeface="Arial"/>
                <a:cs typeface="Arial"/>
              </a:rPr>
              <a:t>Research Experiences 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Undergraduates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Research website: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5" b="1" u="sng">
                <a:solidFill>
                  <a:srgbClr val="FF0000"/>
                </a:solidFill>
                <a:latin typeface="Arial"/>
                <a:cs typeface="Arial"/>
                <a:hlinkClick r:id="rId2"/>
              </a:rPr>
              <a:t>http://www.cs.iit.edu/~lan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Interested in joining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my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group?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Core courses: CS546 &amp; CS550 &amp;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CS451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Group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seminars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1650">
              <a:lnSpc>
                <a:spcPct val="100000"/>
              </a:lnSpc>
            </a:pPr>
            <a:r>
              <a:rPr dirty="0"/>
              <a:t>Application Drivers </a:t>
            </a:r>
            <a:r>
              <a:rPr dirty="0" spc="-5"/>
              <a:t>for</a:t>
            </a:r>
            <a:r>
              <a:rPr dirty="0" spc="-110"/>
              <a:t> </a:t>
            </a:r>
            <a:r>
              <a:rPr dirty="0" spc="-5"/>
              <a:t>Change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9339" y="1943099"/>
            <a:ext cx="7519670" cy="3122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7721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Continued </a:t>
            </a:r>
            <a:r>
              <a:rPr dirty="0" sz="2400" spc="-5">
                <a:solidFill>
                  <a:srgbClr val="C85400"/>
                </a:solidFill>
                <a:latin typeface="Arial"/>
                <a:cs typeface="Arial"/>
              </a:rPr>
              <a:t>exponential increase </a:t>
            </a:r>
            <a:r>
              <a:rPr dirty="0" sz="2400" spc="-5">
                <a:latin typeface="Arial"/>
                <a:cs typeface="Arial"/>
              </a:rPr>
              <a:t>in computational  </a:t>
            </a:r>
            <a:r>
              <a:rPr dirty="0" sz="2400" spc="-5">
                <a:solidFill>
                  <a:srgbClr val="C85400"/>
                </a:solidFill>
                <a:latin typeface="Arial"/>
                <a:cs typeface="Arial"/>
              </a:rPr>
              <a:t>speed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simulation is becoming third pillar of  science, complementing theory and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experiment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Continued </a:t>
            </a:r>
            <a:r>
              <a:rPr dirty="0" sz="2400" spc="-5">
                <a:solidFill>
                  <a:srgbClr val="C85400"/>
                </a:solidFill>
                <a:latin typeface="Arial"/>
                <a:cs typeface="Arial"/>
              </a:rPr>
              <a:t>exponential increase </a:t>
            </a:r>
            <a:r>
              <a:rPr dirty="0" sz="2400" spc="-5">
                <a:latin typeface="Arial"/>
                <a:cs typeface="Arial"/>
              </a:rPr>
              <a:t>in experimental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85400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4965" marR="5080">
              <a:lnSpc>
                <a:spcPct val="99900"/>
              </a:lnSpc>
              <a:spcBef>
                <a:spcPts val="15"/>
              </a:spcBef>
            </a:pPr>
            <a:r>
              <a:rPr dirty="0" sz="2400">
                <a:latin typeface="Symbol"/>
                <a:cs typeface="Symbol"/>
              </a:rPr>
              <a:t>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techniques and technology in data analysis,  visualization, analytics, networking, and collaboration  tools are becoming essential in all data rich scientific  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87295">
              <a:lnSpc>
                <a:spcPct val="100000"/>
              </a:lnSpc>
            </a:pPr>
            <a:r>
              <a:rPr dirty="0"/>
              <a:t>Application</a:t>
            </a:r>
            <a:r>
              <a:rPr dirty="0" spc="-125"/>
              <a:t> </a:t>
            </a:r>
            <a:r>
              <a:rPr dirty="0"/>
              <a:t>Pull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172206"/>
            <a:ext cx="8083550" cy="3677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“Computational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modeling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simulation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are among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most</a:t>
            </a:r>
            <a:r>
              <a:rPr dirty="0" sz="2000" spc="-17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significant 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developments in the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practice of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scientific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inquiry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in the 20th</a:t>
            </a:r>
            <a:r>
              <a:rPr dirty="0" sz="20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0099"/>
                </a:solidFill>
                <a:latin typeface="Arial"/>
                <a:cs typeface="Arial"/>
              </a:rPr>
              <a:t>century.</a:t>
            </a:r>
            <a:endParaRPr sz="2000">
              <a:latin typeface="Arial"/>
              <a:cs typeface="Arial"/>
            </a:endParaRPr>
          </a:p>
          <a:p>
            <a:pPr marL="12700" marR="813435">
              <a:lnSpc>
                <a:spcPct val="100000"/>
              </a:lnSpc>
            </a:pP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Within the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last two decades,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scientific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computing has become</a:t>
            </a:r>
            <a:r>
              <a:rPr dirty="0" sz="2000" spc="-18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an 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important contributor to all scientific</a:t>
            </a:r>
            <a:r>
              <a:rPr dirty="0" sz="2000" spc="-5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disciplines.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4295">
              <a:lnSpc>
                <a:spcPct val="100000"/>
              </a:lnSpc>
            </a:pP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It is particularly important for the solution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of research problems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that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are 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insoluble by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traditional scientific theoretical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experimental 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approaches, hazardous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study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in the </a:t>
            </a:r>
            <a:r>
              <a:rPr dirty="0" sz="2000" spc="-15">
                <a:solidFill>
                  <a:srgbClr val="000099"/>
                </a:solidFill>
                <a:latin typeface="Arial"/>
                <a:cs typeface="Arial"/>
              </a:rPr>
              <a:t>laboratory,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time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consuming</a:t>
            </a:r>
            <a:r>
              <a:rPr dirty="0" sz="2000" spc="-24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or 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expensive to solve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by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traditional</a:t>
            </a:r>
            <a:r>
              <a:rPr dirty="0" sz="2000" spc="-5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means”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14325">
              <a:lnSpc>
                <a:spcPct val="100000"/>
              </a:lnSpc>
            </a:pPr>
            <a:r>
              <a:rPr dirty="0" sz="2000" b="1">
                <a:solidFill>
                  <a:srgbClr val="000099"/>
                </a:solidFill>
                <a:latin typeface="Arial"/>
                <a:cs typeface="Arial"/>
              </a:rPr>
              <a:t>— </a:t>
            </a:r>
            <a:r>
              <a:rPr dirty="0" sz="2000" spc="-5" i="1">
                <a:solidFill>
                  <a:srgbClr val="000099"/>
                </a:solidFill>
                <a:latin typeface="Arial"/>
                <a:cs typeface="Arial"/>
              </a:rPr>
              <a:t>“Scientific </a:t>
            </a:r>
            <a:r>
              <a:rPr dirty="0" sz="2000" i="1">
                <a:solidFill>
                  <a:srgbClr val="000099"/>
                </a:solidFill>
                <a:latin typeface="Arial"/>
                <a:cs typeface="Arial"/>
              </a:rPr>
              <a:t>Discovery through Advanced </a:t>
            </a:r>
            <a:r>
              <a:rPr dirty="0" sz="2000" spc="-5" i="1">
                <a:solidFill>
                  <a:srgbClr val="000099"/>
                </a:solidFill>
                <a:latin typeface="Arial"/>
                <a:cs typeface="Arial"/>
              </a:rPr>
              <a:t>Computing” </a:t>
            </a:r>
            <a:r>
              <a:rPr dirty="0" sz="2000" i="1">
                <a:solidFill>
                  <a:srgbClr val="000099"/>
                </a:solidFill>
                <a:latin typeface="Arial"/>
                <a:cs typeface="Arial"/>
              </a:rPr>
              <a:t>DOE </a:t>
            </a:r>
            <a:r>
              <a:rPr dirty="0" sz="2000" spc="-5" i="1">
                <a:solidFill>
                  <a:srgbClr val="000099"/>
                </a:solidFill>
                <a:latin typeface="Arial"/>
                <a:cs typeface="Arial"/>
              </a:rPr>
              <a:t>Office</a:t>
            </a:r>
            <a:r>
              <a:rPr dirty="0" sz="2000" spc="-21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99"/>
                </a:solidFill>
                <a:latin typeface="Arial"/>
                <a:cs typeface="Arial"/>
              </a:rPr>
              <a:t>of  </a:t>
            </a:r>
            <a:r>
              <a:rPr dirty="0" sz="2000" i="1">
                <a:solidFill>
                  <a:srgbClr val="000099"/>
                </a:solidFill>
                <a:latin typeface="Arial"/>
                <a:cs typeface="Arial"/>
              </a:rPr>
              <a:t>Science,</a:t>
            </a:r>
            <a:r>
              <a:rPr dirty="0" sz="2000" spc="-12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99"/>
                </a:solidFill>
                <a:latin typeface="Arial"/>
                <a:cs typeface="Arial"/>
              </a:rPr>
              <a:t>2000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887" y="547623"/>
            <a:ext cx="7912734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89275" algn="l"/>
                <a:tab pos="3888104" algn="l"/>
              </a:tabLst>
            </a:pPr>
            <a:r>
              <a:rPr dirty="0" u="none"/>
              <a:t>Simulation:	</a:t>
            </a:r>
            <a:r>
              <a:rPr dirty="0" spc="5" u="none"/>
              <a:t>3</a:t>
            </a:r>
            <a:r>
              <a:rPr dirty="0" baseline="24904" sz="4350" spc="7" u="none"/>
              <a:t>rd	</a:t>
            </a:r>
            <a:r>
              <a:rPr dirty="0" sz="4400" u="none"/>
              <a:t>Pillar </a:t>
            </a:r>
            <a:r>
              <a:rPr dirty="0" sz="4400" spc="-5" u="none"/>
              <a:t>of</a:t>
            </a:r>
            <a:r>
              <a:rPr dirty="0" sz="4400" spc="-90" u="none"/>
              <a:t> </a:t>
            </a:r>
            <a:r>
              <a:rPr dirty="0" sz="4400" u="none"/>
              <a:t>Science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23187" y="1168145"/>
            <a:ext cx="8041005" cy="0"/>
          </a:xfrm>
          <a:custGeom>
            <a:avLst/>
            <a:gdLst/>
            <a:ahLst/>
            <a:cxnLst/>
            <a:rect l="l" t="t" r="r" b="b"/>
            <a:pathLst>
              <a:path w="8041005" h="0">
                <a:moveTo>
                  <a:pt x="0" y="0"/>
                </a:moveTo>
                <a:lnTo>
                  <a:pt x="8040623" y="0"/>
                </a:lnTo>
              </a:path>
            </a:pathLst>
          </a:custGeom>
          <a:ln w="25907">
            <a:solidFill>
              <a:srgbClr val="003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0739" y="1181099"/>
            <a:ext cx="6392545" cy="750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Traditional scientific and engineering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  <a:p>
            <a:pPr lvl="1" marL="875030" indent="-377825">
              <a:lnSpc>
                <a:spcPct val="100000"/>
              </a:lnSpc>
              <a:spcBef>
                <a:spcPts val="484"/>
              </a:spcBef>
              <a:buAutoNum type="arabicParenBoth"/>
              <a:tabLst>
                <a:tab pos="875665" algn="l"/>
              </a:tabLst>
            </a:pPr>
            <a:r>
              <a:rPr dirty="0" sz="2000">
                <a:latin typeface="Arial"/>
                <a:cs typeface="Arial"/>
              </a:rPr>
              <a:t>Do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theory </a:t>
            </a:r>
            <a:r>
              <a:rPr dirty="0" sz="2000">
                <a:latin typeface="Arial"/>
                <a:cs typeface="Arial"/>
              </a:rPr>
              <a:t>or paper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5371" y="1974087"/>
            <a:ext cx="4537075" cy="323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(2) </a:t>
            </a:r>
            <a:r>
              <a:rPr dirty="0" sz="2000" spc="-5">
                <a:latin typeface="Arial"/>
                <a:cs typeface="Arial"/>
              </a:rPr>
              <a:t>Perform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experiments </a:t>
            </a:r>
            <a:r>
              <a:rPr dirty="0" sz="2000">
                <a:latin typeface="Arial"/>
                <a:cs typeface="Arial"/>
              </a:rPr>
              <a:t>or </a:t>
            </a:r>
            <a:r>
              <a:rPr dirty="0" sz="2000" spc="-5">
                <a:latin typeface="Arial"/>
                <a:cs typeface="Arial"/>
              </a:rPr>
              <a:t>build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53346" y="3042849"/>
            <a:ext cx="1392843" cy="53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33049" y="1753545"/>
            <a:ext cx="1392843" cy="530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3251" y="1752831"/>
            <a:ext cx="1174899" cy="504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28632" y="3135374"/>
            <a:ext cx="85788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Simulation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9389" y="1850643"/>
            <a:ext cx="58102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T</a:t>
            </a:r>
            <a:r>
              <a:rPr dirty="0" sz="1400" spc="-5" b="1">
                <a:latin typeface="Times New Roman"/>
                <a:cs typeface="Times New Roman"/>
              </a:rPr>
              <a:t>h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5" b="1">
                <a:latin typeface="Times New Roman"/>
                <a:cs typeface="Times New Roman"/>
              </a:rPr>
              <a:t>o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7752" y="1852167"/>
            <a:ext cx="92646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Experiment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87411" y="2106167"/>
            <a:ext cx="1107947" cy="1036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40739" y="2503930"/>
            <a:ext cx="2432685" cy="1920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Limitations:</a:t>
            </a:r>
            <a:endParaRPr sz="24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latin typeface="Arial"/>
                <a:cs typeface="Arial"/>
              </a:rPr>
              <a:t>–Too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difficult</a:t>
            </a:r>
            <a:endParaRPr sz="2000">
              <a:latin typeface="Arial"/>
              <a:cs typeface="Arial"/>
            </a:endParaRPr>
          </a:p>
          <a:p>
            <a:pPr marL="565785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latin typeface="Arial"/>
                <a:cs typeface="Arial"/>
              </a:rPr>
              <a:t>–Too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expensive</a:t>
            </a:r>
            <a:endParaRPr sz="2000">
              <a:latin typeface="Arial"/>
              <a:cs typeface="Arial"/>
            </a:endParaRPr>
          </a:p>
          <a:p>
            <a:pPr marL="56578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–Too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slow</a:t>
            </a:r>
            <a:endParaRPr sz="2000">
              <a:latin typeface="Arial"/>
              <a:cs typeface="Arial"/>
            </a:endParaRPr>
          </a:p>
          <a:p>
            <a:pPr marL="56578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–Too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dangerous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840739" y="4844794"/>
            <a:ext cx="7964805" cy="178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Computational science and engineering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paradigm</a:t>
            </a:r>
            <a:endParaRPr sz="2400">
              <a:latin typeface="Arial"/>
              <a:cs typeface="Arial"/>
            </a:endParaRPr>
          </a:p>
          <a:p>
            <a:pPr lvl="1" marL="696595" indent="-167640">
              <a:lnSpc>
                <a:spcPct val="100000"/>
              </a:lnSpc>
              <a:spcBef>
                <a:spcPts val="480"/>
              </a:spcBef>
              <a:buChar char="•"/>
              <a:tabLst>
                <a:tab pos="697230" algn="l"/>
              </a:tabLst>
            </a:pP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it?</a:t>
            </a:r>
            <a:endParaRPr sz="2000">
              <a:latin typeface="Arial"/>
              <a:cs typeface="Arial"/>
            </a:endParaRPr>
          </a:p>
          <a:p>
            <a:pPr lvl="1" marL="696595" indent="-167640">
              <a:lnSpc>
                <a:spcPct val="100000"/>
              </a:lnSpc>
              <a:spcBef>
                <a:spcPts val="480"/>
              </a:spcBef>
              <a:buChar char="•"/>
              <a:tabLst>
                <a:tab pos="697230" algn="l"/>
              </a:tabLst>
            </a:pPr>
            <a:r>
              <a:rPr dirty="0" sz="2000">
                <a:latin typeface="Arial"/>
                <a:cs typeface="Arial"/>
              </a:rPr>
              <a:t>Based on known physical laws and </a:t>
            </a:r>
            <a:r>
              <a:rPr dirty="0" sz="2000" spc="-5">
                <a:latin typeface="Arial"/>
                <a:cs typeface="Arial"/>
              </a:rPr>
              <a:t>efficient </a:t>
            </a:r>
            <a:r>
              <a:rPr dirty="0" sz="2000">
                <a:latin typeface="Arial"/>
                <a:cs typeface="Arial"/>
              </a:rPr>
              <a:t>numerical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lvl="1" marL="696595" marR="5080" indent="-167640">
              <a:lnSpc>
                <a:spcPct val="100000"/>
              </a:lnSpc>
              <a:spcBef>
                <a:spcPts val="480"/>
              </a:spcBef>
              <a:buChar char="•"/>
              <a:tabLst>
                <a:tab pos="697230" algn="l"/>
              </a:tabLst>
            </a:pPr>
            <a:r>
              <a:rPr dirty="0" sz="2000" spc="-5">
                <a:latin typeface="Arial"/>
                <a:cs typeface="Arial"/>
              </a:rPr>
              <a:t>Analyze simulation </a:t>
            </a:r>
            <a:r>
              <a:rPr dirty="0" sz="2000">
                <a:latin typeface="Arial"/>
                <a:cs typeface="Arial"/>
              </a:rPr>
              <a:t>results </a:t>
            </a:r>
            <a:r>
              <a:rPr dirty="0" sz="2000" spc="-5">
                <a:latin typeface="Arial"/>
                <a:cs typeface="Arial"/>
              </a:rPr>
              <a:t>with computational tools </a:t>
            </a:r>
            <a:r>
              <a:rPr dirty="0" sz="2000">
                <a:latin typeface="Arial"/>
                <a:cs typeface="Arial"/>
              </a:rPr>
              <a:t>and methods  </a:t>
            </a:r>
            <a:r>
              <a:rPr dirty="0" sz="2000">
                <a:latin typeface="Arial"/>
                <a:cs typeface="Arial"/>
              </a:rPr>
              <a:t>beyond what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possible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manually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27" y="564387"/>
            <a:ext cx="6584315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Challenging</a:t>
            </a:r>
            <a:r>
              <a:rPr dirty="0" spc="-30"/>
              <a:t> </a:t>
            </a:r>
            <a:r>
              <a:rPr dirty="0" spc="-5"/>
              <a:t>Computations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257807"/>
            <a:ext cx="127508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076" rIns="0" bIns="0" rtlCol="0" vert="horz">
            <a:spAutoFit/>
          </a:bodyPr>
          <a:lstStyle/>
          <a:p>
            <a:pPr marL="727075" indent="-286385">
              <a:lnSpc>
                <a:spcPct val="100000"/>
              </a:lnSpc>
              <a:buChar char="–"/>
              <a:tabLst>
                <a:tab pos="727710" algn="l"/>
              </a:tabLst>
            </a:pPr>
            <a:r>
              <a:rPr dirty="0" spc="-5"/>
              <a:t>Global </a:t>
            </a:r>
            <a:r>
              <a:rPr dirty="0"/>
              <a:t>climate</a:t>
            </a:r>
            <a:r>
              <a:rPr dirty="0" spc="-75"/>
              <a:t> </a:t>
            </a:r>
            <a:r>
              <a:rPr dirty="0" spc="-5"/>
              <a:t>modeling</a:t>
            </a:r>
          </a:p>
          <a:p>
            <a:pPr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pc="-5"/>
              <a:t>Biology: genomics; protein folding; drug</a:t>
            </a:r>
            <a:r>
              <a:rPr dirty="0" spc="60"/>
              <a:t> </a:t>
            </a:r>
            <a:r>
              <a:rPr dirty="0" spc="-5"/>
              <a:t>design</a:t>
            </a:r>
          </a:p>
          <a:p>
            <a:pPr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pc="-5"/>
              <a:t>Astrophysical</a:t>
            </a:r>
            <a:r>
              <a:rPr dirty="0" spc="-45"/>
              <a:t> </a:t>
            </a:r>
            <a:r>
              <a:rPr dirty="0" spc="-5"/>
              <a:t>modeling</a:t>
            </a:r>
          </a:p>
          <a:p>
            <a:pPr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pc="-5"/>
              <a:t>Computational</a:t>
            </a:r>
            <a:r>
              <a:rPr dirty="0" spc="-50"/>
              <a:t> </a:t>
            </a:r>
            <a:r>
              <a:rPr dirty="0" spc="-5"/>
              <a:t>Chemistry</a:t>
            </a:r>
          </a:p>
          <a:p>
            <a:pPr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pc="-5"/>
              <a:t>Computational Material Sciences and</a:t>
            </a:r>
            <a:r>
              <a:rPr dirty="0" spc="55"/>
              <a:t> </a:t>
            </a:r>
            <a:r>
              <a:rPr dirty="0" spc="-5"/>
              <a:t>Nanosciences</a:t>
            </a:r>
          </a:p>
          <a:p>
            <a:pPr marL="32639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26390" algn="l"/>
              </a:tabLst>
            </a:pPr>
            <a:r>
              <a:rPr dirty="0" sz="1800" spc="-5"/>
              <a:t>Engineering</a:t>
            </a:r>
            <a:endParaRPr sz="1800"/>
          </a:p>
          <a:p>
            <a:pPr lvl="1" marL="727075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Semiconductor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design</a:t>
            </a:r>
            <a:endParaRPr sz="1600">
              <a:latin typeface="Arial"/>
              <a:cs typeface="Arial"/>
            </a:endParaRPr>
          </a:p>
          <a:p>
            <a:pPr lvl="1"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Earthquake and structural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  <a:p>
            <a:pPr lvl="1"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Computation </a:t>
            </a:r>
            <a:r>
              <a:rPr dirty="0" sz="1600">
                <a:latin typeface="Arial"/>
                <a:cs typeface="Arial"/>
              </a:rPr>
              <a:t>fluid </a:t>
            </a:r>
            <a:r>
              <a:rPr dirty="0" sz="1600" spc="-5">
                <a:latin typeface="Arial"/>
                <a:cs typeface="Arial"/>
              </a:rPr>
              <a:t>dynamics (airplane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design)</a:t>
            </a:r>
            <a:endParaRPr sz="1600">
              <a:latin typeface="Arial"/>
              <a:cs typeface="Arial"/>
            </a:endParaRPr>
          </a:p>
          <a:p>
            <a:pPr lvl="1"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Combustion (engine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design)</a:t>
            </a:r>
            <a:endParaRPr sz="1600">
              <a:latin typeface="Arial"/>
              <a:cs typeface="Arial"/>
            </a:endParaRPr>
          </a:p>
          <a:p>
            <a:pPr lvl="1"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Crash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simulation</a:t>
            </a:r>
            <a:endParaRPr sz="1600">
              <a:latin typeface="Arial"/>
              <a:cs typeface="Arial"/>
            </a:endParaRPr>
          </a:p>
          <a:p>
            <a:pPr marL="32639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26390" algn="l"/>
              </a:tabLst>
            </a:pPr>
            <a:r>
              <a:rPr dirty="0" sz="2000"/>
              <a:t>Business</a:t>
            </a:r>
            <a:endParaRPr sz="2000"/>
          </a:p>
          <a:p>
            <a:pPr lvl="1" marL="727075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Financial and economic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  <a:p>
            <a:pPr lvl="1"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Transaction processing, </a:t>
            </a:r>
            <a:r>
              <a:rPr dirty="0" sz="1600" spc="-10">
                <a:latin typeface="Arial"/>
                <a:cs typeface="Arial"/>
              </a:rPr>
              <a:t>web </a:t>
            </a:r>
            <a:r>
              <a:rPr dirty="0" sz="1600">
                <a:latin typeface="Arial"/>
                <a:cs typeface="Arial"/>
              </a:rPr>
              <a:t>services </a:t>
            </a:r>
            <a:r>
              <a:rPr dirty="0" sz="1600" spc="-5">
                <a:latin typeface="Arial"/>
                <a:cs typeface="Arial"/>
              </a:rPr>
              <a:t>and search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engines</a:t>
            </a:r>
            <a:endParaRPr sz="1600">
              <a:latin typeface="Arial"/>
              <a:cs typeface="Arial"/>
            </a:endParaRPr>
          </a:p>
          <a:p>
            <a:pPr marL="32639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26390" algn="l"/>
              </a:tabLst>
            </a:pPr>
            <a:r>
              <a:rPr dirty="0" sz="2000"/>
              <a:t>Defense</a:t>
            </a:r>
            <a:endParaRPr sz="2000"/>
          </a:p>
          <a:p>
            <a:pPr lvl="1" marL="727075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Nuclear weapons -- test by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simulations</a:t>
            </a:r>
            <a:endParaRPr sz="1600">
              <a:latin typeface="Arial"/>
              <a:cs typeface="Arial"/>
            </a:endParaRPr>
          </a:p>
          <a:p>
            <a:pPr lvl="1" marL="727075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27710" algn="l"/>
              </a:tabLst>
            </a:pPr>
            <a:r>
              <a:rPr dirty="0" sz="1600" spc="-5">
                <a:latin typeface="Arial"/>
                <a:cs typeface="Arial"/>
              </a:rPr>
              <a:t>Cryptography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Parallel Computing </a:t>
            </a:r>
            <a:r>
              <a:rPr dirty="0"/>
              <a:t>in </a:t>
            </a:r>
            <a:r>
              <a:rPr dirty="0" spc="-5"/>
              <a:t>Web</a:t>
            </a:r>
            <a:r>
              <a:rPr dirty="0" spc="-45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90699"/>
            <a:ext cx="7502525" cy="4408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Functional parallelism: crawling, indexing,</a:t>
            </a:r>
            <a:r>
              <a:rPr dirty="0" sz="2400" spc="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sorting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Parallelism between queries: multiple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Finding information amidst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junk</a:t>
            </a:r>
            <a:endParaRPr sz="2400">
              <a:latin typeface="Arial"/>
              <a:cs typeface="Arial"/>
            </a:endParaRPr>
          </a:p>
          <a:p>
            <a:pPr marL="355600" marR="144589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Preprocessing of the web data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help find  </a:t>
            </a:r>
            <a:r>
              <a:rPr dirty="0" sz="2400" spc="-5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General themes of sifting through large, unstructured  data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sets: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When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put </a:t>
            </a:r>
            <a:r>
              <a:rPr dirty="0" sz="2000" spc="-5">
                <a:latin typeface="Arial"/>
                <a:cs typeface="Arial"/>
              </a:rPr>
              <a:t>white </a:t>
            </a:r>
            <a:r>
              <a:rPr dirty="0" sz="2000" spc="5">
                <a:latin typeface="Arial"/>
                <a:cs typeface="Arial"/>
              </a:rPr>
              <a:t>socks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sale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advertisements </a:t>
            </a:r>
            <a:r>
              <a:rPr dirty="0" sz="2000">
                <a:latin typeface="Arial"/>
                <a:cs typeface="Arial"/>
              </a:rPr>
              <a:t>should </a:t>
            </a:r>
            <a:r>
              <a:rPr dirty="0" sz="2000" spc="-5">
                <a:latin typeface="Arial"/>
                <a:cs typeface="Arial"/>
              </a:rPr>
              <a:t>you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receive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Finding </a:t>
            </a:r>
            <a:r>
              <a:rPr dirty="0" sz="2000">
                <a:latin typeface="Arial"/>
                <a:cs typeface="Arial"/>
              </a:rPr>
              <a:t>medical problems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community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499" y="471423"/>
            <a:ext cx="6271260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Economic Impact </a:t>
            </a:r>
            <a:r>
              <a:rPr dirty="0" spc="-5"/>
              <a:t>of</a:t>
            </a:r>
            <a:r>
              <a:rPr dirty="0" spc="-120"/>
              <a:t> </a:t>
            </a:r>
            <a:r>
              <a:rPr dirty="0"/>
              <a:t>HPC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181099"/>
            <a:ext cx="8161655" cy="535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Airlines: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65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System-wide logistics optimization </a:t>
            </a:r>
            <a:r>
              <a:rPr dirty="0" sz="2000">
                <a:latin typeface="Arial"/>
                <a:cs typeface="Arial"/>
              </a:rPr>
              <a:t>systems on parallel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59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Savings: approx. $100 </a:t>
            </a:r>
            <a:r>
              <a:rPr dirty="0" sz="2000" spc="-5">
                <a:latin typeface="Arial"/>
                <a:cs typeface="Arial"/>
              </a:rPr>
              <a:t>million </a:t>
            </a:r>
            <a:r>
              <a:rPr dirty="0" sz="2000">
                <a:latin typeface="Arial"/>
                <a:cs typeface="Arial"/>
              </a:rPr>
              <a:t>per </a:t>
            </a:r>
            <a:r>
              <a:rPr dirty="0" sz="2000" spc="-5">
                <a:latin typeface="Arial"/>
                <a:cs typeface="Arial"/>
              </a:rPr>
              <a:t>airline </a:t>
            </a:r>
            <a:r>
              <a:rPr dirty="0" sz="2000">
                <a:latin typeface="Arial"/>
                <a:cs typeface="Arial"/>
              </a:rPr>
              <a:t>per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year.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Automotive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design: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65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Major automotive </a:t>
            </a:r>
            <a:r>
              <a:rPr dirty="0" sz="2000">
                <a:latin typeface="Arial"/>
                <a:cs typeface="Arial"/>
              </a:rPr>
              <a:t>companies use large systems (500+ CPUs)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for: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CAD-CAM, crash testing, structural integrity and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aerodynamics.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One company has 500+ CPU parallel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5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Savings: approx. $1 </a:t>
            </a:r>
            <a:r>
              <a:rPr dirty="0" sz="2000" spc="-5">
                <a:latin typeface="Arial"/>
                <a:cs typeface="Arial"/>
              </a:rPr>
              <a:t>billion </a:t>
            </a:r>
            <a:r>
              <a:rPr dirty="0" sz="2000">
                <a:latin typeface="Arial"/>
                <a:cs typeface="Arial"/>
              </a:rPr>
              <a:t>per company per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year.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Semiconductor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industry: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65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Semiconductor </a:t>
            </a:r>
            <a:r>
              <a:rPr dirty="0" sz="2000" spc="-5">
                <a:latin typeface="Arial"/>
                <a:cs typeface="Arial"/>
              </a:rPr>
              <a:t>firms </a:t>
            </a:r>
            <a:r>
              <a:rPr dirty="0" sz="2000">
                <a:latin typeface="Arial"/>
                <a:cs typeface="Arial"/>
              </a:rPr>
              <a:t>use large systems (500+ CPUs)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device electronics simulation and logic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validation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5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Savings: approx. $1 </a:t>
            </a:r>
            <a:r>
              <a:rPr dirty="0" sz="2000" spc="-5">
                <a:latin typeface="Arial"/>
                <a:cs typeface="Arial"/>
              </a:rPr>
              <a:t>billion </a:t>
            </a:r>
            <a:r>
              <a:rPr dirty="0" sz="2000">
                <a:latin typeface="Arial"/>
                <a:cs typeface="Arial"/>
              </a:rPr>
              <a:t>per company per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year.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Energy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36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Computational modeling improved </a:t>
            </a:r>
            <a:r>
              <a:rPr dirty="0" sz="2000">
                <a:latin typeface="Arial"/>
                <a:cs typeface="Arial"/>
              </a:rPr>
              <a:t>performance of current nuclear  </a:t>
            </a:r>
            <a:r>
              <a:rPr dirty="0" sz="2000">
                <a:latin typeface="Arial"/>
                <a:cs typeface="Arial"/>
              </a:rPr>
              <a:t>power plants, </a:t>
            </a:r>
            <a:r>
              <a:rPr dirty="0" sz="2000" spc="-5">
                <a:latin typeface="Arial"/>
                <a:cs typeface="Arial"/>
              </a:rPr>
              <a:t>equivalent to building </a:t>
            </a:r>
            <a:r>
              <a:rPr dirty="0" sz="2000">
                <a:latin typeface="Arial"/>
                <a:cs typeface="Arial"/>
              </a:rPr>
              <a:t>two new power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2335">
              <a:lnSpc>
                <a:spcPct val="100000"/>
              </a:lnSpc>
            </a:pPr>
            <a:r>
              <a:rPr dirty="0"/>
              <a:t>Summary </a:t>
            </a:r>
            <a:r>
              <a:rPr dirty="0" spc="-5"/>
              <a:t>of </a:t>
            </a:r>
            <a:r>
              <a:rPr dirty="0"/>
              <a:t>Application</a:t>
            </a:r>
            <a:r>
              <a:rPr dirty="0" spc="-130"/>
              <a:t> </a:t>
            </a:r>
            <a:r>
              <a:rPr dirty="0"/>
              <a:t>Pull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093467"/>
            <a:ext cx="6584315" cy="292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Save time </a:t>
            </a:r>
            <a:r>
              <a:rPr dirty="0" sz="2800">
                <a:latin typeface="Arial"/>
                <a:cs typeface="Arial"/>
              </a:rPr>
              <a:t>and/or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money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Solve </a:t>
            </a:r>
            <a:r>
              <a:rPr dirty="0" sz="2800">
                <a:latin typeface="Arial"/>
                <a:cs typeface="Arial"/>
              </a:rPr>
              <a:t>larger or </a:t>
            </a:r>
            <a:r>
              <a:rPr dirty="0" sz="2800" spc="-5">
                <a:latin typeface="Arial"/>
                <a:cs typeface="Arial"/>
              </a:rPr>
              <a:t>more complex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Provide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concurrency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Take </a:t>
            </a:r>
            <a:r>
              <a:rPr dirty="0" sz="2800">
                <a:latin typeface="Arial"/>
                <a:cs typeface="Arial"/>
              </a:rPr>
              <a:t>advantage of non-local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355600" marR="16129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Make </a:t>
            </a:r>
            <a:r>
              <a:rPr dirty="0" sz="2800">
                <a:latin typeface="Arial"/>
                <a:cs typeface="Arial"/>
              </a:rPr>
              <a:t>better user of underlying parallel  </a:t>
            </a:r>
            <a:r>
              <a:rPr dirty="0" sz="2800">
                <a:latin typeface="Arial"/>
                <a:cs typeface="Arial"/>
              </a:rPr>
              <a:t>hardware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3915">
              <a:lnSpc>
                <a:spcPct val="100000"/>
              </a:lnSpc>
            </a:pPr>
            <a:r>
              <a:rPr dirty="0"/>
              <a:t>Course</a:t>
            </a:r>
            <a:r>
              <a:rPr dirty="0" spc="-120"/>
              <a:t> </a:t>
            </a:r>
            <a:r>
              <a:rPr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09699"/>
            <a:ext cx="7284720" cy="731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Fundamentals of parallel and distributed computing  (an extensive and broad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topic)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8659" rIns="0" bIns="0" rtlCol="0" vert="horz">
            <a:spAutoFit/>
          </a:bodyPr>
          <a:lstStyle/>
          <a:p>
            <a:pPr marL="879475" indent="-286385">
              <a:lnSpc>
                <a:spcPct val="100000"/>
              </a:lnSpc>
              <a:buChar char="–"/>
              <a:tabLst>
                <a:tab pos="880110" algn="l"/>
              </a:tabLst>
            </a:pPr>
            <a:r>
              <a:rPr dirty="0" sz="1800" spc="-5"/>
              <a:t>Parallel </a:t>
            </a:r>
            <a:r>
              <a:rPr dirty="0" sz="1800"/>
              <a:t>&amp; </a:t>
            </a:r>
            <a:r>
              <a:rPr dirty="0" sz="1800" spc="-5"/>
              <a:t>distributed</a:t>
            </a:r>
            <a:r>
              <a:rPr dirty="0" sz="1800" spc="-10"/>
              <a:t> </a:t>
            </a:r>
            <a:r>
              <a:rPr dirty="0" sz="1800" spc="-5"/>
              <a:t>architectures</a:t>
            </a:r>
            <a:endParaRPr sz="1800"/>
          </a:p>
          <a:p>
            <a:pPr marL="87947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880110" algn="l"/>
              </a:tabLst>
            </a:pPr>
            <a:r>
              <a:rPr dirty="0" sz="1800" spc="-5"/>
              <a:t>Parallel programming approaches, paradigms, tools,</a:t>
            </a:r>
            <a:r>
              <a:rPr dirty="0" sz="1800" spc="80"/>
              <a:t> </a:t>
            </a:r>
            <a:r>
              <a:rPr dirty="0" sz="1800"/>
              <a:t>…</a:t>
            </a:r>
            <a:endParaRPr sz="1800"/>
          </a:p>
          <a:p>
            <a:pPr marL="87947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880110" algn="l"/>
              </a:tabLst>
            </a:pPr>
            <a:r>
              <a:rPr dirty="0" sz="1800" spc="-5"/>
              <a:t>Principles of parallel algorithm</a:t>
            </a:r>
            <a:r>
              <a:rPr dirty="0" sz="1800" spc="15"/>
              <a:t> </a:t>
            </a:r>
            <a:r>
              <a:rPr dirty="0" sz="1800" spc="-5"/>
              <a:t>design</a:t>
            </a:r>
            <a:endParaRPr sz="1800"/>
          </a:p>
          <a:p>
            <a:pPr marL="47879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478790" algn="l"/>
              </a:tabLst>
            </a:pPr>
            <a:r>
              <a:rPr dirty="0" sz="2400" spc="-5"/>
              <a:t>Parallel programming</a:t>
            </a:r>
            <a:r>
              <a:rPr dirty="0" sz="2400" spc="-25"/>
              <a:t> </a:t>
            </a:r>
            <a:r>
              <a:rPr dirty="0" sz="2400" spc="-5"/>
              <a:t>skills</a:t>
            </a:r>
            <a:endParaRPr sz="2400"/>
          </a:p>
          <a:p>
            <a:pPr lvl="1" marL="935990" indent="-34290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935990" algn="l"/>
              </a:tabLst>
            </a:pPr>
            <a:r>
              <a:rPr dirty="0" sz="1800" spc="-5">
                <a:latin typeface="Arial"/>
                <a:cs typeface="Arial"/>
              </a:rPr>
              <a:t>Shared memory programming: openMP and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Pthreads</a:t>
            </a:r>
            <a:endParaRPr sz="1800">
              <a:latin typeface="Arial"/>
              <a:cs typeface="Arial"/>
            </a:endParaRPr>
          </a:p>
          <a:p>
            <a:pPr lvl="1" marL="93599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935990" algn="l"/>
              </a:tabLst>
            </a:pPr>
            <a:r>
              <a:rPr dirty="0" sz="1800" spc="-5">
                <a:latin typeface="Arial"/>
                <a:cs typeface="Arial"/>
              </a:rPr>
              <a:t>Message passing interface: MPI</a:t>
            </a:r>
            <a:endParaRPr sz="1800">
              <a:latin typeface="Arial"/>
              <a:cs typeface="Arial"/>
            </a:endParaRPr>
          </a:p>
          <a:p>
            <a:pPr lvl="1" marL="93599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935990" algn="l"/>
              </a:tabLst>
            </a:pPr>
            <a:r>
              <a:rPr dirty="0" sz="1800" spc="-5">
                <a:latin typeface="Arial"/>
                <a:cs typeface="Arial"/>
              </a:rPr>
              <a:t>GPU programming: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CUDA</a:t>
            </a:r>
            <a:endParaRPr sz="1800">
              <a:latin typeface="Arial"/>
              <a:cs typeface="Arial"/>
            </a:endParaRPr>
          </a:p>
          <a:p>
            <a:pPr lvl="1" marL="935990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935990" algn="l"/>
              </a:tabLst>
            </a:pPr>
            <a:r>
              <a:rPr dirty="0" sz="1800" spc="-5">
                <a:latin typeface="Arial"/>
                <a:cs typeface="Arial"/>
              </a:rPr>
              <a:t>Data parallelism: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HPF</a:t>
            </a:r>
            <a:endParaRPr sz="1800">
              <a:latin typeface="Arial"/>
              <a:cs typeface="Arial"/>
            </a:endParaRPr>
          </a:p>
          <a:p>
            <a:pPr marL="47879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478790" algn="l"/>
              </a:tabLst>
            </a:pPr>
            <a:r>
              <a:rPr dirty="0" sz="2400" spc="-5"/>
              <a:t>Performance analysis and</a:t>
            </a:r>
            <a:r>
              <a:rPr dirty="0" sz="2400" spc="-15"/>
              <a:t> </a:t>
            </a:r>
            <a:r>
              <a:rPr dirty="0" sz="2400" spc="-5"/>
              <a:t>tuning</a:t>
            </a:r>
            <a:endParaRPr sz="2400"/>
          </a:p>
          <a:p>
            <a:pPr marL="87947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880110" algn="l"/>
              </a:tabLst>
            </a:pPr>
            <a:r>
              <a:rPr dirty="0" sz="1800" spc="-5"/>
              <a:t>Performance metrics </a:t>
            </a:r>
            <a:r>
              <a:rPr dirty="0" sz="1800"/>
              <a:t>&amp; </a:t>
            </a:r>
            <a:r>
              <a:rPr dirty="0" sz="1800" spc="-5"/>
              <a:t>evaluation</a:t>
            </a:r>
            <a:r>
              <a:rPr dirty="0" sz="1800" spc="5"/>
              <a:t> </a:t>
            </a:r>
            <a:r>
              <a:rPr dirty="0" sz="1800" spc="-5"/>
              <a:t>techniques</a:t>
            </a:r>
            <a:endParaRPr sz="1800"/>
          </a:p>
          <a:p>
            <a:pPr marL="87947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880110" algn="l"/>
              </a:tabLst>
            </a:pPr>
            <a:r>
              <a:rPr dirty="0" sz="1800" spc="-5"/>
              <a:t>Machine-independent</a:t>
            </a:r>
            <a:r>
              <a:rPr dirty="0" sz="1800" spc="-25"/>
              <a:t> </a:t>
            </a:r>
            <a:r>
              <a:rPr dirty="0" sz="1800" spc="-5"/>
              <a:t>optimization</a:t>
            </a:r>
            <a:endParaRPr sz="1800"/>
          </a:p>
          <a:p>
            <a:pPr marL="87947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880110" algn="l"/>
              </a:tabLst>
            </a:pPr>
            <a:r>
              <a:rPr dirty="0" sz="1800" spc="-5"/>
              <a:t>Machine-dependent</a:t>
            </a:r>
            <a:r>
              <a:rPr dirty="0" sz="1800" spc="-20"/>
              <a:t> </a:t>
            </a:r>
            <a:r>
              <a:rPr dirty="0" sz="1800" spc="-5"/>
              <a:t>optimization</a:t>
            </a:r>
            <a:endParaRPr sz="1800"/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06395">
              <a:lnSpc>
                <a:spcPct val="100000"/>
              </a:lnSpc>
            </a:pPr>
            <a:r>
              <a:rPr dirty="0" spc="-5"/>
              <a:t>Prerequisite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83867"/>
            <a:ext cx="7155815" cy="4744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CS450 </a:t>
            </a:r>
            <a:r>
              <a:rPr dirty="0" sz="2800">
                <a:latin typeface="Arial"/>
                <a:cs typeface="Arial"/>
              </a:rPr>
              <a:t>“Operating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Systems”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Familiar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Programming in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C/C++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Linux tools and development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Editors, </a:t>
            </a:r>
            <a:r>
              <a:rPr dirty="0" sz="2000">
                <a:latin typeface="Arial"/>
                <a:cs typeface="Arial"/>
              </a:rPr>
              <a:t>compilers (gcc), </a:t>
            </a:r>
            <a:r>
              <a:rPr dirty="0" sz="2000" spc="-5">
                <a:latin typeface="Arial"/>
                <a:cs typeface="Arial"/>
              </a:rPr>
              <a:t>makefiles </a:t>
            </a:r>
            <a:r>
              <a:rPr dirty="0" sz="2000">
                <a:latin typeface="Arial"/>
                <a:cs typeface="Arial"/>
              </a:rPr>
              <a:t>(GNU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make)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Basic concepts of computer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Computing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platforms: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 b="1">
                <a:latin typeface="Arial"/>
                <a:cs typeface="Arial"/>
              </a:rPr>
              <a:t>Jarvis </a:t>
            </a:r>
            <a:r>
              <a:rPr dirty="0" sz="2400" spc="-5">
                <a:latin typeface="Arial"/>
                <a:cs typeface="Arial"/>
              </a:rPr>
              <a:t>at IIT: our 19-node GPU-enabled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  <a:p>
            <a:pPr lvl="1" marL="756285" marR="92075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 b="1">
                <a:latin typeface="Arial"/>
                <a:cs typeface="Arial"/>
              </a:rPr>
              <a:t>Stampede </a:t>
            </a:r>
            <a:r>
              <a:rPr dirty="0" sz="2400" spc="-5">
                <a:latin typeface="Arial"/>
                <a:cs typeface="Arial"/>
              </a:rPr>
              <a:t>at XSEDE  (</a:t>
            </a:r>
            <a:r>
              <a:rPr dirty="0" sz="2400" spc="-5" u="heavy">
                <a:solidFill>
                  <a:srgbClr val="CCCCFF"/>
                </a:solidFill>
                <a:latin typeface="Arial"/>
                <a:cs typeface="Arial"/>
              </a:rPr>
              <a:t>https://portal.xsede.org/tacc-stampede</a:t>
            </a:r>
            <a:r>
              <a:rPr dirty="0" sz="2400" spc="-40" u="heavy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86000">
              <a:lnSpc>
                <a:spcPct val="100000"/>
              </a:lnSpc>
            </a:pPr>
            <a:r>
              <a:rPr dirty="0"/>
              <a:t>Course</a:t>
            </a:r>
            <a:r>
              <a:rPr dirty="0" spc="-85"/>
              <a:t> </a:t>
            </a:r>
            <a:r>
              <a:rPr dirty="0" spc="-5"/>
              <a:t>Materials</a:t>
            </a:r>
          </a:p>
        </p:txBody>
      </p:sp>
      <p:sp>
        <p:nvSpPr>
          <p:cNvPr id="3" name="object 3"/>
          <p:cNvSpPr/>
          <p:nvPr/>
        </p:nvSpPr>
        <p:spPr>
          <a:xfrm>
            <a:off x="7543800" y="457200"/>
            <a:ext cx="2057399" cy="272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39" y="1525523"/>
            <a:ext cx="8138159" cy="5042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 spc="-5">
                <a:latin typeface="Arial"/>
                <a:cs typeface="Arial"/>
              </a:rPr>
              <a:t>Required: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926465" algn="l"/>
              </a:tabLst>
            </a:pPr>
            <a:r>
              <a:rPr dirty="0" sz="2000">
                <a:latin typeface="Arial"/>
                <a:cs typeface="Arial"/>
              </a:rPr>
              <a:t>–	lecture </a:t>
            </a:r>
            <a:r>
              <a:rPr dirty="0" sz="2000" spc="-5">
                <a:latin typeface="Arial"/>
                <a:cs typeface="Arial"/>
              </a:rPr>
              <a:t>notes will </a:t>
            </a:r>
            <a:r>
              <a:rPr dirty="0" sz="2000">
                <a:latin typeface="Arial"/>
                <a:cs typeface="Arial"/>
              </a:rPr>
              <a:t>be put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online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5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buChar char="•"/>
              <a:tabLst>
                <a:tab pos="546100" algn="l"/>
              </a:tabLst>
            </a:pPr>
            <a:r>
              <a:rPr dirty="0" sz="2400" spc="-5">
                <a:latin typeface="Arial"/>
                <a:cs typeface="Arial"/>
              </a:rPr>
              <a:t>Recommended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textbooks:</a:t>
            </a:r>
            <a:endParaRPr sz="2400">
              <a:latin typeface="Arial"/>
              <a:cs typeface="Arial"/>
            </a:endParaRPr>
          </a:p>
          <a:p>
            <a:pPr lvl="1" marL="927100" marR="439420" indent="-457200">
              <a:lnSpc>
                <a:spcPts val="2160"/>
              </a:lnSpc>
              <a:spcBef>
                <a:spcPts val="515"/>
              </a:spcBef>
              <a:buAutoNum type="arabicPeriod"/>
              <a:tabLst>
                <a:tab pos="927100" algn="l"/>
              </a:tabLst>
            </a:pPr>
            <a:r>
              <a:rPr dirty="0" sz="2000" b="1">
                <a:latin typeface="Arial"/>
                <a:cs typeface="Arial"/>
              </a:rPr>
              <a:t>A. Grama, </a:t>
            </a:r>
            <a:r>
              <a:rPr dirty="0" sz="2000" spc="-5" b="1">
                <a:latin typeface="Arial"/>
                <a:cs typeface="Arial"/>
              </a:rPr>
              <a:t>V. </a:t>
            </a:r>
            <a:r>
              <a:rPr dirty="0" sz="2000" b="1">
                <a:latin typeface="Arial"/>
                <a:cs typeface="Arial"/>
              </a:rPr>
              <a:t>Kumar et </a:t>
            </a:r>
            <a:r>
              <a:rPr dirty="0" sz="2000" spc="-5" b="1">
                <a:latin typeface="Arial"/>
                <a:cs typeface="Arial"/>
              </a:rPr>
              <a:t>al., “Introduction </a:t>
            </a:r>
            <a:r>
              <a:rPr dirty="0" sz="2000" b="1">
                <a:latin typeface="Arial"/>
                <a:cs typeface="Arial"/>
              </a:rPr>
              <a:t>to </a:t>
            </a:r>
            <a:r>
              <a:rPr dirty="0" sz="2000" spc="-5" b="1">
                <a:latin typeface="Arial"/>
                <a:cs typeface="Arial"/>
              </a:rPr>
              <a:t>Parallel  </a:t>
            </a:r>
            <a:r>
              <a:rPr dirty="0" sz="2000" spc="-5" b="1">
                <a:latin typeface="Arial"/>
                <a:cs typeface="Arial"/>
              </a:rPr>
              <a:t>Computing”, Addison Wesley, </a:t>
            </a:r>
            <a:r>
              <a:rPr dirty="0" sz="2000" b="1">
                <a:latin typeface="Arial"/>
                <a:cs typeface="Arial"/>
              </a:rPr>
              <a:t>2003. </a:t>
            </a:r>
            <a:r>
              <a:rPr dirty="0" sz="2000" spc="-5" b="1">
                <a:latin typeface="Arial"/>
                <a:cs typeface="Arial"/>
              </a:rPr>
              <a:t>ISBN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0-201-64865-2</a:t>
            </a:r>
            <a:endParaRPr sz="2000">
              <a:latin typeface="Arial"/>
              <a:cs typeface="Arial"/>
            </a:endParaRPr>
          </a:p>
          <a:p>
            <a:pPr marL="927100" marR="556895" indent="-457200">
              <a:lnSpc>
                <a:spcPts val="2160"/>
              </a:lnSpc>
              <a:spcBef>
                <a:spcPts val="480"/>
              </a:spcBef>
              <a:buAutoNum type="arabicPeriod" startAt="2"/>
              <a:tabLst>
                <a:tab pos="927100" algn="l"/>
              </a:tabLst>
            </a:pPr>
            <a:r>
              <a:rPr dirty="0" sz="2000" spc="-5">
                <a:latin typeface="Arial"/>
                <a:cs typeface="Arial"/>
              </a:rPr>
              <a:t>I. </a:t>
            </a:r>
            <a:r>
              <a:rPr dirty="0" sz="2000">
                <a:latin typeface="Arial"/>
                <a:cs typeface="Arial"/>
              </a:rPr>
              <a:t>Foster, “Design and </a:t>
            </a:r>
            <a:r>
              <a:rPr dirty="0" sz="2000" spc="-5">
                <a:latin typeface="Arial"/>
                <a:cs typeface="Arial"/>
              </a:rPr>
              <a:t>Building Parallel </a:t>
            </a:r>
            <a:r>
              <a:rPr dirty="0" sz="2000">
                <a:latin typeface="Arial"/>
                <a:cs typeface="Arial"/>
              </a:rPr>
              <a:t>Programs”,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Addison  </a:t>
            </a:r>
            <a:r>
              <a:rPr dirty="0" sz="2000">
                <a:latin typeface="Arial"/>
                <a:cs typeface="Arial"/>
              </a:rPr>
              <a:t>Wesley, 1995. </a:t>
            </a:r>
            <a:r>
              <a:rPr dirty="0" sz="2000" spc="-5">
                <a:latin typeface="Arial"/>
                <a:cs typeface="Arial"/>
              </a:rPr>
              <a:t>ISBN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0-201-57594-9</a:t>
            </a:r>
            <a:endParaRPr sz="2000">
              <a:latin typeface="Arial"/>
              <a:cs typeface="Arial"/>
            </a:endParaRPr>
          </a:p>
          <a:p>
            <a:pPr lvl="1" marL="1308100" indent="-381000">
              <a:lnSpc>
                <a:spcPct val="100000"/>
              </a:lnSpc>
              <a:spcBef>
                <a:spcPts val="190"/>
              </a:spcBef>
              <a:buChar char="•"/>
              <a:tabLst>
                <a:tab pos="1308100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  <a:hlinkClick r:id="rId3"/>
              </a:rPr>
              <a:t>http://www.mcs.anl.gov/dbpp</a:t>
            </a:r>
            <a:endParaRPr sz="1800">
              <a:latin typeface="Arial"/>
              <a:cs typeface="Arial"/>
            </a:endParaRPr>
          </a:p>
          <a:p>
            <a:pPr algn="just" marL="927100" marR="53975" indent="-457200">
              <a:lnSpc>
                <a:spcPts val="2160"/>
              </a:lnSpc>
              <a:spcBef>
                <a:spcPts val="500"/>
              </a:spcBef>
              <a:buAutoNum type="arabicPeriod" startAt="2"/>
              <a:tabLst>
                <a:tab pos="927100" algn="l"/>
              </a:tabLst>
            </a:pPr>
            <a:r>
              <a:rPr dirty="0" sz="2000">
                <a:latin typeface="Arial"/>
                <a:cs typeface="Arial"/>
              </a:rPr>
              <a:t>W. Gropp et </a:t>
            </a:r>
            <a:r>
              <a:rPr dirty="0" sz="2000" spc="-5">
                <a:latin typeface="Arial"/>
                <a:cs typeface="Arial"/>
              </a:rPr>
              <a:t>al, </a:t>
            </a:r>
            <a:r>
              <a:rPr dirty="0" sz="2000">
                <a:latin typeface="Arial"/>
                <a:cs typeface="Arial"/>
              </a:rPr>
              <a:t>“Using </a:t>
            </a:r>
            <a:r>
              <a:rPr dirty="0" sz="2000" spc="-5">
                <a:latin typeface="Arial"/>
                <a:cs typeface="Arial"/>
              </a:rPr>
              <a:t>MPI: Portable Parallel </a:t>
            </a:r>
            <a:r>
              <a:rPr dirty="0" sz="2000">
                <a:latin typeface="Arial"/>
                <a:cs typeface="Arial"/>
              </a:rPr>
              <a:t>Programming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 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Message Passing </a:t>
            </a:r>
            <a:r>
              <a:rPr dirty="0" sz="2000" spc="-5">
                <a:latin typeface="Arial"/>
                <a:cs typeface="Arial"/>
              </a:rPr>
              <a:t>Interface”, MIT </a:t>
            </a:r>
            <a:r>
              <a:rPr dirty="0" sz="2000">
                <a:latin typeface="Arial"/>
                <a:cs typeface="Arial"/>
              </a:rPr>
              <a:t>Press, 1994. </a:t>
            </a:r>
            <a:r>
              <a:rPr dirty="0" sz="2000" spc="-5">
                <a:latin typeface="Arial"/>
                <a:cs typeface="Arial"/>
              </a:rPr>
              <a:t>ISBN </a:t>
            </a:r>
            <a:r>
              <a:rPr dirty="0" sz="2000">
                <a:latin typeface="Arial"/>
                <a:cs typeface="Arial"/>
              </a:rPr>
              <a:t>0-262-  </a:t>
            </a:r>
            <a:r>
              <a:rPr dirty="0" sz="2000">
                <a:latin typeface="Arial"/>
                <a:cs typeface="Arial"/>
              </a:rPr>
              <a:t>57132-3</a:t>
            </a:r>
            <a:endParaRPr sz="2000">
              <a:latin typeface="Arial"/>
              <a:cs typeface="Arial"/>
            </a:endParaRPr>
          </a:p>
          <a:p>
            <a:pPr lvl="1" marL="1308100" indent="-381000">
              <a:lnSpc>
                <a:spcPct val="100000"/>
              </a:lnSpc>
              <a:spcBef>
                <a:spcPts val="190"/>
              </a:spcBef>
              <a:buChar char="•"/>
              <a:tabLst>
                <a:tab pos="1308100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http://www.mcs.anl.gov/mpi/index.html</a:t>
            </a:r>
            <a:endParaRPr sz="1800">
              <a:latin typeface="Arial"/>
              <a:cs typeface="Arial"/>
            </a:endParaRPr>
          </a:p>
          <a:p>
            <a:pPr marL="927100" marR="5080" indent="-457200">
              <a:lnSpc>
                <a:spcPts val="2160"/>
              </a:lnSpc>
              <a:spcBef>
                <a:spcPts val="500"/>
              </a:spcBef>
              <a:buAutoNum type="arabicPeriod" startAt="2"/>
              <a:tabLst>
                <a:tab pos="927100" algn="l"/>
              </a:tabLst>
            </a:pPr>
            <a:r>
              <a:rPr dirty="0" sz="2000" spc="-5">
                <a:latin typeface="Arial"/>
                <a:cs typeface="Arial"/>
              </a:rPr>
              <a:t>David Kirk </a:t>
            </a:r>
            <a:r>
              <a:rPr dirty="0" sz="2000">
                <a:latin typeface="Arial"/>
                <a:cs typeface="Arial"/>
              </a:rPr>
              <a:t>and Wen-Wei Hwu, “Programming Massively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Parallel  </a:t>
            </a:r>
            <a:r>
              <a:rPr dirty="0" sz="2000">
                <a:latin typeface="Arial"/>
                <a:cs typeface="Arial"/>
              </a:rPr>
              <a:t>Processors”, Morgan </a:t>
            </a:r>
            <a:r>
              <a:rPr dirty="0" sz="2000" spc="-5">
                <a:latin typeface="Arial"/>
                <a:cs typeface="Arial"/>
              </a:rPr>
              <a:t>Kaufmann </a:t>
            </a:r>
            <a:r>
              <a:rPr dirty="0" sz="2000">
                <a:latin typeface="Arial"/>
                <a:cs typeface="Arial"/>
              </a:rPr>
              <a:t>(2nd </a:t>
            </a:r>
            <a:r>
              <a:rPr dirty="0" sz="2000" spc="-5">
                <a:latin typeface="Arial"/>
                <a:cs typeface="Arial"/>
              </a:rPr>
              <a:t>Edition),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2012.</a:t>
            </a:r>
            <a:endParaRPr sz="2000">
              <a:latin typeface="Arial"/>
              <a:cs typeface="Arial"/>
            </a:endParaRPr>
          </a:p>
          <a:p>
            <a:pPr lvl="1" marL="1327785" indent="-457200">
              <a:lnSpc>
                <a:spcPct val="100000"/>
              </a:lnSpc>
              <a:spcBef>
                <a:spcPts val="175"/>
              </a:spcBef>
              <a:buChar char="•"/>
              <a:tabLst>
                <a:tab pos="1328420" algn="l"/>
              </a:tabLst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Several books are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available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16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loan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58110">
              <a:lnSpc>
                <a:spcPct val="100000"/>
              </a:lnSpc>
            </a:pPr>
            <a:r>
              <a:rPr dirty="0"/>
              <a:t>Course</a:t>
            </a:r>
            <a:r>
              <a:rPr dirty="0" spc="-120"/>
              <a:t> </a:t>
            </a:r>
            <a:r>
              <a:rPr dirty="0"/>
              <a:t>Slides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90699"/>
            <a:ext cx="6328410" cy="301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Available on Blackboard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(CS546)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Adapted </a:t>
            </a:r>
            <a:r>
              <a:rPr dirty="0" sz="2000">
                <a:latin typeface="Arial"/>
                <a:cs typeface="Arial"/>
              </a:rPr>
              <a:t>slides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Manish Parashar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(Rutgers)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Adapted </a:t>
            </a:r>
            <a:r>
              <a:rPr dirty="0" sz="2000">
                <a:latin typeface="Arial"/>
                <a:cs typeface="Arial"/>
              </a:rPr>
              <a:t>slides </a:t>
            </a:r>
            <a:r>
              <a:rPr dirty="0" sz="2000" spc="-5">
                <a:latin typeface="Arial"/>
                <a:cs typeface="Arial"/>
              </a:rPr>
              <a:t>from Ananth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Grama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Adapted </a:t>
            </a:r>
            <a:r>
              <a:rPr dirty="0" sz="2000">
                <a:latin typeface="Arial"/>
                <a:cs typeface="Arial"/>
              </a:rPr>
              <a:t>slides </a:t>
            </a:r>
            <a:r>
              <a:rPr dirty="0" sz="2000" spc="-5">
                <a:latin typeface="Arial"/>
                <a:cs typeface="Arial"/>
              </a:rPr>
              <a:t>from Kathy </a:t>
            </a:r>
            <a:r>
              <a:rPr dirty="0" sz="2000">
                <a:latin typeface="Arial"/>
                <a:cs typeface="Arial"/>
              </a:rPr>
              <a:t>Yelick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(Berkeley)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Adapted </a:t>
            </a:r>
            <a:r>
              <a:rPr dirty="0" sz="2000">
                <a:latin typeface="Arial"/>
                <a:cs typeface="Arial"/>
              </a:rPr>
              <a:t>slides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LLNL’s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tutorial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Adapted </a:t>
            </a:r>
            <a:r>
              <a:rPr dirty="0" sz="2000">
                <a:latin typeface="Arial"/>
                <a:cs typeface="Arial"/>
              </a:rPr>
              <a:t>slides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John Mellor-Crummey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(Rice)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Adapted </a:t>
            </a:r>
            <a:r>
              <a:rPr dirty="0" sz="2000">
                <a:latin typeface="Arial"/>
                <a:cs typeface="Arial"/>
              </a:rPr>
              <a:t>slides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Jack Dongarra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(Tennessee)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05964">
              <a:lnSpc>
                <a:spcPct val="100000"/>
              </a:lnSpc>
            </a:pPr>
            <a:r>
              <a:rPr dirty="0" spc="-5"/>
              <a:t>Tentative</a:t>
            </a:r>
            <a:r>
              <a:rPr dirty="0" spc="-85"/>
              <a:t> </a:t>
            </a:r>
            <a:r>
              <a:rPr dirty="0"/>
              <a:t>Schedule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601723"/>
            <a:ext cx="8499475" cy="3603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1: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2: Parallel platforms and programming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3-4: Performance analysis and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tuning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5-7: Shared memory architecture </a:t>
            </a:r>
            <a:r>
              <a:rPr dirty="0" sz="2400">
                <a:latin typeface="Arial"/>
                <a:cs typeface="Arial"/>
              </a:rPr>
              <a:t>&amp;</a:t>
            </a:r>
            <a:r>
              <a:rPr dirty="0" sz="2400" spc="-5">
                <a:latin typeface="Arial"/>
                <a:cs typeface="Arial"/>
              </a:rPr>
              <a:t> programming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8: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midterm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9-11: Distributed memory architecture </a:t>
            </a:r>
            <a:r>
              <a:rPr dirty="0" sz="2400">
                <a:latin typeface="Arial"/>
                <a:cs typeface="Arial"/>
              </a:rPr>
              <a:t>&amp;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12: GPU architecture </a:t>
            </a:r>
            <a:r>
              <a:rPr dirty="0" sz="2400">
                <a:latin typeface="Arial"/>
                <a:cs typeface="Arial"/>
              </a:rPr>
              <a:t>&amp;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13-14: Data parallel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Week 15: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dirty="0" sz="24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exam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35150">
              <a:lnSpc>
                <a:spcPct val="100000"/>
              </a:lnSpc>
            </a:pPr>
            <a:r>
              <a:rPr dirty="0"/>
              <a:t>Misc. Course</a:t>
            </a:r>
            <a:r>
              <a:rPr dirty="0" spc="-125"/>
              <a:t> </a:t>
            </a:r>
            <a:r>
              <a:rPr dirty="0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8790" indent="-342900">
              <a:lnSpc>
                <a:spcPct val="100000"/>
              </a:lnSpc>
              <a:buChar char="•"/>
              <a:tabLst>
                <a:tab pos="478790" algn="l"/>
              </a:tabLst>
            </a:pPr>
            <a:r>
              <a:rPr dirty="0" sz="2400" spc="-5"/>
              <a:t>You are expected </a:t>
            </a:r>
            <a:r>
              <a:rPr dirty="0" sz="2400"/>
              <a:t>to </a:t>
            </a:r>
            <a:r>
              <a:rPr dirty="0" sz="2400" spc="-5"/>
              <a:t>attend all of the lectures</a:t>
            </a:r>
            <a:endParaRPr sz="2400"/>
          </a:p>
          <a:p>
            <a:pPr marL="123189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78790" indent="-342900">
              <a:lnSpc>
                <a:spcPct val="100000"/>
              </a:lnSpc>
              <a:buChar char="•"/>
              <a:tabLst>
                <a:tab pos="478790" algn="l"/>
              </a:tabLst>
            </a:pPr>
            <a:r>
              <a:rPr dirty="0" sz="2400" spc="-5"/>
              <a:t>Grading</a:t>
            </a:r>
            <a:endParaRPr sz="2400"/>
          </a:p>
          <a:p>
            <a:pPr lvl="1" marL="879475" marR="1469390" indent="-286385">
              <a:lnSpc>
                <a:spcPts val="1920"/>
              </a:lnSpc>
              <a:spcBef>
                <a:spcPts val="465"/>
              </a:spcBef>
              <a:buChar char="–"/>
              <a:tabLst>
                <a:tab pos="880110" algn="l"/>
              </a:tabLst>
            </a:pPr>
            <a:r>
              <a:rPr dirty="0" sz="2000">
                <a:latin typeface="Arial"/>
                <a:cs typeface="Arial"/>
              </a:rPr>
              <a:t>Two </a:t>
            </a:r>
            <a:r>
              <a:rPr dirty="0" sz="2000" spc="-5">
                <a:latin typeface="Arial"/>
                <a:cs typeface="Arial"/>
              </a:rPr>
              <a:t>written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three </a:t>
            </a:r>
            <a:r>
              <a:rPr dirty="0" sz="2000">
                <a:latin typeface="Arial"/>
                <a:cs typeface="Arial"/>
              </a:rPr>
              <a:t>programming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assignments  </a:t>
            </a:r>
            <a:r>
              <a:rPr dirty="0" sz="2000" spc="-5">
                <a:latin typeface="Arial"/>
                <a:cs typeface="Arial"/>
              </a:rPr>
              <a:t>(2*8%+3*10%=46%)</a:t>
            </a:r>
            <a:endParaRPr sz="2000">
              <a:latin typeface="Arial"/>
              <a:cs typeface="Arial"/>
            </a:endParaRPr>
          </a:p>
          <a:p>
            <a:pPr lvl="1" marL="879475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880110" algn="l"/>
              </a:tabLst>
            </a:pPr>
            <a:r>
              <a:rPr dirty="0" sz="2000">
                <a:latin typeface="Arial"/>
                <a:cs typeface="Arial"/>
              </a:rPr>
              <a:t>Two </a:t>
            </a:r>
            <a:r>
              <a:rPr dirty="0" sz="2000" spc="-5">
                <a:latin typeface="Arial"/>
                <a:cs typeface="Arial"/>
              </a:rPr>
              <a:t>exams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(2*20%)</a:t>
            </a:r>
            <a:endParaRPr sz="2000">
              <a:latin typeface="Arial"/>
              <a:cs typeface="Arial"/>
            </a:endParaRPr>
          </a:p>
          <a:p>
            <a:pPr lvl="1" marL="879475" indent="-286385">
              <a:lnSpc>
                <a:spcPct val="100000"/>
              </a:lnSpc>
              <a:buChar char="–"/>
              <a:tabLst>
                <a:tab pos="880110" algn="l"/>
              </a:tabLst>
            </a:pPr>
            <a:r>
              <a:rPr dirty="0" sz="2000">
                <a:latin typeface="Arial"/>
                <a:cs typeface="Arial"/>
              </a:rPr>
              <a:t>One </a:t>
            </a:r>
            <a:r>
              <a:rPr dirty="0" sz="2000" spc="-5">
                <a:latin typeface="Arial"/>
                <a:cs typeface="Arial"/>
              </a:rPr>
              <a:t>final </a:t>
            </a:r>
            <a:r>
              <a:rPr dirty="0" sz="2000">
                <a:latin typeface="Arial"/>
                <a:cs typeface="Arial"/>
              </a:rPr>
              <a:t>programming project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(14%)</a:t>
            </a:r>
            <a:endParaRPr sz="2000">
              <a:latin typeface="Arial"/>
              <a:cs typeface="Arial"/>
            </a:endParaRPr>
          </a:p>
          <a:p>
            <a:pPr lvl="1" marL="123189">
              <a:lnSpc>
                <a:spcPct val="100000"/>
              </a:lnSpc>
              <a:spcBef>
                <a:spcPts val="38"/>
              </a:spcBef>
              <a:buFont typeface="Arial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478790" indent="-342900">
              <a:lnSpc>
                <a:spcPct val="100000"/>
              </a:lnSpc>
              <a:buChar char="•"/>
              <a:tabLst>
                <a:tab pos="478790" algn="l"/>
              </a:tabLst>
            </a:pPr>
            <a:r>
              <a:rPr dirty="0" sz="2400" spc="-5"/>
              <a:t>Assignment late</a:t>
            </a:r>
            <a:r>
              <a:rPr dirty="0" sz="2400" spc="-45"/>
              <a:t> </a:t>
            </a:r>
            <a:r>
              <a:rPr dirty="0" sz="2400" spc="-5"/>
              <a:t>penalty:</a:t>
            </a:r>
            <a:endParaRPr sz="2400"/>
          </a:p>
          <a:p>
            <a:pPr lvl="1" marL="879475" indent="-286385">
              <a:lnSpc>
                <a:spcPct val="100000"/>
              </a:lnSpc>
              <a:buChar char="–"/>
              <a:tabLst>
                <a:tab pos="880110" algn="l"/>
              </a:tabLst>
            </a:pPr>
            <a:r>
              <a:rPr dirty="0" sz="2000">
                <a:latin typeface="Arial"/>
                <a:cs typeface="Arial"/>
              </a:rPr>
              <a:t>There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late penalty </a:t>
            </a:r>
            <a:r>
              <a:rPr dirty="0" sz="2000">
                <a:latin typeface="Arial"/>
                <a:cs typeface="Arial"/>
              </a:rPr>
              <a:t>of 20% per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day</a:t>
            </a:r>
            <a:endParaRPr sz="2000">
              <a:latin typeface="Arial"/>
              <a:cs typeface="Arial"/>
            </a:endParaRPr>
          </a:p>
          <a:p>
            <a:pPr lvl="1" marL="123189">
              <a:lnSpc>
                <a:spcPct val="100000"/>
              </a:lnSpc>
              <a:spcBef>
                <a:spcPts val="38"/>
              </a:spcBef>
              <a:buFont typeface="Arial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478790" indent="-342900">
              <a:lnSpc>
                <a:spcPct val="100000"/>
              </a:lnSpc>
              <a:buChar char="•"/>
              <a:tabLst>
                <a:tab pos="478790" algn="l"/>
              </a:tabLst>
            </a:pPr>
            <a:r>
              <a:rPr dirty="0" sz="2400" spc="-5"/>
              <a:t>Use the course blackboard</a:t>
            </a:r>
            <a:r>
              <a:rPr dirty="0" sz="2400" spc="35"/>
              <a:t> </a:t>
            </a:r>
            <a:r>
              <a:rPr dirty="0" sz="2400" spc="-5"/>
              <a:t>(</a:t>
            </a:r>
            <a:r>
              <a:rPr dirty="0" sz="2400" spc="-5" b="1">
                <a:latin typeface="Arial"/>
                <a:cs typeface="Arial"/>
              </a:rPr>
              <a:t>http://blackboard.iit.edu</a:t>
            </a:r>
            <a:r>
              <a:rPr dirty="0" sz="2400" spc="-5"/>
              <a:t>)</a:t>
            </a:r>
            <a:endParaRPr sz="2400">
              <a:latin typeface="Arial"/>
              <a:cs typeface="Arial"/>
            </a:endParaRPr>
          </a:p>
          <a:p>
            <a:pPr lvl="1" marL="879475" indent="-286385">
              <a:lnSpc>
                <a:spcPct val="100000"/>
              </a:lnSpc>
              <a:buChar char="–"/>
              <a:tabLst>
                <a:tab pos="880110" algn="l"/>
              </a:tabLst>
            </a:pPr>
            <a:r>
              <a:rPr dirty="0" sz="200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  <a:p>
            <a:pPr lvl="1" marL="879475" indent="-286385">
              <a:lnSpc>
                <a:spcPct val="100000"/>
              </a:lnSpc>
              <a:buChar char="–"/>
              <a:tabLst>
                <a:tab pos="880110" algn="l"/>
              </a:tabLst>
            </a:pPr>
            <a:r>
              <a:rPr dirty="0" sz="2000">
                <a:latin typeface="Arial"/>
                <a:cs typeface="Arial"/>
              </a:rPr>
              <a:t>Lecture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notes</a:t>
            </a:r>
            <a:endParaRPr sz="2000">
              <a:latin typeface="Arial"/>
              <a:cs typeface="Arial"/>
            </a:endParaRPr>
          </a:p>
          <a:p>
            <a:pPr lvl="1" marL="879475" indent="-286385">
              <a:lnSpc>
                <a:spcPct val="100000"/>
              </a:lnSpc>
              <a:buChar char="–"/>
              <a:tabLst>
                <a:tab pos="880110" algn="l"/>
              </a:tabLst>
            </a:pPr>
            <a:r>
              <a:rPr dirty="0" sz="2000">
                <a:latin typeface="Arial"/>
                <a:cs typeface="Arial"/>
              </a:rPr>
              <a:t>Assignments</a:t>
            </a:r>
            <a:endParaRPr sz="2000">
              <a:latin typeface="Arial"/>
              <a:cs typeface="Arial"/>
            </a:endParaRPr>
          </a:p>
          <a:p>
            <a:pPr lvl="1" marL="879475" indent="-286385">
              <a:lnSpc>
                <a:spcPct val="100000"/>
              </a:lnSpc>
              <a:buChar char="–"/>
              <a:tabLst>
                <a:tab pos="880110" algn="l"/>
              </a:tabLst>
            </a:pPr>
            <a:r>
              <a:rPr dirty="0" sz="2000">
                <a:latin typeface="Arial"/>
                <a:cs typeface="Arial"/>
              </a:rPr>
              <a:t>Discussion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34079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o</a:t>
            </a:r>
            <a:r>
              <a:rPr dirty="0" spc="5"/>
              <a:t>li</a:t>
            </a:r>
            <a:r>
              <a:rPr dirty="0" spc="5"/>
              <a:t>c</a:t>
            </a:r>
            <a:r>
              <a:rPr dirty="0" spc="5"/>
              <a:t>i</a:t>
            </a:r>
            <a:r>
              <a:rPr dirty="0" spc="-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45994"/>
            <a:ext cx="7546340" cy="430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Collaboration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policy</a:t>
            </a:r>
            <a:endParaRPr sz="2800">
              <a:latin typeface="Arial"/>
              <a:cs typeface="Arial"/>
            </a:endParaRPr>
          </a:p>
          <a:p>
            <a:pPr lvl="1" marL="756285" marR="1425575" indent="-286385">
              <a:lnSpc>
                <a:spcPts val="259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Encouraged for high level concepts and  understanding the courses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materials</a:t>
            </a:r>
            <a:endParaRPr sz="2400">
              <a:latin typeface="Arial"/>
              <a:cs typeface="Arial"/>
            </a:endParaRPr>
          </a:p>
          <a:p>
            <a:pPr lvl="1" marL="838200" indent="-368300">
              <a:lnSpc>
                <a:spcPct val="100000"/>
              </a:lnSpc>
              <a:spcBef>
                <a:spcPts val="250"/>
              </a:spcBef>
              <a:buChar char="–"/>
              <a:tabLst>
                <a:tab pos="838835" algn="l"/>
              </a:tabLst>
            </a:pPr>
            <a:r>
              <a:rPr dirty="0" sz="2400" spc="-5">
                <a:latin typeface="Arial"/>
                <a:cs typeface="Arial"/>
              </a:rPr>
              <a:t>but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…..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8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Cheating</a:t>
            </a:r>
            <a:r>
              <a:rPr dirty="0" sz="28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policy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Copying all or part of another student's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homework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Allowing another student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copy all or part of your  </a:t>
            </a:r>
            <a:r>
              <a:rPr dirty="0" sz="2400" spc="-5">
                <a:latin typeface="Arial"/>
                <a:cs typeface="Arial"/>
              </a:rPr>
              <a:t>homework</a:t>
            </a:r>
            <a:endParaRPr sz="2400">
              <a:latin typeface="Arial"/>
              <a:cs typeface="Arial"/>
            </a:endParaRPr>
          </a:p>
          <a:p>
            <a:pPr lvl="1" marL="756285" marR="969644" indent="-286385">
              <a:lnSpc>
                <a:spcPts val="259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Copying all or part of code found in a book,  magazine, the Internet, or other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resource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1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2015-10-14T16:46:00Z</dcterms:created>
  <dcterms:modified xsi:type="dcterms:W3CDTF">2015-10-14T16:46:00Z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