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jpg" ContentType="image/jp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1407" y="716787"/>
            <a:ext cx="8355584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9903" y="678687"/>
            <a:ext cx="8038592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heavy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7555" y="1485899"/>
            <a:ext cx="8543288" cy="241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19907" y="6771864"/>
            <a:ext cx="56959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284223" y="6771864"/>
            <a:ext cx="904875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438132" y="6771864"/>
            <a:ext cx="1486534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3299"/>
                </a:solidFill>
                <a:latin typeface="Arial"/>
                <a:cs typeface="Arial"/>
              </a:defRPr>
            </a:lvl1pPr>
          </a:lstStyle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Relationship Id="rId8" Type="http://schemas.openxmlformats.org/officeDocument/2006/relationships/image" Target="../media/image54.png"/><Relationship Id="rId9" Type="http://schemas.openxmlformats.org/officeDocument/2006/relationships/image" Target="../media/image55.png"/><Relationship Id="rId10" Type="http://schemas.openxmlformats.org/officeDocument/2006/relationships/image" Target="../media/image56.png"/><Relationship Id="rId11" Type="http://schemas.openxmlformats.org/officeDocument/2006/relationships/image" Target="../media/image57.png"/><Relationship Id="rId12" Type="http://schemas.openxmlformats.org/officeDocument/2006/relationships/image" Target="../media/image58.png"/><Relationship Id="rId13" Type="http://schemas.openxmlformats.org/officeDocument/2006/relationships/image" Target="../media/image59.png"/><Relationship Id="rId14" Type="http://schemas.openxmlformats.org/officeDocument/2006/relationships/image" Target="../media/image60.png"/><Relationship Id="rId15" Type="http://schemas.openxmlformats.org/officeDocument/2006/relationships/image" Target="../media/image61.png"/><Relationship Id="rId16" Type="http://schemas.openxmlformats.org/officeDocument/2006/relationships/image" Target="../media/image62.png"/><Relationship Id="rId17" Type="http://schemas.openxmlformats.org/officeDocument/2006/relationships/image" Target="../media/image63.png"/><Relationship Id="rId18" Type="http://schemas.openxmlformats.org/officeDocument/2006/relationships/image" Target="../media/image64.png"/><Relationship Id="rId19" Type="http://schemas.openxmlformats.org/officeDocument/2006/relationships/image" Target="../media/image65.png"/><Relationship Id="rId20" Type="http://schemas.openxmlformats.org/officeDocument/2006/relationships/image" Target="../media/image66.png"/><Relationship Id="rId21" Type="http://schemas.openxmlformats.org/officeDocument/2006/relationships/image" Target="../media/image67.png"/><Relationship Id="rId22" Type="http://schemas.openxmlformats.org/officeDocument/2006/relationships/image" Target="../media/image68.png"/><Relationship Id="rId23" Type="http://schemas.openxmlformats.org/officeDocument/2006/relationships/image" Target="../media/image69.png"/><Relationship Id="rId24" Type="http://schemas.openxmlformats.org/officeDocument/2006/relationships/image" Target="../media/image70.png"/><Relationship Id="rId25" Type="http://schemas.openxmlformats.org/officeDocument/2006/relationships/image" Target="../media/image71.png"/><Relationship Id="rId26" Type="http://schemas.openxmlformats.org/officeDocument/2006/relationships/image" Target="../media/image72.png"/><Relationship Id="rId27" Type="http://schemas.openxmlformats.org/officeDocument/2006/relationships/image" Target="../media/image7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4991" y="2868674"/>
            <a:ext cx="5866130" cy="13658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 indent="729615">
              <a:lnSpc>
                <a:spcPct val="100000"/>
              </a:lnSpc>
            </a:pPr>
            <a:r>
              <a:rPr dirty="0" spc="-5"/>
              <a:t>Parallel Platforms  </a:t>
            </a:r>
            <a:r>
              <a:rPr dirty="0"/>
              <a:t>&amp; </a:t>
            </a:r>
            <a:r>
              <a:rPr dirty="0" spc="-5"/>
              <a:t>Programming</a:t>
            </a:r>
            <a:r>
              <a:rPr dirty="0" spc="-85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50060">
              <a:lnSpc>
                <a:spcPct val="100000"/>
              </a:lnSpc>
            </a:pPr>
            <a:r>
              <a:rPr dirty="0"/>
              <a:t>SIMD</a:t>
            </a:r>
            <a:r>
              <a:rPr dirty="0" spc="-125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6135623" y="2651760"/>
            <a:ext cx="521207" cy="1508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21423" y="2532888"/>
            <a:ext cx="2610611" cy="3749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85915" y="3163823"/>
            <a:ext cx="1664207" cy="7223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91271" y="2990088"/>
            <a:ext cx="731520" cy="896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21739" y="1485899"/>
            <a:ext cx="4689475" cy="47129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Parallelism achieved by dividing  data among the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processors</a:t>
            </a:r>
            <a:endParaRPr sz="2400">
              <a:latin typeface="Arial"/>
              <a:cs typeface="Arial"/>
            </a:endParaRPr>
          </a:p>
          <a:p>
            <a:pPr lvl="1" marL="756285" marR="35750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Multiple </a:t>
            </a:r>
            <a:r>
              <a:rPr dirty="0" sz="2000">
                <a:latin typeface="Arial"/>
                <a:cs typeface="Arial"/>
              </a:rPr>
              <a:t>processors </a:t>
            </a:r>
            <a:r>
              <a:rPr dirty="0" sz="2000" spc="-5">
                <a:latin typeface="Arial"/>
                <a:cs typeface="Arial"/>
              </a:rPr>
              <a:t>execute</a:t>
            </a:r>
            <a:r>
              <a:rPr dirty="0" sz="2000" spc="-114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  </a:t>
            </a:r>
            <a:r>
              <a:rPr dirty="0" sz="2000">
                <a:latin typeface="Arial"/>
                <a:cs typeface="Arial"/>
              </a:rPr>
              <a:t>same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instruction</a:t>
            </a:r>
            <a:endParaRPr sz="2000">
              <a:latin typeface="Arial"/>
              <a:cs typeface="Arial"/>
            </a:endParaRPr>
          </a:p>
          <a:p>
            <a:pPr lvl="1" marL="756285" marR="48450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Data </a:t>
            </a:r>
            <a:r>
              <a:rPr dirty="0" sz="2000" spc="-5">
                <a:latin typeface="Arial"/>
                <a:cs typeface="Arial"/>
              </a:rPr>
              <a:t>that </a:t>
            </a:r>
            <a:r>
              <a:rPr dirty="0" sz="2000">
                <a:latin typeface="Arial"/>
                <a:cs typeface="Arial"/>
              </a:rPr>
              <a:t>each processor</a:t>
            </a:r>
            <a:r>
              <a:rPr dirty="0" sz="2000" spc="-1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sees  </a:t>
            </a:r>
            <a:r>
              <a:rPr dirty="0" sz="2000">
                <a:latin typeface="Arial"/>
                <a:cs typeface="Arial"/>
              </a:rPr>
              <a:t>may be</a:t>
            </a:r>
            <a:r>
              <a:rPr dirty="0" sz="2000" spc="-1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different</a:t>
            </a:r>
            <a:endParaRPr sz="2000">
              <a:latin typeface="Arial"/>
              <a:cs typeface="Arial"/>
            </a:endParaRPr>
          </a:p>
          <a:p>
            <a:pPr lvl="1" marL="756285" marR="70802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Individual </a:t>
            </a:r>
            <a:r>
              <a:rPr dirty="0" sz="2000">
                <a:latin typeface="Arial"/>
                <a:cs typeface="Arial"/>
              </a:rPr>
              <a:t>processors can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  </a:t>
            </a:r>
            <a:r>
              <a:rPr dirty="0" sz="2000">
                <a:latin typeface="Arial"/>
                <a:cs typeface="Arial"/>
              </a:rPr>
              <a:t>turned </a:t>
            </a:r>
            <a:r>
              <a:rPr dirty="0" sz="2000" spc="-5">
                <a:latin typeface="Arial"/>
                <a:cs typeface="Arial"/>
              </a:rPr>
              <a:t>on/off </a:t>
            </a:r>
            <a:r>
              <a:rPr dirty="0" sz="2000">
                <a:latin typeface="Arial"/>
                <a:cs typeface="Arial"/>
              </a:rPr>
              <a:t>at each cycle  </a:t>
            </a:r>
            <a:r>
              <a:rPr dirty="0" sz="2000" spc="-5">
                <a:latin typeface="Arial"/>
                <a:cs typeface="Arial"/>
              </a:rPr>
              <a:t>(“masking”)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lvl="1" marL="756285" marR="192405" indent="-286385">
              <a:lnSpc>
                <a:spcPct val="100000"/>
              </a:lnSpc>
              <a:spcBef>
                <a:spcPts val="44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Many early parallel computers like  Illiac IV, Thinking Machines’CM-2,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lvl="1" marL="756285" marR="485140" indent="-286385">
              <a:lnSpc>
                <a:spcPct val="100000"/>
              </a:lnSpc>
              <a:spcBef>
                <a:spcPts val="430"/>
              </a:spcBef>
              <a:buChar char="–"/>
              <a:tabLst>
                <a:tab pos="756920" algn="l"/>
              </a:tabLst>
            </a:pPr>
            <a:r>
              <a:rPr dirty="0" sz="1800" spc="-5">
                <a:latin typeface="Arial"/>
                <a:cs typeface="Arial"/>
              </a:rPr>
              <a:t>Today, GPU, vector units, and co-  processors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85915" y="3886200"/>
            <a:ext cx="2436876" cy="18882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242570">
              <a:lnSpc>
                <a:spcPct val="100000"/>
              </a:lnSpc>
            </a:pPr>
            <a:r>
              <a:rPr dirty="0"/>
              <a:t>Example </a:t>
            </a:r>
            <a:r>
              <a:rPr dirty="0" spc="-5"/>
              <a:t>of </a:t>
            </a:r>
            <a:r>
              <a:rPr dirty="0"/>
              <a:t>SIMD Vector</a:t>
            </a:r>
            <a:r>
              <a:rPr dirty="0" spc="-120"/>
              <a:t> </a:t>
            </a:r>
            <a:r>
              <a:rPr dirty="0"/>
              <a:t>Units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2400" rIns="0" bIns="0" rtlCol="0" vert="horz">
            <a:spAutoFit/>
          </a:bodyPr>
          <a:lstStyle/>
          <a:p>
            <a:pPr marL="743585" indent="-342900">
              <a:lnSpc>
                <a:spcPct val="100000"/>
              </a:lnSpc>
              <a:buChar char="•"/>
              <a:tabLst>
                <a:tab pos="743585" algn="l"/>
              </a:tabLst>
            </a:pPr>
            <a:r>
              <a:rPr dirty="0" spc="-5"/>
              <a:t>Scalar</a:t>
            </a:r>
            <a:r>
              <a:rPr dirty="0" spc="-60"/>
              <a:t> </a:t>
            </a:r>
            <a:r>
              <a:rPr dirty="0" spc="-5"/>
              <a:t>processing</a:t>
            </a:r>
          </a:p>
          <a:p>
            <a:pPr lvl="1" marL="120078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1200785" algn="l"/>
              </a:tabLst>
            </a:pPr>
            <a:r>
              <a:rPr dirty="0" sz="2000" spc="-5">
                <a:latin typeface="Arial"/>
                <a:cs typeface="Arial"/>
              </a:rPr>
              <a:t>Traditional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</a:t>
            </a:r>
            <a:endParaRPr sz="2000">
              <a:latin typeface="Arial"/>
              <a:cs typeface="Arial"/>
            </a:endParaRPr>
          </a:p>
          <a:p>
            <a:pPr lvl="1" marL="120078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1200785" algn="l"/>
              </a:tabLst>
            </a:pPr>
            <a:r>
              <a:rPr dirty="0" sz="2000">
                <a:latin typeface="Arial"/>
                <a:cs typeface="Arial"/>
              </a:rPr>
              <a:t>One operation produces one</a:t>
            </a:r>
            <a:r>
              <a:rPr dirty="0" sz="2000" spc="-1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74358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743585" algn="l"/>
              </a:tabLst>
            </a:pPr>
            <a:r>
              <a:rPr dirty="0" spc="-5"/>
              <a:t>SIMD vector</a:t>
            </a:r>
            <a:r>
              <a:rPr dirty="0" spc="-85"/>
              <a:t> </a:t>
            </a:r>
            <a:r>
              <a:rPr dirty="0" spc="-5"/>
              <a:t>units</a:t>
            </a:r>
          </a:p>
          <a:p>
            <a:pPr lvl="1" marL="1200785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1200785" algn="l"/>
              </a:tabLst>
            </a:pPr>
            <a:r>
              <a:rPr dirty="0" sz="2000">
                <a:latin typeface="Arial"/>
                <a:cs typeface="Arial"/>
              </a:rPr>
              <a:t>One operation produces </a:t>
            </a:r>
            <a:r>
              <a:rPr dirty="0" sz="2000" spc="-5">
                <a:latin typeface="Arial"/>
                <a:cs typeface="Arial"/>
              </a:rPr>
              <a:t>multiple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results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62200" y="4419600"/>
            <a:ext cx="5562599" cy="2057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016760">
              <a:lnSpc>
                <a:spcPct val="100000"/>
              </a:lnSpc>
            </a:pPr>
            <a:r>
              <a:rPr dirty="0"/>
              <a:t>SIMD</a:t>
            </a:r>
            <a:r>
              <a:rPr dirty="0" spc="-114"/>
              <a:t> </a:t>
            </a:r>
            <a:r>
              <a:rPr dirty="0"/>
              <a:t>Drawbacks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88667"/>
            <a:ext cx="2287905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D</a:t>
            </a:r>
            <a:r>
              <a:rPr dirty="0" sz="2800" spc="-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sc</a:t>
            </a:r>
            <a:r>
              <a:rPr dirty="0" sz="2800">
                <a:latin typeface="Arial"/>
                <a:cs typeface="Arial"/>
              </a:rPr>
              <a:t>u</a:t>
            </a:r>
            <a:r>
              <a:rPr dirty="0" sz="2800">
                <a:latin typeface="Arial"/>
                <a:cs typeface="Arial"/>
              </a:rPr>
              <a:t>ss</a:t>
            </a:r>
            <a:r>
              <a:rPr dirty="0" sz="2800" spc="-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on</a:t>
            </a:r>
            <a:r>
              <a:rPr dirty="0" sz="2800" spc="-5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579245">
              <a:lnSpc>
                <a:spcPct val="100000"/>
              </a:lnSpc>
            </a:pPr>
            <a:r>
              <a:rPr dirty="0" spc="-5"/>
              <a:t>The </a:t>
            </a:r>
            <a:r>
              <a:rPr dirty="0"/>
              <a:t>ill-fated Illiac</a:t>
            </a:r>
            <a:r>
              <a:rPr dirty="0" spc="-125"/>
              <a:t> </a:t>
            </a:r>
            <a:r>
              <a:rPr dirty="0" spc="-5"/>
              <a:t>IV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407667"/>
            <a:ext cx="7547609" cy="27311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2095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Project started </a:t>
            </a:r>
            <a:r>
              <a:rPr dirty="0" sz="2800" spc="-5">
                <a:latin typeface="Arial"/>
                <a:cs typeface="Arial"/>
              </a:rPr>
              <a:t>in </a:t>
            </a:r>
            <a:r>
              <a:rPr dirty="0" sz="2800">
                <a:latin typeface="Arial"/>
                <a:cs typeface="Arial"/>
              </a:rPr>
              <a:t>1965, predicted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cost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$8M  </a:t>
            </a:r>
            <a:r>
              <a:rPr dirty="0" sz="2800">
                <a:latin typeface="Arial"/>
                <a:cs typeface="Arial"/>
              </a:rPr>
              <a:t>and provide 1000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MFLOP/S.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4909185" algn="l"/>
              </a:tabLst>
            </a:pPr>
            <a:r>
              <a:rPr dirty="0" sz="2800">
                <a:latin typeface="Arial"/>
                <a:cs typeface="Arial"/>
              </a:rPr>
              <a:t>Delivered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 spc="-10">
                <a:latin typeface="Arial"/>
                <a:cs typeface="Arial"/>
              </a:rPr>
              <a:t>NASA </a:t>
            </a:r>
            <a:r>
              <a:rPr dirty="0" sz="2800" spc="-5">
                <a:latin typeface="Arial"/>
                <a:cs typeface="Arial"/>
              </a:rPr>
              <a:t>Ames in </a:t>
            </a:r>
            <a:r>
              <a:rPr dirty="0" sz="2800">
                <a:latin typeface="Arial"/>
                <a:cs typeface="Arial"/>
              </a:rPr>
              <a:t>1972, cost </a:t>
            </a:r>
            <a:r>
              <a:rPr dirty="0" sz="2800" spc="-5">
                <a:latin typeface="Arial"/>
                <a:cs typeface="Arial"/>
              </a:rPr>
              <a:t>$31M,  </a:t>
            </a:r>
            <a:r>
              <a:rPr dirty="0" sz="2800">
                <a:latin typeface="Arial"/>
                <a:cs typeface="Arial"/>
              </a:rPr>
              <a:t>ran  first  application</a:t>
            </a:r>
            <a:r>
              <a:rPr dirty="0" sz="2800" spc="-36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in</a:t>
            </a:r>
            <a:r>
              <a:rPr dirty="0" sz="2800" spc="409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1976,	performed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15 </a:t>
            </a:r>
            <a:r>
              <a:rPr dirty="0" sz="2800" spc="-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MFLOP/S.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64 </a:t>
            </a:r>
            <a:r>
              <a:rPr dirty="0" sz="2800">
                <a:latin typeface="Arial"/>
                <a:cs typeface="Arial"/>
              </a:rPr>
              <a:t>processors, </a:t>
            </a:r>
            <a:r>
              <a:rPr dirty="0" sz="2800" spc="-5">
                <a:latin typeface="Arial"/>
                <a:cs typeface="Arial"/>
              </a:rPr>
              <a:t>13-MHz </a:t>
            </a:r>
            <a:r>
              <a:rPr dirty="0" sz="2800">
                <a:latin typeface="Arial"/>
                <a:cs typeface="Arial"/>
              </a:rPr>
              <a:t>clock, </a:t>
            </a:r>
            <a:r>
              <a:rPr dirty="0" sz="2800" spc="-5">
                <a:latin typeface="Arial"/>
                <a:cs typeface="Arial"/>
              </a:rPr>
              <a:t>1MB</a:t>
            </a:r>
            <a:r>
              <a:rPr dirty="0" sz="28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memory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19400" y="4114800"/>
            <a:ext cx="3657600" cy="2497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60145">
              <a:lnSpc>
                <a:spcPct val="100000"/>
              </a:lnSpc>
            </a:pPr>
            <a:r>
              <a:rPr dirty="0"/>
              <a:t>Thinking Machine</a:t>
            </a:r>
            <a:r>
              <a:rPr dirty="0" spc="-130"/>
              <a:t> </a:t>
            </a:r>
            <a:r>
              <a:rPr dirty="0"/>
              <a:t>CM2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714499"/>
            <a:ext cx="7570470" cy="23412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CM2 (1990, built by Thinking Machines Corp) had  8,192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65,536 one-bit processors, plus one floating-  </a:t>
            </a:r>
            <a:r>
              <a:rPr dirty="0" sz="2400" spc="-5">
                <a:latin typeface="Arial"/>
                <a:cs typeface="Arial"/>
              </a:rPr>
              <a:t>point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unit.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Data Vault provides peripheral mass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storage</a:t>
            </a:r>
            <a:endParaRPr sz="2400">
              <a:latin typeface="Arial"/>
              <a:cs typeface="Arial"/>
            </a:endParaRPr>
          </a:p>
          <a:p>
            <a:pPr marL="355600" marR="3746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2778125" algn="l"/>
              </a:tabLst>
            </a:pPr>
            <a:r>
              <a:rPr dirty="0" sz="2400" spc="-5">
                <a:latin typeface="Arial"/>
                <a:cs typeface="Arial"/>
              </a:rPr>
              <a:t>Single 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program </a:t>
            </a:r>
            <a:r>
              <a:rPr dirty="0" sz="2400" spc="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-	</a:t>
            </a:r>
            <a:r>
              <a:rPr dirty="0" sz="2400" spc="-5">
                <a:latin typeface="Arial"/>
                <a:cs typeface="Arial"/>
              </a:rPr>
              <a:t>all unmasked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operations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happened 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in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parallel.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4648200"/>
            <a:ext cx="2839211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32914">
              <a:lnSpc>
                <a:spcPct val="100000"/>
              </a:lnSpc>
            </a:pPr>
            <a:r>
              <a:rPr dirty="0"/>
              <a:t>Vector</a:t>
            </a:r>
            <a:r>
              <a:rPr dirty="0" spc="-110"/>
              <a:t> </a:t>
            </a:r>
            <a:r>
              <a:rPr dirty="0"/>
              <a:t>Processors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409699"/>
            <a:ext cx="7497445" cy="5158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89217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Operate on arrays or vectors of data, while  conventional CPU’s operate on individual data  elements or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scalars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Vector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registers</a:t>
            </a:r>
            <a:endParaRPr sz="2400">
              <a:latin typeface="Arial"/>
              <a:cs typeface="Arial"/>
            </a:endParaRPr>
          </a:p>
          <a:p>
            <a:pPr lvl="1" marL="756285" marR="6673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Capable of storing a </a:t>
            </a:r>
            <a:r>
              <a:rPr dirty="0" sz="2000" spc="-5">
                <a:latin typeface="Arial"/>
                <a:cs typeface="Arial"/>
              </a:rPr>
              <a:t>vector </a:t>
            </a:r>
            <a:r>
              <a:rPr dirty="0" sz="2000">
                <a:latin typeface="Arial"/>
                <a:cs typeface="Arial"/>
              </a:rPr>
              <a:t>of operands and</a:t>
            </a:r>
            <a:r>
              <a:rPr dirty="0" sz="2000" spc="-229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operating  </a:t>
            </a:r>
            <a:r>
              <a:rPr dirty="0" sz="2000">
                <a:latin typeface="Arial"/>
                <a:cs typeface="Arial"/>
              </a:rPr>
              <a:t>simultaneously on </a:t>
            </a:r>
            <a:r>
              <a:rPr dirty="0" sz="2000" spc="-5">
                <a:latin typeface="Arial"/>
                <a:cs typeface="Arial"/>
              </a:rPr>
              <a:t>their</a:t>
            </a:r>
            <a:r>
              <a:rPr dirty="0" sz="2000" spc="-1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contents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Vectorized and pipelined functional</a:t>
            </a:r>
            <a:r>
              <a:rPr dirty="0" sz="2400" spc="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units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The same operation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applied </a:t>
            </a:r>
            <a:r>
              <a:rPr dirty="0" sz="2000" spc="-5">
                <a:latin typeface="Arial"/>
                <a:cs typeface="Arial"/>
              </a:rPr>
              <a:t>to </a:t>
            </a:r>
            <a:r>
              <a:rPr dirty="0" sz="2000">
                <a:latin typeface="Arial"/>
                <a:cs typeface="Arial"/>
              </a:rPr>
              <a:t>each element </a:t>
            </a:r>
            <a:r>
              <a:rPr dirty="0" sz="2000" spc="-5">
                <a:latin typeface="Arial"/>
                <a:cs typeface="Arial"/>
              </a:rPr>
              <a:t>in the</a:t>
            </a:r>
            <a:r>
              <a:rPr dirty="0" sz="2000" spc="-2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vector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lvl="1" marL="756285" marR="43307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u="sng">
                <a:latin typeface="Arial"/>
                <a:cs typeface="Arial"/>
              </a:rPr>
              <a:t>Cray </a:t>
            </a:r>
            <a:r>
              <a:rPr dirty="0" sz="2000">
                <a:latin typeface="Arial"/>
                <a:cs typeface="Arial"/>
              </a:rPr>
              <a:t>supercomputers </a:t>
            </a:r>
            <a:r>
              <a:rPr dirty="0" sz="2000" spc="-5">
                <a:latin typeface="Arial"/>
                <a:cs typeface="Arial"/>
              </a:rPr>
              <a:t>(</a:t>
            </a:r>
            <a:r>
              <a:rPr dirty="0" sz="2000" spc="-5" u="sng">
                <a:latin typeface="Arial"/>
                <a:cs typeface="Arial"/>
              </a:rPr>
              <a:t>X-MP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 spc="-5" u="sng">
                <a:latin typeface="Arial"/>
                <a:cs typeface="Arial"/>
              </a:rPr>
              <a:t>Y-MP</a:t>
            </a:r>
            <a:r>
              <a:rPr dirty="0" sz="2000" spc="-5">
                <a:latin typeface="Arial"/>
                <a:cs typeface="Arial"/>
              </a:rPr>
              <a:t>, </a:t>
            </a:r>
            <a:r>
              <a:rPr dirty="0" sz="2000">
                <a:latin typeface="Arial"/>
                <a:cs typeface="Arial"/>
              </a:rPr>
              <a:t>C90, T90, </a:t>
            </a:r>
            <a:r>
              <a:rPr dirty="0" sz="2000" spc="-5">
                <a:latin typeface="Arial"/>
                <a:cs typeface="Arial"/>
              </a:rPr>
              <a:t>SV1,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...),  </a:t>
            </a:r>
            <a:r>
              <a:rPr dirty="0" sz="2000" spc="-5">
                <a:latin typeface="Arial"/>
                <a:cs typeface="Arial"/>
              </a:rPr>
              <a:t>Fujitsu (VPPxxx), </a:t>
            </a:r>
            <a:r>
              <a:rPr dirty="0" sz="2000">
                <a:latin typeface="Arial"/>
                <a:cs typeface="Arial"/>
              </a:rPr>
              <a:t>NEC,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Hitachi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 spc="-5">
                <a:latin typeface="Arial"/>
                <a:cs typeface="Arial"/>
              </a:rPr>
              <a:t>Earth Simulator from </a:t>
            </a:r>
            <a:r>
              <a:rPr dirty="0" sz="2000">
                <a:latin typeface="Arial"/>
                <a:cs typeface="Arial"/>
              </a:rPr>
              <a:t>Japan (on </a:t>
            </a:r>
            <a:r>
              <a:rPr dirty="0" sz="2000" spc="-5">
                <a:latin typeface="Arial"/>
                <a:cs typeface="Arial"/>
              </a:rPr>
              <a:t>the </a:t>
            </a:r>
            <a:r>
              <a:rPr dirty="0" sz="2000">
                <a:latin typeface="Arial"/>
                <a:cs typeface="Arial"/>
              </a:rPr>
              <a:t>TOP500</a:t>
            </a:r>
            <a:r>
              <a:rPr dirty="0" sz="2000" spc="-1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list)</a:t>
            </a:r>
            <a:endParaRPr sz="2000">
              <a:latin typeface="Arial"/>
              <a:cs typeface="Arial"/>
            </a:endParaRPr>
          </a:p>
          <a:p>
            <a:pPr lvl="1" marL="756285" marR="3683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many of these </a:t>
            </a:r>
            <a:r>
              <a:rPr dirty="0" sz="2000" spc="-5">
                <a:latin typeface="Arial"/>
                <a:cs typeface="Arial"/>
              </a:rPr>
              <a:t>have multiple vector </a:t>
            </a:r>
            <a:r>
              <a:rPr dirty="0" sz="2000">
                <a:latin typeface="Arial"/>
                <a:cs typeface="Arial"/>
              </a:rPr>
              <a:t>processors, but</a:t>
            </a:r>
            <a:r>
              <a:rPr dirty="0" sz="2000" spc="-17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typically  </a:t>
            </a:r>
            <a:r>
              <a:rPr dirty="0" sz="2000">
                <a:latin typeface="Arial"/>
                <a:cs typeface="Arial"/>
              </a:rPr>
              <a:t>separate processors are used </a:t>
            </a:r>
            <a:r>
              <a:rPr dirty="0" sz="2000" spc="-5">
                <a:latin typeface="Arial"/>
                <a:cs typeface="Arial"/>
              </a:rPr>
              <a:t>for </a:t>
            </a:r>
            <a:r>
              <a:rPr dirty="0" sz="2000">
                <a:latin typeface="Arial"/>
                <a:cs typeface="Arial"/>
              </a:rPr>
              <a:t>separate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jobs.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Vector Processors – </a:t>
            </a:r>
            <a:r>
              <a:rPr dirty="0" spc="-5"/>
              <a:t>Pros </a:t>
            </a:r>
            <a:r>
              <a:rPr dirty="0"/>
              <a:t>&amp;</a:t>
            </a:r>
            <a:r>
              <a:rPr dirty="0" spc="-100"/>
              <a:t> </a:t>
            </a:r>
            <a:r>
              <a:rPr dirty="0" spc="-5"/>
              <a:t>Cons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539" y="1636267"/>
            <a:ext cx="2287905" cy="4267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10">
                <a:latin typeface="Arial"/>
                <a:cs typeface="Arial"/>
              </a:rPr>
              <a:t>D</a:t>
            </a:r>
            <a:r>
              <a:rPr dirty="0" sz="2800" spc="-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sc</a:t>
            </a:r>
            <a:r>
              <a:rPr dirty="0" sz="2800">
                <a:latin typeface="Arial"/>
                <a:cs typeface="Arial"/>
              </a:rPr>
              <a:t>u</a:t>
            </a:r>
            <a:r>
              <a:rPr dirty="0" sz="2800">
                <a:latin typeface="Arial"/>
                <a:cs typeface="Arial"/>
              </a:rPr>
              <a:t>ss</a:t>
            </a:r>
            <a:r>
              <a:rPr dirty="0" sz="2800" spc="-5">
                <a:latin typeface="Arial"/>
                <a:cs typeface="Arial"/>
              </a:rPr>
              <a:t>i</a:t>
            </a:r>
            <a:r>
              <a:rPr dirty="0" sz="2800">
                <a:latin typeface="Arial"/>
                <a:cs typeface="Arial"/>
              </a:rPr>
              <a:t>on</a:t>
            </a:r>
            <a:r>
              <a:rPr dirty="0" sz="2800" spc="-5">
                <a:latin typeface="Arial"/>
                <a:cs typeface="Arial"/>
              </a:rPr>
              <a:t>?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716787"/>
            <a:ext cx="8071484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Graphic </a:t>
            </a:r>
            <a:r>
              <a:rPr dirty="0"/>
              <a:t>Processing Units</a:t>
            </a:r>
            <a:r>
              <a:rPr dirty="0" spc="-85"/>
              <a:t> </a:t>
            </a:r>
            <a:r>
              <a:rPr dirty="0" spc="-5"/>
              <a:t>(GPU)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145539" y="1409699"/>
            <a:ext cx="7826375" cy="34569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03505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Real time graphics application programming interfaces  or API’s use points, lines, and triangles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internally  </a:t>
            </a:r>
            <a:r>
              <a:rPr dirty="0" sz="2400" spc="-5">
                <a:latin typeface="Arial"/>
                <a:cs typeface="Arial"/>
              </a:rPr>
              <a:t>represent the surface of an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object</a:t>
            </a:r>
            <a:endParaRPr sz="2400">
              <a:latin typeface="Arial"/>
              <a:cs typeface="Arial"/>
            </a:endParaRPr>
          </a:p>
          <a:p>
            <a:pPr marL="355600" marR="27749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graphics processing pipeline converts the internal  </a:t>
            </a:r>
            <a:r>
              <a:rPr dirty="0" sz="2400" spc="-5">
                <a:latin typeface="Arial"/>
                <a:cs typeface="Arial"/>
              </a:rPr>
              <a:t>representation into an array of </a:t>
            </a:r>
            <a:r>
              <a:rPr dirty="0" sz="2400" spc="-10">
                <a:latin typeface="Arial"/>
                <a:cs typeface="Arial"/>
              </a:rPr>
              <a:t>pixels </a:t>
            </a:r>
            <a:r>
              <a:rPr dirty="0" sz="2400" spc="-5">
                <a:latin typeface="Arial"/>
                <a:cs typeface="Arial"/>
              </a:rPr>
              <a:t>that can be sent  </a:t>
            </a:r>
            <a:r>
              <a:rPr dirty="0" sz="2400">
                <a:latin typeface="Arial"/>
                <a:cs typeface="Arial"/>
              </a:rPr>
              <a:t>to </a:t>
            </a:r>
            <a:r>
              <a:rPr dirty="0" sz="2400" spc="-5">
                <a:latin typeface="Arial"/>
                <a:cs typeface="Arial"/>
              </a:rPr>
              <a:t>a computer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screen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Several stages of this pipeline (called shader functions)  are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programmable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</a:t>
            </a:r>
            <a:r>
              <a:rPr dirty="0" sz="2000" spc="-5">
                <a:latin typeface="Arial"/>
                <a:cs typeface="Arial"/>
              </a:rPr>
              <a:t>Typically </a:t>
            </a:r>
            <a:r>
              <a:rPr dirty="0" sz="2000">
                <a:latin typeface="Arial"/>
                <a:cs typeface="Arial"/>
              </a:rPr>
              <a:t>just a </a:t>
            </a:r>
            <a:r>
              <a:rPr dirty="0" sz="2000" spc="-5">
                <a:latin typeface="Arial"/>
                <a:cs typeface="Arial"/>
              </a:rPr>
              <a:t>few lines </a:t>
            </a:r>
            <a:r>
              <a:rPr dirty="0" sz="2000">
                <a:latin typeface="Arial"/>
                <a:cs typeface="Arial"/>
              </a:rPr>
              <a:t>of C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57600" y="4953000"/>
            <a:ext cx="2604516" cy="17099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77000" y="4648200"/>
            <a:ext cx="2409444" cy="1981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13103" y="4956047"/>
            <a:ext cx="2183891" cy="16931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04339">
              <a:lnSpc>
                <a:spcPct val="100000"/>
              </a:lnSpc>
            </a:pPr>
            <a:r>
              <a:rPr dirty="0"/>
              <a:t>MIMD</a:t>
            </a:r>
            <a:r>
              <a:rPr dirty="0" spc="-13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93139" y="1409699"/>
            <a:ext cx="7346315" cy="37617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marR="10033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Supports multiple simultaneous instruction streams  operating on multiple data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streams</a:t>
            </a:r>
            <a:endParaRPr sz="2400">
              <a:latin typeface="Arial"/>
              <a:cs typeface="Arial"/>
            </a:endParaRPr>
          </a:p>
          <a:p>
            <a:pPr lvl="1" marL="756285" marR="32004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Each processor executes program independent of</a:t>
            </a:r>
            <a:r>
              <a:rPr dirty="0" sz="2000" spc="-2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other  </a:t>
            </a:r>
            <a:r>
              <a:rPr dirty="0" sz="2000">
                <a:latin typeface="Arial"/>
                <a:cs typeface="Arial"/>
              </a:rPr>
              <a:t>processors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Processors operate on separate </a:t>
            </a:r>
            <a:r>
              <a:rPr dirty="0" sz="2000" spc="-5">
                <a:latin typeface="Arial"/>
                <a:cs typeface="Arial"/>
              </a:rPr>
              <a:t>data</a:t>
            </a:r>
            <a:r>
              <a:rPr dirty="0" sz="2000" spc="-2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streams</a:t>
            </a:r>
            <a:endParaRPr sz="2000">
              <a:latin typeface="Arial"/>
              <a:cs typeface="Arial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Typically consist of a collection of fully independent  PUs or cores, each of which has its own control unit  and its own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ALU.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Examples: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Current generation</a:t>
            </a:r>
            <a:r>
              <a:rPr dirty="0" sz="2000" spc="-1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78040" y="6065520"/>
            <a:ext cx="274320" cy="7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450827" y="6784564"/>
            <a:ext cx="459105" cy="1784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75"/>
              </a:lnSpc>
            </a:pPr>
            <a:r>
              <a:rPr dirty="0" sz="1400">
                <a:solidFill>
                  <a:srgbClr val="003299"/>
                </a:solidFill>
                <a:latin typeface="Arial"/>
                <a:cs typeface="Arial"/>
              </a:rPr>
              <a:t>Lectu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501640" y="4069079"/>
            <a:ext cx="533400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141720" y="3977640"/>
            <a:ext cx="2392679" cy="3352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18959" y="4373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6565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53400" y="4373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10101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18959" y="4389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53400" y="4389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918959" y="4404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153400" y="4404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918959" y="4419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53400" y="4419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918959" y="4434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153400" y="4434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18959" y="4450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153400" y="4450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918959" y="4465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153400" y="4465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918959" y="4480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53400" y="4480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18959" y="4495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153400" y="4495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53400" y="4511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53400" y="4526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153400" y="4541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153400" y="4556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577840" y="4511040"/>
            <a:ext cx="1630680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918959" y="4572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193280" y="4572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153400" y="4572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18959" y="4587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193280" y="4587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53400" y="4587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6918959" y="4602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93280" y="4602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153400" y="4602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918959" y="4617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193280" y="4617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153400" y="4617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918959" y="4632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193280" y="4632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153400" y="4632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918959" y="4648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193280" y="4648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153400" y="4648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918959" y="4663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193280" y="4663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53400" y="4663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918959" y="4678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7193280" y="4678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153400" y="4678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918959" y="4693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193280" y="4693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153400" y="4693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918959" y="4709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193280" y="4709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153400" y="4709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918959" y="4724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193280" y="4724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153400" y="4724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918959" y="4739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7193280" y="4739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153400" y="4739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918959" y="4754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7193280" y="4754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153400" y="4754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18959" y="4770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193280" y="4770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153400" y="4770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6918959" y="4785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93280" y="4785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8153400" y="4785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6918959" y="4800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7193280" y="4800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8153400" y="4800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6918959" y="4815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7193280" y="4815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8153400" y="4815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6736080" y="4831079"/>
            <a:ext cx="205740" cy="76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6918959" y="4892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7178040" y="4831079"/>
            <a:ext cx="274320" cy="76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7955280" y="4831079"/>
            <a:ext cx="220980" cy="762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8153400" y="4892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6918959" y="4907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8153400" y="4907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6918959" y="4922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8153400" y="4922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918959" y="4937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8153400" y="4937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918959" y="4953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153400" y="4953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918959" y="4968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8153400" y="4968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918959" y="4983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8153400" y="4983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918959" y="4998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8153400" y="4998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918959" y="5013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8153400" y="5013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6918959" y="5029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8153400" y="5029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918959" y="5044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8153400" y="5044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6918959" y="5059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8153400" y="5059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6263640" y="4663440"/>
            <a:ext cx="426719" cy="4267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6918959" y="5074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498080" y="4663440"/>
            <a:ext cx="411480" cy="42672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8153400" y="5074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6918959" y="5090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8153400" y="5090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918959" y="5105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8153400" y="5105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6918959" y="5120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8153400" y="5120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6918959" y="5135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8153400" y="5135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8153400" y="5151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8153400" y="5166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577840" y="4587240"/>
            <a:ext cx="1630680" cy="6096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6918959" y="5181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193280" y="5181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153400" y="5181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6918959" y="5196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7193280" y="5196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153400" y="5196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6918959" y="5212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7193280" y="5212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153400" y="5212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6918959" y="5227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193280" y="5227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153400" y="5227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918959" y="5242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193280" y="5242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153400" y="5242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6918959" y="5257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7193280" y="5257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153400" y="5257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6918959" y="5273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7193280" y="5273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153400" y="5273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6918959" y="5288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7193280" y="5288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153400" y="5288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6918959" y="5303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7193280" y="5303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153400" y="5303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6918959" y="5318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7193280" y="5318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153400" y="5318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6918959" y="5334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7193280" y="5334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153400" y="5334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6918959" y="5349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193280" y="5349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153400" y="5349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6918959" y="5364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7193280" y="5364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153400" y="5364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6918959" y="5379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193280" y="5379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8153400" y="5379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18959" y="5394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193280" y="5394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8153400" y="5394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6918959" y="5410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7193280" y="5410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8153400" y="5410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18959" y="5425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7193280" y="5425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8153400" y="5425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918959" y="5440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918959" y="5455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263640" y="5288279"/>
            <a:ext cx="670560" cy="2286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18959" y="5501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7178040" y="5440679"/>
            <a:ext cx="274319" cy="76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7955280" y="5440679"/>
            <a:ext cx="220980" cy="76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8153400" y="5501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918959" y="5516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8153400" y="5516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18959" y="5532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153400" y="5532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918959" y="5547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8153400" y="5547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18959" y="5562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8153400" y="5562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918959" y="5577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8153400" y="5577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918959" y="5593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8153400" y="5593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918959" y="5608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8153400" y="5608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918959" y="5623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8153400" y="5623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918959" y="5638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8153400" y="5638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918959" y="5654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8153400" y="5654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918959" y="5669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8153400" y="5669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263640" y="5516879"/>
            <a:ext cx="426719" cy="18288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918959" y="5684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7498080" y="5288279"/>
            <a:ext cx="411480" cy="41148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8153400" y="5684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918959" y="5699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8153400" y="5699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918959" y="5715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8153400" y="5715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918959" y="5730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8153400" y="5730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918959" y="5745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8153400" y="5745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8153400" y="5760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8153400" y="5775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577840" y="5196840"/>
            <a:ext cx="1630679" cy="6096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918959" y="5791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7193280" y="5791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8153400" y="5791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918959" y="5806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7193280" y="5806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8153400" y="5806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918959" y="5821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193280" y="5821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8153400" y="5821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918959" y="5836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193280" y="5836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8153400" y="5836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918959" y="5852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7193280" y="5852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153400" y="5852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918959" y="5867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7193280" y="5867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153400" y="5867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918959" y="5882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7193280" y="5882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153400" y="5882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918959" y="5897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7193280" y="5897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8153400" y="5897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918959" y="5913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7193280" y="5913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153400" y="5913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918959" y="5928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7193280" y="5928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8153400" y="5928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6918959" y="5943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7193280" y="5943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153400" y="5943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918959" y="5958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7193280" y="5958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153400" y="5958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6918959" y="5974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7193280" y="5974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8153400" y="5974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6918959" y="5989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7193280" y="5989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8153400" y="5989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6918959" y="6004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7193280" y="6004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8153400" y="6004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6918959" y="6019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7193280" y="6019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8153400" y="6019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6918959" y="6035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7193280" y="6035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8153400" y="6035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6918959" y="6050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193280" y="6050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6918959" y="6065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7193280" y="6065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6918959" y="6080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7193280" y="6080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353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6263640" y="5897879"/>
            <a:ext cx="670559" cy="2286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6918959" y="6111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9494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7955280" y="6050279"/>
            <a:ext cx="220980" cy="76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8153400" y="6111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6918959" y="6126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8153400" y="61264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6918959" y="6141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8153400" y="61417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918959" y="6156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8153400" y="6156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918959" y="6172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8153400" y="6172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6918959" y="6187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8153400" y="6187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6918959" y="6202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8153400" y="62026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6918959" y="6217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8153400" y="62179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6918959" y="6233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8153400" y="6233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6918959" y="6248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8153400" y="6248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6918959" y="6263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8153400" y="6263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6918959" y="6278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8153400" y="62788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6263640" y="6126479"/>
            <a:ext cx="426719" cy="18288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6918959" y="6294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7498080" y="5897879"/>
            <a:ext cx="411480" cy="41148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8153400" y="62941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6918959" y="6309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8153400" y="6309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6918959" y="6324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8153400" y="63246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6918959" y="6339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8153400" y="63398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6918959" y="6355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8153400" y="63550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8153400" y="63703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8153400" y="63855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5577840" y="5806440"/>
            <a:ext cx="1630679" cy="6096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6918959" y="6400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7193280" y="6400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8153400" y="64008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6918959" y="6416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7193280" y="6416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8153400" y="64160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6918959" y="6431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7193280" y="6431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8153400" y="643127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6918959" y="6446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7193280" y="6446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8153400" y="644652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6918959" y="6461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7193280" y="6461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8153400" y="64617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6918959" y="6477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7193280" y="6477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8153400" y="64770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39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6918959" y="6492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7193280" y="6492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8153400" y="64922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6918959" y="650748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7193280" y="650748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8153400" y="650748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6918959" y="652271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7193280" y="652271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8153400" y="652271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6918959" y="6537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7193280" y="6537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8153400" y="65379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6918959" y="6553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7193280" y="6553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8153400" y="65532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918959" y="6568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7193280" y="6568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8153400" y="65684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6918959" y="658368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7193280" y="658368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8153400" y="658368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6918959" y="659891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7193280" y="659891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8153400" y="659891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6918959" y="6614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7193280" y="6614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8153400" y="66141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6918959" y="6629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7193280" y="6629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8153400" y="662940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6918959" y="6644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7193280" y="6644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8153400" y="664464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6918959" y="665988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7193280" y="665988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8153400" y="6659880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6918959" y="667511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6918959" y="6690359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40" h="15240">
                <a:moveTo>
                  <a:pt x="0" y="15240"/>
                </a:moveTo>
                <a:lnTo>
                  <a:pt x="15240" y="15240"/>
                </a:lnTo>
                <a:lnTo>
                  <a:pt x="15240" y="0"/>
                </a:lnTo>
                <a:lnTo>
                  <a:pt x="0" y="0"/>
                </a:lnTo>
                <a:lnTo>
                  <a:pt x="0" y="15240"/>
                </a:lnTo>
                <a:close/>
              </a:path>
            </a:pathLst>
          </a:custGeom>
          <a:solidFill>
            <a:srgbClr val="4A4A4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7178040" y="6675119"/>
            <a:ext cx="274320" cy="7620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7955280" y="6675119"/>
            <a:ext cx="220980" cy="762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5577840" y="6416040"/>
            <a:ext cx="640079" cy="51816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6263640" y="6507480"/>
            <a:ext cx="670559" cy="42672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7498080" y="6507480"/>
            <a:ext cx="411480" cy="42672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381" name="object 38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382" name="object 38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49580">
              <a:lnSpc>
                <a:spcPts val="1475"/>
              </a:lnSpc>
            </a:pPr>
            <a:r>
              <a:rPr dirty="0"/>
              <a:t>re 2 </a:t>
            </a:r>
            <a:r>
              <a:rPr dirty="0" spc="-5"/>
              <a:t>Page</a:t>
            </a:r>
            <a:r>
              <a:rPr dirty="0" spc="-165"/>
              <a:t> </a:t>
            </a:r>
            <a:fld id="{81D60167-4931-47E6-BA6A-407CBD079E47}" type="slidenum">
              <a:rPr dirty="0"/>
              <a:t>18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6630" y="716787"/>
            <a:ext cx="2482850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E</a:t>
            </a:r>
            <a:r>
              <a:rPr dirty="0" spc="5"/>
              <a:t>x</a:t>
            </a:r>
            <a:r>
              <a:rPr dirty="0" spc="-5"/>
              <a:t>a</a:t>
            </a:r>
            <a:r>
              <a:rPr dirty="0"/>
              <a:t>m</a:t>
            </a:r>
            <a:r>
              <a:rPr dirty="0" spc="-5"/>
              <a:t>p</a:t>
            </a:r>
            <a:r>
              <a:rPr dirty="0" spc="5"/>
              <a:t>l</a:t>
            </a:r>
            <a:r>
              <a:rPr dirty="0" spc="-5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6424" y="4471415"/>
            <a:ext cx="7104888" cy="21305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29200" y="1600200"/>
            <a:ext cx="3675888" cy="25816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62000" y="1600200"/>
            <a:ext cx="3883152" cy="2589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64539" y="4228082"/>
            <a:ext cx="996950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2000" spc="-45" b="1">
                <a:latin typeface="Times New Roman"/>
                <a:cs typeface="Times New Roman"/>
              </a:rPr>
              <a:t>T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nh</a:t>
            </a:r>
            <a:r>
              <a:rPr dirty="0" sz="2000" spc="-5" b="1">
                <a:latin typeface="Times New Roman"/>
                <a:cs typeface="Times New Roman"/>
              </a:rPr>
              <a:t>e</a:t>
            </a:r>
            <a:r>
              <a:rPr dirty="0" sz="2000" b="1">
                <a:latin typeface="Times New Roman"/>
                <a:cs typeface="Times New Roman"/>
              </a:rPr>
              <a:t>-2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1</a:t>
            </a:r>
            <a:r>
              <a:rPr dirty="0"/>
              <a:t>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98737" y="4228082"/>
            <a:ext cx="576580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2000" b="1">
                <a:latin typeface="Times New Roman"/>
                <a:cs typeface="Times New Roman"/>
              </a:rPr>
              <a:t>M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spc="-5" b="1">
                <a:latin typeface="Times New Roman"/>
                <a:cs typeface="Times New Roman"/>
              </a:rPr>
              <a:t>r</a:t>
            </a:r>
            <a:r>
              <a:rPr dirty="0" sz="2000" b="1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98737" y="5980681"/>
            <a:ext cx="615315" cy="271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140"/>
              </a:lnSpc>
            </a:pPr>
            <a:r>
              <a:rPr dirty="0" sz="2000" spc="-45" b="1">
                <a:latin typeface="Times New Roman"/>
                <a:cs typeface="Times New Roman"/>
              </a:rPr>
              <a:t>T</a:t>
            </a:r>
            <a:r>
              <a:rPr dirty="0" sz="2000" spc="-10" b="1">
                <a:latin typeface="Times New Roman"/>
                <a:cs typeface="Times New Roman"/>
              </a:rPr>
              <a:t>i</a:t>
            </a:r>
            <a:r>
              <a:rPr dirty="0" sz="2000" b="1">
                <a:latin typeface="Times New Roman"/>
                <a:cs typeface="Times New Roman"/>
              </a:rPr>
              <a:t>t</a:t>
            </a:r>
            <a:r>
              <a:rPr dirty="0" sz="2000" spc="5" b="1">
                <a:latin typeface="Times New Roman"/>
                <a:cs typeface="Times New Roman"/>
              </a:rPr>
              <a:t>a</a:t>
            </a:r>
            <a:r>
              <a:rPr dirty="0" sz="2000" b="1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3131820">
              <a:lnSpc>
                <a:spcPct val="100000"/>
              </a:lnSpc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483867"/>
            <a:ext cx="7496175" cy="415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527685" marR="1485265" indent="-514984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dirty="0" sz="2800" spc="-5">
                <a:latin typeface="Arial"/>
                <a:cs typeface="Arial"/>
              </a:rPr>
              <a:t>Parallel platforms </a:t>
            </a:r>
            <a:r>
              <a:rPr dirty="0" sz="2800">
                <a:latin typeface="Arial"/>
                <a:cs typeface="Arial"/>
              </a:rPr>
              <a:t>(~hardware) and  </a:t>
            </a:r>
            <a:r>
              <a:rPr dirty="0" sz="2800" spc="-5">
                <a:latin typeface="Arial"/>
                <a:cs typeface="Arial"/>
              </a:rPr>
              <a:t>programming models</a:t>
            </a:r>
            <a:r>
              <a:rPr dirty="0" sz="2800" spc="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(~software)</a:t>
            </a:r>
            <a:endParaRPr sz="2800">
              <a:latin typeface="Arial"/>
              <a:cs typeface="Arial"/>
            </a:endParaRPr>
          </a:p>
          <a:p>
            <a:pPr marL="926465" marR="5080" indent="-457200">
              <a:lnSpc>
                <a:spcPct val="100000"/>
              </a:lnSpc>
              <a:spcBef>
                <a:spcPts val="590"/>
              </a:spcBef>
              <a:tabLst>
                <a:tab pos="926465" algn="l"/>
              </a:tabLst>
            </a:pP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–	Note: Parallel machine may or may not</a:t>
            </a:r>
            <a:r>
              <a:rPr dirty="0" sz="2400" spc="4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be tightly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coupled </a:t>
            </a:r>
            <a:r>
              <a:rPr dirty="0" sz="240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programming</a:t>
            </a:r>
            <a:r>
              <a:rPr dirty="0" sz="2400" spc="-3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Arial"/>
                <a:cs typeface="Arial"/>
              </a:rPr>
              <a:t>model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925"/>
              </a:spcBef>
              <a:buAutoNum type="arabicPeriod" startAt="2"/>
              <a:tabLst>
                <a:tab pos="528320" algn="l"/>
              </a:tabLst>
            </a:pPr>
            <a:r>
              <a:rPr dirty="0" sz="2800" spc="-5">
                <a:latin typeface="Arial"/>
                <a:cs typeface="Arial"/>
              </a:rPr>
              <a:t>Data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dependence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4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Reading: </a:t>
            </a:r>
            <a:r>
              <a:rPr dirty="0" sz="2800" spc="-5">
                <a:latin typeface="Arial"/>
                <a:cs typeface="Arial"/>
              </a:rPr>
              <a:t>Kumar – </a:t>
            </a:r>
            <a:r>
              <a:rPr dirty="0" sz="2800">
                <a:latin typeface="Arial"/>
                <a:cs typeface="Arial"/>
              </a:rPr>
              <a:t>ch 1; </a:t>
            </a:r>
            <a:r>
              <a:rPr dirty="0" sz="2800" spc="-5">
                <a:latin typeface="Arial"/>
                <a:cs typeface="Arial"/>
              </a:rPr>
              <a:t>Hwang – </a:t>
            </a:r>
            <a:r>
              <a:rPr dirty="0" sz="2800">
                <a:latin typeface="Arial"/>
                <a:cs typeface="Arial"/>
              </a:rPr>
              <a:t>ch1;</a:t>
            </a:r>
            <a:r>
              <a:rPr dirty="0" sz="2800" spc="2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Foster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</a:pPr>
            <a:r>
              <a:rPr dirty="0" sz="2800" spc="-5">
                <a:latin typeface="Arial"/>
                <a:cs typeface="Arial"/>
              </a:rPr>
              <a:t>– </a:t>
            </a:r>
            <a:r>
              <a:rPr dirty="0" sz="2800">
                <a:latin typeface="Arial"/>
                <a:cs typeface="Arial"/>
              </a:rPr>
              <a:t>ch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609725">
              <a:lnSpc>
                <a:spcPct val="100000"/>
              </a:lnSpc>
            </a:pPr>
            <a:r>
              <a:rPr dirty="0"/>
              <a:t>MISD</a:t>
            </a:r>
            <a:r>
              <a:rPr dirty="0" spc="-60"/>
              <a:t> </a:t>
            </a:r>
            <a:r>
              <a:rPr dirty="0" spc="-5"/>
              <a:t>Architectures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1636267"/>
            <a:ext cx="7418070" cy="36899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Multiple </a:t>
            </a:r>
            <a:r>
              <a:rPr dirty="0" sz="2800">
                <a:latin typeface="Arial"/>
                <a:cs typeface="Arial"/>
              </a:rPr>
              <a:t>Instruction </a:t>
            </a:r>
            <a:r>
              <a:rPr dirty="0" sz="2800" spc="-5">
                <a:latin typeface="Arial"/>
                <a:cs typeface="Arial"/>
              </a:rPr>
              <a:t>Single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  <a:p>
            <a:pPr marL="355600" marR="16954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Few </a:t>
            </a:r>
            <a:r>
              <a:rPr dirty="0" sz="2800">
                <a:latin typeface="Arial"/>
                <a:cs typeface="Arial"/>
              </a:rPr>
              <a:t>(if any) actual examples of </a:t>
            </a:r>
            <a:r>
              <a:rPr dirty="0" sz="2800" spc="-5">
                <a:latin typeface="Arial"/>
                <a:cs typeface="Arial"/>
              </a:rPr>
              <a:t>this </a:t>
            </a:r>
            <a:r>
              <a:rPr dirty="0" sz="2800">
                <a:latin typeface="Arial"/>
                <a:cs typeface="Arial"/>
              </a:rPr>
              <a:t>class of  </a:t>
            </a:r>
            <a:r>
              <a:rPr dirty="0" sz="2800">
                <a:latin typeface="Arial"/>
                <a:cs typeface="Arial"/>
              </a:rPr>
              <a:t>parallel computer have ever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existed.</a:t>
            </a:r>
            <a:endParaRPr sz="2800">
              <a:latin typeface="Arial"/>
              <a:cs typeface="Arial"/>
            </a:endParaRPr>
          </a:p>
          <a:p>
            <a:pPr marL="355600" marR="47625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The </a:t>
            </a:r>
            <a:r>
              <a:rPr dirty="0" sz="2800">
                <a:latin typeface="Arial"/>
                <a:cs typeface="Arial"/>
              </a:rPr>
              <a:t>term isn’t used (except </a:t>
            </a:r>
            <a:r>
              <a:rPr dirty="0" sz="2800" spc="-5">
                <a:latin typeface="Arial"/>
                <a:cs typeface="Arial"/>
              </a:rPr>
              <a:t>when </a:t>
            </a:r>
            <a:r>
              <a:rPr dirty="0" sz="2800">
                <a:latin typeface="Arial"/>
                <a:cs typeface="Arial"/>
              </a:rPr>
              <a:t>discussing  </a:t>
            </a:r>
            <a:r>
              <a:rPr dirty="0" sz="2800" spc="-5">
                <a:latin typeface="Arial"/>
                <a:cs typeface="Arial"/>
              </a:rPr>
              <a:t>the Flynn </a:t>
            </a:r>
            <a:r>
              <a:rPr dirty="0" sz="2800">
                <a:latin typeface="Arial"/>
                <a:cs typeface="Arial"/>
              </a:rPr>
              <a:t>taxonomy)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5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Perhaps applies </a:t>
            </a:r>
            <a:r>
              <a:rPr dirty="0" sz="2800" spc="-5">
                <a:latin typeface="Arial"/>
                <a:cs typeface="Arial"/>
              </a:rPr>
              <a:t>to </a:t>
            </a:r>
            <a:r>
              <a:rPr dirty="0" sz="2800">
                <a:latin typeface="Arial"/>
                <a:cs typeface="Arial"/>
              </a:rPr>
              <a:t>pipelined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computation,</a:t>
            </a:r>
            <a:endParaRPr sz="2800">
              <a:latin typeface="Arial"/>
              <a:cs typeface="Arial"/>
            </a:endParaRPr>
          </a:p>
          <a:p>
            <a:pPr marL="354965" marR="508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e.g. sonar data passing through sequence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  </a:t>
            </a:r>
            <a:r>
              <a:rPr dirty="0" sz="2800">
                <a:latin typeface="Arial"/>
                <a:cs typeface="Arial"/>
              </a:rPr>
              <a:t>special-purpose signal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processors.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r>
              <a:rPr dirty="0"/>
              <a:t>2</a:t>
            </a:r>
            <a:r>
              <a:rPr dirty="0"/>
              <a:t>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2138680">
              <a:lnSpc>
                <a:spcPct val="100000"/>
              </a:lnSpc>
            </a:pPr>
            <a:r>
              <a:rPr dirty="0"/>
              <a:t>SIMD vs</a:t>
            </a:r>
            <a:r>
              <a:rPr dirty="0" spc="-114"/>
              <a:t> </a:t>
            </a:r>
            <a:r>
              <a:rPr dirty="0"/>
              <a:t>MIMD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90699"/>
            <a:ext cx="2466975" cy="732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SIMD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???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3997450"/>
            <a:ext cx="2519045" cy="7505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MIMD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platforms</a:t>
            </a:r>
            <a:endParaRPr sz="24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  <a:tabLst>
                <a:tab pos="756285" algn="l"/>
              </a:tabLst>
            </a:pPr>
            <a:r>
              <a:rPr dirty="0" sz="2000">
                <a:latin typeface="Arial"/>
                <a:cs typeface="Arial"/>
              </a:rPr>
              <a:t>–	???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775" y="2533394"/>
            <a:ext cx="6274435" cy="203644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 marL="12065" marR="5080" indent="635">
              <a:lnSpc>
                <a:spcPct val="100000"/>
              </a:lnSpc>
            </a:pPr>
            <a:r>
              <a:rPr dirty="0" spc="-5"/>
              <a:t>Parallel Platforms  </a:t>
            </a:r>
            <a:r>
              <a:rPr dirty="0" spc="-5"/>
              <a:t>based on Address</a:t>
            </a:r>
            <a:r>
              <a:rPr dirty="0" spc="-50"/>
              <a:t> </a:t>
            </a:r>
            <a:r>
              <a:rPr dirty="0"/>
              <a:t>Space  </a:t>
            </a:r>
            <a:r>
              <a:rPr dirty="0" spc="-5"/>
              <a:t>Organization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43000">
              <a:lnSpc>
                <a:spcPct val="100000"/>
              </a:lnSpc>
            </a:pPr>
            <a:r>
              <a:rPr dirty="0" spc="-5"/>
              <a:t>Shared Address</a:t>
            </a:r>
            <a:r>
              <a:rPr dirty="0" spc="-60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985" indent="-342900">
              <a:lnSpc>
                <a:spcPct val="100000"/>
              </a:lnSpc>
              <a:buChar char="•"/>
              <a:tabLst>
                <a:tab pos="895985" algn="l"/>
              </a:tabLst>
            </a:pPr>
            <a:r>
              <a:rPr dirty="0" spc="-5"/>
              <a:t>Aka shared memory</a:t>
            </a:r>
            <a:r>
              <a:rPr dirty="0" spc="-35"/>
              <a:t> </a:t>
            </a:r>
            <a:r>
              <a:rPr dirty="0" spc="-5"/>
              <a:t>system</a:t>
            </a:r>
          </a:p>
          <a:p>
            <a:pPr marL="89598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895985" algn="l"/>
              </a:tabLst>
            </a:pPr>
            <a:r>
              <a:rPr dirty="0" spc="-5"/>
              <a:t>Shared address</a:t>
            </a:r>
            <a:r>
              <a:rPr dirty="0" spc="-45"/>
              <a:t> </a:t>
            </a:r>
            <a:r>
              <a:rPr dirty="0" spc="-5"/>
              <a:t>space:</a:t>
            </a:r>
          </a:p>
          <a:p>
            <a:pPr lvl="1" marL="129667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297305" algn="l"/>
              </a:tabLst>
            </a:pPr>
            <a:r>
              <a:rPr dirty="0" sz="2000">
                <a:latin typeface="Arial"/>
                <a:cs typeface="Arial"/>
              </a:rPr>
              <a:t>Processors can </a:t>
            </a:r>
            <a:r>
              <a:rPr dirty="0" sz="2000" spc="-5">
                <a:latin typeface="Arial"/>
                <a:cs typeface="Arial"/>
              </a:rPr>
              <a:t>directly </a:t>
            </a:r>
            <a:r>
              <a:rPr dirty="0" sz="2000">
                <a:latin typeface="Arial"/>
                <a:cs typeface="Arial"/>
              </a:rPr>
              <a:t>access </a:t>
            </a:r>
            <a:r>
              <a:rPr dirty="0" sz="2000" spc="-5">
                <a:latin typeface="Arial"/>
                <a:cs typeface="Arial"/>
              </a:rPr>
              <a:t>all the data in the</a:t>
            </a:r>
            <a:r>
              <a:rPr dirty="0" sz="2000" spc="-1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lvl="1" marL="129667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297305" algn="l"/>
              </a:tabLst>
            </a:pPr>
            <a:r>
              <a:rPr dirty="0" sz="2000" spc="-5">
                <a:latin typeface="Arial"/>
                <a:cs typeface="Arial"/>
              </a:rPr>
              <a:t>Inter-processor interaction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89598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895985" algn="l"/>
              </a:tabLst>
            </a:pPr>
            <a:r>
              <a:rPr dirty="0" spc="-10"/>
              <a:t>Example: </a:t>
            </a:r>
            <a:r>
              <a:rPr dirty="0" spc="-5"/>
              <a:t>multi-core</a:t>
            </a:r>
            <a:r>
              <a:rPr dirty="0" spc="25"/>
              <a:t> </a:t>
            </a:r>
            <a:r>
              <a:rPr dirty="0" spc="-5"/>
              <a:t>processors</a:t>
            </a: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0200" y="3505200"/>
            <a:ext cx="6800088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0711" y="907287"/>
            <a:ext cx="5775960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Shared Address</a:t>
            </a:r>
            <a:r>
              <a:rPr dirty="0" spc="-60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063495"/>
            <a:ext cx="9143999" cy="398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6211313"/>
            <a:ext cx="275272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Uniform </a:t>
            </a:r>
            <a:r>
              <a:rPr dirty="0" sz="1600" spc="-10">
                <a:latin typeface="Times New Roman"/>
                <a:cs typeface="Times New Roman"/>
              </a:rPr>
              <a:t>Memory Access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(UMA)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8937" y="6135113"/>
            <a:ext cx="319468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5">
                <a:latin typeface="Times New Roman"/>
                <a:cs typeface="Times New Roman"/>
              </a:rPr>
              <a:t>NonUniform </a:t>
            </a:r>
            <a:r>
              <a:rPr dirty="0" sz="1600" spc="-10">
                <a:latin typeface="Times New Roman"/>
                <a:cs typeface="Times New Roman"/>
              </a:rPr>
              <a:t>Memory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Access(NUMA)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71700" y="5943600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76199"/>
                </a:moveTo>
                <a:lnTo>
                  <a:pt x="38099" y="0"/>
                </a:lnTo>
                <a:lnTo>
                  <a:pt x="0" y="76199"/>
                </a:lnTo>
                <a:lnTo>
                  <a:pt x="33527" y="76199"/>
                </a:lnTo>
                <a:lnTo>
                  <a:pt x="33527" y="64007"/>
                </a:lnTo>
                <a:lnTo>
                  <a:pt x="44195" y="64007"/>
                </a:lnTo>
                <a:lnTo>
                  <a:pt x="44195" y="76199"/>
                </a:lnTo>
                <a:lnTo>
                  <a:pt x="76199" y="76199"/>
                </a:lnTo>
                <a:close/>
              </a:path>
              <a:path w="76200" h="381000">
                <a:moveTo>
                  <a:pt x="44195" y="76199"/>
                </a:moveTo>
                <a:lnTo>
                  <a:pt x="44195" y="64007"/>
                </a:lnTo>
                <a:lnTo>
                  <a:pt x="33527" y="64007"/>
                </a:lnTo>
                <a:lnTo>
                  <a:pt x="33527" y="76199"/>
                </a:lnTo>
                <a:lnTo>
                  <a:pt x="44195" y="76199"/>
                </a:lnTo>
                <a:close/>
              </a:path>
              <a:path w="76200" h="381000">
                <a:moveTo>
                  <a:pt x="44195" y="380999"/>
                </a:moveTo>
                <a:lnTo>
                  <a:pt x="44195" y="76199"/>
                </a:lnTo>
                <a:lnTo>
                  <a:pt x="33527" y="76199"/>
                </a:lnTo>
                <a:lnTo>
                  <a:pt x="33527" y="380999"/>
                </a:lnTo>
                <a:lnTo>
                  <a:pt x="44195" y="380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562600" y="5847588"/>
            <a:ext cx="992505" cy="254635"/>
          </a:xfrm>
          <a:custGeom>
            <a:avLst/>
            <a:gdLst/>
            <a:ahLst/>
            <a:cxnLst/>
            <a:rect l="l" t="t" r="r" b="b"/>
            <a:pathLst>
              <a:path w="992504" h="254635">
                <a:moveTo>
                  <a:pt x="83819" y="0"/>
                </a:moveTo>
                <a:lnTo>
                  <a:pt x="0" y="19811"/>
                </a:lnTo>
                <a:lnTo>
                  <a:pt x="60959" y="69688"/>
                </a:lnTo>
                <a:lnTo>
                  <a:pt x="60959" y="39623"/>
                </a:lnTo>
                <a:lnTo>
                  <a:pt x="64007" y="30479"/>
                </a:lnTo>
                <a:lnTo>
                  <a:pt x="76341" y="33315"/>
                </a:lnTo>
                <a:lnTo>
                  <a:pt x="83819" y="0"/>
                </a:lnTo>
                <a:close/>
              </a:path>
              <a:path w="992504" h="254635">
                <a:moveTo>
                  <a:pt x="76341" y="33315"/>
                </a:moveTo>
                <a:lnTo>
                  <a:pt x="64007" y="30479"/>
                </a:lnTo>
                <a:lnTo>
                  <a:pt x="60959" y="39623"/>
                </a:lnTo>
                <a:lnTo>
                  <a:pt x="74235" y="42692"/>
                </a:lnTo>
                <a:lnTo>
                  <a:pt x="76341" y="33315"/>
                </a:lnTo>
                <a:close/>
              </a:path>
              <a:path w="992504" h="254635">
                <a:moveTo>
                  <a:pt x="74235" y="42692"/>
                </a:moveTo>
                <a:lnTo>
                  <a:pt x="60959" y="39623"/>
                </a:lnTo>
                <a:lnTo>
                  <a:pt x="60959" y="69688"/>
                </a:lnTo>
                <a:lnTo>
                  <a:pt x="67055" y="74675"/>
                </a:lnTo>
                <a:lnTo>
                  <a:pt x="74235" y="42692"/>
                </a:lnTo>
                <a:close/>
              </a:path>
              <a:path w="992504" h="254635">
                <a:moveTo>
                  <a:pt x="992123" y="243839"/>
                </a:moveTo>
                <a:lnTo>
                  <a:pt x="76341" y="33315"/>
                </a:lnTo>
                <a:lnTo>
                  <a:pt x="74235" y="42692"/>
                </a:lnTo>
                <a:lnTo>
                  <a:pt x="990599" y="254507"/>
                </a:lnTo>
                <a:lnTo>
                  <a:pt x="992123" y="2438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934200" y="5853683"/>
            <a:ext cx="762000" cy="247015"/>
          </a:xfrm>
          <a:custGeom>
            <a:avLst/>
            <a:gdLst/>
            <a:ahLst/>
            <a:cxnLst/>
            <a:rect l="l" t="t" r="r" b="b"/>
            <a:pathLst>
              <a:path w="762000" h="247014">
                <a:moveTo>
                  <a:pt x="690720" y="40129"/>
                </a:moveTo>
                <a:lnTo>
                  <a:pt x="687977" y="31350"/>
                </a:lnTo>
                <a:lnTo>
                  <a:pt x="0" y="237743"/>
                </a:lnTo>
                <a:lnTo>
                  <a:pt x="1523" y="246887"/>
                </a:lnTo>
                <a:lnTo>
                  <a:pt x="690720" y="40129"/>
                </a:lnTo>
                <a:close/>
              </a:path>
              <a:path w="762000" h="247014">
                <a:moveTo>
                  <a:pt x="761999" y="13715"/>
                </a:moveTo>
                <a:lnTo>
                  <a:pt x="678179" y="0"/>
                </a:lnTo>
                <a:lnTo>
                  <a:pt x="687977" y="31350"/>
                </a:lnTo>
                <a:lnTo>
                  <a:pt x="701039" y="27431"/>
                </a:lnTo>
                <a:lnTo>
                  <a:pt x="702563" y="36575"/>
                </a:lnTo>
                <a:lnTo>
                  <a:pt x="702563" y="71666"/>
                </a:lnTo>
                <a:lnTo>
                  <a:pt x="761999" y="13715"/>
                </a:lnTo>
                <a:close/>
              </a:path>
              <a:path w="762000" h="247014">
                <a:moveTo>
                  <a:pt x="702563" y="36575"/>
                </a:moveTo>
                <a:lnTo>
                  <a:pt x="701039" y="27431"/>
                </a:lnTo>
                <a:lnTo>
                  <a:pt x="687977" y="31350"/>
                </a:lnTo>
                <a:lnTo>
                  <a:pt x="690720" y="40129"/>
                </a:lnTo>
                <a:lnTo>
                  <a:pt x="702563" y="36575"/>
                </a:lnTo>
                <a:close/>
              </a:path>
              <a:path w="762000" h="247014">
                <a:moveTo>
                  <a:pt x="702563" y="71666"/>
                </a:moveTo>
                <a:lnTo>
                  <a:pt x="702563" y="36575"/>
                </a:lnTo>
                <a:lnTo>
                  <a:pt x="690720" y="40129"/>
                </a:lnTo>
                <a:lnTo>
                  <a:pt x="701039" y="73151"/>
                </a:lnTo>
                <a:lnTo>
                  <a:pt x="702563" y="716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715" y="564387"/>
            <a:ext cx="5709920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UMA Multicore</a:t>
            </a:r>
            <a:r>
              <a:rPr dirty="0" spc="-13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79537" y="5527037"/>
            <a:ext cx="2644140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dirty="0" sz="1600" spc="-20">
                <a:latin typeface="Arial"/>
                <a:cs typeface="Arial"/>
              </a:rPr>
              <a:t>Time </a:t>
            </a:r>
            <a:r>
              <a:rPr dirty="0" sz="1600" spc="-5">
                <a:latin typeface="Arial"/>
                <a:cs typeface="Arial"/>
              </a:rPr>
              <a:t>to </a:t>
            </a:r>
            <a:r>
              <a:rPr dirty="0" sz="1600">
                <a:latin typeface="Arial"/>
                <a:cs typeface="Arial"/>
              </a:rPr>
              <a:t>access all </a:t>
            </a:r>
            <a:r>
              <a:rPr dirty="0" sz="1600" spc="-5">
                <a:latin typeface="Arial"/>
                <a:cs typeface="Arial"/>
              </a:rPr>
              <a:t>the  </a:t>
            </a:r>
            <a:r>
              <a:rPr dirty="0" sz="1600" spc="-5">
                <a:latin typeface="Arial"/>
                <a:cs typeface="Arial"/>
              </a:rPr>
              <a:t>shared memory locations are  the same for </a:t>
            </a:r>
            <a:r>
              <a:rPr dirty="0" sz="1600">
                <a:latin typeface="Arial"/>
                <a:cs typeface="Arial"/>
              </a:rPr>
              <a:t>all </a:t>
            </a:r>
            <a:r>
              <a:rPr dirty="0" sz="1600" spc="-5">
                <a:latin typeface="Arial"/>
                <a:cs typeface="Arial"/>
              </a:rPr>
              <a:t>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cores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1551" y="4881371"/>
            <a:ext cx="2827020" cy="1447800"/>
          </a:xfrm>
          <a:custGeom>
            <a:avLst/>
            <a:gdLst/>
            <a:ahLst/>
            <a:cxnLst/>
            <a:rect l="l" t="t" r="r" b="b"/>
            <a:pathLst>
              <a:path w="2827020" h="1447800">
                <a:moveTo>
                  <a:pt x="473963" y="609599"/>
                </a:moveTo>
                <a:lnTo>
                  <a:pt x="473963" y="601979"/>
                </a:lnTo>
                <a:lnTo>
                  <a:pt x="470915" y="606551"/>
                </a:lnTo>
                <a:lnTo>
                  <a:pt x="468803" y="601979"/>
                </a:lnTo>
                <a:lnTo>
                  <a:pt x="143255" y="601979"/>
                </a:lnTo>
                <a:lnTo>
                  <a:pt x="129539" y="603503"/>
                </a:lnTo>
                <a:lnTo>
                  <a:pt x="114299" y="605027"/>
                </a:lnTo>
                <a:lnTo>
                  <a:pt x="64007" y="626363"/>
                </a:lnTo>
                <a:lnTo>
                  <a:pt x="33527" y="653795"/>
                </a:lnTo>
                <a:lnTo>
                  <a:pt x="25907" y="665987"/>
                </a:lnTo>
                <a:lnTo>
                  <a:pt x="18287" y="676655"/>
                </a:lnTo>
                <a:lnTo>
                  <a:pt x="3047" y="716279"/>
                </a:lnTo>
                <a:lnTo>
                  <a:pt x="0" y="745235"/>
                </a:lnTo>
                <a:lnTo>
                  <a:pt x="0" y="1304543"/>
                </a:lnTo>
                <a:lnTo>
                  <a:pt x="1523" y="1318259"/>
                </a:lnTo>
                <a:lnTo>
                  <a:pt x="3047" y="1333499"/>
                </a:lnTo>
                <a:lnTo>
                  <a:pt x="7619" y="1347215"/>
                </a:lnTo>
                <a:lnTo>
                  <a:pt x="7619" y="731519"/>
                </a:lnTo>
                <a:lnTo>
                  <a:pt x="9143" y="717803"/>
                </a:lnTo>
                <a:lnTo>
                  <a:pt x="13715" y="705611"/>
                </a:lnTo>
                <a:lnTo>
                  <a:pt x="18287" y="691895"/>
                </a:lnTo>
                <a:lnTo>
                  <a:pt x="22859" y="681227"/>
                </a:lnTo>
                <a:lnTo>
                  <a:pt x="56387" y="640079"/>
                </a:lnTo>
                <a:lnTo>
                  <a:pt x="102107" y="615695"/>
                </a:lnTo>
                <a:lnTo>
                  <a:pt x="129539" y="609599"/>
                </a:lnTo>
                <a:lnTo>
                  <a:pt x="473963" y="609599"/>
                </a:lnTo>
                <a:close/>
              </a:path>
              <a:path w="2827020" h="1447800">
                <a:moveTo>
                  <a:pt x="2819399" y="1347215"/>
                </a:moveTo>
                <a:lnTo>
                  <a:pt x="2819399" y="1318259"/>
                </a:lnTo>
                <a:lnTo>
                  <a:pt x="2817875" y="1331975"/>
                </a:lnTo>
                <a:lnTo>
                  <a:pt x="2813303" y="1344167"/>
                </a:lnTo>
                <a:lnTo>
                  <a:pt x="2796539" y="1380743"/>
                </a:lnTo>
                <a:lnTo>
                  <a:pt x="2770631" y="1409699"/>
                </a:lnTo>
                <a:lnTo>
                  <a:pt x="2724911" y="1434083"/>
                </a:lnTo>
                <a:lnTo>
                  <a:pt x="2697479" y="1440179"/>
                </a:lnTo>
                <a:lnTo>
                  <a:pt x="129539" y="1440179"/>
                </a:lnTo>
                <a:lnTo>
                  <a:pt x="115823" y="1438655"/>
                </a:lnTo>
                <a:lnTo>
                  <a:pt x="103631" y="1434083"/>
                </a:lnTo>
                <a:lnTo>
                  <a:pt x="89915" y="1429511"/>
                </a:lnTo>
                <a:lnTo>
                  <a:pt x="56387" y="1409699"/>
                </a:lnTo>
                <a:lnTo>
                  <a:pt x="22859" y="1370075"/>
                </a:lnTo>
                <a:lnTo>
                  <a:pt x="9143" y="1331975"/>
                </a:lnTo>
                <a:lnTo>
                  <a:pt x="7619" y="1318259"/>
                </a:lnTo>
                <a:lnTo>
                  <a:pt x="7619" y="1347215"/>
                </a:lnTo>
                <a:lnTo>
                  <a:pt x="24383" y="1383791"/>
                </a:lnTo>
                <a:lnTo>
                  <a:pt x="51815" y="1414271"/>
                </a:lnTo>
                <a:lnTo>
                  <a:pt x="88391" y="1435607"/>
                </a:lnTo>
                <a:lnTo>
                  <a:pt x="128015" y="1446275"/>
                </a:lnTo>
                <a:lnTo>
                  <a:pt x="143255" y="1447799"/>
                </a:lnTo>
                <a:lnTo>
                  <a:pt x="2683763" y="1447799"/>
                </a:lnTo>
                <a:lnTo>
                  <a:pt x="2697479" y="1446275"/>
                </a:lnTo>
                <a:lnTo>
                  <a:pt x="2712719" y="1444751"/>
                </a:lnTo>
                <a:lnTo>
                  <a:pt x="2763011" y="1423415"/>
                </a:lnTo>
                <a:lnTo>
                  <a:pt x="2793491" y="1395983"/>
                </a:lnTo>
                <a:lnTo>
                  <a:pt x="2814827" y="1359407"/>
                </a:lnTo>
                <a:lnTo>
                  <a:pt x="2819399" y="1347215"/>
                </a:lnTo>
                <a:close/>
              </a:path>
              <a:path w="2827020" h="1447800">
                <a:moveTo>
                  <a:pt x="1179575" y="609599"/>
                </a:moveTo>
                <a:lnTo>
                  <a:pt x="1179575" y="603503"/>
                </a:lnTo>
                <a:lnTo>
                  <a:pt x="196595" y="0"/>
                </a:lnTo>
                <a:lnTo>
                  <a:pt x="192023" y="0"/>
                </a:lnTo>
                <a:lnTo>
                  <a:pt x="192023" y="3047"/>
                </a:lnTo>
                <a:lnTo>
                  <a:pt x="193547" y="6345"/>
                </a:lnTo>
                <a:lnTo>
                  <a:pt x="193547" y="4571"/>
                </a:lnTo>
                <a:lnTo>
                  <a:pt x="198119" y="1523"/>
                </a:lnTo>
                <a:lnTo>
                  <a:pt x="201897" y="9698"/>
                </a:lnTo>
                <a:lnTo>
                  <a:pt x="1176527" y="608075"/>
                </a:lnTo>
                <a:lnTo>
                  <a:pt x="1178051" y="609599"/>
                </a:lnTo>
                <a:lnTo>
                  <a:pt x="1179575" y="609599"/>
                </a:lnTo>
                <a:close/>
              </a:path>
              <a:path w="2827020" h="1447800">
                <a:moveTo>
                  <a:pt x="201897" y="9698"/>
                </a:moveTo>
                <a:lnTo>
                  <a:pt x="198119" y="1523"/>
                </a:lnTo>
                <a:lnTo>
                  <a:pt x="193547" y="4571"/>
                </a:lnTo>
                <a:lnTo>
                  <a:pt x="201897" y="9698"/>
                </a:lnTo>
                <a:close/>
              </a:path>
              <a:path w="2827020" h="1447800">
                <a:moveTo>
                  <a:pt x="477011" y="608075"/>
                </a:moveTo>
                <a:lnTo>
                  <a:pt x="477011" y="605027"/>
                </a:lnTo>
                <a:lnTo>
                  <a:pt x="201897" y="9698"/>
                </a:lnTo>
                <a:lnTo>
                  <a:pt x="193547" y="4571"/>
                </a:lnTo>
                <a:lnTo>
                  <a:pt x="193547" y="6345"/>
                </a:lnTo>
                <a:lnTo>
                  <a:pt x="468803" y="601979"/>
                </a:lnTo>
                <a:lnTo>
                  <a:pt x="473963" y="601979"/>
                </a:lnTo>
                <a:lnTo>
                  <a:pt x="473963" y="609599"/>
                </a:lnTo>
                <a:lnTo>
                  <a:pt x="477011" y="608075"/>
                </a:lnTo>
                <a:close/>
              </a:path>
              <a:path w="2827020" h="1447800">
                <a:moveTo>
                  <a:pt x="473963" y="601979"/>
                </a:moveTo>
                <a:lnTo>
                  <a:pt x="468803" y="601979"/>
                </a:lnTo>
                <a:lnTo>
                  <a:pt x="470915" y="606551"/>
                </a:lnTo>
                <a:lnTo>
                  <a:pt x="473963" y="601979"/>
                </a:lnTo>
                <a:close/>
              </a:path>
              <a:path w="2827020" h="1447800">
                <a:moveTo>
                  <a:pt x="2827019" y="1304543"/>
                </a:moveTo>
                <a:lnTo>
                  <a:pt x="2827019" y="745235"/>
                </a:lnTo>
                <a:lnTo>
                  <a:pt x="2825495" y="731519"/>
                </a:lnTo>
                <a:lnTo>
                  <a:pt x="2823971" y="716279"/>
                </a:lnTo>
                <a:lnTo>
                  <a:pt x="2802635" y="665987"/>
                </a:lnTo>
                <a:lnTo>
                  <a:pt x="2775203" y="635507"/>
                </a:lnTo>
                <a:lnTo>
                  <a:pt x="2763011" y="627887"/>
                </a:lnTo>
                <a:lnTo>
                  <a:pt x="2752343" y="620267"/>
                </a:lnTo>
                <a:lnTo>
                  <a:pt x="2712719" y="605027"/>
                </a:lnTo>
                <a:lnTo>
                  <a:pt x="2683763" y="601979"/>
                </a:lnTo>
                <a:lnTo>
                  <a:pt x="1178051" y="601979"/>
                </a:lnTo>
                <a:lnTo>
                  <a:pt x="1179575" y="603503"/>
                </a:lnTo>
                <a:lnTo>
                  <a:pt x="1179575" y="609599"/>
                </a:lnTo>
                <a:lnTo>
                  <a:pt x="2697479" y="609599"/>
                </a:lnTo>
                <a:lnTo>
                  <a:pt x="2711195" y="611123"/>
                </a:lnTo>
                <a:lnTo>
                  <a:pt x="2723387" y="615695"/>
                </a:lnTo>
                <a:lnTo>
                  <a:pt x="2737103" y="620267"/>
                </a:lnTo>
                <a:lnTo>
                  <a:pt x="2770631" y="640079"/>
                </a:lnTo>
                <a:lnTo>
                  <a:pt x="2804159" y="679703"/>
                </a:lnTo>
                <a:lnTo>
                  <a:pt x="2817875" y="717803"/>
                </a:lnTo>
                <a:lnTo>
                  <a:pt x="2819399" y="731519"/>
                </a:lnTo>
                <a:lnTo>
                  <a:pt x="2819399" y="1347215"/>
                </a:lnTo>
                <a:lnTo>
                  <a:pt x="2823971" y="1333499"/>
                </a:lnTo>
                <a:lnTo>
                  <a:pt x="2825495" y="1319783"/>
                </a:lnTo>
                <a:lnTo>
                  <a:pt x="2827019" y="1304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00200" y="1295400"/>
            <a:ext cx="6329171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1547" y="564387"/>
            <a:ext cx="6113780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NUMA Multicore</a:t>
            </a:r>
            <a:r>
              <a:rPr dirty="0" spc="-130"/>
              <a:t> </a:t>
            </a:r>
            <a:r>
              <a:rPr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67739" y="1676400"/>
            <a:ext cx="6060947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49951" y="4881371"/>
            <a:ext cx="2827020" cy="1295400"/>
          </a:xfrm>
          <a:custGeom>
            <a:avLst/>
            <a:gdLst/>
            <a:ahLst/>
            <a:cxnLst/>
            <a:rect l="l" t="t" r="r" b="b"/>
            <a:pathLst>
              <a:path w="2827020" h="1295400">
                <a:moveTo>
                  <a:pt x="473963" y="457199"/>
                </a:moveTo>
                <a:lnTo>
                  <a:pt x="473963" y="449579"/>
                </a:lnTo>
                <a:lnTo>
                  <a:pt x="470915" y="455675"/>
                </a:lnTo>
                <a:lnTo>
                  <a:pt x="466858" y="449579"/>
                </a:lnTo>
                <a:lnTo>
                  <a:pt x="143255" y="449579"/>
                </a:lnTo>
                <a:lnTo>
                  <a:pt x="129539" y="451103"/>
                </a:lnTo>
                <a:lnTo>
                  <a:pt x="114299" y="452627"/>
                </a:lnTo>
                <a:lnTo>
                  <a:pt x="64007" y="473963"/>
                </a:lnTo>
                <a:lnTo>
                  <a:pt x="33527" y="501395"/>
                </a:lnTo>
                <a:lnTo>
                  <a:pt x="25907" y="513587"/>
                </a:lnTo>
                <a:lnTo>
                  <a:pt x="18287" y="524255"/>
                </a:lnTo>
                <a:lnTo>
                  <a:pt x="3047" y="563879"/>
                </a:lnTo>
                <a:lnTo>
                  <a:pt x="0" y="592835"/>
                </a:lnTo>
                <a:lnTo>
                  <a:pt x="0" y="1152143"/>
                </a:lnTo>
                <a:lnTo>
                  <a:pt x="1523" y="1165859"/>
                </a:lnTo>
                <a:lnTo>
                  <a:pt x="3047" y="1181099"/>
                </a:lnTo>
                <a:lnTo>
                  <a:pt x="7619" y="1194815"/>
                </a:lnTo>
                <a:lnTo>
                  <a:pt x="7619" y="579119"/>
                </a:lnTo>
                <a:lnTo>
                  <a:pt x="9143" y="565403"/>
                </a:lnTo>
                <a:lnTo>
                  <a:pt x="13715" y="553211"/>
                </a:lnTo>
                <a:lnTo>
                  <a:pt x="18287" y="539495"/>
                </a:lnTo>
                <a:lnTo>
                  <a:pt x="22859" y="528827"/>
                </a:lnTo>
                <a:lnTo>
                  <a:pt x="56387" y="487679"/>
                </a:lnTo>
                <a:lnTo>
                  <a:pt x="102107" y="463295"/>
                </a:lnTo>
                <a:lnTo>
                  <a:pt x="129539" y="457199"/>
                </a:lnTo>
                <a:lnTo>
                  <a:pt x="473963" y="457199"/>
                </a:lnTo>
                <a:close/>
              </a:path>
              <a:path w="2827020" h="1295400">
                <a:moveTo>
                  <a:pt x="2819399" y="1194815"/>
                </a:moveTo>
                <a:lnTo>
                  <a:pt x="2819399" y="1165859"/>
                </a:lnTo>
                <a:lnTo>
                  <a:pt x="2817875" y="1179575"/>
                </a:lnTo>
                <a:lnTo>
                  <a:pt x="2813303" y="1191767"/>
                </a:lnTo>
                <a:lnTo>
                  <a:pt x="2796539" y="1228343"/>
                </a:lnTo>
                <a:lnTo>
                  <a:pt x="2770631" y="1257299"/>
                </a:lnTo>
                <a:lnTo>
                  <a:pt x="2724911" y="1281683"/>
                </a:lnTo>
                <a:lnTo>
                  <a:pt x="129539" y="1287779"/>
                </a:lnTo>
                <a:lnTo>
                  <a:pt x="115823" y="1286255"/>
                </a:lnTo>
                <a:lnTo>
                  <a:pt x="103631" y="1281683"/>
                </a:lnTo>
                <a:lnTo>
                  <a:pt x="89915" y="1277111"/>
                </a:lnTo>
                <a:lnTo>
                  <a:pt x="56387" y="1257299"/>
                </a:lnTo>
                <a:lnTo>
                  <a:pt x="22859" y="1217675"/>
                </a:lnTo>
                <a:lnTo>
                  <a:pt x="9143" y="1179575"/>
                </a:lnTo>
                <a:lnTo>
                  <a:pt x="7619" y="1165859"/>
                </a:lnTo>
                <a:lnTo>
                  <a:pt x="7619" y="1194815"/>
                </a:lnTo>
                <a:lnTo>
                  <a:pt x="24383" y="1231391"/>
                </a:lnTo>
                <a:lnTo>
                  <a:pt x="51815" y="1261871"/>
                </a:lnTo>
                <a:lnTo>
                  <a:pt x="88391" y="1283207"/>
                </a:lnTo>
                <a:lnTo>
                  <a:pt x="128015" y="1293875"/>
                </a:lnTo>
                <a:lnTo>
                  <a:pt x="143255" y="1295399"/>
                </a:lnTo>
                <a:lnTo>
                  <a:pt x="2683763" y="1295399"/>
                </a:lnTo>
                <a:lnTo>
                  <a:pt x="2697479" y="1293875"/>
                </a:lnTo>
                <a:lnTo>
                  <a:pt x="2712719" y="1292351"/>
                </a:lnTo>
                <a:lnTo>
                  <a:pt x="2763011" y="1271015"/>
                </a:lnTo>
                <a:lnTo>
                  <a:pt x="2793491" y="1243583"/>
                </a:lnTo>
                <a:lnTo>
                  <a:pt x="2814827" y="1207007"/>
                </a:lnTo>
                <a:lnTo>
                  <a:pt x="2819399" y="1194815"/>
                </a:lnTo>
                <a:close/>
              </a:path>
              <a:path w="2827020" h="1295400">
                <a:moveTo>
                  <a:pt x="174909" y="526"/>
                </a:moveTo>
                <a:lnTo>
                  <a:pt x="173735" y="0"/>
                </a:lnTo>
                <a:lnTo>
                  <a:pt x="170687" y="0"/>
                </a:lnTo>
                <a:lnTo>
                  <a:pt x="170687" y="4571"/>
                </a:lnTo>
                <a:lnTo>
                  <a:pt x="172211" y="6861"/>
                </a:lnTo>
                <a:lnTo>
                  <a:pt x="172211" y="4571"/>
                </a:lnTo>
                <a:lnTo>
                  <a:pt x="174909" y="526"/>
                </a:lnTo>
                <a:close/>
              </a:path>
              <a:path w="2827020" h="1295400">
                <a:moveTo>
                  <a:pt x="180935" y="8484"/>
                </a:moveTo>
                <a:lnTo>
                  <a:pt x="175913" y="976"/>
                </a:lnTo>
                <a:lnTo>
                  <a:pt x="174909" y="526"/>
                </a:lnTo>
                <a:lnTo>
                  <a:pt x="172211" y="4571"/>
                </a:lnTo>
                <a:lnTo>
                  <a:pt x="180935" y="8484"/>
                </a:lnTo>
                <a:close/>
              </a:path>
              <a:path w="2827020" h="1295400">
                <a:moveTo>
                  <a:pt x="477011" y="454151"/>
                </a:moveTo>
                <a:lnTo>
                  <a:pt x="477011" y="451103"/>
                </a:lnTo>
                <a:lnTo>
                  <a:pt x="180935" y="8484"/>
                </a:lnTo>
                <a:lnTo>
                  <a:pt x="172211" y="4571"/>
                </a:lnTo>
                <a:lnTo>
                  <a:pt x="172211" y="6861"/>
                </a:lnTo>
                <a:lnTo>
                  <a:pt x="466858" y="449579"/>
                </a:lnTo>
                <a:lnTo>
                  <a:pt x="473963" y="449579"/>
                </a:lnTo>
                <a:lnTo>
                  <a:pt x="473963" y="457199"/>
                </a:lnTo>
                <a:lnTo>
                  <a:pt x="477011" y="454151"/>
                </a:lnTo>
                <a:close/>
              </a:path>
              <a:path w="2827020" h="1295400">
                <a:moveTo>
                  <a:pt x="175913" y="976"/>
                </a:moveTo>
                <a:lnTo>
                  <a:pt x="175259" y="0"/>
                </a:lnTo>
                <a:lnTo>
                  <a:pt x="174909" y="526"/>
                </a:lnTo>
                <a:lnTo>
                  <a:pt x="175913" y="976"/>
                </a:lnTo>
                <a:close/>
              </a:path>
              <a:path w="2827020" h="1295400">
                <a:moveTo>
                  <a:pt x="1179575" y="457199"/>
                </a:moveTo>
                <a:lnTo>
                  <a:pt x="1179575" y="451103"/>
                </a:lnTo>
                <a:lnTo>
                  <a:pt x="175913" y="976"/>
                </a:lnTo>
                <a:lnTo>
                  <a:pt x="180935" y="8484"/>
                </a:lnTo>
                <a:lnTo>
                  <a:pt x="1178051" y="455675"/>
                </a:lnTo>
                <a:lnTo>
                  <a:pt x="1178051" y="457199"/>
                </a:lnTo>
                <a:lnTo>
                  <a:pt x="1179575" y="457199"/>
                </a:lnTo>
                <a:close/>
              </a:path>
              <a:path w="2827020" h="1295400">
                <a:moveTo>
                  <a:pt x="473963" y="449579"/>
                </a:moveTo>
                <a:lnTo>
                  <a:pt x="466858" y="449579"/>
                </a:lnTo>
                <a:lnTo>
                  <a:pt x="470915" y="455675"/>
                </a:lnTo>
                <a:lnTo>
                  <a:pt x="473963" y="449579"/>
                </a:lnTo>
                <a:close/>
              </a:path>
              <a:path w="2827020" h="1295400">
                <a:moveTo>
                  <a:pt x="2827019" y="1152143"/>
                </a:moveTo>
                <a:lnTo>
                  <a:pt x="2827019" y="592835"/>
                </a:lnTo>
                <a:lnTo>
                  <a:pt x="2825495" y="579119"/>
                </a:lnTo>
                <a:lnTo>
                  <a:pt x="2823971" y="563879"/>
                </a:lnTo>
                <a:lnTo>
                  <a:pt x="2802635" y="513587"/>
                </a:lnTo>
                <a:lnTo>
                  <a:pt x="2775203" y="483107"/>
                </a:lnTo>
                <a:lnTo>
                  <a:pt x="2763011" y="475487"/>
                </a:lnTo>
                <a:lnTo>
                  <a:pt x="2752343" y="467867"/>
                </a:lnTo>
                <a:lnTo>
                  <a:pt x="2712719" y="452627"/>
                </a:lnTo>
                <a:lnTo>
                  <a:pt x="2683763" y="449579"/>
                </a:lnTo>
                <a:lnTo>
                  <a:pt x="1178051" y="449579"/>
                </a:lnTo>
                <a:lnTo>
                  <a:pt x="1179575" y="451103"/>
                </a:lnTo>
                <a:lnTo>
                  <a:pt x="1179575" y="457199"/>
                </a:lnTo>
                <a:lnTo>
                  <a:pt x="2697479" y="457199"/>
                </a:lnTo>
                <a:lnTo>
                  <a:pt x="2711195" y="458723"/>
                </a:lnTo>
                <a:lnTo>
                  <a:pt x="2723387" y="463295"/>
                </a:lnTo>
                <a:lnTo>
                  <a:pt x="2737103" y="467867"/>
                </a:lnTo>
                <a:lnTo>
                  <a:pt x="2770631" y="487679"/>
                </a:lnTo>
                <a:lnTo>
                  <a:pt x="2804159" y="527303"/>
                </a:lnTo>
                <a:lnTo>
                  <a:pt x="2817875" y="565403"/>
                </a:lnTo>
                <a:lnTo>
                  <a:pt x="2819399" y="579119"/>
                </a:lnTo>
                <a:lnTo>
                  <a:pt x="2819399" y="1194815"/>
                </a:lnTo>
                <a:lnTo>
                  <a:pt x="2823971" y="1181099"/>
                </a:lnTo>
                <a:lnTo>
                  <a:pt x="2825495" y="1167383"/>
                </a:lnTo>
                <a:lnTo>
                  <a:pt x="2827019" y="1152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107937" y="5374637"/>
            <a:ext cx="2555240" cy="748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</a:pPr>
            <a:r>
              <a:rPr dirty="0" sz="1600" spc="-5">
                <a:latin typeface="Arial"/>
                <a:cs typeface="Arial"/>
              </a:rPr>
              <a:t>A memory </a:t>
            </a:r>
            <a:r>
              <a:rPr dirty="0" sz="1600">
                <a:latin typeface="Arial"/>
                <a:cs typeface="Arial"/>
              </a:rPr>
              <a:t>location </a:t>
            </a:r>
            <a:r>
              <a:rPr dirty="0" sz="1600" spc="-5">
                <a:latin typeface="Arial"/>
                <a:cs typeface="Arial"/>
              </a:rPr>
              <a:t>a core </a:t>
            </a:r>
            <a:r>
              <a:rPr dirty="0" sz="1600">
                <a:latin typeface="Arial"/>
                <a:cs typeface="Arial"/>
              </a:rPr>
              <a:t>is  </a:t>
            </a:r>
            <a:r>
              <a:rPr dirty="0" sz="1600" spc="-5">
                <a:latin typeface="Arial"/>
                <a:cs typeface="Arial"/>
              </a:rPr>
              <a:t>directly connected to can be  </a:t>
            </a:r>
            <a:r>
              <a:rPr dirty="0" sz="1600">
                <a:latin typeface="Arial"/>
                <a:cs typeface="Arial"/>
              </a:rPr>
              <a:t>accessed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faster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08660">
              <a:lnSpc>
                <a:spcPct val="100000"/>
              </a:lnSpc>
            </a:pPr>
            <a:r>
              <a:rPr dirty="0"/>
              <a:t>Distributed </a:t>
            </a:r>
            <a:r>
              <a:rPr dirty="0" spc="-5"/>
              <a:t>Address</a:t>
            </a:r>
            <a:r>
              <a:rPr dirty="0" spc="-105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9785" indent="-342900">
              <a:lnSpc>
                <a:spcPct val="100000"/>
              </a:lnSpc>
              <a:buChar char="•"/>
              <a:tabLst>
                <a:tab pos="819785" algn="l"/>
              </a:tabLst>
            </a:pPr>
            <a:r>
              <a:rPr dirty="0" spc="-5"/>
              <a:t>Aka distributed memory</a:t>
            </a:r>
            <a:r>
              <a:rPr dirty="0" spc="-25"/>
              <a:t> </a:t>
            </a:r>
            <a:r>
              <a:rPr dirty="0" spc="-5"/>
              <a:t>system</a:t>
            </a:r>
          </a:p>
          <a:p>
            <a:pPr marL="81978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819785" algn="l"/>
              </a:tabLst>
            </a:pPr>
            <a:r>
              <a:rPr dirty="0" spc="-5"/>
              <a:t>Distributed address</a:t>
            </a:r>
            <a:r>
              <a:rPr dirty="0" spc="-30"/>
              <a:t> </a:t>
            </a:r>
            <a:r>
              <a:rPr dirty="0" spc="-5"/>
              <a:t>space:</a:t>
            </a:r>
          </a:p>
          <a:p>
            <a:pPr lvl="1" marL="122047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221105" algn="l"/>
              </a:tabLst>
            </a:pPr>
            <a:r>
              <a:rPr dirty="0" sz="2000">
                <a:latin typeface="Arial"/>
                <a:cs typeface="Arial"/>
              </a:rPr>
              <a:t>“Shared </a:t>
            </a:r>
            <a:r>
              <a:rPr dirty="0" sz="2000" spc="-5">
                <a:latin typeface="Arial"/>
                <a:cs typeface="Arial"/>
              </a:rPr>
              <a:t>nothing:” </a:t>
            </a:r>
            <a:r>
              <a:rPr dirty="0" sz="2000">
                <a:latin typeface="Arial"/>
                <a:cs typeface="Arial"/>
              </a:rPr>
              <a:t>each processor has a </a:t>
            </a:r>
            <a:r>
              <a:rPr dirty="0" sz="2000" spc="-5">
                <a:latin typeface="Arial"/>
                <a:cs typeface="Arial"/>
              </a:rPr>
              <a:t>private</a:t>
            </a:r>
            <a:r>
              <a:rPr dirty="0" sz="2000" spc="-1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memory</a:t>
            </a:r>
            <a:endParaRPr sz="2000">
              <a:latin typeface="Arial"/>
              <a:cs typeface="Arial"/>
            </a:endParaRPr>
          </a:p>
          <a:p>
            <a:pPr lvl="1" marL="122047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221105" algn="l"/>
              </a:tabLst>
            </a:pPr>
            <a:r>
              <a:rPr dirty="0" sz="2000">
                <a:latin typeface="Arial"/>
                <a:cs typeface="Arial"/>
              </a:rPr>
              <a:t>Processors can </a:t>
            </a:r>
            <a:r>
              <a:rPr dirty="0" sz="2000" spc="-5">
                <a:latin typeface="Arial"/>
                <a:cs typeface="Arial"/>
              </a:rPr>
              <a:t>directly </a:t>
            </a:r>
            <a:r>
              <a:rPr dirty="0" sz="2000">
                <a:latin typeface="Arial"/>
                <a:cs typeface="Arial"/>
              </a:rPr>
              <a:t>access only local</a:t>
            </a:r>
            <a:r>
              <a:rPr dirty="0" sz="2000" spc="-1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data</a:t>
            </a:r>
            <a:endParaRPr sz="2000">
              <a:latin typeface="Arial"/>
              <a:cs typeface="Arial"/>
            </a:endParaRPr>
          </a:p>
          <a:p>
            <a:pPr lvl="1" marL="1220470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1221105" algn="l"/>
              </a:tabLst>
            </a:pPr>
            <a:r>
              <a:rPr dirty="0" sz="2000" spc="-5">
                <a:latin typeface="Arial"/>
                <a:cs typeface="Arial"/>
              </a:rPr>
              <a:t>Inter-processor interaction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00200" y="3581400"/>
            <a:ext cx="7077456" cy="2903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784860">
              <a:lnSpc>
                <a:spcPct val="100000"/>
              </a:lnSpc>
            </a:pPr>
            <a:r>
              <a:rPr dirty="0"/>
              <a:t>Distributed </a:t>
            </a:r>
            <a:r>
              <a:rPr dirty="0" spc="-5"/>
              <a:t>Address</a:t>
            </a:r>
            <a:r>
              <a:rPr dirty="0" spc="-105"/>
              <a:t> </a:t>
            </a:r>
            <a:r>
              <a:rPr dirty="0"/>
              <a:t>Space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57200" y="2438400"/>
            <a:ext cx="9143999" cy="31104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2992120">
              <a:lnSpc>
                <a:spcPct val="100000"/>
              </a:lnSpc>
            </a:pPr>
            <a:r>
              <a:rPr dirty="0"/>
              <a:t>C</a:t>
            </a:r>
            <a:r>
              <a:rPr dirty="0" spc="5"/>
              <a:t>l</a:t>
            </a:r>
            <a:r>
              <a:rPr dirty="0" spc="-5"/>
              <a:t>u</a:t>
            </a:r>
            <a:r>
              <a:rPr dirty="0" spc="5"/>
              <a:t>s</a:t>
            </a:r>
            <a:r>
              <a:rPr dirty="0" spc="-5"/>
              <a:t>t</a:t>
            </a:r>
            <a:r>
              <a:rPr dirty="0" spc="-5"/>
              <a:t>e</a:t>
            </a:r>
            <a:r>
              <a:rPr dirty="0" spc="-5"/>
              <a:t>r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7939" y="1638299"/>
            <a:ext cx="7368540" cy="20485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type of distributed address space machines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A </a:t>
            </a:r>
            <a:r>
              <a:rPr dirty="0" sz="2400" spc="-5">
                <a:latin typeface="Arial"/>
                <a:cs typeface="Arial"/>
              </a:rPr>
              <a:t>collection of commodity systems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Connected by a commodity interconnection</a:t>
            </a:r>
            <a:r>
              <a:rPr dirty="0" sz="2400" spc="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355600" marR="1905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Nodes of a cluster are individual computation units  joined by a communication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21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1879" y="716787"/>
            <a:ext cx="5372735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Flavors </a:t>
            </a:r>
            <a:r>
              <a:rPr dirty="0" spc="-5"/>
              <a:t>of</a:t>
            </a:r>
            <a:r>
              <a:rPr dirty="0" spc="-95"/>
              <a:t> </a:t>
            </a:r>
            <a:r>
              <a:rPr dirty="0"/>
              <a:t>Parallelism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2050794"/>
            <a:ext cx="3038475" cy="2124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Data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parallelism: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Definition?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8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Task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parallelism: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Definition?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"/>
              <a:t>Shared </a:t>
            </a:r>
            <a:r>
              <a:rPr dirty="0" spc="5"/>
              <a:t>vs. </a:t>
            </a:r>
            <a:r>
              <a:rPr dirty="0"/>
              <a:t>Distributed</a:t>
            </a:r>
            <a:r>
              <a:rPr dirty="0" spc="-105"/>
              <a:t> </a:t>
            </a:r>
            <a:r>
              <a:rPr dirty="0" spc="-5"/>
              <a:t>Address</a:t>
            </a:r>
          </a:p>
        </p:txBody>
      </p:sp>
      <p:sp>
        <p:nvSpPr>
          <p:cNvPr id="3" name="object 3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221739" y="2203194"/>
            <a:ext cx="3535045" cy="21247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Shared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address: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Pro. Vs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Con.?</a:t>
            </a:r>
            <a:endParaRPr sz="24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8"/>
              </a:spcBef>
              <a:buFont typeface="Arial"/>
              <a:buChar char="–"/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Distributed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address: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Pro. Vs.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Con.?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30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79730">
              <a:lnSpc>
                <a:spcPct val="100000"/>
              </a:lnSpc>
            </a:pPr>
            <a:r>
              <a:rPr dirty="0" spc="-5"/>
              <a:t>Data and </a:t>
            </a:r>
            <a:r>
              <a:rPr dirty="0"/>
              <a:t>Task</a:t>
            </a:r>
            <a:r>
              <a:rPr dirty="0" spc="-60"/>
              <a:t> </a:t>
            </a:r>
            <a:r>
              <a:rPr dirty="0"/>
              <a:t>Parallelization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560067"/>
            <a:ext cx="5140960" cy="45446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Data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parallel:</a:t>
            </a:r>
            <a:endParaRPr sz="2800">
              <a:latin typeface="Arial"/>
              <a:cs typeface="Arial"/>
            </a:endParaRPr>
          </a:p>
          <a:p>
            <a:pPr marL="1263650" marR="1632585" indent="-337185">
              <a:lnSpc>
                <a:spcPct val="123300"/>
              </a:lnSpc>
              <a:spcBef>
                <a:spcPts val="400"/>
              </a:spcBef>
            </a:pPr>
            <a:r>
              <a:rPr dirty="0" sz="2400" spc="-5">
                <a:latin typeface="Arial"/>
                <a:cs typeface="Arial"/>
              </a:rPr>
              <a:t>for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(i=0;i&lt;1000;i++)  </a:t>
            </a:r>
            <a:r>
              <a:rPr dirty="0" sz="2400" spc="-5">
                <a:latin typeface="Arial"/>
                <a:cs typeface="Arial"/>
              </a:rPr>
              <a:t>a[i]=b[i]+c[i];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"/>
              </a:spcBef>
            </a:pPr>
            <a:endParaRPr sz="35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Task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parallel:</a:t>
            </a:r>
            <a:endParaRPr sz="2800">
              <a:latin typeface="Arial"/>
              <a:cs typeface="Arial"/>
            </a:endParaRPr>
          </a:p>
          <a:p>
            <a:pPr marL="1263650" marR="5080" indent="-337185">
              <a:lnSpc>
                <a:spcPct val="120000"/>
              </a:lnSpc>
              <a:spcBef>
                <a:spcPts val="15"/>
              </a:spcBef>
              <a:tabLst>
                <a:tab pos="3669665" algn="l"/>
              </a:tabLst>
            </a:pPr>
            <a:r>
              <a:rPr dirty="0" sz="2400" spc="-5">
                <a:latin typeface="Arial"/>
                <a:cs typeface="Arial"/>
              </a:rPr>
              <a:t>for  </a:t>
            </a:r>
            <a:r>
              <a:rPr dirty="0" sz="2400" spc="8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(i=0;i&lt;1000;i++)	/*block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1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*/ </a:t>
            </a:r>
            <a:r>
              <a:rPr dirty="0" sz="240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b[i+1]=b[i]+c[i]</a:t>
            </a:r>
            <a:endParaRPr sz="24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1155065" marR="683895" indent="-228600">
              <a:lnSpc>
                <a:spcPct val="120000"/>
              </a:lnSpc>
            </a:pPr>
            <a:r>
              <a:rPr dirty="0" sz="2400" spc="-5">
                <a:latin typeface="Arial"/>
                <a:cs typeface="Arial"/>
              </a:rPr>
              <a:t>for </a:t>
            </a:r>
            <a:r>
              <a:rPr dirty="0" sz="2400">
                <a:latin typeface="Arial"/>
                <a:cs typeface="Arial"/>
              </a:rPr>
              <a:t>(j=0;j&lt;5;j++) </a:t>
            </a:r>
            <a:r>
              <a:rPr dirty="0" sz="2400" spc="-5">
                <a:latin typeface="Arial"/>
                <a:cs typeface="Arial"/>
              </a:rPr>
              <a:t>/*block</a:t>
            </a:r>
            <a:r>
              <a:rPr dirty="0" sz="2400" spc="-10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2*/  </a:t>
            </a:r>
            <a:r>
              <a:rPr dirty="0" sz="2400" spc="-5">
                <a:latin typeface="Arial"/>
                <a:cs typeface="Arial"/>
              </a:rPr>
              <a:t>a[j+1]=a[j]+d[j];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827530">
              <a:lnSpc>
                <a:spcPct val="100000"/>
              </a:lnSpc>
            </a:pPr>
            <a:r>
              <a:rPr dirty="0" spc="-5"/>
              <a:t>Parallel</a:t>
            </a:r>
            <a:r>
              <a:rPr dirty="0" spc="-50"/>
              <a:t> </a:t>
            </a:r>
            <a:r>
              <a:rPr dirty="0" spc="-5"/>
              <a:t>Platforms</a:t>
            </a:r>
          </a:p>
        </p:txBody>
      </p:sp>
      <p:sp>
        <p:nvSpPr>
          <p:cNvPr id="3" name="object 3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221739" y="1593595"/>
            <a:ext cx="6564630" cy="45199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800" spc="-5">
                <a:latin typeface="Arial"/>
                <a:cs typeface="Arial"/>
              </a:rPr>
              <a:t>Basic </a:t>
            </a:r>
            <a:r>
              <a:rPr dirty="0" sz="2800">
                <a:latin typeface="Arial"/>
                <a:cs typeface="Arial"/>
              </a:rPr>
              <a:t>components of any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architecture: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Processors and memory (processing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units)</a:t>
            </a:r>
            <a:endParaRPr sz="24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Interconnect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network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Logic classification based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on:</a:t>
            </a:r>
            <a:endParaRPr sz="28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Control mechanism (Flynn’s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Taxonomy)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SISD (Single Instruction Single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Datastream)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 spc="-5" u="sng">
                <a:latin typeface="Arial"/>
                <a:cs typeface="Arial"/>
              </a:rPr>
              <a:t>SIMD </a:t>
            </a:r>
            <a:r>
              <a:rPr dirty="0" sz="2000" spc="-5">
                <a:latin typeface="Arial"/>
                <a:cs typeface="Arial"/>
              </a:rPr>
              <a:t>(Single Instruction Multiple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Datastream)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MISD (Multiple Instruction Single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Datastream)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 spc="-5" u="sng">
                <a:latin typeface="Arial"/>
                <a:cs typeface="Arial"/>
              </a:rPr>
              <a:t>MIMD </a:t>
            </a:r>
            <a:r>
              <a:rPr dirty="0" sz="2000" spc="-5">
                <a:latin typeface="Arial"/>
                <a:cs typeface="Arial"/>
              </a:rPr>
              <a:t>(Multiple Instruction Multiple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Datastream)</a:t>
            </a:r>
            <a:endParaRPr sz="2000">
              <a:latin typeface="Arial"/>
              <a:cs typeface="Arial"/>
            </a:endParaRPr>
          </a:p>
          <a:p>
            <a:pPr lvl="1" marL="756285" indent="-286385">
              <a:lnSpc>
                <a:spcPct val="100000"/>
              </a:lnSpc>
              <a:spcBef>
                <a:spcPts val="280"/>
              </a:spcBef>
              <a:buChar char="–"/>
              <a:tabLst>
                <a:tab pos="756920" algn="l"/>
              </a:tabLst>
            </a:pPr>
            <a:r>
              <a:rPr dirty="0" sz="2400" spc="-5">
                <a:latin typeface="Arial"/>
                <a:cs typeface="Arial"/>
              </a:rPr>
              <a:t>Address space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organization</a:t>
            </a:r>
            <a:endParaRPr sz="24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>
                <a:latin typeface="Arial"/>
                <a:cs typeface="Arial"/>
              </a:rPr>
              <a:t>Shared Address</a:t>
            </a:r>
            <a:r>
              <a:rPr dirty="0" sz="2000" spc="-1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lvl="2" marL="1155700" indent="-228600">
              <a:lnSpc>
                <a:spcPct val="100000"/>
              </a:lnSpc>
              <a:spcBef>
                <a:spcPts val="240"/>
              </a:spcBef>
              <a:buChar char="•"/>
              <a:tabLst>
                <a:tab pos="1155700" algn="l"/>
              </a:tabLst>
            </a:pPr>
            <a:r>
              <a:rPr dirty="0" sz="2000" spc="-5">
                <a:latin typeface="Arial"/>
                <a:cs typeface="Arial"/>
              </a:rPr>
              <a:t>Distributed </a:t>
            </a:r>
            <a:r>
              <a:rPr dirty="0" sz="2000">
                <a:latin typeface="Arial"/>
                <a:cs typeface="Arial"/>
              </a:rPr>
              <a:t>Address</a:t>
            </a:r>
            <a:r>
              <a:rPr dirty="0" sz="2000" spc="-9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8919" y="2868674"/>
            <a:ext cx="7018655" cy="136588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 indent="1305560">
              <a:lnSpc>
                <a:spcPct val="100000"/>
              </a:lnSpc>
            </a:pPr>
            <a:r>
              <a:rPr dirty="0" spc="-5"/>
              <a:t>Parallel Platforms  </a:t>
            </a:r>
            <a:r>
              <a:rPr dirty="0" spc="-5"/>
              <a:t>based on </a:t>
            </a:r>
            <a:r>
              <a:rPr dirty="0"/>
              <a:t>Flynn’s</a:t>
            </a:r>
            <a:r>
              <a:rPr dirty="0" spc="-50"/>
              <a:t> </a:t>
            </a:r>
            <a:r>
              <a:rPr dirty="0" spc="-5"/>
              <a:t>Taxonomy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262" y="716787"/>
            <a:ext cx="4561840" cy="695325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Flynn’s</a:t>
            </a:r>
            <a:r>
              <a:rPr dirty="0" spc="-85"/>
              <a:t> </a:t>
            </a:r>
            <a:r>
              <a:rPr dirty="0" spc="-5"/>
              <a:t>Taxonomy</a:t>
            </a:r>
          </a:p>
        </p:txBody>
      </p:sp>
      <p:sp>
        <p:nvSpPr>
          <p:cNvPr id="3" name="object 3"/>
          <p:cNvSpPr/>
          <p:nvPr/>
        </p:nvSpPr>
        <p:spPr>
          <a:xfrm>
            <a:off x="7694676" y="3250692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23859" y="3250692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694676" y="3264408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23859" y="3264408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694676" y="3278123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023859" y="3278123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94676" y="3291840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23859" y="3291840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94676" y="3305555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8023859" y="3305555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94676" y="3319271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23859" y="3319271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94676" y="3332988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23859" y="3332988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694676" y="3346703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023859" y="3346703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94676" y="3360420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023859" y="3360420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694676" y="3374135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023859" y="3374135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694676" y="3387852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023859" y="3387852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694676" y="3401567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023859" y="3401567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3F3F3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51776" y="3264408"/>
            <a:ext cx="315468" cy="164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694676" y="3415284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023859" y="3415284"/>
            <a:ext cx="27940" cy="13970"/>
          </a:xfrm>
          <a:custGeom>
            <a:avLst/>
            <a:gdLst/>
            <a:ahLst/>
            <a:cxnLst/>
            <a:rect l="l" t="t" r="r" b="b"/>
            <a:pathLst>
              <a:path w="27940" h="13970">
                <a:moveTo>
                  <a:pt x="0" y="13716"/>
                </a:moveTo>
                <a:lnTo>
                  <a:pt x="27432" y="13716"/>
                </a:lnTo>
                <a:lnTo>
                  <a:pt x="27432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9F9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065007" y="3291840"/>
            <a:ext cx="123444" cy="137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065007" y="5568696"/>
            <a:ext cx="192024" cy="1645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735823" y="3250692"/>
            <a:ext cx="260604" cy="2194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93108" y="5541264"/>
            <a:ext cx="822960" cy="2331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5800" y="1524000"/>
            <a:ext cx="5568696" cy="22768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351776" y="3552444"/>
            <a:ext cx="438912" cy="1783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93258" y="3895344"/>
            <a:ext cx="3865625" cy="27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9326880" y="390905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500115" y="392277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326880" y="392277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500115" y="393649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9326880" y="393649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500115" y="395020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9326880" y="395020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500115" y="39639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326880" y="396392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500115" y="397764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9326880" y="397764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500115" y="39913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9326880" y="399135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00115" y="40050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9326880" y="400507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500115" y="401878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326880" y="401878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500115" y="40325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9326880" y="403250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500115" y="404622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9326880" y="404622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500115" y="405993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9326880" y="405993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500115" y="407365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9326880" y="407365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500115" y="408736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9326880" y="408736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500115" y="410108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9326880" y="410108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500115" y="411480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9326880" y="411480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00115" y="412851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9326880" y="412851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500115" y="414223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9326880" y="414223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00115" y="415594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9326880" y="415594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500115" y="416966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637276" y="4032503"/>
            <a:ext cx="397764" cy="1508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324343" y="4032503"/>
            <a:ext cx="480060" cy="1508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9326880" y="416966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500115" y="418337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9326880" y="418337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500115" y="419709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9326880" y="419709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500115" y="421081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9326880" y="421081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00115" y="422452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9326880" y="422452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500115" y="423824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9326880" y="423824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00115" y="425195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9326880" y="425195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500115" y="426567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9326880" y="426567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500115" y="427939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9326880" y="427939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500115" y="429310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9326880" y="429310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500115" y="43068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9326880" y="430682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500115" y="432054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9326880" y="432054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500115" y="43342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9326880" y="433425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500115" y="43479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9326880" y="434797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500115" y="436168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9326880" y="436168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500115" y="43754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9326880" y="437540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500115" y="438912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9326880" y="438912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500115" y="440283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9326880" y="440283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500115" y="441655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9326880" y="441655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500115" y="443026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6377940" y="4279391"/>
            <a:ext cx="562356" cy="16459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7434071" y="4306823"/>
            <a:ext cx="548640" cy="13716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9326880" y="443026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279391" y="4224528"/>
            <a:ext cx="589788" cy="23317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500115" y="444398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9326880" y="444398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500115" y="445770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9326880" y="445770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500115" y="447141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733288" y="4279391"/>
            <a:ext cx="576072" cy="2057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8037576" y="4334255"/>
            <a:ext cx="918972" cy="1508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9326880" y="447141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500115" y="448513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9326880" y="448513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500115" y="449884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9326880" y="449884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500115" y="451256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9326880" y="451256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500115" y="452627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9326880" y="452627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500115" y="453999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9326880" y="453999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500115" y="455371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9326880" y="455371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500115" y="456742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9326880" y="456742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500115" y="458114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9326880" y="458114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500115" y="459485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326880" y="459485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500115" y="460857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326880" y="460857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500115" y="462229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9326880" y="462229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500115" y="463600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9326880" y="463600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500115" y="46497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9326880" y="464972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500115" y="466344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9326880" y="466344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500115" y="46771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9326880" y="467715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293108" y="4539996"/>
            <a:ext cx="1069848" cy="16459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500115" y="46908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7434071" y="4539996"/>
            <a:ext cx="466344" cy="16459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9326880" y="469087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500115" y="470458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9326880" y="470458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500115" y="47183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9326880" y="471830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500115" y="473202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9326880" y="473202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500115" y="474573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9326880" y="474573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500115" y="475945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9326880" y="475945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500115" y="477316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9326880" y="477316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500115" y="478688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9326880" y="478688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500115" y="480060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9326880" y="480060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500115" y="481431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9326880" y="481431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500115" y="482803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9326880" y="482803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500115" y="484174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9326880" y="484174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500115" y="485546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9326880" y="485546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500115" y="486917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9326880" y="486917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500115" y="488289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326880" y="488289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500115" y="489661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9326880" y="489661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500115" y="491032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9326880" y="491032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500115" y="492404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9326880" y="492404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500115" y="493775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7434071" y="4800600"/>
            <a:ext cx="288036" cy="1508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7790688" y="4800600"/>
            <a:ext cx="1014984" cy="15087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9326880" y="493775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500115" y="495147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9326880" y="495147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5500115" y="496519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9326880" y="496519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500115" y="497890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9326880" y="497890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500115" y="49926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9326880" y="499262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500115" y="500634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9326880" y="500634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500115" y="50200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9326880" y="502005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5500115" y="50337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9326880" y="503377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5500115" y="504748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9326880" y="504748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500115" y="50612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9326880" y="506120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5500115" y="507492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9326880" y="507492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5500115" y="508863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9326880" y="508863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5500115" y="510235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9326880" y="510235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5500115" y="511606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9326880" y="511606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5500115" y="512978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9326880" y="512978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5500115" y="514350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9326880" y="514350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5500115" y="515721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9326880" y="515721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5500115" y="517093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9326880" y="517093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5500115" y="521207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500115" y="3909059"/>
            <a:ext cx="3858767" cy="13167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9326880" y="521207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500115" y="522579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9326880" y="522579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500115" y="523951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9326880" y="523951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500115" y="525322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9326880" y="525322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500115" y="526694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9326880" y="526694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500115" y="528065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9326880" y="528065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500115" y="529437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9326880" y="529437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500115" y="530809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9326880" y="530809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500115" y="532180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9326880" y="532180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500115" y="53355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9326880" y="533552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5500115" y="534924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9326880" y="534924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5500115" y="53629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9326880" y="536295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5500115" y="53766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9326880" y="537667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5500115" y="539038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9326880" y="539038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5500115" y="54041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9326880" y="540410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5500115" y="541782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9326880" y="541782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500115" y="543153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9326880" y="543153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5500115" y="544525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9326880" y="544525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500115" y="545896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650991" y="5321808"/>
            <a:ext cx="466344" cy="15087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7338059" y="5321808"/>
            <a:ext cx="548640" cy="1508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9326880" y="545896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500115" y="547268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9326880" y="547268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5500115" y="548640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9326880" y="548640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500115" y="550011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9326880" y="550011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500115" y="551383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9326880" y="551383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500115" y="552754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9326880" y="552754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500115" y="554126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9326880" y="554126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500115" y="555497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9326880" y="555497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5500115" y="556869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9326880" y="556869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5500115" y="558241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9326880" y="558241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5500115" y="559612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9326880" y="559612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5500115" y="560984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9326880" y="560984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5500115" y="562355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9326880" y="562355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5500115" y="563727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9326880" y="563727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5500115" y="565099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9326880" y="565099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5500115" y="566470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9326880" y="566470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500115" y="56784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9326880" y="567842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5500115" y="569214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9326880" y="569214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5500115" y="57058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9326880" y="570585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500115" y="57195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747003" y="5609844"/>
            <a:ext cx="356616" cy="12344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7434071" y="5568696"/>
            <a:ext cx="589788" cy="164592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9326880" y="571957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5500115" y="573328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9326880" y="573328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5500115" y="57470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8298180" y="5582411"/>
            <a:ext cx="918972" cy="17830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9326880" y="574700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5500115" y="576072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9326880" y="576072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5500115" y="577443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9326880" y="577443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5500115" y="578815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9326880" y="578815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5500115" y="580186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9326880" y="580186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5500115" y="581558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9326880" y="581558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5500115" y="582930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9326880" y="582930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5500115" y="584301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9326880" y="584301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5500115" y="585673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/>
          <p:nvPr/>
        </p:nvSpPr>
        <p:spPr>
          <a:xfrm>
            <a:off x="9326880" y="585673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/>
          <p:cNvSpPr/>
          <p:nvPr/>
        </p:nvSpPr>
        <p:spPr>
          <a:xfrm>
            <a:off x="5500115" y="587044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/>
          <p:cNvSpPr/>
          <p:nvPr/>
        </p:nvSpPr>
        <p:spPr>
          <a:xfrm>
            <a:off x="9326880" y="587044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/>
          <p:cNvSpPr/>
          <p:nvPr/>
        </p:nvSpPr>
        <p:spPr>
          <a:xfrm>
            <a:off x="5500115" y="588416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/>
          <p:cNvSpPr/>
          <p:nvPr/>
        </p:nvSpPr>
        <p:spPr>
          <a:xfrm>
            <a:off x="9326880" y="588416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/>
          <p:cNvSpPr/>
          <p:nvPr/>
        </p:nvSpPr>
        <p:spPr>
          <a:xfrm>
            <a:off x="5500115" y="589787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/>
          <p:cNvSpPr/>
          <p:nvPr/>
        </p:nvSpPr>
        <p:spPr>
          <a:xfrm>
            <a:off x="9326880" y="589787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/>
          <p:cNvSpPr/>
          <p:nvPr/>
        </p:nvSpPr>
        <p:spPr>
          <a:xfrm>
            <a:off x="5500115" y="591159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/>
          <p:cNvSpPr/>
          <p:nvPr/>
        </p:nvSpPr>
        <p:spPr>
          <a:xfrm>
            <a:off x="9326880" y="591159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/>
          <p:cNvSpPr/>
          <p:nvPr/>
        </p:nvSpPr>
        <p:spPr>
          <a:xfrm>
            <a:off x="5500115" y="592531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/>
          <p:cNvSpPr/>
          <p:nvPr/>
        </p:nvSpPr>
        <p:spPr>
          <a:xfrm>
            <a:off x="9326880" y="592531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/>
          <p:cNvSpPr/>
          <p:nvPr/>
        </p:nvSpPr>
        <p:spPr>
          <a:xfrm>
            <a:off x="5500115" y="593902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/>
          <p:cNvSpPr/>
          <p:nvPr/>
        </p:nvSpPr>
        <p:spPr>
          <a:xfrm>
            <a:off x="9326880" y="593902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/>
          <p:cNvSpPr/>
          <p:nvPr/>
        </p:nvSpPr>
        <p:spPr>
          <a:xfrm>
            <a:off x="5500115" y="595274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/>
          <p:cNvSpPr/>
          <p:nvPr/>
        </p:nvSpPr>
        <p:spPr>
          <a:xfrm>
            <a:off x="9326880" y="595274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/>
          <p:cNvSpPr/>
          <p:nvPr/>
        </p:nvSpPr>
        <p:spPr>
          <a:xfrm>
            <a:off x="5500115" y="596645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/>
          <p:cNvSpPr/>
          <p:nvPr/>
        </p:nvSpPr>
        <p:spPr>
          <a:xfrm>
            <a:off x="6501384" y="5843015"/>
            <a:ext cx="260604" cy="137160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2" name="object 352"/>
          <p:cNvSpPr/>
          <p:nvPr/>
        </p:nvSpPr>
        <p:spPr>
          <a:xfrm>
            <a:off x="6816852" y="5815584"/>
            <a:ext cx="178308" cy="164592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3" name="object 353"/>
          <p:cNvSpPr/>
          <p:nvPr/>
        </p:nvSpPr>
        <p:spPr>
          <a:xfrm>
            <a:off x="9326880" y="596645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/>
          <p:cNvSpPr/>
          <p:nvPr/>
        </p:nvSpPr>
        <p:spPr>
          <a:xfrm>
            <a:off x="5500115" y="598017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/>
          <p:cNvSpPr/>
          <p:nvPr/>
        </p:nvSpPr>
        <p:spPr>
          <a:xfrm>
            <a:off x="9326880" y="598017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/>
          <p:cNvSpPr/>
          <p:nvPr/>
        </p:nvSpPr>
        <p:spPr>
          <a:xfrm>
            <a:off x="5500115" y="599389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/>
          <p:cNvSpPr/>
          <p:nvPr/>
        </p:nvSpPr>
        <p:spPr>
          <a:xfrm>
            <a:off x="9326880" y="599389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/>
          <p:cNvSpPr/>
          <p:nvPr/>
        </p:nvSpPr>
        <p:spPr>
          <a:xfrm>
            <a:off x="5500115" y="600760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/>
          <p:cNvSpPr/>
          <p:nvPr/>
        </p:nvSpPr>
        <p:spPr>
          <a:xfrm>
            <a:off x="5747003" y="5829300"/>
            <a:ext cx="713232" cy="192024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0" name="object 360"/>
          <p:cNvSpPr/>
          <p:nvPr/>
        </p:nvSpPr>
        <p:spPr>
          <a:xfrm>
            <a:off x="9326880" y="600760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/>
          <p:cNvSpPr/>
          <p:nvPr/>
        </p:nvSpPr>
        <p:spPr>
          <a:xfrm>
            <a:off x="4293108" y="5856732"/>
            <a:ext cx="1069848" cy="178308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2" name="object 362"/>
          <p:cNvSpPr/>
          <p:nvPr/>
        </p:nvSpPr>
        <p:spPr>
          <a:xfrm>
            <a:off x="5500115" y="60213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/>
          <p:cNvSpPr/>
          <p:nvPr/>
        </p:nvSpPr>
        <p:spPr>
          <a:xfrm>
            <a:off x="9326880" y="602132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/>
          <p:cNvSpPr/>
          <p:nvPr/>
        </p:nvSpPr>
        <p:spPr>
          <a:xfrm>
            <a:off x="5500115" y="603504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/>
          <p:cNvSpPr/>
          <p:nvPr/>
        </p:nvSpPr>
        <p:spPr>
          <a:xfrm>
            <a:off x="9326880" y="603504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/>
          <p:cNvSpPr/>
          <p:nvPr/>
        </p:nvSpPr>
        <p:spPr>
          <a:xfrm>
            <a:off x="5500115" y="60487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/>
          <p:cNvSpPr/>
          <p:nvPr/>
        </p:nvSpPr>
        <p:spPr>
          <a:xfrm>
            <a:off x="9326880" y="604875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/>
          <p:cNvSpPr/>
          <p:nvPr/>
        </p:nvSpPr>
        <p:spPr>
          <a:xfrm>
            <a:off x="5500115" y="60624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/>
          <p:cNvSpPr/>
          <p:nvPr/>
        </p:nvSpPr>
        <p:spPr>
          <a:xfrm>
            <a:off x="9326880" y="606247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/>
          <p:cNvSpPr/>
          <p:nvPr/>
        </p:nvSpPr>
        <p:spPr>
          <a:xfrm>
            <a:off x="5500115" y="607618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/>
          <p:cNvSpPr/>
          <p:nvPr/>
        </p:nvSpPr>
        <p:spPr>
          <a:xfrm>
            <a:off x="9326880" y="607618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/>
          <p:cNvSpPr/>
          <p:nvPr/>
        </p:nvSpPr>
        <p:spPr>
          <a:xfrm>
            <a:off x="5500115" y="60899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/>
          <p:cNvSpPr/>
          <p:nvPr/>
        </p:nvSpPr>
        <p:spPr>
          <a:xfrm>
            <a:off x="9326880" y="608990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/>
          <p:cNvSpPr/>
          <p:nvPr/>
        </p:nvSpPr>
        <p:spPr>
          <a:xfrm>
            <a:off x="5500115" y="610362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/>
          <p:cNvSpPr/>
          <p:nvPr/>
        </p:nvSpPr>
        <p:spPr>
          <a:xfrm>
            <a:off x="9326880" y="610362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/>
          <p:cNvSpPr/>
          <p:nvPr/>
        </p:nvSpPr>
        <p:spPr>
          <a:xfrm>
            <a:off x="5500115" y="611733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/>
          <p:cNvSpPr/>
          <p:nvPr/>
        </p:nvSpPr>
        <p:spPr>
          <a:xfrm>
            <a:off x="9326880" y="611733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/>
          <p:cNvSpPr/>
          <p:nvPr/>
        </p:nvSpPr>
        <p:spPr>
          <a:xfrm>
            <a:off x="5500115" y="613105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/>
          <p:cNvSpPr/>
          <p:nvPr/>
        </p:nvSpPr>
        <p:spPr>
          <a:xfrm>
            <a:off x="9326880" y="613105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/>
          <p:cNvSpPr/>
          <p:nvPr/>
        </p:nvSpPr>
        <p:spPr>
          <a:xfrm>
            <a:off x="5500115" y="614476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/>
          <p:cNvSpPr/>
          <p:nvPr/>
        </p:nvSpPr>
        <p:spPr>
          <a:xfrm>
            <a:off x="9326880" y="614476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/>
          <p:cNvSpPr/>
          <p:nvPr/>
        </p:nvSpPr>
        <p:spPr>
          <a:xfrm>
            <a:off x="5500115" y="615848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/>
          <p:cNvSpPr/>
          <p:nvPr/>
        </p:nvSpPr>
        <p:spPr>
          <a:xfrm>
            <a:off x="9326880" y="615848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/>
          <p:cNvSpPr/>
          <p:nvPr/>
        </p:nvSpPr>
        <p:spPr>
          <a:xfrm>
            <a:off x="5500115" y="617220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/>
          <p:cNvSpPr/>
          <p:nvPr/>
        </p:nvSpPr>
        <p:spPr>
          <a:xfrm>
            <a:off x="9326880" y="617220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/>
          <p:cNvSpPr/>
          <p:nvPr/>
        </p:nvSpPr>
        <p:spPr>
          <a:xfrm>
            <a:off x="5500115" y="618591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/>
          <p:cNvSpPr/>
          <p:nvPr/>
        </p:nvSpPr>
        <p:spPr>
          <a:xfrm>
            <a:off x="9326880" y="618591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/>
          <p:cNvSpPr/>
          <p:nvPr/>
        </p:nvSpPr>
        <p:spPr>
          <a:xfrm>
            <a:off x="5500115" y="619963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/>
          <p:cNvSpPr/>
          <p:nvPr/>
        </p:nvSpPr>
        <p:spPr>
          <a:xfrm>
            <a:off x="9326880" y="619963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/>
          <p:cNvSpPr/>
          <p:nvPr/>
        </p:nvSpPr>
        <p:spPr>
          <a:xfrm>
            <a:off x="5500115" y="621334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/>
          <p:cNvSpPr/>
          <p:nvPr/>
        </p:nvSpPr>
        <p:spPr>
          <a:xfrm>
            <a:off x="9326880" y="621334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/>
          <p:cNvSpPr/>
          <p:nvPr/>
        </p:nvSpPr>
        <p:spPr>
          <a:xfrm>
            <a:off x="5500115" y="622706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/>
          <p:cNvSpPr/>
          <p:nvPr/>
        </p:nvSpPr>
        <p:spPr>
          <a:xfrm>
            <a:off x="5843015" y="6076188"/>
            <a:ext cx="493776" cy="16459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4" name="object 394"/>
          <p:cNvSpPr/>
          <p:nvPr/>
        </p:nvSpPr>
        <p:spPr>
          <a:xfrm>
            <a:off x="9326880" y="622706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/>
          <p:cNvSpPr/>
          <p:nvPr/>
        </p:nvSpPr>
        <p:spPr>
          <a:xfrm>
            <a:off x="5500115" y="624077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/>
          <p:cNvSpPr/>
          <p:nvPr/>
        </p:nvSpPr>
        <p:spPr>
          <a:xfrm>
            <a:off x="9326880" y="624077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/>
          <p:cNvSpPr/>
          <p:nvPr/>
        </p:nvSpPr>
        <p:spPr>
          <a:xfrm>
            <a:off x="5500115" y="625449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/>
          <p:cNvSpPr/>
          <p:nvPr/>
        </p:nvSpPr>
        <p:spPr>
          <a:xfrm>
            <a:off x="9326880" y="625449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/>
          <p:cNvSpPr/>
          <p:nvPr/>
        </p:nvSpPr>
        <p:spPr>
          <a:xfrm>
            <a:off x="5500115" y="626821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/>
          <p:cNvSpPr/>
          <p:nvPr/>
        </p:nvSpPr>
        <p:spPr>
          <a:xfrm>
            <a:off x="9326880" y="626821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/>
          <p:cNvSpPr/>
          <p:nvPr/>
        </p:nvSpPr>
        <p:spPr>
          <a:xfrm>
            <a:off x="5500115" y="628192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/>
          <p:cNvSpPr/>
          <p:nvPr/>
        </p:nvSpPr>
        <p:spPr>
          <a:xfrm>
            <a:off x="9326880" y="628192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/>
          <p:cNvSpPr/>
          <p:nvPr/>
        </p:nvSpPr>
        <p:spPr>
          <a:xfrm>
            <a:off x="5500115" y="629564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/>
          <p:cNvSpPr/>
          <p:nvPr/>
        </p:nvSpPr>
        <p:spPr>
          <a:xfrm>
            <a:off x="9326880" y="629564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/>
          <p:cNvSpPr/>
          <p:nvPr/>
        </p:nvSpPr>
        <p:spPr>
          <a:xfrm>
            <a:off x="5500115" y="630935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/>
          <p:cNvSpPr/>
          <p:nvPr/>
        </p:nvSpPr>
        <p:spPr>
          <a:xfrm>
            <a:off x="9326880" y="6309359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/>
          <p:cNvSpPr/>
          <p:nvPr/>
        </p:nvSpPr>
        <p:spPr>
          <a:xfrm>
            <a:off x="5500115" y="632307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8" name="object 408"/>
          <p:cNvSpPr/>
          <p:nvPr/>
        </p:nvSpPr>
        <p:spPr>
          <a:xfrm>
            <a:off x="9326880" y="632307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9" name="object 409"/>
          <p:cNvSpPr/>
          <p:nvPr/>
        </p:nvSpPr>
        <p:spPr>
          <a:xfrm>
            <a:off x="5500115" y="633679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0" name="object 410"/>
          <p:cNvSpPr/>
          <p:nvPr/>
        </p:nvSpPr>
        <p:spPr>
          <a:xfrm>
            <a:off x="9326880" y="633679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1" name="object 411"/>
          <p:cNvSpPr/>
          <p:nvPr/>
        </p:nvSpPr>
        <p:spPr>
          <a:xfrm>
            <a:off x="5500115" y="635050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2" name="object 412"/>
          <p:cNvSpPr/>
          <p:nvPr/>
        </p:nvSpPr>
        <p:spPr>
          <a:xfrm>
            <a:off x="9326880" y="635050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3" name="object 413"/>
          <p:cNvSpPr/>
          <p:nvPr/>
        </p:nvSpPr>
        <p:spPr>
          <a:xfrm>
            <a:off x="5500115" y="636422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4" name="object 414"/>
          <p:cNvSpPr/>
          <p:nvPr/>
        </p:nvSpPr>
        <p:spPr>
          <a:xfrm>
            <a:off x="9326880" y="636422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5" name="object 415"/>
          <p:cNvSpPr/>
          <p:nvPr/>
        </p:nvSpPr>
        <p:spPr>
          <a:xfrm>
            <a:off x="5500115" y="637794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6" name="object 416"/>
          <p:cNvSpPr/>
          <p:nvPr/>
        </p:nvSpPr>
        <p:spPr>
          <a:xfrm>
            <a:off x="9326880" y="637794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7" name="object 417"/>
          <p:cNvSpPr/>
          <p:nvPr/>
        </p:nvSpPr>
        <p:spPr>
          <a:xfrm>
            <a:off x="5500115" y="639165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8" name="object 418"/>
          <p:cNvSpPr/>
          <p:nvPr/>
        </p:nvSpPr>
        <p:spPr>
          <a:xfrm>
            <a:off x="9326880" y="639165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9" name="object 419"/>
          <p:cNvSpPr/>
          <p:nvPr/>
        </p:nvSpPr>
        <p:spPr>
          <a:xfrm>
            <a:off x="5500115" y="640537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0" name="object 420"/>
          <p:cNvSpPr/>
          <p:nvPr/>
        </p:nvSpPr>
        <p:spPr>
          <a:xfrm>
            <a:off x="9326880" y="640537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1" name="object 421"/>
          <p:cNvSpPr/>
          <p:nvPr/>
        </p:nvSpPr>
        <p:spPr>
          <a:xfrm>
            <a:off x="5500115" y="6419088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2" name="object 422"/>
          <p:cNvSpPr/>
          <p:nvPr/>
        </p:nvSpPr>
        <p:spPr>
          <a:xfrm>
            <a:off x="9326880" y="6419088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3" name="object 423"/>
          <p:cNvSpPr/>
          <p:nvPr/>
        </p:nvSpPr>
        <p:spPr>
          <a:xfrm>
            <a:off x="5500115" y="6432803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4" name="object 424"/>
          <p:cNvSpPr/>
          <p:nvPr/>
        </p:nvSpPr>
        <p:spPr>
          <a:xfrm>
            <a:off x="9326880" y="6432803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5" name="object 425"/>
          <p:cNvSpPr/>
          <p:nvPr/>
        </p:nvSpPr>
        <p:spPr>
          <a:xfrm>
            <a:off x="5500115" y="644652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6" name="object 426"/>
          <p:cNvSpPr/>
          <p:nvPr/>
        </p:nvSpPr>
        <p:spPr>
          <a:xfrm>
            <a:off x="9326880" y="644652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7" name="object 427"/>
          <p:cNvSpPr/>
          <p:nvPr/>
        </p:nvSpPr>
        <p:spPr>
          <a:xfrm>
            <a:off x="5500115" y="646023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8" name="object 428"/>
          <p:cNvSpPr/>
          <p:nvPr/>
        </p:nvSpPr>
        <p:spPr>
          <a:xfrm>
            <a:off x="9326880" y="646023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9" name="object 429"/>
          <p:cNvSpPr/>
          <p:nvPr/>
        </p:nvSpPr>
        <p:spPr>
          <a:xfrm>
            <a:off x="5500115" y="6473952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0" name="object 430"/>
          <p:cNvSpPr/>
          <p:nvPr/>
        </p:nvSpPr>
        <p:spPr>
          <a:xfrm>
            <a:off x="9326880" y="6473952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1" name="object 431"/>
          <p:cNvSpPr/>
          <p:nvPr/>
        </p:nvSpPr>
        <p:spPr>
          <a:xfrm>
            <a:off x="5500115" y="648766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2" name="object 432"/>
          <p:cNvSpPr/>
          <p:nvPr/>
        </p:nvSpPr>
        <p:spPr>
          <a:xfrm>
            <a:off x="9326880" y="648766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3" name="object 433"/>
          <p:cNvSpPr/>
          <p:nvPr/>
        </p:nvSpPr>
        <p:spPr>
          <a:xfrm>
            <a:off x="5500115" y="650138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4" name="object 434"/>
          <p:cNvSpPr/>
          <p:nvPr/>
        </p:nvSpPr>
        <p:spPr>
          <a:xfrm>
            <a:off x="9326880" y="650138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5" name="object 435"/>
          <p:cNvSpPr/>
          <p:nvPr/>
        </p:nvSpPr>
        <p:spPr>
          <a:xfrm>
            <a:off x="5500115" y="651510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6" name="object 436"/>
          <p:cNvSpPr/>
          <p:nvPr/>
        </p:nvSpPr>
        <p:spPr>
          <a:xfrm>
            <a:off x="9326880" y="651510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7" name="object 437"/>
          <p:cNvSpPr/>
          <p:nvPr/>
        </p:nvSpPr>
        <p:spPr>
          <a:xfrm>
            <a:off x="5500115" y="6528816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8" name="object 438"/>
          <p:cNvSpPr/>
          <p:nvPr/>
        </p:nvSpPr>
        <p:spPr>
          <a:xfrm>
            <a:off x="9326880" y="6528816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9" name="object 439"/>
          <p:cNvSpPr/>
          <p:nvPr/>
        </p:nvSpPr>
        <p:spPr>
          <a:xfrm>
            <a:off x="5500115" y="6542531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0" name="object 440"/>
          <p:cNvSpPr/>
          <p:nvPr/>
        </p:nvSpPr>
        <p:spPr>
          <a:xfrm>
            <a:off x="9326880" y="6542531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1" name="object 441"/>
          <p:cNvSpPr/>
          <p:nvPr/>
        </p:nvSpPr>
        <p:spPr>
          <a:xfrm>
            <a:off x="5500115" y="6556247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/>
          <p:cNvSpPr/>
          <p:nvPr/>
        </p:nvSpPr>
        <p:spPr>
          <a:xfrm>
            <a:off x="9326880" y="6556247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/>
          <p:cNvSpPr/>
          <p:nvPr/>
        </p:nvSpPr>
        <p:spPr>
          <a:xfrm>
            <a:off x="5500115" y="6569964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4" name="object 444"/>
          <p:cNvSpPr/>
          <p:nvPr/>
        </p:nvSpPr>
        <p:spPr>
          <a:xfrm>
            <a:off x="9326880" y="6569964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5" name="object 445"/>
          <p:cNvSpPr/>
          <p:nvPr/>
        </p:nvSpPr>
        <p:spPr>
          <a:xfrm>
            <a:off x="5500115" y="6583680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6" name="object 446"/>
          <p:cNvSpPr/>
          <p:nvPr/>
        </p:nvSpPr>
        <p:spPr>
          <a:xfrm>
            <a:off x="9326880" y="6583680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7" name="object 447"/>
          <p:cNvSpPr/>
          <p:nvPr/>
        </p:nvSpPr>
        <p:spPr>
          <a:xfrm>
            <a:off x="5500115" y="6597395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70">
                <a:moveTo>
                  <a:pt x="0" y="13716"/>
                </a:moveTo>
                <a:lnTo>
                  <a:pt x="13716" y="13716"/>
                </a:lnTo>
                <a:lnTo>
                  <a:pt x="13716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8" name="object 448"/>
          <p:cNvSpPr/>
          <p:nvPr/>
        </p:nvSpPr>
        <p:spPr>
          <a:xfrm>
            <a:off x="9326880" y="6597395"/>
            <a:ext cx="32384" cy="13970"/>
          </a:xfrm>
          <a:custGeom>
            <a:avLst/>
            <a:gdLst/>
            <a:ahLst/>
            <a:cxnLst/>
            <a:rect l="l" t="t" r="r" b="b"/>
            <a:pathLst>
              <a:path w="32384" h="13970">
                <a:moveTo>
                  <a:pt x="0" y="13716"/>
                </a:moveTo>
                <a:lnTo>
                  <a:pt x="32003" y="13716"/>
                </a:lnTo>
                <a:lnTo>
                  <a:pt x="32003" y="0"/>
                </a:lnTo>
                <a:lnTo>
                  <a:pt x="0" y="0"/>
                </a:lnTo>
                <a:lnTo>
                  <a:pt x="0" y="13716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9" name="object 449"/>
          <p:cNvSpPr/>
          <p:nvPr/>
        </p:nvSpPr>
        <p:spPr>
          <a:xfrm>
            <a:off x="5500115" y="5212079"/>
            <a:ext cx="3858767" cy="1412748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0" name="object 45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451" name="object 45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452" name="object 45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795780">
              <a:lnSpc>
                <a:spcPct val="100000"/>
              </a:lnSpc>
            </a:pPr>
            <a:r>
              <a:rPr dirty="0"/>
              <a:t>SISD</a:t>
            </a:r>
            <a:r>
              <a:rPr dirty="0" spc="-125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1739" y="1714499"/>
            <a:ext cx="7094220" cy="16097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Model of serial Von Neumann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machine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Logically, single control</a:t>
            </a:r>
            <a:r>
              <a:rPr dirty="0" sz="2400" spc="2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processor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</a:tabLst>
            </a:pPr>
            <a:r>
              <a:rPr dirty="0" sz="2400" spc="-5">
                <a:latin typeface="Arial"/>
                <a:cs typeface="Arial"/>
              </a:rPr>
              <a:t>Includes some supercomputers, such as the 1963  CDC6600 (perhaps the first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5">
                <a:latin typeface="Arial"/>
                <a:cs typeface="Arial"/>
              </a:rPr>
              <a:t>supercomputer)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40608" y="3840479"/>
            <a:ext cx="390143" cy="45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62528" y="38816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45408" y="38816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18559" y="3881627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62528" y="38877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45408" y="38877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18559" y="3887723"/>
            <a:ext cx="12700" cy="0"/>
          </a:xfrm>
          <a:custGeom>
            <a:avLst/>
            <a:gdLst/>
            <a:ahLst/>
            <a:cxnLst/>
            <a:rect l="l" t="t" r="r" b="b"/>
            <a:pathLst>
              <a:path w="12700" h="0">
                <a:moveTo>
                  <a:pt x="0" y="0"/>
                </a:moveTo>
                <a:lnTo>
                  <a:pt x="12191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340608" y="3877055"/>
            <a:ext cx="390143" cy="73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889247" y="3730752"/>
            <a:ext cx="2231135" cy="316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25440" y="41087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425440" y="41208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425440" y="41330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25440" y="41452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25440" y="415747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425440" y="416966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425440" y="41818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425440" y="419404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25440" y="42062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425440" y="42184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25440" y="42306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25440" y="42428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425440" y="425500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425440" y="42672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425440" y="427939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425440" y="429158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25440" y="43037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25440" y="43159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25440" y="43281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25440" y="434035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25440" y="435254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25440" y="436473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425440" y="437692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25440" y="43891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425440" y="44013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425440" y="44135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425440" y="44256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425440" y="44378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425440" y="44500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425440" y="446227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425440" y="447446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425440" y="44866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425440" y="449884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425440" y="45110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425440" y="45232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425440" y="45354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25440" y="45476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425440" y="455980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425440" y="45720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25440" y="458419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425440" y="459638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425440" y="46085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425440" y="46207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425440" y="46329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425440" y="464515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425440" y="465734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425440" y="466953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425440" y="468172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425440" y="46939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5425440" y="47061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5425440" y="47183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425440" y="47304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425440" y="47426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25440" y="47548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425440" y="476707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425440" y="477926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425440" y="47914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425440" y="480364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425440" y="48158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425440" y="48280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25440" y="48402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425440" y="48524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425440" y="486460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25440" y="48768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425440" y="488899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25440" y="490118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25440" y="49133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25440" y="49255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425440" y="49377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425440" y="494995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425440" y="496214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425440" y="497433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25440" y="498652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425440" y="49987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25440" y="50109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425440" y="50231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425440" y="50352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425440" y="50474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425440" y="50596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425440" y="507187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425440" y="508406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425440" y="509625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425440" y="510844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425440" y="512064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425440" y="513283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425440" y="514502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425440" y="515721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425440" y="516940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425440" y="518160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425440" y="519379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425440" y="520598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425440" y="521817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425440" y="5230367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425440" y="524255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425440" y="5254752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425440" y="5266944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425440" y="5279135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425440" y="529132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425440" y="5303520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425440" y="5315711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425440" y="5327903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425440" y="5340096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425440" y="535228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425440" y="5364479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0" y="12191"/>
                </a:moveTo>
                <a:lnTo>
                  <a:pt x="12191" y="12191"/>
                </a:lnTo>
                <a:lnTo>
                  <a:pt x="12191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1D1D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352800" y="4267200"/>
            <a:ext cx="2084831" cy="223113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120" name="object 1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121" name="object 1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660400">
              <a:lnSpc>
                <a:spcPct val="100000"/>
              </a:lnSpc>
            </a:pPr>
            <a:r>
              <a:rPr dirty="0"/>
              <a:t>Von </a:t>
            </a:r>
            <a:r>
              <a:rPr dirty="0" spc="-5"/>
              <a:t>Neumann</a:t>
            </a:r>
            <a:r>
              <a:rPr dirty="0" spc="-90"/>
              <a:t> </a:t>
            </a:r>
            <a:r>
              <a:rPr dirty="0"/>
              <a:t>Architecture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19785" marR="1242060" indent="-342900">
              <a:lnSpc>
                <a:spcPct val="100000"/>
              </a:lnSpc>
              <a:buChar char="•"/>
              <a:tabLst>
                <a:tab pos="819785" algn="l"/>
              </a:tabLst>
            </a:pPr>
            <a:r>
              <a:rPr dirty="0" spc="-5"/>
              <a:t>John von Neumann first authored the general  requirements for an electronic computer in</a:t>
            </a:r>
            <a:r>
              <a:rPr dirty="0" spc="30"/>
              <a:t> </a:t>
            </a:r>
            <a:r>
              <a:rPr dirty="0" spc="-5"/>
              <a:t>1945</a:t>
            </a:r>
          </a:p>
          <a:p>
            <a:pPr marL="81978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819785" algn="l"/>
              </a:tabLst>
            </a:pPr>
            <a:r>
              <a:rPr dirty="0" spc="-5"/>
              <a:t>Aka “stored-program</a:t>
            </a:r>
            <a:r>
              <a:rPr dirty="0" spc="-25"/>
              <a:t> </a:t>
            </a:r>
            <a:r>
              <a:rPr dirty="0" spc="-5"/>
              <a:t>computer”</a:t>
            </a:r>
          </a:p>
          <a:p>
            <a:pPr marL="933450">
              <a:lnSpc>
                <a:spcPct val="100000"/>
              </a:lnSpc>
              <a:spcBef>
                <a:spcPts val="480"/>
              </a:spcBef>
              <a:tabLst>
                <a:tab pos="1220470" algn="l"/>
              </a:tabLst>
            </a:pPr>
            <a:r>
              <a:rPr dirty="0" sz="2000"/>
              <a:t>–	</a:t>
            </a:r>
            <a:r>
              <a:rPr dirty="0" sz="2000" spc="-5"/>
              <a:t>Both </a:t>
            </a:r>
            <a:r>
              <a:rPr dirty="0" sz="2000"/>
              <a:t>program </a:t>
            </a:r>
            <a:r>
              <a:rPr dirty="0" sz="2000" spc="-5"/>
              <a:t>inst. </a:t>
            </a:r>
            <a:r>
              <a:rPr dirty="0" sz="2000"/>
              <a:t>and </a:t>
            </a:r>
            <a:r>
              <a:rPr dirty="0" sz="2000" spc="-5"/>
              <a:t>data </a:t>
            </a:r>
            <a:r>
              <a:rPr dirty="0" sz="2000"/>
              <a:t>are kept </a:t>
            </a:r>
            <a:r>
              <a:rPr dirty="0" sz="2000" spc="-5"/>
              <a:t>in </a:t>
            </a:r>
            <a:r>
              <a:rPr dirty="0" sz="2000"/>
              <a:t>electronic</a:t>
            </a:r>
            <a:r>
              <a:rPr dirty="0" sz="2000" spc="-200"/>
              <a:t> </a:t>
            </a:r>
            <a:r>
              <a:rPr dirty="0" sz="2000"/>
              <a:t>memory</a:t>
            </a:r>
            <a:endParaRPr sz="2000"/>
          </a:p>
          <a:p>
            <a:pPr marL="819785" indent="-342900">
              <a:lnSpc>
                <a:spcPct val="100000"/>
              </a:lnSpc>
              <a:spcBef>
                <a:spcPts val="570"/>
              </a:spcBef>
              <a:buChar char="•"/>
              <a:tabLst>
                <a:tab pos="819785" algn="l"/>
              </a:tabLst>
            </a:pPr>
            <a:r>
              <a:rPr dirty="0" spc="-5"/>
              <a:t>Since then, all computers have followed this basic</a:t>
            </a:r>
            <a:r>
              <a:rPr dirty="0" spc="80"/>
              <a:t> </a:t>
            </a:r>
            <a:r>
              <a:rPr dirty="0" spc="-5"/>
              <a:t>design</a:t>
            </a:r>
          </a:p>
          <a:p>
            <a:pPr marL="81978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819785" algn="l"/>
              </a:tabLst>
            </a:pPr>
            <a:r>
              <a:rPr dirty="0" spc="-5"/>
              <a:t>Four main components: memory, control unit, ALU,</a:t>
            </a:r>
            <a:r>
              <a:rPr dirty="0" spc="30"/>
              <a:t> </a:t>
            </a:r>
            <a:r>
              <a:rPr dirty="0"/>
              <a:t>I/O</a:t>
            </a:r>
          </a:p>
        </p:txBody>
      </p:sp>
      <p:sp>
        <p:nvSpPr>
          <p:cNvPr id="4" name="object 4"/>
          <p:cNvSpPr/>
          <p:nvPr/>
        </p:nvSpPr>
        <p:spPr>
          <a:xfrm>
            <a:off x="457200" y="3886199"/>
            <a:ext cx="9144000" cy="3429000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3999" y="3428999"/>
                </a:lnTo>
                <a:lnTo>
                  <a:pt x="9143999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143000" y="6706361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 h="0">
                <a:moveTo>
                  <a:pt x="0" y="0"/>
                </a:moveTo>
                <a:lnTo>
                  <a:pt x="7772399" y="0"/>
                </a:lnTo>
              </a:path>
            </a:pathLst>
          </a:custGeom>
          <a:ln w="289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48000" y="4038600"/>
            <a:ext cx="2743199" cy="2593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5"/>
              <a:t>Z. Lan</a:t>
            </a:r>
            <a:r>
              <a:rPr dirty="0" spc="-95"/>
              <a:t> </a:t>
            </a:r>
            <a:r>
              <a:rPr dirty="0"/>
              <a:t>(IIT)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75"/>
              </a:lnSpc>
            </a:pPr>
            <a:r>
              <a:rPr dirty="0" spc="-10"/>
              <a:t>C</a:t>
            </a:r>
            <a:r>
              <a:rPr dirty="0" spc="-5"/>
              <a:t>S</a:t>
            </a:r>
            <a:r>
              <a:rPr dirty="0" spc="-5"/>
              <a:t>54</a:t>
            </a:r>
            <a:r>
              <a:rPr dirty="0"/>
              <a:t>6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11760">
              <a:lnSpc>
                <a:spcPts val="1475"/>
              </a:lnSpc>
            </a:pPr>
            <a:r>
              <a:rPr dirty="0"/>
              <a:t>Lecture 2 </a:t>
            </a:r>
            <a:r>
              <a:rPr dirty="0" spc="-5"/>
              <a:t>Page</a:t>
            </a:r>
            <a:r>
              <a:rPr dirty="0" spc="-160"/>
              <a:t> </a:t>
            </a:r>
            <a:fld id="{81D60167-4931-47E6-BA6A-407CBD079E47}" type="slidenum">
              <a:rPr dirty="0"/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2015-10-14T16:48:37Z</dcterms:created>
  <dcterms:modified xsi:type="dcterms:W3CDTF">2015-10-14T16:48:37Z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2015-10-14T00:00:00Z</vt:filetime>
  </property>
  <property fmtid="{D5CDD505-2E9C-101B-9397-08002B2CF9AE}" pid="3" name="Creator">
    <vt:lpwstr>PDFium</vt:lpwstr>
  </property>
  <property fmtid="{D5CDD505-2E9C-101B-9397-08002B2CF9AE}" pid="4" name="LastSaved">
    <vt:filetime>2015-10-14T00:00:00Z</vt:filetime>
  </property>
</Properties>
</file>