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jpg" ContentType="image/jp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3259" y="709675"/>
            <a:ext cx="6151881" cy="636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6002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6002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6002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6002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6002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1514" y="678687"/>
            <a:ext cx="7675370" cy="699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1739" y="1921255"/>
            <a:ext cx="7614921" cy="401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19907" y="6773054"/>
            <a:ext cx="56959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284223" y="6773054"/>
            <a:ext cx="90487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389365" y="6773054"/>
            <a:ext cx="153479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6002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903" y="2972306"/>
            <a:ext cx="6894830" cy="6991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5"/>
              <a:t>“Performance </a:t>
            </a:r>
            <a:r>
              <a:rPr dirty="0" sz="4400"/>
              <a:t>&amp;</a:t>
            </a:r>
            <a:r>
              <a:rPr dirty="0" sz="4400" spc="-75"/>
              <a:t> </a:t>
            </a:r>
            <a:r>
              <a:rPr dirty="0" sz="4400"/>
              <a:t>Evaluation”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002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3403" y="381507"/>
            <a:ext cx="5370195" cy="13411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4880" marR="5080" indent="-932815">
              <a:lnSpc>
                <a:spcPct val="100000"/>
              </a:lnSpc>
            </a:pPr>
            <a:r>
              <a:rPr dirty="0" sz="4400"/>
              <a:t>Fixed-Sized</a:t>
            </a:r>
            <a:r>
              <a:rPr dirty="0" sz="4400" spc="-100"/>
              <a:t> </a:t>
            </a:r>
            <a:r>
              <a:rPr dirty="0" sz="4400" spc="-5"/>
              <a:t>Speedup  </a:t>
            </a:r>
            <a:r>
              <a:rPr dirty="0" sz="4400"/>
              <a:t>Amdahl’s</a:t>
            </a:r>
            <a:r>
              <a:rPr dirty="0" sz="4400" spc="-130"/>
              <a:t> </a:t>
            </a:r>
            <a:r>
              <a:rPr dirty="0" sz="4400" spc="-5"/>
              <a:t>Law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09775" y="2192018"/>
            <a:ext cx="6155055" cy="154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8125" indent="-225425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3200" u="heavy">
                <a:latin typeface="Times New Roman"/>
                <a:cs typeface="Times New Roman"/>
              </a:rPr>
              <a:t>Fixed-Size Speedup </a:t>
            </a:r>
            <a:r>
              <a:rPr dirty="0" sz="3200" spc="-20">
                <a:latin typeface="Times New Roman"/>
                <a:cs typeface="Times New Roman"/>
              </a:rPr>
              <a:t>(Amdahl’s</a:t>
            </a:r>
            <a:r>
              <a:rPr dirty="0" sz="3200" spc="-1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law)</a:t>
            </a:r>
            <a:endParaRPr sz="3200">
              <a:latin typeface="Times New Roman"/>
              <a:cs typeface="Times New Roman"/>
            </a:endParaRPr>
          </a:p>
          <a:p>
            <a:pPr lvl="1" marL="765175" indent="-354965">
              <a:lnSpc>
                <a:spcPct val="100000"/>
              </a:lnSpc>
              <a:spcBef>
                <a:spcPts val="580"/>
              </a:spcBef>
              <a:buChar char="–"/>
              <a:tabLst>
                <a:tab pos="765810" algn="l"/>
              </a:tabLst>
            </a:pPr>
            <a:r>
              <a:rPr dirty="0" sz="2800" spc="-5">
                <a:latin typeface="Times New Roman"/>
                <a:cs typeface="Times New Roman"/>
              </a:rPr>
              <a:t>Emphasis </a:t>
            </a:r>
            <a:r>
              <a:rPr dirty="0" sz="2800">
                <a:latin typeface="Times New Roman"/>
                <a:cs typeface="Times New Roman"/>
              </a:rPr>
              <a:t>on turnaround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time</a:t>
            </a:r>
            <a:endParaRPr sz="2800">
              <a:latin typeface="Times New Roman"/>
              <a:cs typeface="Times New Roman"/>
            </a:endParaRPr>
          </a:p>
          <a:p>
            <a:pPr lvl="1" marL="765175" indent="-354965">
              <a:lnSpc>
                <a:spcPct val="100000"/>
              </a:lnSpc>
              <a:spcBef>
                <a:spcPts val="1005"/>
              </a:spcBef>
              <a:buChar char="–"/>
              <a:tabLst>
                <a:tab pos="765810" algn="l"/>
              </a:tabLst>
            </a:pPr>
            <a:r>
              <a:rPr dirty="0" sz="2800" spc="-5">
                <a:latin typeface="Times New Roman"/>
                <a:cs typeface="Times New Roman"/>
              </a:rPr>
              <a:t>Problem </a:t>
            </a:r>
            <a:r>
              <a:rPr dirty="0" sz="2800" spc="-10">
                <a:latin typeface="Times New Roman"/>
                <a:cs typeface="Times New Roman"/>
              </a:rPr>
              <a:t>size, </a:t>
            </a:r>
            <a:r>
              <a:rPr dirty="0" sz="2800" spc="-5" b="1" i="1">
                <a:latin typeface="Times New Roman"/>
                <a:cs typeface="Times New Roman"/>
              </a:rPr>
              <a:t>W</a:t>
            </a:r>
            <a:r>
              <a:rPr dirty="0" sz="2800" spc="-5">
                <a:latin typeface="Times New Roman"/>
                <a:cs typeface="Times New Roman"/>
              </a:rPr>
              <a:t>, is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fixed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85006" y="3948803"/>
            <a:ext cx="3827779" cy="873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9915" marR="5080" indent="-577850">
              <a:lnSpc>
                <a:spcPct val="115799"/>
              </a:lnSpc>
            </a:pPr>
            <a:r>
              <a:rPr dirty="0" baseline="-34722" sz="3600" spc="-7">
                <a:latin typeface="Symbol"/>
                <a:cs typeface="Symbol"/>
              </a:rPr>
              <a:t></a:t>
            </a:r>
            <a:r>
              <a:rPr dirty="0" baseline="-34722" sz="3600" spc="-7">
                <a:latin typeface="Times New Roman"/>
                <a:cs typeface="Times New Roman"/>
              </a:rPr>
              <a:t> </a:t>
            </a:r>
            <a:r>
              <a:rPr dirty="0" sz="2400" spc="-10" u="sng">
                <a:latin typeface="Times New Roman"/>
                <a:cs typeface="Times New Roman"/>
              </a:rPr>
              <a:t>Uniprocessor </a:t>
            </a:r>
            <a:r>
              <a:rPr dirty="0" sz="2400" spc="-30" u="sng">
                <a:latin typeface="Times New Roman"/>
                <a:cs typeface="Times New Roman"/>
              </a:rPr>
              <a:t>Execution</a:t>
            </a:r>
            <a:r>
              <a:rPr dirty="0" sz="2400" spc="-405" u="sng">
                <a:latin typeface="Times New Roman"/>
                <a:cs typeface="Times New Roman"/>
              </a:rPr>
              <a:t> </a:t>
            </a:r>
            <a:r>
              <a:rPr dirty="0" sz="2400" spc="-25" u="sng">
                <a:latin typeface="Times New Roman"/>
                <a:cs typeface="Times New Roman"/>
              </a:rPr>
              <a:t>Time  </a:t>
            </a:r>
            <a:r>
              <a:rPr dirty="0" sz="2400" spc="-10">
                <a:latin typeface="Times New Roman"/>
                <a:cs typeface="Times New Roman"/>
              </a:rPr>
              <a:t>Parallel</a:t>
            </a:r>
            <a:r>
              <a:rPr dirty="0" sz="2400" spc="-434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Execution </a:t>
            </a:r>
            <a:r>
              <a:rPr dirty="0" sz="2400" spc="-25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797554" y="4347970"/>
            <a:ext cx="139700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i="1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4006" y="4195570"/>
            <a:ext cx="177800" cy="38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i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4006" y="5364477"/>
            <a:ext cx="177800" cy="38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i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7554" y="5516877"/>
            <a:ext cx="139700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i="1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5006" y="5117711"/>
            <a:ext cx="4121150" cy="873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9915" marR="5080" indent="-577850">
              <a:lnSpc>
                <a:spcPct val="115799"/>
              </a:lnSpc>
            </a:pPr>
            <a:r>
              <a:rPr dirty="0" baseline="-34722" sz="3600" spc="-7">
                <a:latin typeface="Symbol"/>
                <a:cs typeface="Symbol"/>
              </a:rPr>
              <a:t></a:t>
            </a:r>
            <a:r>
              <a:rPr dirty="0" baseline="-34722" sz="3600" spc="-270">
                <a:latin typeface="Times New Roman"/>
                <a:cs typeface="Times New Roman"/>
              </a:rPr>
              <a:t> </a:t>
            </a:r>
            <a:r>
              <a:rPr dirty="0" sz="2400" spc="-10" u="sng">
                <a:latin typeface="Times New Roman"/>
                <a:cs typeface="Times New Roman"/>
              </a:rPr>
              <a:t>Uniprocessor</a:t>
            </a:r>
            <a:r>
              <a:rPr dirty="0" sz="2400" spc="-225" u="sng">
                <a:latin typeface="Times New Roman"/>
                <a:cs typeface="Times New Roman"/>
              </a:rPr>
              <a:t> </a:t>
            </a:r>
            <a:r>
              <a:rPr dirty="0" sz="2400" spc="-30" u="sng">
                <a:latin typeface="Times New Roman"/>
                <a:cs typeface="Times New Roman"/>
              </a:rPr>
              <a:t>Time</a:t>
            </a:r>
            <a:r>
              <a:rPr dirty="0" sz="2400" spc="-250" u="sng">
                <a:latin typeface="Times New Roman"/>
                <a:cs typeface="Times New Roman"/>
              </a:rPr>
              <a:t> </a:t>
            </a:r>
            <a:r>
              <a:rPr dirty="0" sz="2400" spc="-35" u="sng">
                <a:latin typeface="Times New Roman"/>
                <a:cs typeface="Times New Roman"/>
              </a:rPr>
              <a:t>of</a:t>
            </a:r>
            <a:r>
              <a:rPr dirty="0" sz="2400" spc="-40" u="sng">
                <a:latin typeface="Times New Roman"/>
                <a:cs typeface="Times New Roman"/>
              </a:rPr>
              <a:t> </a:t>
            </a:r>
            <a:r>
              <a:rPr dirty="0" sz="2400" spc="-25" u="sng">
                <a:latin typeface="Times New Roman"/>
                <a:cs typeface="Times New Roman"/>
              </a:rPr>
              <a:t>Solving</a:t>
            </a:r>
            <a:r>
              <a:rPr dirty="0" sz="2400" spc="-385" u="sng">
                <a:latin typeface="Times New Roman"/>
                <a:cs typeface="Times New Roman"/>
              </a:rPr>
              <a:t> </a:t>
            </a:r>
            <a:r>
              <a:rPr dirty="0" sz="2400" spc="-5" i="1" u="sng">
                <a:latin typeface="Times New Roman"/>
                <a:cs typeface="Times New Roman"/>
              </a:rPr>
              <a:t>W  </a:t>
            </a:r>
            <a:r>
              <a:rPr dirty="0" sz="2400">
                <a:latin typeface="Times New Roman"/>
                <a:cs typeface="Times New Roman"/>
              </a:rPr>
              <a:t>ParallelTime</a:t>
            </a:r>
            <a:r>
              <a:rPr dirty="0" sz="2400" spc="-26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of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Solving</a:t>
            </a:r>
            <a:r>
              <a:rPr dirty="0" sz="2400" spc="-39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3082" y="856487"/>
            <a:ext cx="2870200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5" u="heavy">
                <a:solidFill>
                  <a:srgbClr val="003299"/>
                </a:solidFill>
                <a:latin typeface="Arial"/>
                <a:cs typeface="Arial"/>
              </a:rPr>
              <a:t>Amdahl’s</a:t>
            </a:r>
            <a:r>
              <a:rPr dirty="0" sz="3600" spc="-85" u="heavy">
                <a:solidFill>
                  <a:srgbClr val="003299"/>
                </a:solidFill>
                <a:latin typeface="Arial"/>
                <a:cs typeface="Arial"/>
              </a:rPr>
              <a:t> </a:t>
            </a:r>
            <a:r>
              <a:rPr dirty="0" sz="3600" spc="-5" u="heavy">
                <a:solidFill>
                  <a:srgbClr val="003299"/>
                </a:solidFill>
                <a:latin typeface="Arial"/>
                <a:cs typeface="Arial"/>
              </a:rPr>
              <a:t>Law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39" y="1778507"/>
            <a:ext cx="626554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000" spc="-5" b="1" u="sng">
                <a:latin typeface="Arial"/>
                <a:cs typeface="Arial"/>
              </a:rPr>
              <a:t>Amdahl’s </a:t>
            </a:r>
            <a:r>
              <a:rPr dirty="0" sz="2000" spc="-10" b="1" u="sng">
                <a:latin typeface="Arial"/>
                <a:cs typeface="Arial"/>
              </a:rPr>
              <a:t>law </a:t>
            </a:r>
            <a:r>
              <a:rPr dirty="0" sz="2000" spc="-5">
                <a:latin typeface="Arial"/>
                <a:cs typeface="Arial"/>
              </a:rPr>
              <a:t>gives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limit </a:t>
            </a:r>
            <a:r>
              <a:rPr dirty="0" sz="2000">
                <a:latin typeface="Arial"/>
                <a:cs typeface="Arial"/>
              </a:rPr>
              <a:t>on speedup </a:t>
            </a:r>
            <a:r>
              <a:rPr dirty="0" sz="2000" spc="-5">
                <a:latin typeface="Arial"/>
                <a:cs typeface="Arial"/>
              </a:rPr>
              <a:t>in terms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100" spc="-65" i="1">
                <a:latin typeface="Symbol"/>
                <a:cs typeface="Symbol"/>
              </a:rPr>
              <a:t>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7" y="1345183"/>
            <a:ext cx="6569075" cy="461009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5575" indent="-142875">
              <a:lnSpc>
                <a:spcPct val="100000"/>
              </a:lnSpc>
              <a:buSzPct val="114285"/>
              <a:buChar char="•"/>
              <a:tabLst>
                <a:tab pos="156210" algn="l"/>
              </a:tabLst>
            </a:pPr>
            <a:r>
              <a:rPr dirty="0" sz="2800" spc="-5" u="heavy">
                <a:solidFill>
                  <a:srgbClr val="000000"/>
                </a:solidFill>
              </a:rPr>
              <a:t> </a:t>
            </a:r>
            <a:r>
              <a:rPr dirty="0" sz="2800" spc="204" u="heavy">
                <a:solidFill>
                  <a:srgbClr val="000000"/>
                </a:solidFill>
              </a:rPr>
              <a:t> </a:t>
            </a:r>
            <a:r>
              <a:rPr dirty="0" sz="2800" spc="-5" u="heavy">
                <a:solidFill>
                  <a:srgbClr val="000000"/>
                </a:solidFill>
              </a:rPr>
              <a:t>Fixed-Size </a:t>
            </a:r>
            <a:r>
              <a:rPr dirty="0" sz="2800" u="heavy">
                <a:solidFill>
                  <a:srgbClr val="000000"/>
                </a:solidFill>
              </a:rPr>
              <a:t>Speedup </a:t>
            </a:r>
            <a:r>
              <a:rPr dirty="0" sz="2800" spc="-5" u="heavy">
                <a:solidFill>
                  <a:srgbClr val="000000"/>
                </a:solidFill>
              </a:rPr>
              <a:t>(Amdahl Law,</a:t>
            </a:r>
            <a:r>
              <a:rPr dirty="0" sz="2800" spc="45" u="heavy">
                <a:solidFill>
                  <a:srgbClr val="000000"/>
                </a:solidFill>
              </a:rPr>
              <a:t> </a:t>
            </a:r>
            <a:r>
              <a:rPr dirty="0" sz="2800" u="heavy">
                <a:solidFill>
                  <a:srgbClr val="000000"/>
                </a:solidFill>
              </a:rPr>
              <a:t>‘67)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095500" y="2109216"/>
            <a:ext cx="76200" cy="1777364"/>
          </a:xfrm>
          <a:custGeom>
            <a:avLst/>
            <a:gdLst/>
            <a:ahLst/>
            <a:cxnLst/>
            <a:rect l="l" t="t" r="r" b="b"/>
            <a:pathLst>
              <a:path w="76200" h="177736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2483"/>
                </a:lnTo>
                <a:lnTo>
                  <a:pt x="44195" y="62483"/>
                </a:lnTo>
                <a:lnTo>
                  <a:pt x="44195" y="76199"/>
                </a:lnTo>
                <a:lnTo>
                  <a:pt x="76199" y="76199"/>
                </a:lnTo>
                <a:close/>
              </a:path>
              <a:path w="76200" h="1777364">
                <a:moveTo>
                  <a:pt x="44195" y="76199"/>
                </a:moveTo>
                <a:lnTo>
                  <a:pt x="44195" y="62483"/>
                </a:lnTo>
                <a:lnTo>
                  <a:pt x="33527" y="62483"/>
                </a:lnTo>
                <a:lnTo>
                  <a:pt x="33527" y="76199"/>
                </a:lnTo>
                <a:lnTo>
                  <a:pt x="44195" y="76199"/>
                </a:lnTo>
                <a:close/>
              </a:path>
              <a:path w="76200" h="1777364">
                <a:moveTo>
                  <a:pt x="44195" y="1776983"/>
                </a:moveTo>
                <a:lnTo>
                  <a:pt x="44195" y="76199"/>
                </a:lnTo>
                <a:lnTo>
                  <a:pt x="33527" y="76199"/>
                </a:lnTo>
                <a:lnTo>
                  <a:pt x="33527" y="1776983"/>
                </a:lnTo>
                <a:lnTo>
                  <a:pt x="44195" y="1776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33600" y="3480815"/>
            <a:ext cx="457200" cy="405765"/>
          </a:xfrm>
          <a:custGeom>
            <a:avLst/>
            <a:gdLst/>
            <a:ahLst/>
            <a:cxnLst/>
            <a:rect l="l" t="t" r="r" b="b"/>
            <a:pathLst>
              <a:path w="457200" h="405764">
                <a:moveTo>
                  <a:pt x="0" y="0"/>
                </a:moveTo>
                <a:lnTo>
                  <a:pt x="0" y="405383"/>
                </a:lnTo>
                <a:lnTo>
                  <a:pt x="457199" y="405383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29027" y="3476244"/>
            <a:ext cx="467995" cy="410209"/>
          </a:xfrm>
          <a:custGeom>
            <a:avLst/>
            <a:gdLst/>
            <a:ahLst/>
            <a:cxnLst/>
            <a:rect l="l" t="t" r="r" b="b"/>
            <a:pathLst>
              <a:path w="467994" h="410210">
                <a:moveTo>
                  <a:pt x="467867" y="409955"/>
                </a:moveTo>
                <a:lnTo>
                  <a:pt x="467867" y="0"/>
                </a:lnTo>
                <a:lnTo>
                  <a:pt x="0" y="0"/>
                </a:lnTo>
                <a:lnTo>
                  <a:pt x="0" y="409955"/>
                </a:lnTo>
                <a:lnTo>
                  <a:pt x="4571" y="40995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409955"/>
                </a:lnTo>
                <a:lnTo>
                  <a:pt x="467867" y="409955"/>
                </a:lnTo>
                <a:close/>
              </a:path>
              <a:path w="467994" h="410210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4" h="410210">
                <a:moveTo>
                  <a:pt x="10667" y="409955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409955"/>
                </a:lnTo>
                <a:lnTo>
                  <a:pt x="10667" y="409955"/>
                </a:lnTo>
                <a:close/>
              </a:path>
              <a:path w="467994" h="410210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4" h="410210">
                <a:moveTo>
                  <a:pt x="461771" y="409955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409955"/>
                </a:lnTo>
                <a:lnTo>
                  <a:pt x="461771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33600" y="2947416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0" y="533399"/>
                </a:lnTo>
                <a:lnTo>
                  <a:pt x="457199" y="5333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29027" y="2942844"/>
            <a:ext cx="467995" cy="542925"/>
          </a:xfrm>
          <a:custGeom>
            <a:avLst/>
            <a:gdLst/>
            <a:ahLst/>
            <a:cxnLst/>
            <a:rect l="l" t="t" r="r" b="b"/>
            <a:pathLst>
              <a:path w="467994" h="542925">
                <a:moveTo>
                  <a:pt x="467867" y="542543"/>
                </a:moveTo>
                <a:lnTo>
                  <a:pt x="467867" y="0"/>
                </a:lnTo>
                <a:lnTo>
                  <a:pt x="0" y="0"/>
                </a:lnTo>
                <a:lnTo>
                  <a:pt x="0" y="542543"/>
                </a:lnTo>
                <a:lnTo>
                  <a:pt x="4571" y="542543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542543"/>
                </a:lnTo>
                <a:lnTo>
                  <a:pt x="467867" y="542543"/>
                </a:lnTo>
                <a:close/>
              </a:path>
              <a:path w="467994" h="542925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4" h="542925">
                <a:moveTo>
                  <a:pt x="10667" y="533399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533399"/>
                </a:lnTo>
                <a:lnTo>
                  <a:pt x="10667" y="533399"/>
                </a:lnTo>
                <a:close/>
              </a:path>
              <a:path w="467994" h="542925">
                <a:moveTo>
                  <a:pt x="461771" y="533399"/>
                </a:moveTo>
                <a:lnTo>
                  <a:pt x="4571" y="533399"/>
                </a:lnTo>
                <a:lnTo>
                  <a:pt x="10667" y="537971"/>
                </a:lnTo>
                <a:lnTo>
                  <a:pt x="10667" y="542543"/>
                </a:lnTo>
                <a:lnTo>
                  <a:pt x="457199" y="542543"/>
                </a:lnTo>
                <a:lnTo>
                  <a:pt x="457199" y="537971"/>
                </a:lnTo>
                <a:lnTo>
                  <a:pt x="461771" y="533399"/>
                </a:lnTo>
                <a:close/>
              </a:path>
              <a:path w="467994" h="542925">
                <a:moveTo>
                  <a:pt x="10667" y="542543"/>
                </a:moveTo>
                <a:lnTo>
                  <a:pt x="10667" y="537971"/>
                </a:lnTo>
                <a:lnTo>
                  <a:pt x="4571" y="533399"/>
                </a:lnTo>
                <a:lnTo>
                  <a:pt x="4571" y="542543"/>
                </a:lnTo>
                <a:lnTo>
                  <a:pt x="10667" y="542543"/>
                </a:lnTo>
                <a:close/>
              </a:path>
              <a:path w="467994" h="5429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4" h="542925">
                <a:moveTo>
                  <a:pt x="461771" y="5333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533399"/>
                </a:lnTo>
                <a:lnTo>
                  <a:pt x="461771" y="533399"/>
                </a:lnTo>
                <a:close/>
              </a:path>
              <a:path w="467994" h="542925">
                <a:moveTo>
                  <a:pt x="461771" y="542543"/>
                </a:moveTo>
                <a:lnTo>
                  <a:pt x="461771" y="533399"/>
                </a:lnTo>
                <a:lnTo>
                  <a:pt x="457199" y="537971"/>
                </a:lnTo>
                <a:lnTo>
                  <a:pt x="457199" y="542543"/>
                </a:lnTo>
                <a:lnTo>
                  <a:pt x="461771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90800" y="3480815"/>
            <a:ext cx="457200" cy="405765"/>
          </a:xfrm>
          <a:custGeom>
            <a:avLst/>
            <a:gdLst/>
            <a:ahLst/>
            <a:cxnLst/>
            <a:rect l="l" t="t" r="r" b="b"/>
            <a:pathLst>
              <a:path w="457200" h="405764">
                <a:moveTo>
                  <a:pt x="0" y="0"/>
                </a:moveTo>
                <a:lnTo>
                  <a:pt x="0" y="405383"/>
                </a:lnTo>
                <a:lnTo>
                  <a:pt x="457199" y="405383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86227" y="3476244"/>
            <a:ext cx="467995" cy="410209"/>
          </a:xfrm>
          <a:custGeom>
            <a:avLst/>
            <a:gdLst/>
            <a:ahLst/>
            <a:cxnLst/>
            <a:rect l="l" t="t" r="r" b="b"/>
            <a:pathLst>
              <a:path w="467994" h="410210">
                <a:moveTo>
                  <a:pt x="467867" y="409955"/>
                </a:moveTo>
                <a:lnTo>
                  <a:pt x="467867" y="0"/>
                </a:lnTo>
                <a:lnTo>
                  <a:pt x="0" y="0"/>
                </a:lnTo>
                <a:lnTo>
                  <a:pt x="0" y="409955"/>
                </a:lnTo>
                <a:lnTo>
                  <a:pt x="4571" y="40995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409955"/>
                </a:lnTo>
                <a:lnTo>
                  <a:pt x="467867" y="409955"/>
                </a:lnTo>
                <a:close/>
              </a:path>
              <a:path w="467994" h="410210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4" h="410210">
                <a:moveTo>
                  <a:pt x="10667" y="409955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409955"/>
                </a:lnTo>
                <a:lnTo>
                  <a:pt x="10667" y="409955"/>
                </a:lnTo>
                <a:close/>
              </a:path>
              <a:path w="467994" h="410210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4" h="410210">
                <a:moveTo>
                  <a:pt x="461771" y="409955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409955"/>
                </a:lnTo>
                <a:lnTo>
                  <a:pt x="461771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8000" y="3480815"/>
            <a:ext cx="457200" cy="405765"/>
          </a:xfrm>
          <a:custGeom>
            <a:avLst/>
            <a:gdLst/>
            <a:ahLst/>
            <a:cxnLst/>
            <a:rect l="l" t="t" r="r" b="b"/>
            <a:pathLst>
              <a:path w="457200" h="405764">
                <a:moveTo>
                  <a:pt x="0" y="0"/>
                </a:moveTo>
                <a:lnTo>
                  <a:pt x="0" y="405383"/>
                </a:lnTo>
                <a:lnTo>
                  <a:pt x="457199" y="405383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3427" y="3476244"/>
            <a:ext cx="467995" cy="410209"/>
          </a:xfrm>
          <a:custGeom>
            <a:avLst/>
            <a:gdLst/>
            <a:ahLst/>
            <a:cxnLst/>
            <a:rect l="l" t="t" r="r" b="b"/>
            <a:pathLst>
              <a:path w="467995" h="410210">
                <a:moveTo>
                  <a:pt x="467867" y="409955"/>
                </a:moveTo>
                <a:lnTo>
                  <a:pt x="467867" y="0"/>
                </a:lnTo>
                <a:lnTo>
                  <a:pt x="0" y="0"/>
                </a:lnTo>
                <a:lnTo>
                  <a:pt x="0" y="409955"/>
                </a:lnTo>
                <a:lnTo>
                  <a:pt x="4571" y="40995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409955"/>
                </a:lnTo>
                <a:lnTo>
                  <a:pt x="467867" y="409955"/>
                </a:lnTo>
                <a:close/>
              </a:path>
              <a:path w="467995" h="410210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5" h="410210">
                <a:moveTo>
                  <a:pt x="10667" y="409955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409955"/>
                </a:lnTo>
                <a:lnTo>
                  <a:pt x="10667" y="409955"/>
                </a:lnTo>
                <a:close/>
              </a:path>
              <a:path w="467995" h="410210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5" h="410210">
                <a:moveTo>
                  <a:pt x="461771" y="409955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409955"/>
                </a:lnTo>
                <a:lnTo>
                  <a:pt x="461771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62400" y="3480815"/>
            <a:ext cx="457200" cy="405765"/>
          </a:xfrm>
          <a:custGeom>
            <a:avLst/>
            <a:gdLst/>
            <a:ahLst/>
            <a:cxnLst/>
            <a:rect l="l" t="t" r="r" b="b"/>
            <a:pathLst>
              <a:path w="457200" h="405764">
                <a:moveTo>
                  <a:pt x="0" y="0"/>
                </a:moveTo>
                <a:lnTo>
                  <a:pt x="0" y="405383"/>
                </a:lnTo>
                <a:lnTo>
                  <a:pt x="457199" y="405383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57827" y="3476244"/>
            <a:ext cx="467995" cy="410209"/>
          </a:xfrm>
          <a:custGeom>
            <a:avLst/>
            <a:gdLst/>
            <a:ahLst/>
            <a:cxnLst/>
            <a:rect l="l" t="t" r="r" b="b"/>
            <a:pathLst>
              <a:path w="467995" h="410210">
                <a:moveTo>
                  <a:pt x="467867" y="409955"/>
                </a:moveTo>
                <a:lnTo>
                  <a:pt x="467867" y="0"/>
                </a:lnTo>
                <a:lnTo>
                  <a:pt x="0" y="0"/>
                </a:lnTo>
                <a:lnTo>
                  <a:pt x="0" y="409955"/>
                </a:lnTo>
                <a:lnTo>
                  <a:pt x="4571" y="40995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409955"/>
                </a:lnTo>
                <a:lnTo>
                  <a:pt x="467867" y="409955"/>
                </a:lnTo>
                <a:close/>
              </a:path>
              <a:path w="467995" h="410210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5" h="410210">
                <a:moveTo>
                  <a:pt x="10667" y="409955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409955"/>
                </a:lnTo>
                <a:lnTo>
                  <a:pt x="10667" y="409955"/>
                </a:lnTo>
                <a:close/>
              </a:path>
              <a:path w="467995" h="410210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5" h="410210">
                <a:moveTo>
                  <a:pt x="461771" y="409955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409955"/>
                </a:lnTo>
                <a:lnTo>
                  <a:pt x="461771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05200" y="3480815"/>
            <a:ext cx="457200" cy="405765"/>
          </a:xfrm>
          <a:custGeom>
            <a:avLst/>
            <a:gdLst/>
            <a:ahLst/>
            <a:cxnLst/>
            <a:rect l="l" t="t" r="r" b="b"/>
            <a:pathLst>
              <a:path w="457200" h="405764">
                <a:moveTo>
                  <a:pt x="0" y="0"/>
                </a:moveTo>
                <a:lnTo>
                  <a:pt x="0" y="405383"/>
                </a:lnTo>
                <a:lnTo>
                  <a:pt x="457199" y="405383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00627" y="3476244"/>
            <a:ext cx="467995" cy="410209"/>
          </a:xfrm>
          <a:custGeom>
            <a:avLst/>
            <a:gdLst/>
            <a:ahLst/>
            <a:cxnLst/>
            <a:rect l="l" t="t" r="r" b="b"/>
            <a:pathLst>
              <a:path w="467995" h="410210">
                <a:moveTo>
                  <a:pt x="467867" y="409955"/>
                </a:moveTo>
                <a:lnTo>
                  <a:pt x="467867" y="0"/>
                </a:lnTo>
                <a:lnTo>
                  <a:pt x="0" y="0"/>
                </a:lnTo>
                <a:lnTo>
                  <a:pt x="0" y="409955"/>
                </a:lnTo>
                <a:lnTo>
                  <a:pt x="4571" y="40995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409955"/>
                </a:lnTo>
                <a:lnTo>
                  <a:pt x="467867" y="409955"/>
                </a:lnTo>
                <a:close/>
              </a:path>
              <a:path w="467995" h="410210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5" h="410210">
                <a:moveTo>
                  <a:pt x="10667" y="409955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409955"/>
                </a:lnTo>
                <a:lnTo>
                  <a:pt x="10667" y="409955"/>
                </a:lnTo>
                <a:close/>
              </a:path>
              <a:path w="467995" h="410210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5" h="410210">
                <a:moveTo>
                  <a:pt x="461771" y="409955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409955"/>
                </a:lnTo>
                <a:lnTo>
                  <a:pt x="461771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90800" y="2947416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0" y="533399"/>
                </a:lnTo>
                <a:lnTo>
                  <a:pt x="457199" y="5333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86227" y="2942844"/>
            <a:ext cx="467995" cy="542925"/>
          </a:xfrm>
          <a:custGeom>
            <a:avLst/>
            <a:gdLst/>
            <a:ahLst/>
            <a:cxnLst/>
            <a:rect l="l" t="t" r="r" b="b"/>
            <a:pathLst>
              <a:path w="467994" h="542925">
                <a:moveTo>
                  <a:pt x="467867" y="542543"/>
                </a:moveTo>
                <a:lnTo>
                  <a:pt x="467867" y="0"/>
                </a:lnTo>
                <a:lnTo>
                  <a:pt x="0" y="0"/>
                </a:lnTo>
                <a:lnTo>
                  <a:pt x="0" y="542543"/>
                </a:lnTo>
                <a:lnTo>
                  <a:pt x="4571" y="542543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542543"/>
                </a:lnTo>
                <a:lnTo>
                  <a:pt x="467867" y="542543"/>
                </a:lnTo>
                <a:close/>
              </a:path>
              <a:path w="467994" h="542925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4" h="542925">
                <a:moveTo>
                  <a:pt x="10667" y="533399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533399"/>
                </a:lnTo>
                <a:lnTo>
                  <a:pt x="10667" y="533399"/>
                </a:lnTo>
                <a:close/>
              </a:path>
              <a:path w="467994" h="542925">
                <a:moveTo>
                  <a:pt x="461771" y="533399"/>
                </a:moveTo>
                <a:lnTo>
                  <a:pt x="4571" y="533399"/>
                </a:lnTo>
                <a:lnTo>
                  <a:pt x="10667" y="537971"/>
                </a:lnTo>
                <a:lnTo>
                  <a:pt x="10667" y="542543"/>
                </a:lnTo>
                <a:lnTo>
                  <a:pt x="457199" y="542543"/>
                </a:lnTo>
                <a:lnTo>
                  <a:pt x="457199" y="537971"/>
                </a:lnTo>
                <a:lnTo>
                  <a:pt x="461771" y="533399"/>
                </a:lnTo>
                <a:close/>
              </a:path>
              <a:path w="467994" h="542925">
                <a:moveTo>
                  <a:pt x="10667" y="542543"/>
                </a:moveTo>
                <a:lnTo>
                  <a:pt x="10667" y="537971"/>
                </a:lnTo>
                <a:lnTo>
                  <a:pt x="4571" y="533399"/>
                </a:lnTo>
                <a:lnTo>
                  <a:pt x="4571" y="542543"/>
                </a:lnTo>
                <a:lnTo>
                  <a:pt x="10667" y="542543"/>
                </a:lnTo>
                <a:close/>
              </a:path>
              <a:path w="467994" h="5429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4" h="542925">
                <a:moveTo>
                  <a:pt x="461771" y="5333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533399"/>
                </a:lnTo>
                <a:lnTo>
                  <a:pt x="461771" y="533399"/>
                </a:lnTo>
                <a:close/>
              </a:path>
              <a:path w="467994" h="542925">
                <a:moveTo>
                  <a:pt x="461771" y="542543"/>
                </a:moveTo>
                <a:lnTo>
                  <a:pt x="461771" y="533399"/>
                </a:lnTo>
                <a:lnTo>
                  <a:pt x="457199" y="537971"/>
                </a:lnTo>
                <a:lnTo>
                  <a:pt x="457199" y="542543"/>
                </a:lnTo>
                <a:lnTo>
                  <a:pt x="461771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48000" y="2947416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0" y="533399"/>
                </a:lnTo>
                <a:lnTo>
                  <a:pt x="457199" y="5333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43427" y="2942844"/>
            <a:ext cx="467995" cy="542925"/>
          </a:xfrm>
          <a:custGeom>
            <a:avLst/>
            <a:gdLst/>
            <a:ahLst/>
            <a:cxnLst/>
            <a:rect l="l" t="t" r="r" b="b"/>
            <a:pathLst>
              <a:path w="467995" h="542925">
                <a:moveTo>
                  <a:pt x="467867" y="542543"/>
                </a:moveTo>
                <a:lnTo>
                  <a:pt x="467867" y="0"/>
                </a:lnTo>
                <a:lnTo>
                  <a:pt x="0" y="0"/>
                </a:lnTo>
                <a:lnTo>
                  <a:pt x="0" y="542543"/>
                </a:lnTo>
                <a:lnTo>
                  <a:pt x="4571" y="542543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542543"/>
                </a:lnTo>
                <a:lnTo>
                  <a:pt x="467867" y="542543"/>
                </a:lnTo>
                <a:close/>
              </a:path>
              <a:path w="467995" h="542925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5" h="542925">
                <a:moveTo>
                  <a:pt x="10667" y="533399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533399"/>
                </a:lnTo>
                <a:lnTo>
                  <a:pt x="10667" y="533399"/>
                </a:lnTo>
                <a:close/>
              </a:path>
              <a:path w="467995" h="542925">
                <a:moveTo>
                  <a:pt x="461771" y="533399"/>
                </a:moveTo>
                <a:lnTo>
                  <a:pt x="4571" y="533399"/>
                </a:lnTo>
                <a:lnTo>
                  <a:pt x="10667" y="537971"/>
                </a:lnTo>
                <a:lnTo>
                  <a:pt x="10667" y="542543"/>
                </a:lnTo>
                <a:lnTo>
                  <a:pt x="457199" y="542543"/>
                </a:lnTo>
                <a:lnTo>
                  <a:pt x="457199" y="537971"/>
                </a:lnTo>
                <a:lnTo>
                  <a:pt x="461771" y="533399"/>
                </a:lnTo>
                <a:close/>
              </a:path>
              <a:path w="467995" h="542925">
                <a:moveTo>
                  <a:pt x="10667" y="542543"/>
                </a:moveTo>
                <a:lnTo>
                  <a:pt x="10667" y="537971"/>
                </a:lnTo>
                <a:lnTo>
                  <a:pt x="4571" y="533399"/>
                </a:lnTo>
                <a:lnTo>
                  <a:pt x="4571" y="542543"/>
                </a:lnTo>
                <a:lnTo>
                  <a:pt x="10667" y="542543"/>
                </a:lnTo>
                <a:close/>
              </a:path>
              <a:path w="467995" h="5429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5" h="542925">
                <a:moveTo>
                  <a:pt x="461771" y="5333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533399"/>
                </a:lnTo>
                <a:lnTo>
                  <a:pt x="461771" y="533399"/>
                </a:lnTo>
                <a:close/>
              </a:path>
              <a:path w="467995" h="542925">
                <a:moveTo>
                  <a:pt x="461771" y="542543"/>
                </a:moveTo>
                <a:lnTo>
                  <a:pt x="461771" y="533399"/>
                </a:lnTo>
                <a:lnTo>
                  <a:pt x="457199" y="537971"/>
                </a:lnTo>
                <a:lnTo>
                  <a:pt x="457199" y="542543"/>
                </a:lnTo>
                <a:lnTo>
                  <a:pt x="461771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05200" y="2947416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0" y="533399"/>
                </a:lnTo>
                <a:lnTo>
                  <a:pt x="457199" y="5333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00627" y="2942844"/>
            <a:ext cx="467995" cy="542925"/>
          </a:xfrm>
          <a:custGeom>
            <a:avLst/>
            <a:gdLst/>
            <a:ahLst/>
            <a:cxnLst/>
            <a:rect l="l" t="t" r="r" b="b"/>
            <a:pathLst>
              <a:path w="467995" h="542925">
                <a:moveTo>
                  <a:pt x="467867" y="542543"/>
                </a:moveTo>
                <a:lnTo>
                  <a:pt x="467867" y="0"/>
                </a:lnTo>
                <a:lnTo>
                  <a:pt x="0" y="0"/>
                </a:lnTo>
                <a:lnTo>
                  <a:pt x="0" y="542543"/>
                </a:lnTo>
                <a:lnTo>
                  <a:pt x="4571" y="542543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542543"/>
                </a:lnTo>
                <a:lnTo>
                  <a:pt x="467867" y="542543"/>
                </a:lnTo>
                <a:close/>
              </a:path>
              <a:path w="467995" h="542925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5" h="542925">
                <a:moveTo>
                  <a:pt x="10667" y="533399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533399"/>
                </a:lnTo>
                <a:lnTo>
                  <a:pt x="10667" y="533399"/>
                </a:lnTo>
                <a:close/>
              </a:path>
              <a:path w="467995" h="542925">
                <a:moveTo>
                  <a:pt x="461771" y="533399"/>
                </a:moveTo>
                <a:lnTo>
                  <a:pt x="4571" y="533399"/>
                </a:lnTo>
                <a:lnTo>
                  <a:pt x="10667" y="537971"/>
                </a:lnTo>
                <a:lnTo>
                  <a:pt x="10667" y="542543"/>
                </a:lnTo>
                <a:lnTo>
                  <a:pt x="457199" y="542543"/>
                </a:lnTo>
                <a:lnTo>
                  <a:pt x="457199" y="537971"/>
                </a:lnTo>
                <a:lnTo>
                  <a:pt x="461771" y="533399"/>
                </a:lnTo>
                <a:close/>
              </a:path>
              <a:path w="467995" h="542925">
                <a:moveTo>
                  <a:pt x="10667" y="542543"/>
                </a:moveTo>
                <a:lnTo>
                  <a:pt x="10667" y="537971"/>
                </a:lnTo>
                <a:lnTo>
                  <a:pt x="4571" y="533399"/>
                </a:lnTo>
                <a:lnTo>
                  <a:pt x="4571" y="542543"/>
                </a:lnTo>
                <a:lnTo>
                  <a:pt x="10667" y="542543"/>
                </a:lnTo>
                <a:close/>
              </a:path>
              <a:path w="467995" h="5429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5" h="542925">
                <a:moveTo>
                  <a:pt x="461771" y="5333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533399"/>
                </a:lnTo>
                <a:lnTo>
                  <a:pt x="461771" y="533399"/>
                </a:lnTo>
                <a:close/>
              </a:path>
              <a:path w="467995" h="542925">
                <a:moveTo>
                  <a:pt x="461771" y="542543"/>
                </a:moveTo>
                <a:lnTo>
                  <a:pt x="461771" y="533399"/>
                </a:lnTo>
                <a:lnTo>
                  <a:pt x="457199" y="537971"/>
                </a:lnTo>
                <a:lnTo>
                  <a:pt x="457199" y="542543"/>
                </a:lnTo>
                <a:lnTo>
                  <a:pt x="461771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62400" y="2947416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0" y="533399"/>
                </a:lnTo>
                <a:lnTo>
                  <a:pt x="457199" y="5333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57827" y="2942844"/>
            <a:ext cx="467995" cy="542925"/>
          </a:xfrm>
          <a:custGeom>
            <a:avLst/>
            <a:gdLst/>
            <a:ahLst/>
            <a:cxnLst/>
            <a:rect l="l" t="t" r="r" b="b"/>
            <a:pathLst>
              <a:path w="467995" h="542925">
                <a:moveTo>
                  <a:pt x="467867" y="542543"/>
                </a:moveTo>
                <a:lnTo>
                  <a:pt x="467867" y="0"/>
                </a:lnTo>
                <a:lnTo>
                  <a:pt x="0" y="0"/>
                </a:lnTo>
                <a:lnTo>
                  <a:pt x="0" y="542543"/>
                </a:lnTo>
                <a:lnTo>
                  <a:pt x="4571" y="542543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542543"/>
                </a:lnTo>
                <a:lnTo>
                  <a:pt x="467867" y="542543"/>
                </a:lnTo>
                <a:close/>
              </a:path>
              <a:path w="467995" h="542925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5" h="542925">
                <a:moveTo>
                  <a:pt x="10667" y="533399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533399"/>
                </a:lnTo>
                <a:lnTo>
                  <a:pt x="10667" y="533399"/>
                </a:lnTo>
                <a:close/>
              </a:path>
              <a:path w="467995" h="542925">
                <a:moveTo>
                  <a:pt x="461771" y="533399"/>
                </a:moveTo>
                <a:lnTo>
                  <a:pt x="4571" y="533399"/>
                </a:lnTo>
                <a:lnTo>
                  <a:pt x="10667" y="537971"/>
                </a:lnTo>
                <a:lnTo>
                  <a:pt x="10667" y="542543"/>
                </a:lnTo>
                <a:lnTo>
                  <a:pt x="457199" y="542543"/>
                </a:lnTo>
                <a:lnTo>
                  <a:pt x="457199" y="537971"/>
                </a:lnTo>
                <a:lnTo>
                  <a:pt x="461771" y="533399"/>
                </a:lnTo>
                <a:close/>
              </a:path>
              <a:path w="467995" h="542925">
                <a:moveTo>
                  <a:pt x="10667" y="542543"/>
                </a:moveTo>
                <a:lnTo>
                  <a:pt x="10667" y="537971"/>
                </a:lnTo>
                <a:lnTo>
                  <a:pt x="4571" y="533399"/>
                </a:lnTo>
                <a:lnTo>
                  <a:pt x="4571" y="542543"/>
                </a:lnTo>
                <a:lnTo>
                  <a:pt x="10667" y="542543"/>
                </a:lnTo>
                <a:close/>
              </a:path>
              <a:path w="467995" h="5429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5" h="542925">
                <a:moveTo>
                  <a:pt x="461771" y="5333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533399"/>
                </a:lnTo>
                <a:lnTo>
                  <a:pt x="461771" y="533399"/>
                </a:lnTo>
                <a:close/>
              </a:path>
              <a:path w="467995" h="542925">
                <a:moveTo>
                  <a:pt x="461771" y="542543"/>
                </a:moveTo>
                <a:lnTo>
                  <a:pt x="461771" y="533399"/>
                </a:lnTo>
                <a:lnTo>
                  <a:pt x="457199" y="537971"/>
                </a:lnTo>
                <a:lnTo>
                  <a:pt x="457199" y="542543"/>
                </a:lnTo>
                <a:lnTo>
                  <a:pt x="461771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155951" y="3019042"/>
            <a:ext cx="224091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latin typeface="Times New Roman"/>
                <a:cs typeface="Times New Roman"/>
              </a:rPr>
              <a:t>W</a:t>
            </a:r>
            <a:r>
              <a:rPr dirty="0" baseline="-20833" sz="2400" spc="-22">
                <a:latin typeface="Times New Roman"/>
                <a:cs typeface="Times New Roman"/>
              </a:rPr>
              <a:t>1 </a:t>
            </a:r>
            <a:r>
              <a:rPr dirty="0" sz="2400" spc="-15">
                <a:latin typeface="Times New Roman"/>
                <a:cs typeface="Times New Roman"/>
              </a:rPr>
              <a:t>W</a:t>
            </a:r>
            <a:r>
              <a:rPr dirty="0" baseline="-20833" sz="2400" spc="-22">
                <a:latin typeface="Times New Roman"/>
                <a:cs typeface="Times New Roman"/>
              </a:rPr>
              <a:t>1 </a:t>
            </a:r>
            <a:r>
              <a:rPr dirty="0" sz="2400" spc="-15">
                <a:latin typeface="Times New Roman"/>
                <a:cs typeface="Times New Roman"/>
              </a:rPr>
              <a:t>W</a:t>
            </a:r>
            <a:r>
              <a:rPr dirty="0" baseline="-20833" sz="2400" spc="-22">
                <a:latin typeface="Times New Roman"/>
                <a:cs typeface="Times New Roman"/>
              </a:rPr>
              <a:t>1 </a:t>
            </a:r>
            <a:r>
              <a:rPr dirty="0" sz="2400" spc="-15">
                <a:latin typeface="Times New Roman"/>
                <a:cs typeface="Times New Roman"/>
              </a:rPr>
              <a:t>W</a:t>
            </a:r>
            <a:r>
              <a:rPr dirty="0" baseline="-20833" sz="2400" spc="-22">
                <a:latin typeface="Times New Roman"/>
                <a:cs typeface="Times New Roman"/>
              </a:rPr>
              <a:t>1 </a:t>
            </a:r>
            <a:r>
              <a:rPr dirty="0" baseline="-20833" sz="2400" spc="292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W</a:t>
            </a:r>
            <a:r>
              <a:rPr dirty="0" baseline="-20833" sz="2400" spc="-22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5539" y="2754374"/>
            <a:ext cx="859790" cy="9378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oun</a:t>
            </a:r>
            <a:r>
              <a:rPr dirty="0" sz="2000">
                <a:latin typeface="Times New Roman"/>
                <a:cs typeface="Times New Roman"/>
              </a:rPr>
              <a:t>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  </a:t>
            </a:r>
            <a:r>
              <a:rPr dirty="0" sz="2000" spc="-35">
                <a:latin typeface="Times New Roman"/>
                <a:cs typeface="Times New Roman"/>
              </a:rPr>
              <a:t>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86500" y="2109216"/>
            <a:ext cx="76200" cy="1777364"/>
          </a:xfrm>
          <a:custGeom>
            <a:avLst/>
            <a:gdLst/>
            <a:ahLst/>
            <a:cxnLst/>
            <a:rect l="l" t="t" r="r" b="b"/>
            <a:pathLst>
              <a:path w="76200" h="177736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2483"/>
                </a:lnTo>
                <a:lnTo>
                  <a:pt x="44195" y="62483"/>
                </a:lnTo>
                <a:lnTo>
                  <a:pt x="44195" y="76199"/>
                </a:lnTo>
                <a:lnTo>
                  <a:pt x="76199" y="76199"/>
                </a:lnTo>
                <a:close/>
              </a:path>
              <a:path w="76200" h="1777364">
                <a:moveTo>
                  <a:pt x="44195" y="76199"/>
                </a:moveTo>
                <a:lnTo>
                  <a:pt x="44195" y="62483"/>
                </a:lnTo>
                <a:lnTo>
                  <a:pt x="33527" y="62483"/>
                </a:lnTo>
                <a:lnTo>
                  <a:pt x="33527" y="76199"/>
                </a:lnTo>
                <a:lnTo>
                  <a:pt x="44195" y="76199"/>
                </a:lnTo>
                <a:close/>
              </a:path>
              <a:path w="76200" h="1777364">
                <a:moveTo>
                  <a:pt x="44195" y="1776983"/>
                </a:moveTo>
                <a:lnTo>
                  <a:pt x="44195" y="76199"/>
                </a:lnTo>
                <a:lnTo>
                  <a:pt x="33527" y="76199"/>
                </a:lnTo>
                <a:lnTo>
                  <a:pt x="33527" y="1776983"/>
                </a:lnTo>
                <a:lnTo>
                  <a:pt x="44195" y="1776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24600" y="3480815"/>
            <a:ext cx="457200" cy="405765"/>
          </a:xfrm>
          <a:custGeom>
            <a:avLst/>
            <a:gdLst/>
            <a:ahLst/>
            <a:cxnLst/>
            <a:rect l="l" t="t" r="r" b="b"/>
            <a:pathLst>
              <a:path w="457200" h="405764">
                <a:moveTo>
                  <a:pt x="0" y="0"/>
                </a:moveTo>
                <a:lnTo>
                  <a:pt x="0" y="405383"/>
                </a:lnTo>
                <a:lnTo>
                  <a:pt x="457199" y="405383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20027" y="3476244"/>
            <a:ext cx="467995" cy="410209"/>
          </a:xfrm>
          <a:custGeom>
            <a:avLst/>
            <a:gdLst/>
            <a:ahLst/>
            <a:cxnLst/>
            <a:rect l="l" t="t" r="r" b="b"/>
            <a:pathLst>
              <a:path w="467995" h="410210">
                <a:moveTo>
                  <a:pt x="467867" y="409955"/>
                </a:moveTo>
                <a:lnTo>
                  <a:pt x="467867" y="0"/>
                </a:lnTo>
                <a:lnTo>
                  <a:pt x="0" y="0"/>
                </a:lnTo>
                <a:lnTo>
                  <a:pt x="0" y="409955"/>
                </a:lnTo>
                <a:lnTo>
                  <a:pt x="4571" y="40995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409955"/>
                </a:lnTo>
                <a:lnTo>
                  <a:pt x="467867" y="409955"/>
                </a:lnTo>
                <a:close/>
              </a:path>
              <a:path w="467995" h="410210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5" h="410210">
                <a:moveTo>
                  <a:pt x="10667" y="409955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409955"/>
                </a:lnTo>
                <a:lnTo>
                  <a:pt x="10667" y="409955"/>
                </a:lnTo>
                <a:close/>
              </a:path>
              <a:path w="467995" h="410210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5" h="410210">
                <a:moveTo>
                  <a:pt x="461771" y="409955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409955"/>
                </a:lnTo>
                <a:lnTo>
                  <a:pt x="461771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24600" y="2947416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0" y="533399"/>
                </a:lnTo>
                <a:lnTo>
                  <a:pt x="457199" y="5333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20027" y="2942844"/>
            <a:ext cx="467995" cy="542925"/>
          </a:xfrm>
          <a:custGeom>
            <a:avLst/>
            <a:gdLst/>
            <a:ahLst/>
            <a:cxnLst/>
            <a:rect l="l" t="t" r="r" b="b"/>
            <a:pathLst>
              <a:path w="467995" h="542925">
                <a:moveTo>
                  <a:pt x="467867" y="542543"/>
                </a:moveTo>
                <a:lnTo>
                  <a:pt x="467867" y="0"/>
                </a:lnTo>
                <a:lnTo>
                  <a:pt x="0" y="0"/>
                </a:lnTo>
                <a:lnTo>
                  <a:pt x="0" y="542543"/>
                </a:lnTo>
                <a:lnTo>
                  <a:pt x="4571" y="542543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542543"/>
                </a:lnTo>
                <a:lnTo>
                  <a:pt x="467867" y="542543"/>
                </a:lnTo>
                <a:close/>
              </a:path>
              <a:path w="467995" h="542925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5" h="542925">
                <a:moveTo>
                  <a:pt x="10667" y="533399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533399"/>
                </a:lnTo>
                <a:lnTo>
                  <a:pt x="10667" y="533399"/>
                </a:lnTo>
                <a:close/>
              </a:path>
              <a:path w="467995" h="542925">
                <a:moveTo>
                  <a:pt x="461771" y="533399"/>
                </a:moveTo>
                <a:lnTo>
                  <a:pt x="4571" y="533399"/>
                </a:lnTo>
                <a:lnTo>
                  <a:pt x="10667" y="537971"/>
                </a:lnTo>
                <a:lnTo>
                  <a:pt x="10667" y="542543"/>
                </a:lnTo>
                <a:lnTo>
                  <a:pt x="457199" y="542543"/>
                </a:lnTo>
                <a:lnTo>
                  <a:pt x="457199" y="537971"/>
                </a:lnTo>
                <a:lnTo>
                  <a:pt x="461771" y="533399"/>
                </a:lnTo>
                <a:close/>
              </a:path>
              <a:path w="467995" h="542925">
                <a:moveTo>
                  <a:pt x="10667" y="542543"/>
                </a:moveTo>
                <a:lnTo>
                  <a:pt x="10667" y="537971"/>
                </a:lnTo>
                <a:lnTo>
                  <a:pt x="4571" y="533399"/>
                </a:lnTo>
                <a:lnTo>
                  <a:pt x="4571" y="542543"/>
                </a:lnTo>
                <a:lnTo>
                  <a:pt x="10667" y="542543"/>
                </a:lnTo>
                <a:close/>
              </a:path>
              <a:path w="467995" h="5429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5" h="542925">
                <a:moveTo>
                  <a:pt x="461771" y="5333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533399"/>
                </a:lnTo>
                <a:lnTo>
                  <a:pt x="461771" y="533399"/>
                </a:lnTo>
                <a:close/>
              </a:path>
              <a:path w="467995" h="542925">
                <a:moveTo>
                  <a:pt x="461771" y="542543"/>
                </a:moveTo>
                <a:lnTo>
                  <a:pt x="461771" y="533399"/>
                </a:lnTo>
                <a:lnTo>
                  <a:pt x="457199" y="537971"/>
                </a:lnTo>
                <a:lnTo>
                  <a:pt x="457199" y="542543"/>
                </a:lnTo>
                <a:lnTo>
                  <a:pt x="461771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395717" y="3019042"/>
            <a:ext cx="31305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81800" y="3557015"/>
            <a:ext cx="457200" cy="329565"/>
          </a:xfrm>
          <a:custGeom>
            <a:avLst/>
            <a:gdLst/>
            <a:ahLst/>
            <a:cxnLst/>
            <a:rect l="l" t="t" r="r" b="b"/>
            <a:pathLst>
              <a:path w="457200" h="329564">
                <a:moveTo>
                  <a:pt x="0" y="0"/>
                </a:moveTo>
                <a:lnTo>
                  <a:pt x="0" y="329183"/>
                </a:lnTo>
                <a:lnTo>
                  <a:pt x="457199" y="329183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777228" y="3552444"/>
            <a:ext cx="467995" cy="334010"/>
          </a:xfrm>
          <a:custGeom>
            <a:avLst/>
            <a:gdLst/>
            <a:ahLst/>
            <a:cxnLst/>
            <a:rect l="l" t="t" r="r" b="b"/>
            <a:pathLst>
              <a:path w="467995" h="334010">
                <a:moveTo>
                  <a:pt x="467867" y="333755"/>
                </a:moveTo>
                <a:lnTo>
                  <a:pt x="467867" y="0"/>
                </a:lnTo>
                <a:lnTo>
                  <a:pt x="0" y="0"/>
                </a:lnTo>
                <a:lnTo>
                  <a:pt x="0" y="333755"/>
                </a:lnTo>
                <a:lnTo>
                  <a:pt x="4571" y="33375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333755"/>
                </a:lnTo>
                <a:lnTo>
                  <a:pt x="467867" y="333755"/>
                </a:lnTo>
                <a:close/>
              </a:path>
              <a:path w="467995" h="334010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5" h="334010">
                <a:moveTo>
                  <a:pt x="10667" y="333755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333755"/>
                </a:lnTo>
                <a:lnTo>
                  <a:pt x="10667" y="333755"/>
                </a:lnTo>
                <a:close/>
              </a:path>
              <a:path w="467995" h="334010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5" h="334010">
                <a:moveTo>
                  <a:pt x="461771" y="333755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333755"/>
                </a:lnTo>
                <a:lnTo>
                  <a:pt x="461771" y="333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39000" y="387400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24383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34428" y="3857244"/>
            <a:ext cx="467995" cy="29209"/>
          </a:xfrm>
          <a:custGeom>
            <a:avLst/>
            <a:gdLst/>
            <a:ahLst/>
            <a:cxnLst/>
            <a:rect l="l" t="t" r="r" b="b"/>
            <a:pathLst>
              <a:path w="467995" h="29210">
                <a:moveTo>
                  <a:pt x="467867" y="28955"/>
                </a:moveTo>
                <a:lnTo>
                  <a:pt x="467867" y="0"/>
                </a:lnTo>
                <a:lnTo>
                  <a:pt x="0" y="0"/>
                </a:lnTo>
                <a:lnTo>
                  <a:pt x="0" y="28955"/>
                </a:lnTo>
                <a:lnTo>
                  <a:pt x="4571" y="2895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28955"/>
                </a:lnTo>
                <a:lnTo>
                  <a:pt x="467867" y="28955"/>
                </a:lnTo>
                <a:close/>
              </a:path>
              <a:path w="467995" h="29210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5" h="29210">
                <a:moveTo>
                  <a:pt x="10667" y="28955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28955"/>
                </a:lnTo>
                <a:lnTo>
                  <a:pt x="10667" y="28955"/>
                </a:lnTo>
                <a:close/>
              </a:path>
              <a:path w="467995" h="29210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5" h="29210">
                <a:moveTo>
                  <a:pt x="461771" y="28955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28955"/>
                </a:lnTo>
                <a:lnTo>
                  <a:pt x="461771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424929" y="2754374"/>
            <a:ext cx="831215" cy="633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4305" marR="5080" indent="-14224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34361" y="3886199"/>
            <a:ext cx="0" cy="1423670"/>
          </a:xfrm>
          <a:custGeom>
            <a:avLst/>
            <a:gdLst/>
            <a:ahLst/>
            <a:cxnLst/>
            <a:rect l="l" t="t" r="r" b="b"/>
            <a:pathLst>
              <a:path w="0" h="1423670">
                <a:moveTo>
                  <a:pt x="0" y="0"/>
                </a:moveTo>
                <a:lnTo>
                  <a:pt x="0" y="1423416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33600" y="5271515"/>
            <a:ext cx="2971800" cy="76200"/>
          </a:xfrm>
          <a:custGeom>
            <a:avLst/>
            <a:gdLst/>
            <a:ahLst/>
            <a:cxnLst/>
            <a:rect l="l" t="t" r="r" b="b"/>
            <a:pathLst>
              <a:path w="2971800" h="76200">
                <a:moveTo>
                  <a:pt x="2909315" y="42671"/>
                </a:moveTo>
                <a:lnTo>
                  <a:pt x="2909315" y="33527"/>
                </a:lnTo>
                <a:lnTo>
                  <a:pt x="0" y="33527"/>
                </a:lnTo>
                <a:lnTo>
                  <a:pt x="0" y="42671"/>
                </a:lnTo>
                <a:lnTo>
                  <a:pt x="2909315" y="42671"/>
                </a:lnTo>
                <a:close/>
              </a:path>
              <a:path w="2971800" h="76200">
                <a:moveTo>
                  <a:pt x="2971799" y="38099"/>
                </a:moveTo>
                <a:lnTo>
                  <a:pt x="2895599" y="0"/>
                </a:lnTo>
                <a:lnTo>
                  <a:pt x="2895599" y="33527"/>
                </a:lnTo>
                <a:lnTo>
                  <a:pt x="2909315" y="33527"/>
                </a:lnTo>
                <a:lnTo>
                  <a:pt x="2909315" y="69341"/>
                </a:lnTo>
                <a:lnTo>
                  <a:pt x="2971799" y="38099"/>
                </a:lnTo>
                <a:close/>
              </a:path>
              <a:path w="2971800" h="76200">
                <a:moveTo>
                  <a:pt x="2909315" y="69341"/>
                </a:moveTo>
                <a:lnTo>
                  <a:pt x="2909315" y="42671"/>
                </a:lnTo>
                <a:lnTo>
                  <a:pt x="2895599" y="42671"/>
                </a:lnTo>
                <a:lnTo>
                  <a:pt x="2895599" y="76199"/>
                </a:lnTo>
                <a:lnTo>
                  <a:pt x="29093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33600" y="3886199"/>
            <a:ext cx="457200" cy="1423670"/>
          </a:xfrm>
          <a:custGeom>
            <a:avLst/>
            <a:gdLst/>
            <a:ahLst/>
            <a:cxnLst/>
            <a:rect l="l" t="t" r="r" b="b"/>
            <a:pathLst>
              <a:path w="457200" h="1423670">
                <a:moveTo>
                  <a:pt x="457199" y="0"/>
                </a:moveTo>
                <a:lnTo>
                  <a:pt x="0" y="0"/>
                </a:lnTo>
                <a:lnTo>
                  <a:pt x="0" y="1423416"/>
                </a:lnTo>
                <a:lnTo>
                  <a:pt x="457199" y="1423416"/>
                </a:lnTo>
                <a:lnTo>
                  <a:pt x="45719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29027" y="3886199"/>
            <a:ext cx="467995" cy="1428115"/>
          </a:xfrm>
          <a:custGeom>
            <a:avLst/>
            <a:gdLst/>
            <a:ahLst/>
            <a:cxnLst/>
            <a:rect l="l" t="t" r="r" b="b"/>
            <a:pathLst>
              <a:path w="467994" h="1428114">
                <a:moveTo>
                  <a:pt x="10667" y="1418844"/>
                </a:moveTo>
                <a:lnTo>
                  <a:pt x="10667" y="0"/>
                </a:lnTo>
                <a:lnTo>
                  <a:pt x="0" y="0"/>
                </a:lnTo>
                <a:lnTo>
                  <a:pt x="0" y="1427988"/>
                </a:lnTo>
                <a:lnTo>
                  <a:pt x="4571" y="1427988"/>
                </a:lnTo>
                <a:lnTo>
                  <a:pt x="4571" y="1418844"/>
                </a:lnTo>
                <a:lnTo>
                  <a:pt x="10667" y="1418844"/>
                </a:lnTo>
                <a:close/>
              </a:path>
              <a:path w="467994" h="1428114">
                <a:moveTo>
                  <a:pt x="461771" y="1418844"/>
                </a:moveTo>
                <a:lnTo>
                  <a:pt x="4571" y="1418844"/>
                </a:lnTo>
                <a:lnTo>
                  <a:pt x="10667" y="1423416"/>
                </a:lnTo>
                <a:lnTo>
                  <a:pt x="10667" y="1427988"/>
                </a:lnTo>
                <a:lnTo>
                  <a:pt x="457199" y="1427988"/>
                </a:lnTo>
                <a:lnTo>
                  <a:pt x="457199" y="1423416"/>
                </a:lnTo>
                <a:lnTo>
                  <a:pt x="461771" y="1418844"/>
                </a:lnTo>
                <a:close/>
              </a:path>
              <a:path w="467994" h="1428114">
                <a:moveTo>
                  <a:pt x="10667" y="1427988"/>
                </a:moveTo>
                <a:lnTo>
                  <a:pt x="10667" y="1423416"/>
                </a:lnTo>
                <a:lnTo>
                  <a:pt x="4571" y="1418844"/>
                </a:lnTo>
                <a:lnTo>
                  <a:pt x="4571" y="1427988"/>
                </a:lnTo>
                <a:lnTo>
                  <a:pt x="10667" y="1427988"/>
                </a:lnTo>
                <a:close/>
              </a:path>
              <a:path w="467994" h="1428114">
                <a:moveTo>
                  <a:pt x="467867" y="1427988"/>
                </a:moveTo>
                <a:lnTo>
                  <a:pt x="467867" y="0"/>
                </a:lnTo>
                <a:lnTo>
                  <a:pt x="457199" y="0"/>
                </a:lnTo>
                <a:lnTo>
                  <a:pt x="457199" y="1418844"/>
                </a:lnTo>
                <a:lnTo>
                  <a:pt x="461771" y="1418844"/>
                </a:lnTo>
                <a:lnTo>
                  <a:pt x="461771" y="1427988"/>
                </a:lnTo>
                <a:lnTo>
                  <a:pt x="467867" y="1427988"/>
                </a:lnTo>
                <a:close/>
              </a:path>
              <a:path w="467994" h="1428114">
                <a:moveTo>
                  <a:pt x="461771" y="1427988"/>
                </a:moveTo>
                <a:lnTo>
                  <a:pt x="461771" y="1418844"/>
                </a:lnTo>
                <a:lnTo>
                  <a:pt x="457199" y="1423416"/>
                </a:lnTo>
                <a:lnTo>
                  <a:pt x="457199" y="1427988"/>
                </a:lnTo>
                <a:lnTo>
                  <a:pt x="461771" y="142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90800" y="3886199"/>
            <a:ext cx="457200" cy="1423670"/>
          </a:xfrm>
          <a:custGeom>
            <a:avLst/>
            <a:gdLst/>
            <a:ahLst/>
            <a:cxnLst/>
            <a:rect l="l" t="t" r="r" b="b"/>
            <a:pathLst>
              <a:path w="457200" h="1423670">
                <a:moveTo>
                  <a:pt x="457199" y="0"/>
                </a:moveTo>
                <a:lnTo>
                  <a:pt x="0" y="0"/>
                </a:lnTo>
                <a:lnTo>
                  <a:pt x="0" y="1423416"/>
                </a:lnTo>
                <a:lnTo>
                  <a:pt x="457199" y="1423416"/>
                </a:lnTo>
                <a:lnTo>
                  <a:pt x="45719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586227" y="3886199"/>
            <a:ext cx="467995" cy="1428115"/>
          </a:xfrm>
          <a:custGeom>
            <a:avLst/>
            <a:gdLst/>
            <a:ahLst/>
            <a:cxnLst/>
            <a:rect l="l" t="t" r="r" b="b"/>
            <a:pathLst>
              <a:path w="467994" h="1428114">
                <a:moveTo>
                  <a:pt x="10667" y="1418844"/>
                </a:moveTo>
                <a:lnTo>
                  <a:pt x="10667" y="0"/>
                </a:lnTo>
                <a:lnTo>
                  <a:pt x="0" y="0"/>
                </a:lnTo>
                <a:lnTo>
                  <a:pt x="0" y="1427988"/>
                </a:lnTo>
                <a:lnTo>
                  <a:pt x="4571" y="1427988"/>
                </a:lnTo>
                <a:lnTo>
                  <a:pt x="4571" y="1418844"/>
                </a:lnTo>
                <a:lnTo>
                  <a:pt x="10667" y="1418844"/>
                </a:lnTo>
                <a:close/>
              </a:path>
              <a:path w="467994" h="1428114">
                <a:moveTo>
                  <a:pt x="461771" y="1418844"/>
                </a:moveTo>
                <a:lnTo>
                  <a:pt x="4571" y="1418844"/>
                </a:lnTo>
                <a:lnTo>
                  <a:pt x="10667" y="1423416"/>
                </a:lnTo>
                <a:lnTo>
                  <a:pt x="10667" y="1427988"/>
                </a:lnTo>
                <a:lnTo>
                  <a:pt x="457199" y="1427988"/>
                </a:lnTo>
                <a:lnTo>
                  <a:pt x="457199" y="1423416"/>
                </a:lnTo>
                <a:lnTo>
                  <a:pt x="461771" y="1418844"/>
                </a:lnTo>
                <a:close/>
              </a:path>
              <a:path w="467994" h="1428114">
                <a:moveTo>
                  <a:pt x="10667" y="1427988"/>
                </a:moveTo>
                <a:lnTo>
                  <a:pt x="10667" y="1423416"/>
                </a:lnTo>
                <a:lnTo>
                  <a:pt x="4571" y="1418844"/>
                </a:lnTo>
                <a:lnTo>
                  <a:pt x="4571" y="1427988"/>
                </a:lnTo>
                <a:lnTo>
                  <a:pt x="10667" y="1427988"/>
                </a:lnTo>
                <a:close/>
              </a:path>
              <a:path w="467994" h="1428114">
                <a:moveTo>
                  <a:pt x="467867" y="1427988"/>
                </a:moveTo>
                <a:lnTo>
                  <a:pt x="467867" y="0"/>
                </a:lnTo>
                <a:lnTo>
                  <a:pt x="457199" y="0"/>
                </a:lnTo>
                <a:lnTo>
                  <a:pt x="457199" y="1418844"/>
                </a:lnTo>
                <a:lnTo>
                  <a:pt x="461771" y="1418844"/>
                </a:lnTo>
                <a:lnTo>
                  <a:pt x="461771" y="1427988"/>
                </a:lnTo>
                <a:lnTo>
                  <a:pt x="467867" y="1427988"/>
                </a:lnTo>
                <a:close/>
              </a:path>
              <a:path w="467994" h="1428114">
                <a:moveTo>
                  <a:pt x="461771" y="1427988"/>
                </a:moveTo>
                <a:lnTo>
                  <a:pt x="461771" y="1418844"/>
                </a:lnTo>
                <a:lnTo>
                  <a:pt x="457199" y="1423416"/>
                </a:lnTo>
                <a:lnTo>
                  <a:pt x="457199" y="1427988"/>
                </a:lnTo>
                <a:lnTo>
                  <a:pt x="461771" y="142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48000" y="3886199"/>
            <a:ext cx="457200" cy="1423670"/>
          </a:xfrm>
          <a:custGeom>
            <a:avLst/>
            <a:gdLst/>
            <a:ahLst/>
            <a:cxnLst/>
            <a:rect l="l" t="t" r="r" b="b"/>
            <a:pathLst>
              <a:path w="457200" h="1423670">
                <a:moveTo>
                  <a:pt x="457199" y="0"/>
                </a:moveTo>
                <a:lnTo>
                  <a:pt x="0" y="0"/>
                </a:lnTo>
                <a:lnTo>
                  <a:pt x="0" y="1423416"/>
                </a:lnTo>
                <a:lnTo>
                  <a:pt x="457199" y="1423416"/>
                </a:lnTo>
                <a:lnTo>
                  <a:pt x="45719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43427" y="3886199"/>
            <a:ext cx="467995" cy="1428115"/>
          </a:xfrm>
          <a:custGeom>
            <a:avLst/>
            <a:gdLst/>
            <a:ahLst/>
            <a:cxnLst/>
            <a:rect l="l" t="t" r="r" b="b"/>
            <a:pathLst>
              <a:path w="467995" h="1428114">
                <a:moveTo>
                  <a:pt x="10667" y="1418844"/>
                </a:moveTo>
                <a:lnTo>
                  <a:pt x="10667" y="0"/>
                </a:lnTo>
                <a:lnTo>
                  <a:pt x="0" y="0"/>
                </a:lnTo>
                <a:lnTo>
                  <a:pt x="0" y="1427988"/>
                </a:lnTo>
                <a:lnTo>
                  <a:pt x="4571" y="1427988"/>
                </a:lnTo>
                <a:lnTo>
                  <a:pt x="4571" y="1418844"/>
                </a:lnTo>
                <a:lnTo>
                  <a:pt x="10667" y="1418844"/>
                </a:lnTo>
                <a:close/>
              </a:path>
              <a:path w="467995" h="1428114">
                <a:moveTo>
                  <a:pt x="461771" y="1418844"/>
                </a:moveTo>
                <a:lnTo>
                  <a:pt x="4571" y="1418844"/>
                </a:lnTo>
                <a:lnTo>
                  <a:pt x="10667" y="1423416"/>
                </a:lnTo>
                <a:lnTo>
                  <a:pt x="10667" y="1427988"/>
                </a:lnTo>
                <a:lnTo>
                  <a:pt x="457199" y="1427988"/>
                </a:lnTo>
                <a:lnTo>
                  <a:pt x="457199" y="1423416"/>
                </a:lnTo>
                <a:lnTo>
                  <a:pt x="461771" y="1418844"/>
                </a:lnTo>
                <a:close/>
              </a:path>
              <a:path w="467995" h="1428114">
                <a:moveTo>
                  <a:pt x="10667" y="1427988"/>
                </a:moveTo>
                <a:lnTo>
                  <a:pt x="10667" y="1423416"/>
                </a:lnTo>
                <a:lnTo>
                  <a:pt x="4571" y="1418844"/>
                </a:lnTo>
                <a:lnTo>
                  <a:pt x="4571" y="1427988"/>
                </a:lnTo>
                <a:lnTo>
                  <a:pt x="10667" y="1427988"/>
                </a:lnTo>
                <a:close/>
              </a:path>
              <a:path w="467995" h="1428114">
                <a:moveTo>
                  <a:pt x="467867" y="1427988"/>
                </a:moveTo>
                <a:lnTo>
                  <a:pt x="467867" y="0"/>
                </a:lnTo>
                <a:lnTo>
                  <a:pt x="457199" y="0"/>
                </a:lnTo>
                <a:lnTo>
                  <a:pt x="457199" y="1418844"/>
                </a:lnTo>
                <a:lnTo>
                  <a:pt x="461771" y="1418844"/>
                </a:lnTo>
                <a:lnTo>
                  <a:pt x="461771" y="1427988"/>
                </a:lnTo>
                <a:lnTo>
                  <a:pt x="467867" y="1427988"/>
                </a:lnTo>
                <a:close/>
              </a:path>
              <a:path w="467995" h="1428114">
                <a:moveTo>
                  <a:pt x="461771" y="1427988"/>
                </a:moveTo>
                <a:lnTo>
                  <a:pt x="461771" y="1418844"/>
                </a:lnTo>
                <a:lnTo>
                  <a:pt x="457199" y="1423416"/>
                </a:lnTo>
                <a:lnTo>
                  <a:pt x="457199" y="1427988"/>
                </a:lnTo>
                <a:lnTo>
                  <a:pt x="461771" y="142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62400" y="3886199"/>
            <a:ext cx="457200" cy="1423670"/>
          </a:xfrm>
          <a:custGeom>
            <a:avLst/>
            <a:gdLst/>
            <a:ahLst/>
            <a:cxnLst/>
            <a:rect l="l" t="t" r="r" b="b"/>
            <a:pathLst>
              <a:path w="457200" h="1423670">
                <a:moveTo>
                  <a:pt x="457199" y="0"/>
                </a:moveTo>
                <a:lnTo>
                  <a:pt x="0" y="0"/>
                </a:lnTo>
                <a:lnTo>
                  <a:pt x="0" y="1423416"/>
                </a:lnTo>
                <a:lnTo>
                  <a:pt x="457199" y="1423416"/>
                </a:lnTo>
                <a:lnTo>
                  <a:pt x="45719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57827" y="3886199"/>
            <a:ext cx="467995" cy="1428115"/>
          </a:xfrm>
          <a:custGeom>
            <a:avLst/>
            <a:gdLst/>
            <a:ahLst/>
            <a:cxnLst/>
            <a:rect l="l" t="t" r="r" b="b"/>
            <a:pathLst>
              <a:path w="467995" h="1428114">
                <a:moveTo>
                  <a:pt x="10667" y="1418844"/>
                </a:moveTo>
                <a:lnTo>
                  <a:pt x="10667" y="0"/>
                </a:lnTo>
                <a:lnTo>
                  <a:pt x="0" y="0"/>
                </a:lnTo>
                <a:lnTo>
                  <a:pt x="0" y="1427988"/>
                </a:lnTo>
                <a:lnTo>
                  <a:pt x="4571" y="1427988"/>
                </a:lnTo>
                <a:lnTo>
                  <a:pt x="4571" y="1418844"/>
                </a:lnTo>
                <a:lnTo>
                  <a:pt x="10667" y="1418844"/>
                </a:lnTo>
                <a:close/>
              </a:path>
              <a:path w="467995" h="1428114">
                <a:moveTo>
                  <a:pt x="461771" y="1418844"/>
                </a:moveTo>
                <a:lnTo>
                  <a:pt x="4571" y="1418844"/>
                </a:lnTo>
                <a:lnTo>
                  <a:pt x="10667" y="1423416"/>
                </a:lnTo>
                <a:lnTo>
                  <a:pt x="10667" y="1427988"/>
                </a:lnTo>
                <a:lnTo>
                  <a:pt x="457199" y="1427988"/>
                </a:lnTo>
                <a:lnTo>
                  <a:pt x="457199" y="1423416"/>
                </a:lnTo>
                <a:lnTo>
                  <a:pt x="461771" y="1418844"/>
                </a:lnTo>
                <a:close/>
              </a:path>
              <a:path w="467995" h="1428114">
                <a:moveTo>
                  <a:pt x="10667" y="1427988"/>
                </a:moveTo>
                <a:lnTo>
                  <a:pt x="10667" y="1423416"/>
                </a:lnTo>
                <a:lnTo>
                  <a:pt x="4571" y="1418844"/>
                </a:lnTo>
                <a:lnTo>
                  <a:pt x="4571" y="1427988"/>
                </a:lnTo>
                <a:lnTo>
                  <a:pt x="10667" y="1427988"/>
                </a:lnTo>
                <a:close/>
              </a:path>
              <a:path w="467995" h="1428114">
                <a:moveTo>
                  <a:pt x="467867" y="1427988"/>
                </a:moveTo>
                <a:lnTo>
                  <a:pt x="467867" y="0"/>
                </a:lnTo>
                <a:lnTo>
                  <a:pt x="457199" y="0"/>
                </a:lnTo>
                <a:lnTo>
                  <a:pt x="457199" y="1418844"/>
                </a:lnTo>
                <a:lnTo>
                  <a:pt x="461771" y="1418844"/>
                </a:lnTo>
                <a:lnTo>
                  <a:pt x="461771" y="1427988"/>
                </a:lnTo>
                <a:lnTo>
                  <a:pt x="467867" y="1427988"/>
                </a:lnTo>
                <a:close/>
              </a:path>
              <a:path w="467995" h="1428114">
                <a:moveTo>
                  <a:pt x="461771" y="1427988"/>
                </a:moveTo>
                <a:lnTo>
                  <a:pt x="461771" y="1418844"/>
                </a:lnTo>
                <a:lnTo>
                  <a:pt x="457199" y="1423416"/>
                </a:lnTo>
                <a:lnTo>
                  <a:pt x="457199" y="1427988"/>
                </a:lnTo>
                <a:lnTo>
                  <a:pt x="461771" y="142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05200" y="3886199"/>
            <a:ext cx="457200" cy="1423670"/>
          </a:xfrm>
          <a:custGeom>
            <a:avLst/>
            <a:gdLst/>
            <a:ahLst/>
            <a:cxnLst/>
            <a:rect l="l" t="t" r="r" b="b"/>
            <a:pathLst>
              <a:path w="457200" h="1423670">
                <a:moveTo>
                  <a:pt x="457199" y="0"/>
                </a:moveTo>
                <a:lnTo>
                  <a:pt x="0" y="0"/>
                </a:lnTo>
                <a:lnTo>
                  <a:pt x="0" y="1423416"/>
                </a:lnTo>
                <a:lnTo>
                  <a:pt x="457199" y="1423416"/>
                </a:lnTo>
                <a:lnTo>
                  <a:pt x="45719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500627" y="3886199"/>
            <a:ext cx="467995" cy="1428115"/>
          </a:xfrm>
          <a:custGeom>
            <a:avLst/>
            <a:gdLst/>
            <a:ahLst/>
            <a:cxnLst/>
            <a:rect l="l" t="t" r="r" b="b"/>
            <a:pathLst>
              <a:path w="467995" h="1428114">
                <a:moveTo>
                  <a:pt x="10667" y="1418844"/>
                </a:moveTo>
                <a:lnTo>
                  <a:pt x="10667" y="0"/>
                </a:lnTo>
                <a:lnTo>
                  <a:pt x="0" y="0"/>
                </a:lnTo>
                <a:lnTo>
                  <a:pt x="0" y="1427988"/>
                </a:lnTo>
                <a:lnTo>
                  <a:pt x="4571" y="1427988"/>
                </a:lnTo>
                <a:lnTo>
                  <a:pt x="4571" y="1418844"/>
                </a:lnTo>
                <a:lnTo>
                  <a:pt x="10667" y="1418844"/>
                </a:lnTo>
                <a:close/>
              </a:path>
              <a:path w="467995" h="1428114">
                <a:moveTo>
                  <a:pt x="461771" y="1418844"/>
                </a:moveTo>
                <a:lnTo>
                  <a:pt x="4571" y="1418844"/>
                </a:lnTo>
                <a:lnTo>
                  <a:pt x="10667" y="1423416"/>
                </a:lnTo>
                <a:lnTo>
                  <a:pt x="10667" y="1427988"/>
                </a:lnTo>
                <a:lnTo>
                  <a:pt x="457199" y="1427988"/>
                </a:lnTo>
                <a:lnTo>
                  <a:pt x="457199" y="1423416"/>
                </a:lnTo>
                <a:lnTo>
                  <a:pt x="461771" y="1418844"/>
                </a:lnTo>
                <a:close/>
              </a:path>
              <a:path w="467995" h="1428114">
                <a:moveTo>
                  <a:pt x="10667" y="1427988"/>
                </a:moveTo>
                <a:lnTo>
                  <a:pt x="10667" y="1423416"/>
                </a:lnTo>
                <a:lnTo>
                  <a:pt x="4571" y="1418844"/>
                </a:lnTo>
                <a:lnTo>
                  <a:pt x="4571" y="1427988"/>
                </a:lnTo>
                <a:lnTo>
                  <a:pt x="10667" y="1427988"/>
                </a:lnTo>
                <a:close/>
              </a:path>
              <a:path w="467995" h="1428114">
                <a:moveTo>
                  <a:pt x="467867" y="1427988"/>
                </a:moveTo>
                <a:lnTo>
                  <a:pt x="467867" y="0"/>
                </a:lnTo>
                <a:lnTo>
                  <a:pt x="457199" y="0"/>
                </a:lnTo>
                <a:lnTo>
                  <a:pt x="457199" y="1418844"/>
                </a:lnTo>
                <a:lnTo>
                  <a:pt x="461771" y="1418844"/>
                </a:lnTo>
                <a:lnTo>
                  <a:pt x="461771" y="1427988"/>
                </a:lnTo>
                <a:lnTo>
                  <a:pt x="467867" y="1427988"/>
                </a:lnTo>
                <a:close/>
              </a:path>
              <a:path w="467995" h="1428114">
                <a:moveTo>
                  <a:pt x="461771" y="1427988"/>
                </a:moveTo>
                <a:lnTo>
                  <a:pt x="461771" y="1418844"/>
                </a:lnTo>
                <a:lnTo>
                  <a:pt x="457199" y="1423416"/>
                </a:lnTo>
                <a:lnTo>
                  <a:pt x="457199" y="1427988"/>
                </a:lnTo>
                <a:lnTo>
                  <a:pt x="461771" y="142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155951" y="4200142"/>
            <a:ext cx="224091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latin typeface="Times New Roman"/>
                <a:cs typeface="Times New Roman"/>
              </a:rPr>
              <a:t>W</a:t>
            </a:r>
            <a:r>
              <a:rPr dirty="0" baseline="-20833" sz="2400" spc="-22">
                <a:latin typeface="Times New Roman"/>
                <a:cs typeface="Times New Roman"/>
              </a:rPr>
              <a:t>p </a:t>
            </a:r>
            <a:r>
              <a:rPr dirty="0" sz="2400" spc="-15">
                <a:latin typeface="Times New Roman"/>
                <a:cs typeface="Times New Roman"/>
              </a:rPr>
              <a:t>W</a:t>
            </a:r>
            <a:r>
              <a:rPr dirty="0" baseline="-20833" sz="2400" spc="-22">
                <a:latin typeface="Times New Roman"/>
                <a:cs typeface="Times New Roman"/>
              </a:rPr>
              <a:t>p </a:t>
            </a:r>
            <a:r>
              <a:rPr dirty="0" sz="2400" spc="-15">
                <a:latin typeface="Times New Roman"/>
                <a:cs typeface="Times New Roman"/>
              </a:rPr>
              <a:t>W</a:t>
            </a:r>
            <a:r>
              <a:rPr dirty="0" baseline="-20833" sz="2400" spc="-22">
                <a:latin typeface="Times New Roman"/>
                <a:cs typeface="Times New Roman"/>
              </a:rPr>
              <a:t>p </a:t>
            </a:r>
            <a:r>
              <a:rPr dirty="0" sz="2400" spc="-15">
                <a:latin typeface="Times New Roman"/>
                <a:cs typeface="Times New Roman"/>
              </a:rPr>
              <a:t>W</a:t>
            </a:r>
            <a:r>
              <a:rPr dirty="0" baseline="-20833" sz="2400" spc="-22">
                <a:latin typeface="Times New Roman"/>
                <a:cs typeface="Times New Roman"/>
              </a:rPr>
              <a:t>p </a:t>
            </a:r>
            <a:r>
              <a:rPr dirty="0" baseline="-20833" sz="2400" spc="292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W</a:t>
            </a:r>
            <a:r>
              <a:rPr dirty="0" baseline="-20833" sz="2400" spc="-22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72131" y="5395466"/>
            <a:ext cx="2640330" cy="837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3365">
              <a:lnSpc>
                <a:spcPct val="100000"/>
              </a:lnSpc>
              <a:tabLst>
                <a:tab pos="710565" algn="l"/>
                <a:tab pos="1167765" algn="l"/>
                <a:tab pos="1624965" algn="l"/>
                <a:tab pos="2005964" algn="l"/>
              </a:tabLst>
            </a:pPr>
            <a:r>
              <a:rPr dirty="0" sz="2000">
                <a:latin typeface="Times New Roman"/>
                <a:cs typeface="Times New Roman"/>
              </a:rPr>
              <a:t>1	2	3	4	5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 Processors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325361" y="3886199"/>
            <a:ext cx="0" cy="1423670"/>
          </a:xfrm>
          <a:custGeom>
            <a:avLst/>
            <a:gdLst/>
            <a:ahLst/>
            <a:cxnLst/>
            <a:rect l="l" t="t" r="r" b="b"/>
            <a:pathLst>
              <a:path w="0" h="1423670">
                <a:moveTo>
                  <a:pt x="0" y="0"/>
                </a:moveTo>
                <a:lnTo>
                  <a:pt x="0" y="1423416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24600" y="5271515"/>
            <a:ext cx="2971800" cy="76200"/>
          </a:xfrm>
          <a:custGeom>
            <a:avLst/>
            <a:gdLst/>
            <a:ahLst/>
            <a:cxnLst/>
            <a:rect l="l" t="t" r="r" b="b"/>
            <a:pathLst>
              <a:path w="2971800" h="76200">
                <a:moveTo>
                  <a:pt x="2909315" y="42671"/>
                </a:moveTo>
                <a:lnTo>
                  <a:pt x="2909315" y="33527"/>
                </a:lnTo>
                <a:lnTo>
                  <a:pt x="0" y="33527"/>
                </a:lnTo>
                <a:lnTo>
                  <a:pt x="0" y="42671"/>
                </a:lnTo>
                <a:lnTo>
                  <a:pt x="2909315" y="42671"/>
                </a:lnTo>
                <a:close/>
              </a:path>
              <a:path w="2971800" h="76200">
                <a:moveTo>
                  <a:pt x="2971799" y="38099"/>
                </a:moveTo>
                <a:lnTo>
                  <a:pt x="2895599" y="0"/>
                </a:lnTo>
                <a:lnTo>
                  <a:pt x="2895599" y="33527"/>
                </a:lnTo>
                <a:lnTo>
                  <a:pt x="2909315" y="33527"/>
                </a:lnTo>
                <a:lnTo>
                  <a:pt x="2909315" y="69341"/>
                </a:lnTo>
                <a:lnTo>
                  <a:pt x="2971799" y="38099"/>
                </a:lnTo>
                <a:close/>
              </a:path>
              <a:path w="2971800" h="76200">
                <a:moveTo>
                  <a:pt x="2909315" y="69341"/>
                </a:moveTo>
                <a:lnTo>
                  <a:pt x="2909315" y="42671"/>
                </a:lnTo>
                <a:lnTo>
                  <a:pt x="2895599" y="42671"/>
                </a:lnTo>
                <a:lnTo>
                  <a:pt x="2895599" y="76199"/>
                </a:lnTo>
                <a:lnTo>
                  <a:pt x="29093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24600" y="3886199"/>
            <a:ext cx="457200" cy="1423670"/>
          </a:xfrm>
          <a:custGeom>
            <a:avLst/>
            <a:gdLst/>
            <a:ahLst/>
            <a:cxnLst/>
            <a:rect l="l" t="t" r="r" b="b"/>
            <a:pathLst>
              <a:path w="457200" h="1423670">
                <a:moveTo>
                  <a:pt x="457199" y="0"/>
                </a:moveTo>
                <a:lnTo>
                  <a:pt x="0" y="0"/>
                </a:lnTo>
                <a:lnTo>
                  <a:pt x="0" y="1423416"/>
                </a:lnTo>
                <a:lnTo>
                  <a:pt x="457199" y="1423416"/>
                </a:lnTo>
                <a:lnTo>
                  <a:pt x="45719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20027" y="3886199"/>
            <a:ext cx="467995" cy="1428115"/>
          </a:xfrm>
          <a:custGeom>
            <a:avLst/>
            <a:gdLst/>
            <a:ahLst/>
            <a:cxnLst/>
            <a:rect l="l" t="t" r="r" b="b"/>
            <a:pathLst>
              <a:path w="467995" h="1428114">
                <a:moveTo>
                  <a:pt x="10667" y="1418844"/>
                </a:moveTo>
                <a:lnTo>
                  <a:pt x="10667" y="0"/>
                </a:lnTo>
                <a:lnTo>
                  <a:pt x="0" y="0"/>
                </a:lnTo>
                <a:lnTo>
                  <a:pt x="0" y="1427988"/>
                </a:lnTo>
                <a:lnTo>
                  <a:pt x="4571" y="1427988"/>
                </a:lnTo>
                <a:lnTo>
                  <a:pt x="4571" y="1418844"/>
                </a:lnTo>
                <a:lnTo>
                  <a:pt x="10667" y="1418844"/>
                </a:lnTo>
                <a:close/>
              </a:path>
              <a:path w="467995" h="1428114">
                <a:moveTo>
                  <a:pt x="461771" y="1418844"/>
                </a:moveTo>
                <a:lnTo>
                  <a:pt x="4571" y="1418844"/>
                </a:lnTo>
                <a:lnTo>
                  <a:pt x="10667" y="1423416"/>
                </a:lnTo>
                <a:lnTo>
                  <a:pt x="10667" y="1427988"/>
                </a:lnTo>
                <a:lnTo>
                  <a:pt x="457199" y="1427988"/>
                </a:lnTo>
                <a:lnTo>
                  <a:pt x="457199" y="1423416"/>
                </a:lnTo>
                <a:lnTo>
                  <a:pt x="461771" y="1418844"/>
                </a:lnTo>
                <a:close/>
              </a:path>
              <a:path w="467995" h="1428114">
                <a:moveTo>
                  <a:pt x="10667" y="1427988"/>
                </a:moveTo>
                <a:lnTo>
                  <a:pt x="10667" y="1423416"/>
                </a:lnTo>
                <a:lnTo>
                  <a:pt x="4571" y="1418844"/>
                </a:lnTo>
                <a:lnTo>
                  <a:pt x="4571" y="1427988"/>
                </a:lnTo>
                <a:lnTo>
                  <a:pt x="10667" y="1427988"/>
                </a:lnTo>
                <a:close/>
              </a:path>
              <a:path w="467995" h="1428114">
                <a:moveTo>
                  <a:pt x="467867" y="1427988"/>
                </a:moveTo>
                <a:lnTo>
                  <a:pt x="467867" y="0"/>
                </a:lnTo>
                <a:lnTo>
                  <a:pt x="457199" y="0"/>
                </a:lnTo>
                <a:lnTo>
                  <a:pt x="457199" y="1418844"/>
                </a:lnTo>
                <a:lnTo>
                  <a:pt x="461771" y="1418844"/>
                </a:lnTo>
                <a:lnTo>
                  <a:pt x="461771" y="1427988"/>
                </a:lnTo>
                <a:lnTo>
                  <a:pt x="467867" y="1427988"/>
                </a:lnTo>
                <a:close/>
              </a:path>
              <a:path w="467995" h="1428114">
                <a:moveTo>
                  <a:pt x="461771" y="1427988"/>
                </a:moveTo>
                <a:lnTo>
                  <a:pt x="461771" y="1418844"/>
                </a:lnTo>
                <a:lnTo>
                  <a:pt x="457199" y="1423416"/>
                </a:lnTo>
                <a:lnTo>
                  <a:pt x="457199" y="1427988"/>
                </a:lnTo>
                <a:lnTo>
                  <a:pt x="461771" y="142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395717" y="4200142"/>
            <a:ext cx="31305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781800" y="4090415"/>
            <a:ext cx="457200" cy="1219200"/>
          </a:xfrm>
          <a:custGeom>
            <a:avLst/>
            <a:gdLst/>
            <a:ahLst/>
            <a:cxnLst/>
            <a:rect l="l" t="t" r="r" b="b"/>
            <a:pathLst>
              <a:path w="457200" h="1219200">
                <a:moveTo>
                  <a:pt x="0" y="0"/>
                </a:moveTo>
                <a:lnTo>
                  <a:pt x="0" y="1219199"/>
                </a:lnTo>
                <a:lnTo>
                  <a:pt x="457199" y="12191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77228" y="4085844"/>
            <a:ext cx="467995" cy="1228725"/>
          </a:xfrm>
          <a:custGeom>
            <a:avLst/>
            <a:gdLst/>
            <a:ahLst/>
            <a:cxnLst/>
            <a:rect l="l" t="t" r="r" b="b"/>
            <a:pathLst>
              <a:path w="467995" h="1228725">
                <a:moveTo>
                  <a:pt x="467867" y="1228343"/>
                </a:moveTo>
                <a:lnTo>
                  <a:pt x="467867" y="0"/>
                </a:lnTo>
                <a:lnTo>
                  <a:pt x="0" y="0"/>
                </a:lnTo>
                <a:lnTo>
                  <a:pt x="0" y="1228343"/>
                </a:lnTo>
                <a:lnTo>
                  <a:pt x="4571" y="1228343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1228343"/>
                </a:lnTo>
                <a:lnTo>
                  <a:pt x="467867" y="1228343"/>
                </a:lnTo>
                <a:close/>
              </a:path>
              <a:path w="467995" h="1228725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5" h="1228725">
                <a:moveTo>
                  <a:pt x="10667" y="1219199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1219199"/>
                </a:lnTo>
                <a:lnTo>
                  <a:pt x="10667" y="1219199"/>
                </a:lnTo>
                <a:close/>
              </a:path>
              <a:path w="467995" h="1228725">
                <a:moveTo>
                  <a:pt x="461771" y="1219199"/>
                </a:moveTo>
                <a:lnTo>
                  <a:pt x="4571" y="1219199"/>
                </a:lnTo>
                <a:lnTo>
                  <a:pt x="10667" y="1223771"/>
                </a:lnTo>
                <a:lnTo>
                  <a:pt x="10667" y="1228343"/>
                </a:lnTo>
                <a:lnTo>
                  <a:pt x="457199" y="1228343"/>
                </a:lnTo>
                <a:lnTo>
                  <a:pt x="457199" y="1223771"/>
                </a:lnTo>
                <a:lnTo>
                  <a:pt x="461771" y="1219199"/>
                </a:lnTo>
                <a:close/>
              </a:path>
              <a:path w="467995" h="1228725">
                <a:moveTo>
                  <a:pt x="10667" y="1228343"/>
                </a:moveTo>
                <a:lnTo>
                  <a:pt x="10667" y="1223771"/>
                </a:lnTo>
                <a:lnTo>
                  <a:pt x="4571" y="1219199"/>
                </a:lnTo>
                <a:lnTo>
                  <a:pt x="4571" y="1228343"/>
                </a:lnTo>
                <a:lnTo>
                  <a:pt x="10667" y="1228343"/>
                </a:lnTo>
                <a:close/>
              </a:path>
              <a:path w="467995" h="12287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5" h="1228725">
                <a:moveTo>
                  <a:pt x="461771" y="12191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1219199"/>
                </a:lnTo>
                <a:lnTo>
                  <a:pt x="461771" y="1219199"/>
                </a:lnTo>
                <a:close/>
              </a:path>
              <a:path w="467995" h="1228725">
                <a:moveTo>
                  <a:pt x="461771" y="1228343"/>
                </a:moveTo>
                <a:lnTo>
                  <a:pt x="461771" y="1219199"/>
                </a:lnTo>
                <a:lnTo>
                  <a:pt x="457199" y="1223771"/>
                </a:lnTo>
                <a:lnTo>
                  <a:pt x="457199" y="1228343"/>
                </a:lnTo>
                <a:lnTo>
                  <a:pt x="461771" y="1228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6852917" y="4504942"/>
            <a:ext cx="31305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39000" y="4395215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0" y="0"/>
                </a:moveTo>
                <a:lnTo>
                  <a:pt x="0" y="914399"/>
                </a:lnTo>
                <a:lnTo>
                  <a:pt x="457199" y="9143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234428" y="4390644"/>
            <a:ext cx="467995" cy="923925"/>
          </a:xfrm>
          <a:custGeom>
            <a:avLst/>
            <a:gdLst/>
            <a:ahLst/>
            <a:cxnLst/>
            <a:rect l="l" t="t" r="r" b="b"/>
            <a:pathLst>
              <a:path w="467995" h="923925">
                <a:moveTo>
                  <a:pt x="467867" y="923543"/>
                </a:moveTo>
                <a:lnTo>
                  <a:pt x="467867" y="0"/>
                </a:lnTo>
                <a:lnTo>
                  <a:pt x="0" y="0"/>
                </a:lnTo>
                <a:lnTo>
                  <a:pt x="0" y="923543"/>
                </a:lnTo>
                <a:lnTo>
                  <a:pt x="4571" y="923543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923543"/>
                </a:lnTo>
                <a:lnTo>
                  <a:pt x="467867" y="923543"/>
                </a:lnTo>
                <a:close/>
              </a:path>
              <a:path w="467995" h="923925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5" h="923925">
                <a:moveTo>
                  <a:pt x="10667" y="914399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914399"/>
                </a:lnTo>
                <a:lnTo>
                  <a:pt x="10667" y="914399"/>
                </a:lnTo>
                <a:close/>
              </a:path>
              <a:path w="467995" h="923925">
                <a:moveTo>
                  <a:pt x="461771" y="914399"/>
                </a:moveTo>
                <a:lnTo>
                  <a:pt x="4571" y="914399"/>
                </a:lnTo>
                <a:lnTo>
                  <a:pt x="10667" y="918971"/>
                </a:lnTo>
                <a:lnTo>
                  <a:pt x="10667" y="923543"/>
                </a:lnTo>
                <a:lnTo>
                  <a:pt x="457199" y="923543"/>
                </a:lnTo>
                <a:lnTo>
                  <a:pt x="457199" y="918971"/>
                </a:lnTo>
                <a:lnTo>
                  <a:pt x="461771" y="914399"/>
                </a:lnTo>
                <a:close/>
              </a:path>
              <a:path w="467995" h="923925">
                <a:moveTo>
                  <a:pt x="10667" y="923543"/>
                </a:moveTo>
                <a:lnTo>
                  <a:pt x="10667" y="918971"/>
                </a:lnTo>
                <a:lnTo>
                  <a:pt x="4571" y="914399"/>
                </a:lnTo>
                <a:lnTo>
                  <a:pt x="4571" y="923543"/>
                </a:lnTo>
                <a:lnTo>
                  <a:pt x="10667" y="923543"/>
                </a:lnTo>
                <a:close/>
              </a:path>
              <a:path w="467995" h="9239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5" h="923925">
                <a:moveTo>
                  <a:pt x="461771" y="9143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914399"/>
                </a:lnTo>
                <a:lnTo>
                  <a:pt x="461771" y="914399"/>
                </a:lnTo>
                <a:close/>
              </a:path>
              <a:path w="467995" h="923925">
                <a:moveTo>
                  <a:pt x="461771" y="923543"/>
                </a:moveTo>
                <a:lnTo>
                  <a:pt x="461771" y="914399"/>
                </a:lnTo>
                <a:lnTo>
                  <a:pt x="457199" y="918971"/>
                </a:lnTo>
                <a:lnTo>
                  <a:pt x="457199" y="923543"/>
                </a:lnTo>
                <a:lnTo>
                  <a:pt x="461771" y="923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310117" y="4657342"/>
            <a:ext cx="31305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153400" y="4776215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0" y="533399"/>
                </a:lnTo>
                <a:lnTo>
                  <a:pt x="457199" y="5333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148828" y="4771644"/>
            <a:ext cx="467995" cy="542925"/>
          </a:xfrm>
          <a:custGeom>
            <a:avLst/>
            <a:gdLst/>
            <a:ahLst/>
            <a:cxnLst/>
            <a:rect l="l" t="t" r="r" b="b"/>
            <a:pathLst>
              <a:path w="467995" h="542925">
                <a:moveTo>
                  <a:pt x="467867" y="542543"/>
                </a:moveTo>
                <a:lnTo>
                  <a:pt x="467867" y="0"/>
                </a:lnTo>
                <a:lnTo>
                  <a:pt x="0" y="0"/>
                </a:lnTo>
                <a:lnTo>
                  <a:pt x="0" y="542543"/>
                </a:lnTo>
                <a:lnTo>
                  <a:pt x="4571" y="542543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542543"/>
                </a:lnTo>
                <a:lnTo>
                  <a:pt x="467867" y="542543"/>
                </a:lnTo>
                <a:close/>
              </a:path>
              <a:path w="467995" h="542925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5" h="542925">
                <a:moveTo>
                  <a:pt x="10667" y="533399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533399"/>
                </a:lnTo>
                <a:lnTo>
                  <a:pt x="10667" y="533399"/>
                </a:lnTo>
                <a:close/>
              </a:path>
              <a:path w="467995" h="542925">
                <a:moveTo>
                  <a:pt x="461771" y="533399"/>
                </a:moveTo>
                <a:lnTo>
                  <a:pt x="4571" y="533399"/>
                </a:lnTo>
                <a:lnTo>
                  <a:pt x="10667" y="537971"/>
                </a:lnTo>
                <a:lnTo>
                  <a:pt x="10667" y="542543"/>
                </a:lnTo>
                <a:lnTo>
                  <a:pt x="457199" y="542543"/>
                </a:lnTo>
                <a:lnTo>
                  <a:pt x="457199" y="537971"/>
                </a:lnTo>
                <a:lnTo>
                  <a:pt x="461771" y="533399"/>
                </a:lnTo>
                <a:close/>
              </a:path>
              <a:path w="467995" h="542925">
                <a:moveTo>
                  <a:pt x="10667" y="542543"/>
                </a:moveTo>
                <a:lnTo>
                  <a:pt x="10667" y="537971"/>
                </a:lnTo>
                <a:lnTo>
                  <a:pt x="4571" y="533399"/>
                </a:lnTo>
                <a:lnTo>
                  <a:pt x="4571" y="542543"/>
                </a:lnTo>
                <a:lnTo>
                  <a:pt x="10667" y="542543"/>
                </a:lnTo>
                <a:close/>
              </a:path>
              <a:path w="467995" h="5429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5" h="542925">
                <a:moveTo>
                  <a:pt x="461771" y="5333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533399"/>
                </a:lnTo>
                <a:lnTo>
                  <a:pt x="461771" y="533399"/>
                </a:lnTo>
                <a:close/>
              </a:path>
              <a:path w="467995" h="542925">
                <a:moveTo>
                  <a:pt x="461771" y="542543"/>
                </a:moveTo>
                <a:lnTo>
                  <a:pt x="461771" y="533399"/>
                </a:lnTo>
                <a:lnTo>
                  <a:pt x="457199" y="537971"/>
                </a:lnTo>
                <a:lnTo>
                  <a:pt x="457199" y="542543"/>
                </a:lnTo>
                <a:lnTo>
                  <a:pt x="461771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781800" y="3886199"/>
            <a:ext cx="457200" cy="204470"/>
          </a:xfrm>
          <a:custGeom>
            <a:avLst/>
            <a:gdLst/>
            <a:ahLst/>
            <a:cxnLst/>
            <a:rect l="l" t="t" r="r" b="b"/>
            <a:pathLst>
              <a:path w="457200" h="204470">
                <a:moveTo>
                  <a:pt x="457199" y="0"/>
                </a:moveTo>
                <a:lnTo>
                  <a:pt x="0" y="0"/>
                </a:lnTo>
                <a:lnTo>
                  <a:pt x="0" y="204216"/>
                </a:lnTo>
                <a:lnTo>
                  <a:pt x="457199" y="204216"/>
                </a:lnTo>
                <a:lnTo>
                  <a:pt x="457199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777228" y="3886199"/>
            <a:ext cx="467995" cy="208915"/>
          </a:xfrm>
          <a:custGeom>
            <a:avLst/>
            <a:gdLst/>
            <a:ahLst/>
            <a:cxnLst/>
            <a:rect l="l" t="t" r="r" b="b"/>
            <a:pathLst>
              <a:path w="467995" h="208914">
                <a:moveTo>
                  <a:pt x="10667" y="199644"/>
                </a:moveTo>
                <a:lnTo>
                  <a:pt x="10667" y="0"/>
                </a:lnTo>
                <a:lnTo>
                  <a:pt x="0" y="0"/>
                </a:lnTo>
                <a:lnTo>
                  <a:pt x="0" y="208788"/>
                </a:lnTo>
                <a:lnTo>
                  <a:pt x="4571" y="208788"/>
                </a:lnTo>
                <a:lnTo>
                  <a:pt x="4571" y="199644"/>
                </a:lnTo>
                <a:lnTo>
                  <a:pt x="10667" y="199644"/>
                </a:lnTo>
                <a:close/>
              </a:path>
              <a:path w="467995" h="208914">
                <a:moveTo>
                  <a:pt x="461771" y="199644"/>
                </a:moveTo>
                <a:lnTo>
                  <a:pt x="4571" y="199644"/>
                </a:lnTo>
                <a:lnTo>
                  <a:pt x="10667" y="204216"/>
                </a:lnTo>
                <a:lnTo>
                  <a:pt x="10667" y="208788"/>
                </a:lnTo>
                <a:lnTo>
                  <a:pt x="457199" y="208788"/>
                </a:lnTo>
                <a:lnTo>
                  <a:pt x="457199" y="204216"/>
                </a:lnTo>
                <a:lnTo>
                  <a:pt x="461771" y="199644"/>
                </a:lnTo>
                <a:close/>
              </a:path>
              <a:path w="467995" h="208914">
                <a:moveTo>
                  <a:pt x="10667" y="208788"/>
                </a:moveTo>
                <a:lnTo>
                  <a:pt x="10667" y="204216"/>
                </a:lnTo>
                <a:lnTo>
                  <a:pt x="4571" y="199644"/>
                </a:lnTo>
                <a:lnTo>
                  <a:pt x="4571" y="208788"/>
                </a:lnTo>
                <a:lnTo>
                  <a:pt x="10667" y="208788"/>
                </a:lnTo>
                <a:close/>
              </a:path>
              <a:path w="467995" h="208914">
                <a:moveTo>
                  <a:pt x="467867" y="208788"/>
                </a:moveTo>
                <a:lnTo>
                  <a:pt x="467867" y="0"/>
                </a:lnTo>
                <a:lnTo>
                  <a:pt x="457199" y="0"/>
                </a:lnTo>
                <a:lnTo>
                  <a:pt x="457199" y="199644"/>
                </a:lnTo>
                <a:lnTo>
                  <a:pt x="461771" y="199644"/>
                </a:lnTo>
                <a:lnTo>
                  <a:pt x="461771" y="208788"/>
                </a:lnTo>
                <a:lnTo>
                  <a:pt x="467867" y="208788"/>
                </a:lnTo>
                <a:close/>
              </a:path>
              <a:path w="467995" h="208914">
                <a:moveTo>
                  <a:pt x="461771" y="208788"/>
                </a:moveTo>
                <a:lnTo>
                  <a:pt x="461771" y="199644"/>
                </a:lnTo>
                <a:lnTo>
                  <a:pt x="457199" y="204216"/>
                </a:lnTo>
                <a:lnTo>
                  <a:pt x="457199" y="208788"/>
                </a:lnTo>
                <a:lnTo>
                  <a:pt x="461771" y="208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6852917" y="3628642"/>
            <a:ext cx="31305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239000" y="3886199"/>
            <a:ext cx="457200" cy="509270"/>
          </a:xfrm>
          <a:custGeom>
            <a:avLst/>
            <a:gdLst/>
            <a:ahLst/>
            <a:cxnLst/>
            <a:rect l="l" t="t" r="r" b="b"/>
            <a:pathLst>
              <a:path w="457200" h="509270">
                <a:moveTo>
                  <a:pt x="457199" y="0"/>
                </a:moveTo>
                <a:lnTo>
                  <a:pt x="0" y="0"/>
                </a:lnTo>
                <a:lnTo>
                  <a:pt x="0" y="509016"/>
                </a:lnTo>
                <a:lnTo>
                  <a:pt x="457199" y="509016"/>
                </a:lnTo>
                <a:lnTo>
                  <a:pt x="457199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234428" y="3886199"/>
            <a:ext cx="467995" cy="513715"/>
          </a:xfrm>
          <a:custGeom>
            <a:avLst/>
            <a:gdLst/>
            <a:ahLst/>
            <a:cxnLst/>
            <a:rect l="l" t="t" r="r" b="b"/>
            <a:pathLst>
              <a:path w="467995" h="513714">
                <a:moveTo>
                  <a:pt x="10667" y="504444"/>
                </a:moveTo>
                <a:lnTo>
                  <a:pt x="10667" y="0"/>
                </a:lnTo>
                <a:lnTo>
                  <a:pt x="0" y="0"/>
                </a:lnTo>
                <a:lnTo>
                  <a:pt x="0" y="513588"/>
                </a:lnTo>
                <a:lnTo>
                  <a:pt x="4571" y="513588"/>
                </a:lnTo>
                <a:lnTo>
                  <a:pt x="4571" y="504444"/>
                </a:lnTo>
                <a:lnTo>
                  <a:pt x="10667" y="504444"/>
                </a:lnTo>
                <a:close/>
              </a:path>
              <a:path w="467995" h="513714">
                <a:moveTo>
                  <a:pt x="461771" y="504444"/>
                </a:moveTo>
                <a:lnTo>
                  <a:pt x="4571" y="504444"/>
                </a:lnTo>
                <a:lnTo>
                  <a:pt x="10667" y="509016"/>
                </a:lnTo>
                <a:lnTo>
                  <a:pt x="10667" y="513588"/>
                </a:lnTo>
                <a:lnTo>
                  <a:pt x="457199" y="513588"/>
                </a:lnTo>
                <a:lnTo>
                  <a:pt x="457199" y="509016"/>
                </a:lnTo>
                <a:lnTo>
                  <a:pt x="461771" y="504444"/>
                </a:lnTo>
                <a:close/>
              </a:path>
              <a:path w="467995" h="513714">
                <a:moveTo>
                  <a:pt x="10667" y="513588"/>
                </a:moveTo>
                <a:lnTo>
                  <a:pt x="10667" y="509016"/>
                </a:lnTo>
                <a:lnTo>
                  <a:pt x="4571" y="504444"/>
                </a:lnTo>
                <a:lnTo>
                  <a:pt x="4571" y="513588"/>
                </a:lnTo>
                <a:lnTo>
                  <a:pt x="10667" y="513588"/>
                </a:lnTo>
                <a:close/>
              </a:path>
              <a:path w="467995" h="513714">
                <a:moveTo>
                  <a:pt x="467867" y="513588"/>
                </a:moveTo>
                <a:lnTo>
                  <a:pt x="467867" y="0"/>
                </a:lnTo>
                <a:lnTo>
                  <a:pt x="457199" y="0"/>
                </a:lnTo>
                <a:lnTo>
                  <a:pt x="457199" y="504444"/>
                </a:lnTo>
                <a:lnTo>
                  <a:pt x="461771" y="504444"/>
                </a:lnTo>
                <a:lnTo>
                  <a:pt x="461771" y="513588"/>
                </a:lnTo>
                <a:lnTo>
                  <a:pt x="467867" y="513588"/>
                </a:lnTo>
                <a:close/>
              </a:path>
              <a:path w="467995" h="513714">
                <a:moveTo>
                  <a:pt x="461771" y="513588"/>
                </a:moveTo>
                <a:lnTo>
                  <a:pt x="461771" y="504444"/>
                </a:lnTo>
                <a:lnTo>
                  <a:pt x="457199" y="509016"/>
                </a:lnTo>
                <a:lnTo>
                  <a:pt x="457199" y="513588"/>
                </a:lnTo>
                <a:lnTo>
                  <a:pt x="461771" y="5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7310117" y="3933442"/>
            <a:ext cx="31305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696200" y="4623815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0" y="685799"/>
                </a:lnTo>
                <a:lnTo>
                  <a:pt x="457199" y="6857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691628" y="4619244"/>
            <a:ext cx="467995" cy="695325"/>
          </a:xfrm>
          <a:custGeom>
            <a:avLst/>
            <a:gdLst/>
            <a:ahLst/>
            <a:cxnLst/>
            <a:rect l="l" t="t" r="r" b="b"/>
            <a:pathLst>
              <a:path w="467995" h="695325">
                <a:moveTo>
                  <a:pt x="467867" y="694943"/>
                </a:moveTo>
                <a:lnTo>
                  <a:pt x="467867" y="0"/>
                </a:lnTo>
                <a:lnTo>
                  <a:pt x="0" y="0"/>
                </a:lnTo>
                <a:lnTo>
                  <a:pt x="0" y="694943"/>
                </a:lnTo>
                <a:lnTo>
                  <a:pt x="4571" y="694943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694943"/>
                </a:lnTo>
                <a:lnTo>
                  <a:pt x="467867" y="694943"/>
                </a:lnTo>
                <a:close/>
              </a:path>
              <a:path w="467995" h="695325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5" h="695325">
                <a:moveTo>
                  <a:pt x="10667" y="685799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685799"/>
                </a:lnTo>
                <a:lnTo>
                  <a:pt x="10667" y="685799"/>
                </a:lnTo>
                <a:close/>
              </a:path>
              <a:path w="467995" h="695325">
                <a:moveTo>
                  <a:pt x="461771" y="685799"/>
                </a:moveTo>
                <a:lnTo>
                  <a:pt x="4571" y="685799"/>
                </a:lnTo>
                <a:lnTo>
                  <a:pt x="10667" y="690371"/>
                </a:lnTo>
                <a:lnTo>
                  <a:pt x="10667" y="694943"/>
                </a:lnTo>
                <a:lnTo>
                  <a:pt x="457199" y="694943"/>
                </a:lnTo>
                <a:lnTo>
                  <a:pt x="457199" y="690371"/>
                </a:lnTo>
                <a:lnTo>
                  <a:pt x="461771" y="685799"/>
                </a:lnTo>
                <a:close/>
              </a:path>
              <a:path w="467995" h="695325">
                <a:moveTo>
                  <a:pt x="10667" y="694943"/>
                </a:moveTo>
                <a:lnTo>
                  <a:pt x="10667" y="690371"/>
                </a:lnTo>
                <a:lnTo>
                  <a:pt x="4571" y="685799"/>
                </a:lnTo>
                <a:lnTo>
                  <a:pt x="4571" y="694943"/>
                </a:lnTo>
                <a:lnTo>
                  <a:pt x="10667" y="694943"/>
                </a:lnTo>
                <a:close/>
              </a:path>
              <a:path w="467995" h="6953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5" h="695325">
                <a:moveTo>
                  <a:pt x="461771" y="6857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685799"/>
                </a:lnTo>
                <a:lnTo>
                  <a:pt x="461771" y="685799"/>
                </a:lnTo>
                <a:close/>
              </a:path>
              <a:path w="467995" h="695325">
                <a:moveTo>
                  <a:pt x="461771" y="694943"/>
                </a:moveTo>
                <a:lnTo>
                  <a:pt x="461771" y="685799"/>
                </a:lnTo>
                <a:lnTo>
                  <a:pt x="457199" y="690371"/>
                </a:lnTo>
                <a:lnTo>
                  <a:pt x="457199" y="694943"/>
                </a:lnTo>
                <a:lnTo>
                  <a:pt x="461771" y="694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7767316" y="4771642"/>
            <a:ext cx="21209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953244" y="4847842"/>
            <a:ext cx="584200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3845" algn="l"/>
              </a:tabLst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696200" y="4090415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0" y="533399"/>
                </a:lnTo>
                <a:lnTo>
                  <a:pt x="457199" y="5333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691628" y="4085844"/>
            <a:ext cx="467995" cy="542925"/>
          </a:xfrm>
          <a:custGeom>
            <a:avLst/>
            <a:gdLst/>
            <a:ahLst/>
            <a:cxnLst/>
            <a:rect l="l" t="t" r="r" b="b"/>
            <a:pathLst>
              <a:path w="467995" h="542925">
                <a:moveTo>
                  <a:pt x="467867" y="542543"/>
                </a:moveTo>
                <a:lnTo>
                  <a:pt x="467867" y="0"/>
                </a:lnTo>
                <a:lnTo>
                  <a:pt x="0" y="0"/>
                </a:lnTo>
                <a:lnTo>
                  <a:pt x="0" y="542543"/>
                </a:lnTo>
                <a:lnTo>
                  <a:pt x="4571" y="542543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542543"/>
                </a:lnTo>
                <a:lnTo>
                  <a:pt x="467867" y="542543"/>
                </a:lnTo>
                <a:close/>
              </a:path>
              <a:path w="467995" h="542925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5" h="542925">
                <a:moveTo>
                  <a:pt x="10667" y="533399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533399"/>
                </a:lnTo>
                <a:lnTo>
                  <a:pt x="10667" y="533399"/>
                </a:lnTo>
                <a:close/>
              </a:path>
              <a:path w="467995" h="542925">
                <a:moveTo>
                  <a:pt x="461771" y="533399"/>
                </a:moveTo>
                <a:lnTo>
                  <a:pt x="4571" y="533399"/>
                </a:lnTo>
                <a:lnTo>
                  <a:pt x="10667" y="537971"/>
                </a:lnTo>
                <a:lnTo>
                  <a:pt x="10667" y="542543"/>
                </a:lnTo>
                <a:lnTo>
                  <a:pt x="457199" y="542543"/>
                </a:lnTo>
                <a:lnTo>
                  <a:pt x="457199" y="537971"/>
                </a:lnTo>
                <a:lnTo>
                  <a:pt x="461771" y="533399"/>
                </a:lnTo>
                <a:close/>
              </a:path>
              <a:path w="467995" h="542925">
                <a:moveTo>
                  <a:pt x="10667" y="542543"/>
                </a:moveTo>
                <a:lnTo>
                  <a:pt x="10667" y="537971"/>
                </a:lnTo>
                <a:lnTo>
                  <a:pt x="4571" y="533399"/>
                </a:lnTo>
                <a:lnTo>
                  <a:pt x="4571" y="542543"/>
                </a:lnTo>
                <a:lnTo>
                  <a:pt x="10667" y="542543"/>
                </a:lnTo>
                <a:close/>
              </a:path>
              <a:path w="467995" h="5429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5" h="542925">
                <a:moveTo>
                  <a:pt x="461771" y="5333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533399"/>
                </a:lnTo>
                <a:lnTo>
                  <a:pt x="461771" y="533399"/>
                </a:lnTo>
                <a:close/>
              </a:path>
              <a:path w="467995" h="542925">
                <a:moveTo>
                  <a:pt x="461771" y="542543"/>
                </a:moveTo>
                <a:lnTo>
                  <a:pt x="461771" y="533399"/>
                </a:lnTo>
                <a:lnTo>
                  <a:pt x="457199" y="537971"/>
                </a:lnTo>
                <a:lnTo>
                  <a:pt x="457199" y="542543"/>
                </a:lnTo>
                <a:lnTo>
                  <a:pt x="461771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7767316" y="4162042"/>
            <a:ext cx="31305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153400" y="4242815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0" y="533399"/>
                </a:lnTo>
                <a:lnTo>
                  <a:pt x="457199" y="5333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148828" y="4238244"/>
            <a:ext cx="467995" cy="542925"/>
          </a:xfrm>
          <a:custGeom>
            <a:avLst/>
            <a:gdLst/>
            <a:ahLst/>
            <a:cxnLst/>
            <a:rect l="l" t="t" r="r" b="b"/>
            <a:pathLst>
              <a:path w="467995" h="542925">
                <a:moveTo>
                  <a:pt x="467867" y="542543"/>
                </a:moveTo>
                <a:lnTo>
                  <a:pt x="467867" y="0"/>
                </a:lnTo>
                <a:lnTo>
                  <a:pt x="0" y="0"/>
                </a:lnTo>
                <a:lnTo>
                  <a:pt x="0" y="542543"/>
                </a:lnTo>
                <a:lnTo>
                  <a:pt x="4571" y="542543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542543"/>
                </a:lnTo>
                <a:lnTo>
                  <a:pt x="467867" y="542543"/>
                </a:lnTo>
                <a:close/>
              </a:path>
              <a:path w="467995" h="542925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467995" h="542925">
                <a:moveTo>
                  <a:pt x="10667" y="533399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533399"/>
                </a:lnTo>
                <a:lnTo>
                  <a:pt x="10667" y="533399"/>
                </a:lnTo>
                <a:close/>
              </a:path>
              <a:path w="467995" h="542925">
                <a:moveTo>
                  <a:pt x="461771" y="533399"/>
                </a:moveTo>
                <a:lnTo>
                  <a:pt x="4571" y="533399"/>
                </a:lnTo>
                <a:lnTo>
                  <a:pt x="10667" y="537971"/>
                </a:lnTo>
                <a:lnTo>
                  <a:pt x="10667" y="542543"/>
                </a:lnTo>
                <a:lnTo>
                  <a:pt x="457199" y="542543"/>
                </a:lnTo>
                <a:lnTo>
                  <a:pt x="457199" y="537971"/>
                </a:lnTo>
                <a:lnTo>
                  <a:pt x="461771" y="533399"/>
                </a:lnTo>
                <a:close/>
              </a:path>
              <a:path w="467995" h="542925">
                <a:moveTo>
                  <a:pt x="10667" y="542543"/>
                </a:moveTo>
                <a:lnTo>
                  <a:pt x="10667" y="537971"/>
                </a:lnTo>
                <a:lnTo>
                  <a:pt x="4571" y="533399"/>
                </a:lnTo>
                <a:lnTo>
                  <a:pt x="4571" y="542543"/>
                </a:lnTo>
                <a:lnTo>
                  <a:pt x="10667" y="542543"/>
                </a:lnTo>
                <a:close/>
              </a:path>
              <a:path w="467995" h="5429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7995" h="542925">
                <a:moveTo>
                  <a:pt x="461771" y="5333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533399"/>
                </a:lnTo>
                <a:lnTo>
                  <a:pt x="461771" y="533399"/>
                </a:lnTo>
                <a:close/>
              </a:path>
              <a:path w="467995" h="542925">
                <a:moveTo>
                  <a:pt x="461771" y="542543"/>
                </a:moveTo>
                <a:lnTo>
                  <a:pt x="461771" y="533399"/>
                </a:lnTo>
                <a:lnTo>
                  <a:pt x="457199" y="537971"/>
                </a:lnTo>
                <a:lnTo>
                  <a:pt x="457199" y="542543"/>
                </a:lnTo>
                <a:lnTo>
                  <a:pt x="461771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8224516" y="4314442"/>
            <a:ext cx="31305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5" name="object 8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82" name="object 82"/>
          <p:cNvSpPr txBox="1"/>
          <p:nvPr/>
        </p:nvSpPr>
        <p:spPr>
          <a:xfrm>
            <a:off x="6263129" y="5395466"/>
            <a:ext cx="2640330" cy="811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3365">
              <a:lnSpc>
                <a:spcPct val="100000"/>
              </a:lnSpc>
              <a:tabLst>
                <a:tab pos="710565" algn="l"/>
                <a:tab pos="1167765" algn="l"/>
                <a:tab pos="1624965" algn="l"/>
                <a:tab pos="2005964" algn="l"/>
              </a:tabLst>
            </a:pPr>
            <a:r>
              <a:rPr dirty="0" sz="2000">
                <a:latin typeface="Times New Roman"/>
                <a:cs typeface="Times New Roman"/>
              </a:rPr>
              <a:t>1	2	3	4	5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 Processors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20570">
              <a:lnSpc>
                <a:spcPct val="100000"/>
              </a:lnSpc>
            </a:pPr>
            <a:r>
              <a:rPr dirty="0" sz="4400"/>
              <a:t>Amdahl’s</a:t>
            </a:r>
            <a:r>
              <a:rPr dirty="0" sz="4400" spc="-130"/>
              <a:t> </a:t>
            </a:r>
            <a:r>
              <a:rPr dirty="0" sz="4400" spc="-5"/>
              <a:t>Law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3139" y="1714499"/>
            <a:ext cx="740219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speedup that is achievable on p processors is</a:t>
            </a:r>
            <a:r>
              <a:rPr dirty="0" sz="2400" spc="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031234"/>
            <a:ext cx="721042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If </a:t>
            </a:r>
            <a:r>
              <a:rPr dirty="0" sz="2400" spc="-5">
                <a:latin typeface="Arial"/>
                <a:cs typeface="Arial"/>
              </a:rPr>
              <a:t>we assume that the serial fraction is fixed, then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93139" y="4347970"/>
            <a:ext cx="446405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 spc="-10">
                <a:latin typeface="Arial"/>
                <a:cs typeface="Arial"/>
              </a:rPr>
              <a:t>example, </a:t>
            </a:r>
            <a:r>
              <a:rPr dirty="0" sz="2400" spc="-5">
                <a:latin typeface="Arial"/>
                <a:cs typeface="Arial"/>
              </a:rPr>
              <a:t>if </a:t>
            </a:r>
            <a:r>
              <a:rPr dirty="0" sz="2400" spc="-5">
                <a:latin typeface="Symbol"/>
                <a:cs typeface="Symbol"/>
              </a:rPr>
              <a:t></a:t>
            </a:r>
            <a:r>
              <a:rPr dirty="0" sz="2400" spc="-5">
                <a:latin typeface="Arial"/>
                <a:cs typeface="Arial"/>
              </a:rPr>
              <a:t>=10%, then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8765">
              <a:lnSpc>
                <a:spcPct val="100000"/>
              </a:lnSpc>
            </a:pPr>
            <a:r>
              <a:rPr dirty="0" sz="4400" spc="-5"/>
              <a:t>Comments on </a:t>
            </a:r>
            <a:r>
              <a:rPr dirty="0" sz="4400"/>
              <a:t>Amdahl’s</a:t>
            </a:r>
            <a:r>
              <a:rPr dirty="0" sz="4400" spc="-80"/>
              <a:t> </a:t>
            </a:r>
            <a:r>
              <a:rPr dirty="0" sz="4400" spc="-5"/>
              <a:t>Law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1739" y="1866899"/>
            <a:ext cx="7256145" cy="163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Amdahl’s fraction </a:t>
            </a:r>
            <a:r>
              <a:rPr dirty="0" sz="2400">
                <a:latin typeface="Symbol"/>
                <a:cs typeface="Symbol"/>
              </a:rPr>
              <a:t>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Arial"/>
                <a:cs typeface="Arial"/>
              </a:rPr>
              <a:t>in practice depends on the  problem size n and the number of processors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What is an effective parallel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algorithm?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4427218"/>
            <a:ext cx="7332345" cy="753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Can we get linear speedup with an effective parallel  algorithm?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37790">
              <a:lnSpc>
                <a:spcPct val="100000"/>
              </a:lnSpc>
            </a:pPr>
            <a:r>
              <a:rPr dirty="0" sz="4400"/>
              <a:t>E</a:t>
            </a:r>
            <a:r>
              <a:rPr dirty="0" sz="4400" spc="-5"/>
              <a:t>ff</a:t>
            </a:r>
            <a:r>
              <a:rPr dirty="0" sz="4400" spc="5"/>
              <a:t>i</a:t>
            </a:r>
            <a:r>
              <a:rPr dirty="0" sz="4400" spc="5"/>
              <a:t>c</a:t>
            </a:r>
            <a:r>
              <a:rPr dirty="0" sz="4400" spc="5"/>
              <a:t>i</a:t>
            </a:r>
            <a:r>
              <a:rPr dirty="0" sz="4400" spc="-5"/>
              <a:t>en</a:t>
            </a:r>
            <a:r>
              <a:rPr dirty="0" sz="4400" spc="5"/>
              <a:t>c</a:t>
            </a:r>
            <a:r>
              <a:rPr dirty="0" sz="440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210302" y="1725167"/>
            <a:ext cx="218440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15" i="1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5526" y="2014727"/>
            <a:ext cx="261620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20" i="1">
                <a:latin typeface="Times New Roman"/>
                <a:cs typeface="Times New Roman"/>
              </a:rPr>
              <a:t>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9846" y="2269488"/>
            <a:ext cx="138430" cy="287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10" i="1">
                <a:latin typeface="Times New Roman"/>
                <a:cs typeface="Times New Roman"/>
              </a:rPr>
              <a:t>p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2830" y="1821179"/>
            <a:ext cx="798195" cy="9791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03885" algn="l"/>
                <a:tab pos="784860" algn="l"/>
              </a:tabLst>
            </a:pPr>
            <a:r>
              <a:rPr dirty="0" baseline="-27777" sz="4500" spc="30">
                <a:latin typeface="Symbol"/>
                <a:cs typeface="Symbol"/>
              </a:rPr>
              <a:t></a:t>
            </a:r>
            <a:r>
              <a:rPr dirty="0" sz="1750" spc="20" u="heavy">
                <a:latin typeface="Times New Roman"/>
                <a:cs typeface="Times New Roman"/>
              </a:rPr>
              <a:t> 	</a:t>
            </a:r>
            <a:r>
              <a:rPr dirty="0" sz="1750" spc="10" i="1" u="heavy">
                <a:latin typeface="Times New Roman"/>
                <a:cs typeface="Times New Roman"/>
              </a:rPr>
              <a:t>p	</a:t>
            </a:r>
            <a:endParaRPr sz="1750">
              <a:latin typeface="Times New Roman"/>
              <a:cs typeface="Times New Roman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</a:pPr>
            <a:r>
              <a:rPr dirty="0" sz="3000" spc="15" i="1">
                <a:latin typeface="Times New Roman"/>
                <a:cs typeface="Times New Roman"/>
              </a:rPr>
              <a:t>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21739" y="2965194"/>
            <a:ext cx="7211059" cy="3071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Bounds: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Theoretically: between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[0,1]</a:t>
            </a:r>
            <a:endParaRPr sz="2400">
              <a:latin typeface="Arial"/>
              <a:cs typeface="Arial"/>
            </a:endParaRPr>
          </a:p>
          <a:p>
            <a:pPr lvl="1" marL="756285" marR="6413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In </a:t>
            </a:r>
            <a:r>
              <a:rPr dirty="0" sz="2400" spc="-5">
                <a:latin typeface="Arial"/>
                <a:cs typeface="Arial"/>
              </a:rPr>
              <a:t>practice, may be greater than 1 if superlinear  </a:t>
            </a:r>
            <a:r>
              <a:rPr dirty="0" sz="2400" spc="-5">
                <a:latin typeface="Arial"/>
                <a:cs typeface="Arial"/>
              </a:rPr>
              <a:t>speedup</a:t>
            </a:r>
            <a:endParaRPr sz="2400">
              <a:latin typeface="Arial"/>
              <a:cs typeface="Arial"/>
            </a:endParaRPr>
          </a:p>
          <a:p>
            <a:pPr marL="355600" marR="53213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fraction of total potential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processing  </a:t>
            </a:r>
            <a:r>
              <a:rPr dirty="0" sz="2800" spc="-5">
                <a:latin typeface="Arial"/>
                <a:cs typeface="Arial"/>
              </a:rPr>
              <a:t>power </a:t>
            </a:r>
            <a:r>
              <a:rPr dirty="0" sz="2800">
                <a:latin typeface="Arial"/>
                <a:cs typeface="Arial"/>
              </a:rPr>
              <a:t>that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actually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used.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program with linear speedup is 100%</a:t>
            </a:r>
            <a:r>
              <a:rPr dirty="0" sz="2400" spc="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efficient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75560">
              <a:lnSpc>
                <a:spcPct val="100000"/>
              </a:lnSpc>
            </a:pPr>
            <a:r>
              <a:rPr dirty="0" sz="4400"/>
              <a:t>Scalability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019300" y="1524000"/>
            <a:ext cx="76200" cy="1447800"/>
          </a:xfrm>
          <a:custGeom>
            <a:avLst/>
            <a:gdLst/>
            <a:ahLst/>
            <a:cxnLst/>
            <a:rect l="l" t="t" r="r" b="b"/>
            <a:pathLst>
              <a:path w="76200" h="14478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44195" y="64007"/>
                </a:lnTo>
                <a:lnTo>
                  <a:pt x="44195" y="76199"/>
                </a:lnTo>
                <a:lnTo>
                  <a:pt x="76199" y="76199"/>
                </a:lnTo>
                <a:close/>
              </a:path>
              <a:path w="76200" h="1447800">
                <a:moveTo>
                  <a:pt x="44195" y="76199"/>
                </a:moveTo>
                <a:lnTo>
                  <a:pt x="44195" y="64007"/>
                </a:lnTo>
                <a:lnTo>
                  <a:pt x="33527" y="64007"/>
                </a:lnTo>
                <a:lnTo>
                  <a:pt x="33527" y="76199"/>
                </a:lnTo>
                <a:lnTo>
                  <a:pt x="44195" y="76199"/>
                </a:lnTo>
                <a:close/>
              </a:path>
              <a:path w="76200" h="1447800">
                <a:moveTo>
                  <a:pt x="44195" y="1447799"/>
                </a:moveTo>
                <a:lnTo>
                  <a:pt x="44195" y="76199"/>
                </a:lnTo>
                <a:lnTo>
                  <a:pt x="33527" y="76199"/>
                </a:lnTo>
                <a:lnTo>
                  <a:pt x="33527" y="1447799"/>
                </a:lnTo>
                <a:lnTo>
                  <a:pt x="44195" y="1447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57400" y="2933700"/>
            <a:ext cx="1905000" cy="76200"/>
          </a:xfrm>
          <a:custGeom>
            <a:avLst/>
            <a:gdLst/>
            <a:ahLst/>
            <a:cxnLst/>
            <a:rect l="l" t="t" r="r" b="b"/>
            <a:pathLst>
              <a:path w="1905000" h="76200">
                <a:moveTo>
                  <a:pt x="1842515" y="44195"/>
                </a:moveTo>
                <a:lnTo>
                  <a:pt x="1842515" y="33527"/>
                </a:lnTo>
                <a:lnTo>
                  <a:pt x="0" y="33527"/>
                </a:lnTo>
                <a:lnTo>
                  <a:pt x="0" y="44195"/>
                </a:lnTo>
                <a:lnTo>
                  <a:pt x="1842515" y="44195"/>
                </a:lnTo>
                <a:close/>
              </a:path>
              <a:path w="1905000" h="76200">
                <a:moveTo>
                  <a:pt x="1904999" y="38099"/>
                </a:moveTo>
                <a:lnTo>
                  <a:pt x="1828799" y="0"/>
                </a:lnTo>
                <a:lnTo>
                  <a:pt x="1828799" y="33527"/>
                </a:lnTo>
                <a:lnTo>
                  <a:pt x="1842515" y="33527"/>
                </a:lnTo>
                <a:lnTo>
                  <a:pt x="1842515" y="69341"/>
                </a:lnTo>
                <a:lnTo>
                  <a:pt x="1904999" y="38099"/>
                </a:lnTo>
                <a:close/>
              </a:path>
              <a:path w="1905000" h="76200">
                <a:moveTo>
                  <a:pt x="1842515" y="69341"/>
                </a:moveTo>
                <a:lnTo>
                  <a:pt x="1842515" y="44195"/>
                </a:lnTo>
                <a:lnTo>
                  <a:pt x="1828799" y="44195"/>
                </a:lnTo>
                <a:lnTo>
                  <a:pt x="1828799" y="76199"/>
                </a:lnTo>
                <a:lnTo>
                  <a:pt x="18425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52827" y="1828800"/>
            <a:ext cx="1530350" cy="996950"/>
          </a:xfrm>
          <a:custGeom>
            <a:avLst/>
            <a:gdLst/>
            <a:ahLst/>
            <a:cxnLst/>
            <a:rect l="l" t="t" r="r" b="b"/>
            <a:pathLst>
              <a:path w="1530350" h="996950">
                <a:moveTo>
                  <a:pt x="1530095" y="986027"/>
                </a:moveTo>
                <a:lnTo>
                  <a:pt x="1363979" y="973835"/>
                </a:lnTo>
                <a:lnTo>
                  <a:pt x="1280159" y="967739"/>
                </a:lnTo>
                <a:lnTo>
                  <a:pt x="1118615" y="952499"/>
                </a:lnTo>
                <a:lnTo>
                  <a:pt x="1039367" y="943355"/>
                </a:lnTo>
                <a:lnTo>
                  <a:pt x="963167" y="934211"/>
                </a:lnTo>
                <a:lnTo>
                  <a:pt x="886967" y="922019"/>
                </a:lnTo>
                <a:lnTo>
                  <a:pt x="813815" y="909827"/>
                </a:lnTo>
                <a:lnTo>
                  <a:pt x="708659" y="886967"/>
                </a:lnTo>
                <a:lnTo>
                  <a:pt x="611123" y="859535"/>
                </a:lnTo>
                <a:lnTo>
                  <a:pt x="550163" y="838199"/>
                </a:lnTo>
                <a:lnTo>
                  <a:pt x="492251" y="813815"/>
                </a:lnTo>
                <a:lnTo>
                  <a:pt x="413003" y="774191"/>
                </a:lnTo>
                <a:lnTo>
                  <a:pt x="365759" y="743711"/>
                </a:lnTo>
                <a:lnTo>
                  <a:pt x="323087" y="708659"/>
                </a:lnTo>
                <a:lnTo>
                  <a:pt x="303275" y="691895"/>
                </a:lnTo>
                <a:lnTo>
                  <a:pt x="265175" y="653795"/>
                </a:lnTo>
                <a:lnTo>
                  <a:pt x="231647" y="612647"/>
                </a:lnTo>
                <a:lnTo>
                  <a:pt x="202691" y="569975"/>
                </a:lnTo>
                <a:lnTo>
                  <a:pt x="188975" y="548639"/>
                </a:lnTo>
                <a:lnTo>
                  <a:pt x="163067" y="502919"/>
                </a:lnTo>
                <a:lnTo>
                  <a:pt x="129539" y="429767"/>
                </a:lnTo>
                <a:lnTo>
                  <a:pt x="109727" y="379475"/>
                </a:lnTo>
                <a:lnTo>
                  <a:pt x="91439" y="327659"/>
                </a:lnTo>
                <a:lnTo>
                  <a:pt x="74675" y="275843"/>
                </a:lnTo>
                <a:lnTo>
                  <a:pt x="33527" y="111251"/>
                </a:lnTo>
                <a:lnTo>
                  <a:pt x="10667" y="0"/>
                </a:lnTo>
                <a:lnTo>
                  <a:pt x="0" y="1523"/>
                </a:lnTo>
                <a:lnTo>
                  <a:pt x="24383" y="112775"/>
                </a:lnTo>
                <a:lnTo>
                  <a:pt x="51815" y="224027"/>
                </a:lnTo>
                <a:lnTo>
                  <a:pt x="65531" y="277367"/>
                </a:lnTo>
                <a:lnTo>
                  <a:pt x="82295" y="330707"/>
                </a:lnTo>
                <a:lnTo>
                  <a:pt x="100583" y="382523"/>
                </a:lnTo>
                <a:lnTo>
                  <a:pt x="120395" y="432815"/>
                </a:lnTo>
                <a:lnTo>
                  <a:pt x="141731" y="483107"/>
                </a:lnTo>
                <a:lnTo>
                  <a:pt x="153923" y="505967"/>
                </a:lnTo>
                <a:lnTo>
                  <a:pt x="166115" y="530351"/>
                </a:lnTo>
                <a:lnTo>
                  <a:pt x="193547" y="576071"/>
                </a:lnTo>
                <a:lnTo>
                  <a:pt x="224027" y="618743"/>
                </a:lnTo>
                <a:lnTo>
                  <a:pt x="277367" y="679703"/>
                </a:lnTo>
                <a:lnTo>
                  <a:pt x="338327" y="734567"/>
                </a:lnTo>
                <a:lnTo>
                  <a:pt x="408431" y="781811"/>
                </a:lnTo>
                <a:lnTo>
                  <a:pt x="460247" y="809243"/>
                </a:lnTo>
                <a:lnTo>
                  <a:pt x="487679" y="822959"/>
                </a:lnTo>
                <a:lnTo>
                  <a:pt x="545591" y="847343"/>
                </a:lnTo>
                <a:lnTo>
                  <a:pt x="608075" y="868679"/>
                </a:lnTo>
                <a:lnTo>
                  <a:pt x="707135" y="896111"/>
                </a:lnTo>
                <a:lnTo>
                  <a:pt x="775715" y="911351"/>
                </a:lnTo>
                <a:lnTo>
                  <a:pt x="885443" y="931163"/>
                </a:lnTo>
                <a:lnTo>
                  <a:pt x="961643" y="943355"/>
                </a:lnTo>
                <a:lnTo>
                  <a:pt x="1039367" y="954023"/>
                </a:lnTo>
                <a:lnTo>
                  <a:pt x="1117091" y="961643"/>
                </a:lnTo>
                <a:lnTo>
                  <a:pt x="1197863" y="970787"/>
                </a:lnTo>
                <a:lnTo>
                  <a:pt x="1280159" y="976883"/>
                </a:lnTo>
                <a:lnTo>
                  <a:pt x="1362455" y="984503"/>
                </a:lnTo>
                <a:lnTo>
                  <a:pt x="1528571" y="996695"/>
                </a:lnTo>
                <a:lnTo>
                  <a:pt x="1530095" y="986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14900" y="1524000"/>
            <a:ext cx="76200" cy="1447800"/>
          </a:xfrm>
          <a:custGeom>
            <a:avLst/>
            <a:gdLst/>
            <a:ahLst/>
            <a:cxnLst/>
            <a:rect l="l" t="t" r="r" b="b"/>
            <a:pathLst>
              <a:path w="76200" h="14478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44195" y="64007"/>
                </a:lnTo>
                <a:lnTo>
                  <a:pt x="44195" y="76199"/>
                </a:lnTo>
                <a:lnTo>
                  <a:pt x="76199" y="76199"/>
                </a:lnTo>
                <a:close/>
              </a:path>
              <a:path w="76200" h="1447800">
                <a:moveTo>
                  <a:pt x="44195" y="76199"/>
                </a:moveTo>
                <a:lnTo>
                  <a:pt x="44195" y="64007"/>
                </a:lnTo>
                <a:lnTo>
                  <a:pt x="33527" y="64007"/>
                </a:lnTo>
                <a:lnTo>
                  <a:pt x="33527" y="76199"/>
                </a:lnTo>
                <a:lnTo>
                  <a:pt x="44195" y="76199"/>
                </a:lnTo>
                <a:close/>
              </a:path>
              <a:path w="76200" h="1447800">
                <a:moveTo>
                  <a:pt x="44195" y="1447799"/>
                </a:moveTo>
                <a:lnTo>
                  <a:pt x="44195" y="76199"/>
                </a:lnTo>
                <a:lnTo>
                  <a:pt x="33527" y="76199"/>
                </a:lnTo>
                <a:lnTo>
                  <a:pt x="33527" y="1447799"/>
                </a:lnTo>
                <a:lnTo>
                  <a:pt x="44195" y="1447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53000" y="2933700"/>
            <a:ext cx="1905000" cy="76200"/>
          </a:xfrm>
          <a:custGeom>
            <a:avLst/>
            <a:gdLst/>
            <a:ahLst/>
            <a:cxnLst/>
            <a:rect l="l" t="t" r="r" b="b"/>
            <a:pathLst>
              <a:path w="1905000" h="76200">
                <a:moveTo>
                  <a:pt x="1842515" y="44195"/>
                </a:moveTo>
                <a:lnTo>
                  <a:pt x="1842515" y="33527"/>
                </a:lnTo>
                <a:lnTo>
                  <a:pt x="0" y="33527"/>
                </a:lnTo>
                <a:lnTo>
                  <a:pt x="0" y="44195"/>
                </a:lnTo>
                <a:lnTo>
                  <a:pt x="1842515" y="44195"/>
                </a:lnTo>
                <a:close/>
              </a:path>
              <a:path w="1905000" h="76200">
                <a:moveTo>
                  <a:pt x="1904999" y="38099"/>
                </a:moveTo>
                <a:lnTo>
                  <a:pt x="1828799" y="0"/>
                </a:lnTo>
                <a:lnTo>
                  <a:pt x="1828799" y="33527"/>
                </a:lnTo>
                <a:lnTo>
                  <a:pt x="1842515" y="33527"/>
                </a:lnTo>
                <a:lnTo>
                  <a:pt x="1842515" y="69341"/>
                </a:lnTo>
                <a:lnTo>
                  <a:pt x="1904999" y="38099"/>
                </a:lnTo>
                <a:close/>
              </a:path>
              <a:path w="1905000" h="76200">
                <a:moveTo>
                  <a:pt x="1842515" y="69341"/>
                </a:moveTo>
                <a:lnTo>
                  <a:pt x="1842515" y="44195"/>
                </a:lnTo>
                <a:lnTo>
                  <a:pt x="1828799" y="44195"/>
                </a:lnTo>
                <a:lnTo>
                  <a:pt x="1828799" y="76199"/>
                </a:lnTo>
                <a:lnTo>
                  <a:pt x="18425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48427" y="1900427"/>
            <a:ext cx="1758950" cy="1073150"/>
          </a:xfrm>
          <a:custGeom>
            <a:avLst/>
            <a:gdLst/>
            <a:ahLst/>
            <a:cxnLst/>
            <a:rect l="l" t="t" r="r" b="b"/>
            <a:pathLst>
              <a:path w="1758950" h="1073150">
                <a:moveTo>
                  <a:pt x="1758695" y="10667"/>
                </a:moveTo>
                <a:lnTo>
                  <a:pt x="1757171" y="0"/>
                </a:lnTo>
                <a:lnTo>
                  <a:pt x="1664207" y="1523"/>
                </a:lnTo>
                <a:lnTo>
                  <a:pt x="1569719" y="3047"/>
                </a:lnTo>
                <a:lnTo>
                  <a:pt x="1476755" y="4571"/>
                </a:lnTo>
                <a:lnTo>
                  <a:pt x="1293875" y="10667"/>
                </a:lnTo>
                <a:lnTo>
                  <a:pt x="1203959" y="15239"/>
                </a:lnTo>
                <a:lnTo>
                  <a:pt x="1117091" y="21335"/>
                </a:lnTo>
                <a:lnTo>
                  <a:pt x="1072895" y="25907"/>
                </a:lnTo>
                <a:lnTo>
                  <a:pt x="1031747" y="30479"/>
                </a:lnTo>
                <a:lnTo>
                  <a:pt x="989075" y="35051"/>
                </a:lnTo>
                <a:lnTo>
                  <a:pt x="947927" y="39623"/>
                </a:lnTo>
                <a:lnTo>
                  <a:pt x="906779" y="45719"/>
                </a:lnTo>
                <a:lnTo>
                  <a:pt x="867155" y="53339"/>
                </a:lnTo>
                <a:lnTo>
                  <a:pt x="829055" y="59435"/>
                </a:lnTo>
                <a:lnTo>
                  <a:pt x="790955" y="67055"/>
                </a:lnTo>
                <a:lnTo>
                  <a:pt x="752855" y="76199"/>
                </a:lnTo>
                <a:lnTo>
                  <a:pt x="646175" y="106679"/>
                </a:lnTo>
                <a:lnTo>
                  <a:pt x="579119" y="129539"/>
                </a:lnTo>
                <a:lnTo>
                  <a:pt x="487679" y="173735"/>
                </a:lnTo>
                <a:lnTo>
                  <a:pt x="432815" y="207263"/>
                </a:lnTo>
                <a:lnTo>
                  <a:pt x="382523" y="243839"/>
                </a:lnTo>
                <a:lnTo>
                  <a:pt x="359663" y="265175"/>
                </a:lnTo>
                <a:lnTo>
                  <a:pt x="336803" y="284987"/>
                </a:lnTo>
                <a:lnTo>
                  <a:pt x="275843" y="353567"/>
                </a:lnTo>
                <a:lnTo>
                  <a:pt x="239267" y="402335"/>
                </a:lnTo>
                <a:lnTo>
                  <a:pt x="207263" y="455675"/>
                </a:lnTo>
                <a:lnTo>
                  <a:pt x="192023" y="481583"/>
                </a:lnTo>
                <a:lnTo>
                  <a:pt x="150875" y="566927"/>
                </a:lnTo>
                <a:lnTo>
                  <a:pt x="126491" y="624839"/>
                </a:lnTo>
                <a:lnTo>
                  <a:pt x="83819" y="748283"/>
                </a:lnTo>
                <a:lnTo>
                  <a:pt x="65531" y="810767"/>
                </a:lnTo>
                <a:lnTo>
                  <a:pt x="32003" y="940307"/>
                </a:lnTo>
                <a:lnTo>
                  <a:pt x="16763" y="1005839"/>
                </a:lnTo>
                <a:lnTo>
                  <a:pt x="0" y="1071371"/>
                </a:lnTo>
                <a:lnTo>
                  <a:pt x="10667" y="1072895"/>
                </a:lnTo>
                <a:lnTo>
                  <a:pt x="41147" y="941831"/>
                </a:lnTo>
                <a:lnTo>
                  <a:pt x="74675" y="813815"/>
                </a:lnTo>
                <a:lnTo>
                  <a:pt x="92963" y="749807"/>
                </a:lnTo>
                <a:lnTo>
                  <a:pt x="135635" y="627887"/>
                </a:lnTo>
                <a:lnTo>
                  <a:pt x="172211" y="541019"/>
                </a:lnTo>
                <a:lnTo>
                  <a:pt x="201167" y="486155"/>
                </a:lnTo>
                <a:lnTo>
                  <a:pt x="214883" y="460247"/>
                </a:lnTo>
                <a:lnTo>
                  <a:pt x="248411" y="408431"/>
                </a:lnTo>
                <a:lnTo>
                  <a:pt x="283463" y="359663"/>
                </a:lnTo>
                <a:lnTo>
                  <a:pt x="342899" y="292607"/>
                </a:lnTo>
                <a:lnTo>
                  <a:pt x="388619" y="251459"/>
                </a:lnTo>
                <a:lnTo>
                  <a:pt x="438911" y="214883"/>
                </a:lnTo>
                <a:lnTo>
                  <a:pt x="492251" y="181355"/>
                </a:lnTo>
                <a:lnTo>
                  <a:pt x="551687" y="152399"/>
                </a:lnTo>
                <a:lnTo>
                  <a:pt x="615695" y="126491"/>
                </a:lnTo>
                <a:lnTo>
                  <a:pt x="682751" y="105155"/>
                </a:lnTo>
                <a:lnTo>
                  <a:pt x="792479" y="76199"/>
                </a:lnTo>
                <a:lnTo>
                  <a:pt x="830579" y="68579"/>
                </a:lnTo>
                <a:lnTo>
                  <a:pt x="868679" y="62483"/>
                </a:lnTo>
                <a:lnTo>
                  <a:pt x="908303" y="54863"/>
                </a:lnTo>
                <a:lnTo>
                  <a:pt x="949451" y="48767"/>
                </a:lnTo>
                <a:lnTo>
                  <a:pt x="1031747" y="39623"/>
                </a:lnTo>
                <a:lnTo>
                  <a:pt x="1074419" y="35051"/>
                </a:lnTo>
                <a:lnTo>
                  <a:pt x="1117091" y="32003"/>
                </a:lnTo>
                <a:lnTo>
                  <a:pt x="1205483" y="24383"/>
                </a:lnTo>
                <a:lnTo>
                  <a:pt x="1293875" y="19811"/>
                </a:lnTo>
                <a:lnTo>
                  <a:pt x="1476755" y="13715"/>
                </a:lnTo>
                <a:lnTo>
                  <a:pt x="1569719" y="12191"/>
                </a:lnTo>
                <a:lnTo>
                  <a:pt x="1664207" y="10667"/>
                </a:lnTo>
                <a:lnTo>
                  <a:pt x="1758695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16099" y="1777999"/>
            <a:ext cx="14986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1098" y="2692398"/>
            <a:ext cx="13843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6938" y="1639315"/>
            <a:ext cx="14986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0497" y="2616198"/>
            <a:ext cx="21717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3338" y="1639315"/>
            <a:ext cx="68199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fixed</a:t>
            </a:r>
            <a:r>
              <a:rPr dirty="0" sz="1600" spc="-114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2737" y="1563115"/>
            <a:ext cx="60642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fixed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67611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 i="0">
                <a:latin typeface="Arial"/>
                <a:cs typeface="Arial"/>
              </a:rPr>
              <a:t>Definition?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Can keep efficiency constant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increasing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problem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Proportionally </a:t>
            </a:r>
            <a:r>
              <a:rPr dirty="0" sz="2000">
                <a:latin typeface="Arial"/>
                <a:cs typeface="Arial"/>
              </a:rPr>
              <a:t>increasing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number of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processors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Such systems are called scalable parallel</a:t>
            </a:r>
            <a:r>
              <a:rPr dirty="0" sz="2400" spc="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75560">
              <a:lnSpc>
                <a:spcPct val="100000"/>
              </a:lnSpc>
            </a:pPr>
            <a:r>
              <a:rPr dirty="0" sz="4400"/>
              <a:t>Scalability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785872" y="3601211"/>
            <a:ext cx="3853179" cy="0"/>
          </a:xfrm>
          <a:custGeom>
            <a:avLst/>
            <a:gdLst/>
            <a:ahLst/>
            <a:cxnLst/>
            <a:rect l="l" t="t" r="r" b="b"/>
            <a:pathLst>
              <a:path w="3853179" h="0">
                <a:moveTo>
                  <a:pt x="0" y="0"/>
                </a:moveTo>
                <a:lnTo>
                  <a:pt x="3852671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5872" y="3191255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3180587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54723" y="319125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 h="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85872" y="2781300"/>
            <a:ext cx="3853179" cy="0"/>
          </a:xfrm>
          <a:custGeom>
            <a:avLst/>
            <a:gdLst/>
            <a:ahLst/>
            <a:cxnLst/>
            <a:rect l="l" t="t" r="r" b="b"/>
            <a:pathLst>
              <a:path w="3853179" h="0">
                <a:moveTo>
                  <a:pt x="0" y="0"/>
                </a:moveTo>
                <a:lnTo>
                  <a:pt x="3852671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38543" y="2781300"/>
            <a:ext cx="0" cy="1104900"/>
          </a:xfrm>
          <a:custGeom>
            <a:avLst/>
            <a:gdLst/>
            <a:ahLst/>
            <a:cxnLst/>
            <a:rect l="l" t="t" r="r" b="b"/>
            <a:pathLst>
              <a:path w="0" h="1104900">
                <a:moveTo>
                  <a:pt x="0" y="0"/>
                </a:moveTo>
                <a:lnTo>
                  <a:pt x="0" y="1104899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85872" y="2781300"/>
            <a:ext cx="0" cy="1104900"/>
          </a:xfrm>
          <a:custGeom>
            <a:avLst/>
            <a:gdLst/>
            <a:ahLst/>
            <a:cxnLst/>
            <a:rect l="l" t="t" r="r" b="b"/>
            <a:pathLst>
              <a:path w="0" h="1104900">
                <a:moveTo>
                  <a:pt x="0" y="0"/>
                </a:moveTo>
                <a:lnTo>
                  <a:pt x="0" y="1104899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24911" y="3601211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24911" y="3191255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24911" y="27813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72967" y="2781300"/>
            <a:ext cx="1539240" cy="882650"/>
          </a:xfrm>
          <a:custGeom>
            <a:avLst/>
            <a:gdLst/>
            <a:ahLst/>
            <a:cxnLst/>
            <a:rect l="l" t="t" r="r" b="b"/>
            <a:pathLst>
              <a:path w="1539239" h="882650">
                <a:moveTo>
                  <a:pt x="0" y="0"/>
                </a:moveTo>
                <a:lnTo>
                  <a:pt x="766571" y="409955"/>
                </a:lnTo>
                <a:lnTo>
                  <a:pt x="1539239" y="882395"/>
                </a:lnTo>
              </a:path>
            </a:pathLst>
          </a:custGeom>
          <a:ln w="1546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12207" y="3663695"/>
            <a:ext cx="349250" cy="222885"/>
          </a:xfrm>
          <a:custGeom>
            <a:avLst/>
            <a:gdLst/>
            <a:ahLst/>
            <a:cxnLst/>
            <a:rect l="l" t="t" r="r" b="b"/>
            <a:pathLst>
              <a:path w="349250" h="222885">
                <a:moveTo>
                  <a:pt x="0" y="0"/>
                </a:moveTo>
                <a:lnTo>
                  <a:pt x="348863" y="222503"/>
                </a:lnTo>
              </a:path>
            </a:pathLst>
          </a:custGeom>
          <a:ln w="1546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72967" y="2781300"/>
            <a:ext cx="2313940" cy="820419"/>
          </a:xfrm>
          <a:custGeom>
            <a:avLst/>
            <a:gdLst/>
            <a:ahLst/>
            <a:cxnLst/>
            <a:rect l="l" t="t" r="r" b="b"/>
            <a:pathLst>
              <a:path w="2313940" h="820420">
                <a:moveTo>
                  <a:pt x="0" y="0"/>
                </a:moveTo>
                <a:lnTo>
                  <a:pt x="766571" y="163067"/>
                </a:lnTo>
                <a:lnTo>
                  <a:pt x="1539239" y="409955"/>
                </a:lnTo>
                <a:lnTo>
                  <a:pt x="2313431" y="819911"/>
                </a:lnTo>
              </a:path>
            </a:pathLst>
          </a:custGeom>
          <a:ln w="1546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86400" y="3601211"/>
            <a:ext cx="479425" cy="285115"/>
          </a:xfrm>
          <a:custGeom>
            <a:avLst/>
            <a:gdLst/>
            <a:ahLst/>
            <a:cxnLst/>
            <a:rect l="l" t="t" r="r" b="b"/>
            <a:pathLst>
              <a:path w="479425" h="285114">
                <a:moveTo>
                  <a:pt x="0" y="0"/>
                </a:moveTo>
                <a:lnTo>
                  <a:pt x="479427" y="284987"/>
                </a:lnTo>
              </a:path>
            </a:pathLst>
          </a:custGeom>
          <a:ln w="1546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72967" y="2781300"/>
            <a:ext cx="3080385" cy="1028700"/>
          </a:xfrm>
          <a:custGeom>
            <a:avLst/>
            <a:gdLst/>
            <a:ahLst/>
            <a:cxnLst/>
            <a:rect l="l" t="t" r="r" b="b"/>
            <a:pathLst>
              <a:path w="3080385" h="1028700">
                <a:moveTo>
                  <a:pt x="0" y="0"/>
                </a:moveTo>
                <a:lnTo>
                  <a:pt x="766571" y="100583"/>
                </a:lnTo>
                <a:lnTo>
                  <a:pt x="1539239" y="271271"/>
                </a:lnTo>
                <a:lnTo>
                  <a:pt x="2313431" y="595883"/>
                </a:lnTo>
                <a:lnTo>
                  <a:pt x="3080003" y="1028699"/>
                </a:lnTo>
              </a:path>
            </a:pathLst>
          </a:custGeom>
          <a:ln w="1546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72967" y="2781300"/>
            <a:ext cx="3080385" cy="782320"/>
          </a:xfrm>
          <a:custGeom>
            <a:avLst/>
            <a:gdLst/>
            <a:ahLst/>
            <a:cxnLst/>
            <a:rect l="l" t="t" r="r" b="b"/>
            <a:pathLst>
              <a:path w="3080385" h="782320">
                <a:moveTo>
                  <a:pt x="0" y="0"/>
                </a:moveTo>
                <a:lnTo>
                  <a:pt x="766571" y="62483"/>
                </a:lnTo>
                <a:lnTo>
                  <a:pt x="1539239" y="185927"/>
                </a:lnTo>
                <a:lnTo>
                  <a:pt x="2313431" y="409955"/>
                </a:lnTo>
                <a:lnTo>
                  <a:pt x="3080003" y="781811"/>
                </a:lnTo>
              </a:path>
            </a:pathLst>
          </a:custGeom>
          <a:ln w="15465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50107" y="27584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45719" y="45719"/>
                </a:moveTo>
                <a:lnTo>
                  <a:pt x="22859" y="0"/>
                </a:lnTo>
                <a:lnTo>
                  <a:pt x="0" y="45719"/>
                </a:lnTo>
                <a:lnTo>
                  <a:pt x="45719" y="457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50107" y="27584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59" y="0"/>
                </a:moveTo>
                <a:lnTo>
                  <a:pt x="45719" y="45719"/>
                </a:lnTo>
                <a:lnTo>
                  <a:pt x="0" y="45719"/>
                </a:lnTo>
                <a:lnTo>
                  <a:pt x="22859" y="0"/>
                </a:lnTo>
                <a:close/>
              </a:path>
            </a:pathLst>
          </a:custGeom>
          <a:ln w="77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15155" y="3168395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19">
                <a:moveTo>
                  <a:pt x="47243" y="45719"/>
                </a:moveTo>
                <a:lnTo>
                  <a:pt x="24383" y="0"/>
                </a:lnTo>
                <a:lnTo>
                  <a:pt x="0" y="45719"/>
                </a:lnTo>
                <a:lnTo>
                  <a:pt x="47243" y="457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15155" y="3168395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19">
                <a:moveTo>
                  <a:pt x="24383" y="0"/>
                </a:moveTo>
                <a:lnTo>
                  <a:pt x="47243" y="45719"/>
                </a:lnTo>
                <a:lnTo>
                  <a:pt x="0" y="45719"/>
                </a:lnTo>
                <a:lnTo>
                  <a:pt x="24383" y="0"/>
                </a:lnTo>
                <a:close/>
              </a:path>
            </a:pathLst>
          </a:custGeom>
          <a:ln w="77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89347" y="363931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47243"/>
                </a:moveTo>
                <a:lnTo>
                  <a:pt x="22859" y="0"/>
                </a:lnTo>
                <a:lnTo>
                  <a:pt x="0" y="47243"/>
                </a:lnTo>
                <a:lnTo>
                  <a:pt x="47243" y="472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89347" y="363931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2859" y="0"/>
                </a:moveTo>
                <a:lnTo>
                  <a:pt x="47243" y="47243"/>
                </a:lnTo>
                <a:lnTo>
                  <a:pt x="0" y="47243"/>
                </a:lnTo>
                <a:lnTo>
                  <a:pt x="22859" y="0"/>
                </a:lnTo>
                <a:close/>
              </a:path>
            </a:pathLst>
          </a:custGeom>
          <a:ln w="77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50107" y="27584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45719" y="45719"/>
                </a:moveTo>
                <a:lnTo>
                  <a:pt x="22859" y="0"/>
                </a:lnTo>
                <a:lnTo>
                  <a:pt x="0" y="45719"/>
                </a:lnTo>
                <a:lnTo>
                  <a:pt x="45719" y="45719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50107" y="27584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59" y="0"/>
                </a:moveTo>
                <a:lnTo>
                  <a:pt x="45719" y="45719"/>
                </a:lnTo>
                <a:lnTo>
                  <a:pt x="0" y="45719"/>
                </a:lnTo>
                <a:lnTo>
                  <a:pt x="22859" y="0"/>
                </a:lnTo>
                <a:close/>
              </a:path>
            </a:pathLst>
          </a:custGeom>
          <a:ln w="7732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15155" y="291998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47243"/>
                </a:moveTo>
                <a:lnTo>
                  <a:pt x="24383" y="0"/>
                </a:lnTo>
                <a:lnTo>
                  <a:pt x="0" y="47243"/>
                </a:lnTo>
                <a:lnTo>
                  <a:pt x="47243" y="4724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15155" y="291998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4383" y="0"/>
                </a:moveTo>
                <a:lnTo>
                  <a:pt x="47243" y="47243"/>
                </a:lnTo>
                <a:lnTo>
                  <a:pt x="0" y="47243"/>
                </a:lnTo>
                <a:lnTo>
                  <a:pt x="24383" y="0"/>
                </a:lnTo>
                <a:close/>
              </a:path>
            </a:pathLst>
          </a:custGeom>
          <a:ln w="7732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89347" y="3168395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19">
                <a:moveTo>
                  <a:pt x="47243" y="45719"/>
                </a:moveTo>
                <a:lnTo>
                  <a:pt x="22859" y="0"/>
                </a:lnTo>
                <a:lnTo>
                  <a:pt x="0" y="45719"/>
                </a:lnTo>
                <a:lnTo>
                  <a:pt x="47243" y="45719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89347" y="3168395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19">
                <a:moveTo>
                  <a:pt x="22859" y="0"/>
                </a:moveTo>
                <a:lnTo>
                  <a:pt x="47243" y="45719"/>
                </a:lnTo>
                <a:lnTo>
                  <a:pt x="0" y="45719"/>
                </a:lnTo>
                <a:lnTo>
                  <a:pt x="22859" y="0"/>
                </a:lnTo>
                <a:close/>
              </a:path>
            </a:pathLst>
          </a:custGeom>
          <a:ln w="7732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63539" y="357835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45719"/>
                </a:moveTo>
                <a:lnTo>
                  <a:pt x="22859" y="0"/>
                </a:lnTo>
                <a:lnTo>
                  <a:pt x="0" y="45719"/>
                </a:lnTo>
                <a:lnTo>
                  <a:pt x="45719" y="45719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63539" y="357835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0"/>
                </a:moveTo>
                <a:lnTo>
                  <a:pt x="45719" y="45719"/>
                </a:lnTo>
                <a:lnTo>
                  <a:pt x="0" y="45719"/>
                </a:lnTo>
                <a:lnTo>
                  <a:pt x="22859" y="0"/>
                </a:lnTo>
                <a:close/>
              </a:path>
            </a:pathLst>
          </a:custGeom>
          <a:ln w="7732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50107" y="275843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0" y="53339"/>
                </a:moveTo>
                <a:lnTo>
                  <a:pt x="53339" y="53339"/>
                </a:lnTo>
                <a:lnTo>
                  <a:pt x="53339" y="0"/>
                </a:lnTo>
                <a:lnTo>
                  <a:pt x="0" y="0"/>
                </a:lnTo>
                <a:lnTo>
                  <a:pt x="0" y="5333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50107" y="275843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72967" y="27813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50107" y="27813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72967" y="275843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59"/>
                </a:moveTo>
                <a:lnTo>
                  <a:pt x="22859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72967" y="2758439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72967" y="2781300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15155" y="2859023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0" y="53339"/>
                </a:moveTo>
                <a:lnTo>
                  <a:pt x="54863" y="53339"/>
                </a:lnTo>
                <a:lnTo>
                  <a:pt x="54863" y="0"/>
                </a:lnTo>
                <a:lnTo>
                  <a:pt x="0" y="0"/>
                </a:lnTo>
                <a:lnTo>
                  <a:pt x="0" y="5333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15155" y="285902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3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39539" y="288188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15155" y="288188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3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39539" y="285902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59"/>
                </a:moveTo>
                <a:lnTo>
                  <a:pt x="22859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39539" y="2859023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39539" y="2881883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89347" y="3055619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5486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89347" y="3028187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59" y="24383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12207" y="3052572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0" y="0"/>
                </a:moveTo>
                <a:lnTo>
                  <a:pt x="24383" y="22859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689347" y="3052572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12207" y="302818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0" y="24383"/>
                </a:moveTo>
                <a:lnTo>
                  <a:pt x="24383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12207" y="3028187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383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712207" y="3052572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63539" y="3380994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333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63539" y="335432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86400" y="337718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463539" y="337718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86400" y="335432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59"/>
                </a:moveTo>
                <a:lnTo>
                  <a:pt x="22859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486400" y="3354323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86400" y="3377183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228588" y="3813809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5333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228588" y="378713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3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252971" y="38100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228588" y="3810000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3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52971" y="378713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59"/>
                </a:moveTo>
                <a:lnTo>
                  <a:pt x="22859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252971" y="3787139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52971" y="3810000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50107" y="275843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0" y="53339"/>
                </a:moveTo>
                <a:lnTo>
                  <a:pt x="53339" y="53339"/>
                </a:lnTo>
                <a:lnTo>
                  <a:pt x="53339" y="0"/>
                </a:lnTo>
                <a:lnTo>
                  <a:pt x="0" y="0"/>
                </a:lnTo>
                <a:lnTo>
                  <a:pt x="0" y="5333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150107" y="275843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172967" y="27813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150107" y="27813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172967" y="275843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59"/>
                </a:moveTo>
                <a:lnTo>
                  <a:pt x="22859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72967" y="2758439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172967" y="2781300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915155" y="28194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0" y="54863"/>
                </a:moveTo>
                <a:lnTo>
                  <a:pt x="54863" y="54863"/>
                </a:lnTo>
                <a:lnTo>
                  <a:pt x="54863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915155" y="281940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383" y="24383"/>
                </a:moveTo>
                <a:lnTo>
                  <a:pt x="0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939539" y="284378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15155" y="284378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3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39539" y="2819400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0" y="24383"/>
                </a:moveTo>
                <a:lnTo>
                  <a:pt x="22859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939539" y="2819400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383"/>
                </a:moveTo>
                <a:lnTo>
                  <a:pt x="0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939539" y="2843783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689347" y="2971037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53339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89347" y="2944367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712207" y="2967227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0" y="0"/>
                </a:moveTo>
                <a:lnTo>
                  <a:pt x="24383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689347" y="2967227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712207" y="2944367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0" y="22859"/>
                </a:moveTo>
                <a:lnTo>
                  <a:pt x="24383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712207" y="2944367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712207" y="2967227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463539" y="3195066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3339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463539" y="316839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486400" y="3191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463539" y="3191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486400" y="316839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59"/>
                </a:moveTo>
                <a:lnTo>
                  <a:pt x="22859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486400" y="3168395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486400" y="3191255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28588" y="3566159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54863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228588" y="353872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383" y="24383"/>
                </a:moveTo>
                <a:lnTo>
                  <a:pt x="0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252971" y="3563111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28588" y="356311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3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252971" y="3538727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0" y="24383"/>
                </a:moveTo>
                <a:lnTo>
                  <a:pt x="22859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252971" y="3538727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383"/>
                </a:moveTo>
                <a:lnTo>
                  <a:pt x="0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52971" y="3563111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1221739" y="1754123"/>
            <a:ext cx="5923915" cy="820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Efficiency of adding n numbers in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parallel</a:t>
            </a:r>
            <a:endParaRPr sz="2400">
              <a:latin typeface="Arial"/>
              <a:cs typeface="Arial"/>
            </a:endParaRPr>
          </a:p>
          <a:p>
            <a:pPr marL="1945005">
              <a:lnSpc>
                <a:spcPct val="100000"/>
              </a:lnSpc>
              <a:spcBef>
                <a:spcPts val="1835"/>
              </a:spcBef>
            </a:pPr>
            <a:r>
              <a:rPr dirty="0" sz="1450" b="1">
                <a:latin typeface="Arial"/>
                <a:cs typeface="Arial"/>
              </a:rPr>
              <a:t>Efficiency </a:t>
            </a:r>
            <a:r>
              <a:rPr dirty="0" sz="1450" spc="5" b="1">
                <a:latin typeface="Arial"/>
                <a:cs typeface="Arial"/>
              </a:rPr>
              <a:t>for </a:t>
            </a:r>
            <a:r>
              <a:rPr dirty="0" sz="1450" b="1">
                <a:latin typeface="Arial"/>
                <a:cs typeface="Arial"/>
              </a:rPr>
              <a:t>Various </a:t>
            </a:r>
            <a:r>
              <a:rPr dirty="0" sz="1450" spc="-5" b="1">
                <a:latin typeface="Arial"/>
                <a:cs typeface="Arial"/>
              </a:rPr>
              <a:t>Data</a:t>
            </a:r>
            <a:r>
              <a:rPr dirty="0" sz="1450" spc="-1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Sizes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364738" y="3481068"/>
            <a:ext cx="282575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20" b="1">
                <a:latin typeface="Arial"/>
                <a:cs typeface="Arial"/>
              </a:rPr>
              <a:t>0</a:t>
            </a:r>
            <a:r>
              <a:rPr dirty="0" sz="1450" spc="10" b="1">
                <a:latin typeface="Arial"/>
                <a:cs typeface="Arial"/>
              </a:rPr>
              <a:t>.</a:t>
            </a:r>
            <a:r>
              <a:rPr dirty="0" sz="1450" spc="5" b="1">
                <a:latin typeface="Arial"/>
                <a:cs typeface="Arial"/>
              </a:rPr>
              <a:t>6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364738" y="3071112"/>
            <a:ext cx="282575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20" b="1">
                <a:latin typeface="Arial"/>
                <a:cs typeface="Arial"/>
              </a:rPr>
              <a:t>0</a:t>
            </a:r>
            <a:r>
              <a:rPr dirty="0" sz="1450" spc="10" b="1">
                <a:latin typeface="Arial"/>
                <a:cs typeface="Arial"/>
              </a:rPr>
              <a:t>.</a:t>
            </a:r>
            <a:r>
              <a:rPr dirty="0" sz="1450" spc="5" b="1">
                <a:latin typeface="Arial"/>
                <a:cs typeface="Arial"/>
              </a:rPr>
              <a:t>8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518662" y="2662680"/>
            <a:ext cx="128905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 b="1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004559" y="2904744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546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082283" y="288188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19" y="45719"/>
                </a:moveTo>
                <a:lnTo>
                  <a:pt x="22859" y="0"/>
                </a:lnTo>
                <a:lnTo>
                  <a:pt x="0" y="45719"/>
                </a:lnTo>
                <a:lnTo>
                  <a:pt x="45719" y="457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082283" y="288188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0"/>
                </a:moveTo>
                <a:lnTo>
                  <a:pt x="45719" y="45719"/>
                </a:lnTo>
                <a:lnTo>
                  <a:pt x="0" y="45719"/>
                </a:lnTo>
                <a:lnTo>
                  <a:pt x="22859" y="0"/>
                </a:lnTo>
                <a:close/>
              </a:path>
            </a:pathLst>
          </a:custGeom>
          <a:ln w="77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004559" y="3067811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546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082283" y="304495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19" y="45719"/>
                </a:moveTo>
                <a:lnTo>
                  <a:pt x="22859" y="0"/>
                </a:lnTo>
                <a:lnTo>
                  <a:pt x="0" y="45719"/>
                </a:lnTo>
                <a:lnTo>
                  <a:pt x="45719" y="45719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082283" y="304495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0"/>
                </a:moveTo>
                <a:lnTo>
                  <a:pt x="45719" y="45719"/>
                </a:lnTo>
                <a:lnTo>
                  <a:pt x="0" y="45719"/>
                </a:lnTo>
                <a:lnTo>
                  <a:pt x="22859" y="0"/>
                </a:lnTo>
                <a:close/>
              </a:path>
            </a:pathLst>
          </a:custGeom>
          <a:ln w="7732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004559" y="3229355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546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082283" y="3233927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486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082283" y="320649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105144" y="322935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0" y="0"/>
                </a:moveTo>
                <a:lnTo>
                  <a:pt x="22859" y="24383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082283" y="322935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59" y="0"/>
                </a:moveTo>
                <a:lnTo>
                  <a:pt x="0" y="24383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05144" y="320649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59"/>
                </a:moveTo>
                <a:lnTo>
                  <a:pt x="22859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05144" y="3206495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105144" y="322935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383"/>
                </a:lnTo>
              </a:path>
            </a:pathLst>
          </a:custGeom>
          <a:ln w="77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004559" y="339242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5465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082283" y="3396233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3339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082283" y="33695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105144" y="339242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082283" y="339242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105144" y="33695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859"/>
                </a:moveTo>
                <a:lnTo>
                  <a:pt x="22859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105144" y="3369564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22859"/>
                </a:moveTo>
                <a:lnTo>
                  <a:pt x="0" y="0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105144" y="3392423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7732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6225029" y="2794547"/>
            <a:ext cx="313055" cy="666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33300"/>
              </a:lnSpc>
            </a:pPr>
            <a:r>
              <a:rPr dirty="0" sz="800" spc="-5" b="1">
                <a:latin typeface="Arial"/>
                <a:cs typeface="Arial"/>
              </a:rPr>
              <a:t>n=64  </a:t>
            </a:r>
            <a:r>
              <a:rPr dirty="0" sz="800" b="1">
                <a:latin typeface="Arial"/>
                <a:cs typeface="Arial"/>
              </a:rPr>
              <a:t>n</a:t>
            </a:r>
            <a:r>
              <a:rPr dirty="0" sz="800" spc="5" b="1">
                <a:latin typeface="Arial"/>
                <a:cs typeface="Arial"/>
              </a:rPr>
              <a:t>=</a:t>
            </a:r>
            <a:r>
              <a:rPr dirty="0" sz="800" spc="-15" b="1">
                <a:latin typeface="Arial"/>
                <a:cs typeface="Arial"/>
              </a:rPr>
              <a:t>1</a:t>
            </a:r>
            <a:r>
              <a:rPr dirty="0" sz="800" spc="-30" b="1">
                <a:latin typeface="Arial"/>
                <a:cs typeface="Arial"/>
              </a:rPr>
              <a:t>9</a:t>
            </a:r>
            <a:r>
              <a:rPr dirty="0" sz="800" spc="-5" b="1">
                <a:latin typeface="Arial"/>
                <a:cs typeface="Arial"/>
              </a:rPr>
              <a:t>2 </a:t>
            </a:r>
            <a:r>
              <a:rPr dirty="0" sz="800" spc="-5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n</a:t>
            </a:r>
            <a:r>
              <a:rPr dirty="0" sz="800" spc="5" b="1">
                <a:latin typeface="Arial"/>
                <a:cs typeface="Arial"/>
              </a:rPr>
              <a:t>=</a:t>
            </a:r>
            <a:r>
              <a:rPr dirty="0" sz="800" spc="-15" b="1">
                <a:latin typeface="Arial"/>
                <a:cs typeface="Arial"/>
              </a:rPr>
              <a:t>3</a:t>
            </a:r>
            <a:r>
              <a:rPr dirty="0" sz="800" spc="-30" b="1">
                <a:latin typeface="Arial"/>
                <a:cs typeface="Arial"/>
              </a:rPr>
              <a:t>2</a:t>
            </a:r>
            <a:r>
              <a:rPr dirty="0" sz="800" spc="-5" b="1">
                <a:latin typeface="Arial"/>
                <a:cs typeface="Arial"/>
              </a:rPr>
              <a:t>0 </a:t>
            </a:r>
            <a:r>
              <a:rPr dirty="0" sz="800" spc="-5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n</a:t>
            </a:r>
            <a:r>
              <a:rPr dirty="0" sz="800" spc="5" b="1">
                <a:latin typeface="Arial"/>
                <a:cs typeface="Arial"/>
              </a:rPr>
              <a:t>=</a:t>
            </a:r>
            <a:r>
              <a:rPr dirty="0" sz="800" spc="-15" b="1">
                <a:latin typeface="Arial"/>
                <a:cs typeface="Arial"/>
              </a:rPr>
              <a:t>5</a:t>
            </a:r>
            <a:r>
              <a:rPr dirty="0" sz="800" spc="-30" b="1">
                <a:latin typeface="Arial"/>
                <a:cs typeface="Arial"/>
              </a:rPr>
              <a:t>1</a:t>
            </a:r>
            <a:r>
              <a:rPr dirty="0" sz="800" spc="-5" b="1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1678939" y="5570725"/>
            <a:ext cx="5267960" cy="995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Char char="–"/>
              <a:tabLst>
                <a:tab pos="299720" algn="l"/>
              </a:tabLst>
            </a:pPr>
            <a:r>
              <a:rPr dirty="0" sz="2000">
                <a:latin typeface="Arial"/>
                <a:cs typeface="Arial"/>
              </a:rPr>
              <a:t>For an </a:t>
            </a:r>
            <a:r>
              <a:rPr dirty="0" sz="2000" spc="-5">
                <a:latin typeface="Arial"/>
                <a:cs typeface="Arial"/>
              </a:rPr>
              <a:t>efficiency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0.80 </a:t>
            </a:r>
            <a:r>
              <a:rPr dirty="0" sz="2000">
                <a:latin typeface="Arial"/>
                <a:cs typeface="Arial"/>
              </a:rPr>
              <a:t>on 4 procs,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n=64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299720" algn="l"/>
              </a:tabLst>
            </a:pPr>
            <a:r>
              <a:rPr dirty="0" sz="2000">
                <a:latin typeface="Arial"/>
                <a:cs typeface="Arial"/>
              </a:rPr>
              <a:t>For an </a:t>
            </a:r>
            <a:r>
              <a:rPr dirty="0" sz="2000" spc="-5">
                <a:latin typeface="Arial"/>
                <a:cs typeface="Arial"/>
              </a:rPr>
              <a:t>efficiency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0.80 </a:t>
            </a:r>
            <a:r>
              <a:rPr dirty="0" sz="2000">
                <a:latin typeface="Arial"/>
                <a:cs typeface="Arial"/>
              </a:rPr>
              <a:t>on 8 procs,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n=192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299720" algn="l"/>
              </a:tabLst>
            </a:pPr>
            <a:r>
              <a:rPr dirty="0" sz="2000">
                <a:latin typeface="Arial"/>
                <a:cs typeface="Arial"/>
              </a:rPr>
              <a:t>For an </a:t>
            </a:r>
            <a:r>
              <a:rPr dirty="0" sz="2000" spc="-5">
                <a:latin typeface="Arial"/>
                <a:cs typeface="Arial"/>
              </a:rPr>
              <a:t>efficiency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0.80 </a:t>
            </a:r>
            <a:r>
              <a:rPr dirty="0" sz="2000">
                <a:latin typeface="Arial"/>
                <a:cs typeface="Arial"/>
              </a:rPr>
              <a:t>on 16 procs,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n=512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785872" y="4428744"/>
            <a:ext cx="3853179" cy="0"/>
          </a:xfrm>
          <a:custGeom>
            <a:avLst/>
            <a:gdLst/>
            <a:ahLst/>
            <a:cxnLst/>
            <a:rect l="l" t="t" r="r" b="b"/>
            <a:pathLst>
              <a:path w="3853179" h="0">
                <a:moveTo>
                  <a:pt x="0" y="0"/>
                </a:moveTo>
                <a:lnTo>
                  <a:pt x="3852671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785872" y="4018788"/>
            <a:ext cx="3853179" cy="0"/>
          </a:xfrm>
          <a:custGeom>
            <a:avLst/>
            <a:gdLst/>
            <a:ahLst/>
            <a:cxnLst/>
            <a:rect l="l" t="t" r="r" b="b"/>
            <a:pathLst>
              <a:path w="3853179" h="0">
                <a:moveTo>
                  <a:pt x="0" y="0"/>
                </a:moveTo>
                <a:lnTo>
                  <a:pt x="3852671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638543" y="3886199"/>
            <a:ext cx="0" cy="952500"/>
          </a:xfrm>
          <a:custGeom>
            <a:avLst/>
            <a:gdLst/>
            <a:ahLst/>
            <a:cxnLst/>
            <a:rect l="l" t="t" r="r" b="b"/>
            <a:pathLst>
              <a:path w="0" h="952500">
                <a:moveTo>
                  <a:pt x="0" y="0"/>
                </a:moveTo>
                <a:lnTo>
                  <a:pt x="0" y="95250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785872" y="4838700"/>
            <a:ext cx="3853179" cy="0"/>
          </a:xfrm>
          <a:custGeom>
            <a:avLst/>
            <a:gdLst/>
            <a:ahLst/>
            <a:cxnLst/>
            <a:rect l="l" t="t" r="r" b="b"/>
            <a:pathLst>
              <a:path w="3853179" h="0">
                <a:moveTo>
                  <a:pt x="3852671" y="0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785872" y="3886199"/>
            <a:ext cx="0" cy="952500"/>
          </a:xfrm>
          <a:custGeom>
            <a:avLst/>
            <a:gdLst/>
            <a:ahLst/>
            <a:cxnLst/>
            <a:rect l="l" t="t" r="r" b="b"/>
            <a:pathLst>
              <a:path w="0" h="952500">
                <a:moveTo>
                  <a:pt x="0" y="952500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785872" y="3886199"/>
            <a:ext cx="0" cy="952500"/>
          </a:xfrm>
          <a:custGeom>
            <a:avLst/>
            <a:gdLst/>
            <a:ahLst/>
            <a:cxnLst/>
            <a:rect l="l" t="t" r="r" b="b"/>
            <a:pathLst>
              <a:path w="0" h="952500">
                <a:moveTo>
                  <a:pt x="0" y="0"/>
                </a:moveTo>
                <a:lnTo>
                  <a:pt x="0" y="95250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724911" y="48387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724911" y="442874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724911" y="4018788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785872" y="4838700"/>
            <a:ext cx="3853179" cy="0"/>
          </a:xfrm>
          <a:custGeom>
            <a:avLst/>
            <a:gdLst/>
            <a:ahLst/>
            <a:cxnLst/>
            <a:rect l="l" t="t" r="r" b="b"/>
            <a:pathLst>
              <a:path w="3853179" h="0">
                <a:moveTo>
                  <a:pt x="0" y="0"/>
                </a:moveTo>
                <a:lnTo>
                  <a:pt x="3852671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785872" y="4838700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62483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560064" y="4838700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62483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325111" y="4838700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62483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099303" y="4838700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62483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865876" y="4838700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62483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638543" y="4838700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62483"/>
                </a:moveTo>
                <a:lnTo>
                  <a:pt x="0" y="0"/>
                </a:lnTo>
              </a:path>
            </a:pathLst>
          </a:custGeom>
          <a:ln w="7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061071" y="3886199"/>
            <a:ext cx="425450" cy="271780"/>
          </a:xfrm>
          <a:custGeom>
            <a:avLst/>
            <a:gdLst/>
            <a:ahLst/>
            <a:cxnLst/>
            <a:rect l="l" t="t" r="r" b="b"/>
            <a:pathLst>
              <a:path w="425450" h="271779">
                <a:moveTo>
                  <a:pt x="0" y="0"/>
                </a:moveTo>
                <a:lnTo>
                  <a:pt x="425328" y="271272"/>
                </a:lnTo>
              </a:path>
            </a:pathLst>
          </a:custGeom>
          <a:ln w="1546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486400" y="4157471"/>
            <a:ext cx="767080" cy="334010"/>
          </a:xfrm>
          <a:custGeom>
            <a:avLst/>
            <a:gdLst/>
            <a:ahLst/>
            <a:cxnLst/>
            <a:rect l="l" t="t" r="r" b="b"/>
            <a:pathLst>
              <a:path w="767079" h="334010">
                <a:moveTo>
                  <a:pt x="0" y="0"/>
                </a:moveTo>
                <a:lnTo>
                  <a:pt x="766571" y="333755"/>
                </a:lnTo>
              </a:path>
            </a:pathLst>
          </a:custGeom>
          <a:ln w="1546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965827" y="3886199"/>
            <a:ext cx="287655" cy="170815"/>
          </a:xfrm>
          <a:custGeom>
            <a:avLst/>
            <a:gdLst/>
            <a:ahLst/>
            <a:cxnLst/>
            <a:rect l="l" t="t" r="r" b="b"/>
            <a:pathLst>
              <a:path w="287654" h="170814">
                <a:moveTo>
                  <a:pt x="0" y="0"/>
                </a:moveTo>
                <a:lnTo>
                  <a:pt x="287144" y="170688"/>
                </a:lnTo>
              </a:path>
            </a:pathLst>
          </a:custGeom>
          <a:ln w="1546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463539" y="413461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47243"/>
                </a:moveTo>
                <a:lnTo>
                  <a:pt x="22859" y="0"/>
                </a:lnTo>
                <a:lnTo>
                  <a:pt x="0" y="47243"/>
                </a:lnTo>
                <a:lnTo>
                  <a:pt x="45719" y="472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463539" y="413461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45719" y="47243"/>
                </a:lnTo>
                <a:lnTo>
                  <a:pt x="0" y="47243"/>
                </a:lnTo>
                <a:lnTo>
                  <a:pt x="22859" y="0"/>
                </a:lnTo>
                <a:close/>
              </a:path>
            </a:pathLst>
          </a:custGeom>
          <a:ln w="77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228588" y="446684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47243"/>
                </a:moveTo>
                <a:lnTo>
                  <a:pt x="24383" y="0"/>
                </a:lnTo>
                <a:lnTo>
                  <a:pt x="0" y="47243"/>
                </a:lnTo>
                <a:lnTo>
                  <a:pt x="47243" y="472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228588" y="446684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4383" y="0"/>
                </a:moveTo>
                <a:lnTo>
                  <a:pt x="47243" y="47243"/>
                </a:lnTo>
                <a:lnTo>
                  <a:pt x="0" y="47243"/>
                </a:lnTo>
                <a:lnTo>
                  <a:pt x="24383" y="0"/>
                </a:lnTo>
                <a:close/>
              </a:path>
            </a:pathLst>
          </a:custGeom>
          <a:ln w="77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228588" y="403402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47243"/>
                </a:moveTo>
                <a:lnTo>
                  <a:pt x="24383" y="0"/>
                </a:lnTo>
                <a:lnTo>
                  <a:pt x="0" y="47243"/>
                </a:lnTo>
                <a:lnTo>
                  <a:pt x="47243" y="4724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228588" y="403402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4383" y="0"/>
                </a:moveTo>
                <a:lnTo>
                  <a:pt x="47243" y="47243"/>
                </a:lnTo>
                <a:lnTo>
                  <a:pt x="0" y="47243"/>
                </a:lnTo>
                <a:lnTo>
                  <a:pt x="24383" y="0"/>
                </a:lnTo>
                <a:close/>
              </a:path>
            </a:pathLst>
          </a:custGeom>
          <a:ln w="7732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2364738" y="4308600"/>
            <a:ext cx="282575" cy="649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20" b="1">
                <a:latin typeface="Arial"/>
                <a:cs typeface="Arial"/>
              </a:rPr>
              <a:t>0</a:t>
            </a:r>
            <a:r>
              <a:rPr dirty="0" sz="1450" spc="10" b="1">
                <a:latin typeface="Arial"/>
                <a:cs typeface="Arial"/>
              </a:rPr>
              <a:t>.</a:t>
            </a:r>
            <a:r>
              <a:rPr dirty="0" sz="1450" spc="5" b="1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66370">
              <a:lnSpc>
                <a:spcPct val="100000"/>
              </a:lnSpc>
            </a:pPr>
            <a:r>
              <a:rPr dirty="0" sz="1450" spc="5" b="1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3" name="object 16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64" name="object 16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65" name="object 1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157" name="object 157"/>
          <p:cNvSpPr txBox="1"/>
          <p:nvPr/>
        </p:nvSpPr>
        <p:spPr>
          <a:xfrm>
            <a:off x="2364738" y="3898644"/>
            <a:ext cx="282575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20" b="1">
                <a:latin typeface="Arial"/>
                <a:cs typeface="Arial"/>
              </a:rPr>
              <a:t>0</a:t>
            </a:r>
            <a:r>
              <a:rPr dirty="0" sz="1450" spc="10" b="1">
                <a:latin typeface="Arial"/>
                <a:cs typeface="Arial"/>
              </a:rPr>
              <a:t>.</a:t>
            </a:r>
            <a:r>
              <a:rPr dirty="0" sz="1450" spc="5" b="1">
                <a:latin typeface="Arial"/>
                <a:cs typeface="Arial"/>
              </a:rPr>
              <a:t>4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114546" y="5005068"/>
            <a:ext cx="128905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 b="1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139684" y="5005068"/>
            <a:ext cx="229235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20" b="1">
                <a:latin typeface="Arial"/>
                <a:cs typeface="Arial"/>
              </a:rPr>
              <a:t>3</a:t>
            </a:r>
            <a:r>
              <a:rPr dirty="0" sz="1450" spc="5" b="1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725670" y="5005068"/>
            <a:ext cx="1986914" cy="417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5085">
              <a:lnSpc>
                <a:spcPts val="1570"/>
              </a:lnSpc>
              <a:tabLst>
                <a:tab pos="817880" algn="l"/>
                <a:tab pos="1537335" algn="l"/>
              </a:tabLst>
            </a:pPr>
            <a:r>
              <a:rPr dirty="0" sz="1450" spc="5" b="1">
                <a:latin typeface="Arial"/>
                <a:cs typeface="Arial"/>
              </a:rPr>
              <a:t>4	8	</a:t>
            </a:r>
            <a:r>
              <a:rPr dirty="0" sz="1450" spc="-10" b="1">
                <a:latin typeface="Arial"/>
                <a:cs typeface="Arial"/>
              </a:rPr>
              <a:t>16</a:t>
            </a:r>
            <a:endParaRPr sz="1450">
              <a:latin typeface="Arial"/>
              <a:cs typeface="Arial"/>
            </a:endParaRPr>
          </a:p>
          <a:p>
            <a:pPr algn="ctr">
              <a:lnSpc>
                <a:spcPts val="1570"/>
              </a:lnSpc>
            </a:pPr>
            <a:r>
              <a:rPr dirty="0" sz="1450" spc="5" b="1">
                <a:latin typeface="Arial"/>
                <a:cs typeface="Arial"/>
              </a:rPr>
              <a:t>number </a:t>
            </a:r>
            <a:r>
              <a:rPr dirty="0" sz="1450" spc="20" b="1">
                <a:latin typeface="Arial"/>
                <a:cs typeface="Arial"/>
              </a:rPr>
              <a:t>of</a:t>
            </a:r>
            <a:r>
              <a:rPr dirty="0" sz="1450" spc="-55" b="1">
                <a:latin typeface="Arial"/>
                <a:cs typeface="Arial"/>
              </a:rPr>
              <a:t> </a:t>
            </a:r>
            <a:r>
              <a:rPr dirty="0" sz="1450" spc="-5" b="1">
                <a:latin typeface="Arial"/>
                <a:cs typeface="Arial"/>
              </a:rPr>
              <a:t>processors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2076689" y="3361829"/>
            <a:ext cx="211454" cy="90296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 sz="1450" spc="-5" b="1">
                <a:latin typeface="Arial"/>
                <a:cs typeface="Arial"/>
              </a:rPr>
              <a:t>E</a:t>
            </a:r>
            <a:r>
              <a:rPr dirty="0" sz="1450" spc="5" b="1">
                <a:latin typeface="Arial"/>
                <a:cs typeface="Arial"/>
              </a:rPr>
              <a:t>ff</a:t>
            </a:r>
            <a:r>
              <a:rPr dirty="0" sz="1450" spc="10" b="1">
                <a:latin typeface="Arial"/>
                <a:cs typeface="Arial"/>
              </a:rPr>
              <a:t>i</a:t>
            </a:r>
            <a:r>
              <a:rPr dirty="0" sz="1450" spc="-25" b="1">
                <a:latin typeface="Arial"/>
                <a:cs typeface="Arial"/>
              </a:rPr>
              <a:t>c</a:t>
            </a:r>
            <a:r>
              <a:rPr dirty="0" sz="1450" spc="25" b="1">
                <a:latin typeface="Arial"/>
                <a:cs typeface="Arial"/>
              </a:rPr>
              <a:t>i</a:t>
            </a:r>
            <a:r>
              <a:rPr dirty="0" sz="1450" spc="-25" b="1">
                <a:latin typeface="Arial"/>
                <a:cs typeface="Arial"/>
              </a:rPr>
              <a:t>e</a:t>
            </a:r>
            <a:r>
              <a:rPr dirty="0" sz="1450" spc="15" b="1">
                <a:latin typeface="Arial"/>
                <a:cs typeface="Arial"/>
              </a:rPr>
              <a:t>n</a:t>
            </a:r>
            <a:r>
              <a:rPr dirty="0" sz="1450" spc="-25" b="1">
                <a:latin typeface="Arial"/>
                <a:cs typeface="Arial"/>
              </a:rPr>
              <a:t>c</a:t>
            </a:r>
            <a:r>
              <a:rPr dirty="0" sz="1450" b="1">
                <a:latin typeface="Arial"/>
                <a:cs typeface="Arial"/>
              </a:rPr>
              <a:t>y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860537" y="3999482"/>
            <a:ext cx="1922780" cy="326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i="1">
                <a:latin typeface="Times New Roman"/>
                <a:cs typeface="Times New Roman"/>
              </a:rPr>
              <a:t>E=1/(1+2plogp/n)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960119">
              <a:lnSpc>
                <a:spcPct val="100000"/>
              </a:lnSpc>
            </a:pPr>
            <a:r>
              <a:rPr dirty="0" sz="4400"/>
              <a:t>Isoefficiency</a:t>
            </a:r>
            <a:r>
              <a:rPr dirty="0" sz="4400" spc="-120"/>
              <a:t> </a:t>
            </a:r>
            <a:r>
              <a:rPr dirty="0" sz="4400"/>
              <a:t>Scalability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1739" y="1636267"/>
            <a:ext cx="7038340" cy="1280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Dictates the growth </a:t>
            </a:r>
            <a:r>
              <a:rPr dirty="0" sz="2800">
                <a:latin typeface="Arial"/>
                <a:cs typeface="Arial"/>
              </a:rPr>
              <a:t>rate of problem size  </a:t>
            </a:r>
            <a:r>
              <a:rPr dirty="0" sz="2800">
                <a:latin typeface="Arial"/>
                <a:cs typeface="Arial"/>
              </a:rPr>
              <a:t>required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keep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efficiency fixed as </a:t>
            </a:r>
            <a:r>
              <a:rPr dirty="0" sz="2800" spc="-5">
                <a:latin typeface="Arial"/>
                <a:cs typeface="Arial"/>
              </a:rPr>
              <a:t>the  </a:t>
            </a:r>
            <a:r>
              <a:rPr dirty="0" sz="2800">
                <a:latin typeface="Arial"/>
                <a:cs typeface="Arial"/>
              </a:rPr>
              <a:t>number of processing units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increases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7178" y="2972560"/>
            <a:ext cx="208788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5">
                <a:latin typeface="Times New Roman"/>
                <a:cs typeface="Times New Roman"/>
              </a:rPr>
              <a:t>( </a:t>
            </a:r>
            <a:r>
              <a:rPr dirty="0" sz="2550" spc="10">
                <a:latin typeface="Times New Roman"/>
                <a:cs typeface="Times New Roman"/>
              </a:rPr>
              <a:t>K </a:t>
            </a:r>
            <a:r>
              <a:rPr dirty="0" sz="2550" spc="5">
                <a:latin typeface="Times New Roman"/>
                <a:cs typeface="Times New Roman"/>
              </a:rPr>
              <a:t>be</a:t>
            </a:r>
            <a:r>
              <a:rPr dirty="0" sz="2550" spc="-41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constant)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739" y="2972560"/>
            <a:ext cx="3754120" cy="917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82040">
              <a:lnSpc>
                <a:spcPct val="100000"/>
              </a:lnSpc>
              <a:tabLst>
                <a:tab pos="1484630" algn="l"/>
              </a:tabLst>
            </a:pPr>
            <a:r>
              <a:rPr dirty="0" sz="2550" spc="10" i="1">
                <a:latin typeface="Times New Roman"/>
                <a:cs typeface="Times New Roman"/>
              </a:rPr>
              <a:t>W	</a:t>
            </a:r>
            <a:r>
              <a:rPr dirty="0" sz="2550" spc="5">
                <a:latin typeface="Symbol"/>
                <a:cs typeface="Symbol"/>
              </a:rPr>
              <a:t>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-30" i="1">
                <a:latin typeface="Times New Roman"/>
                <a:cs typeface="Times New Roman"/>
              </a:rPr>
              <a:t>KT</a:t>
            </a:r>
            <a:r>
              <a:rPr dirty="0" baseline="-24074" sz="2250" spc="-44">
                <a:latin typeface="Times New Roman"/>
                <a:cs typeface="Times New Roman"/>
              </a:rPr>
              <a:t>0 </a:t>
            </a:r>
            <a:r>
              <a:rPr dirty="0" sz="2550" spc="-70">
                <a:latin typeface="Times New Roman"/>
                <a:cs typeface="Times New Roman"/>
              </a:rPr>
              <a:t>(</a:t>
            </a:r>
            <a:r>
              <a:rPr dirty="0" sz="2550" spc="-70" i="1">
                <a:latin typeface="Times New Roman"/>
                <a:cs typeface="Times New Roman"/>
              </a:rPr>
              <a:t>W </a:t>
            </a:r>
            <a:r>
              <a:rPr dirty="0" sz="2550">
                <a:latin typeface="Times New Roman"/>
                <a:cs typeface="Times New Roman"/>
              </a:rPr>
              <a:t>,</a:t>
            </a:r>
            <a:r>
              <a:rPr dirty="0" sz="2550" spc="-220">
                <a:latin typeface="Times New Roman"/>
                <a:cs typeface="Times New Roman"/>
              </a:rPr>
              <a:t> </a:t>
            </a:r>
            <a:r>
              <a:rPr dirty="0" sz="2550" spc="50" i="1">
                <a:latin typeface="Times New Roman"/>
                <a:cs typeface="Times New Roman"/>
              </a:rPr>
              <a:t>p</a:t>
            </a:r>
            <a:r>
              <a:rPr dirty="0" sz="2550" spc="5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For a </a:t>
            </a:r>
            <a:r>
              <a:rPr dirty="0" sz="2800">
                <a:latin typeface="Arial"/>
                <a:cs typeface="Arial"/>
              </a:rPr>
              <a:t>desired value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58255" y="5494019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 h="0">
                <a:moveTo>
                  <a:pt x="0" y="0"/>
                </a:moveTo>
                <a:lnTo>
                  <a:pt x="952499" y="0"/>
                </a:lnTo>
              </a:path>
            </a:pathLst>
          </a:custGeom>
          <a:ln w="6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87211" y="6214871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4" h="0">
                <a:moveTo>
                  <a:pt x="0" y="0"/>
                </a:moveTo>
                <a:lnTo>
                  <a:pt x="534923" y="0"/>
                </a:lnTo>
              </a:path>
            </a:pathLst>
          </a:custGeom>
          <a:ln w="132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60437" y="5477314"/>
            <a:ext cx="370840" cy="711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20014">
              <a:lnSpc>
                <a:spcPct val="107600"/>
              </a:lnSpc>
            </a:pPr>
            <a:r>
              <a:rPr dirty="0" sz="2100" spc="10" i="1">
                <a:latin typeface="Times New Roman"/>
                <a:cs typeface="Times New Roman"/>
              </a:rPr>
              <a:t>W  </a:t>
            </a:r>
            <a:r>
              <a:rPr dirty="0" sz="2100" spc="15" i="1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6439910" y="5306413"/>
            <a:ext cx="1021080" cy="1096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830580">
              <a:lnSpc>
                <a:spcPct val="161000"/>
              </a:lnSpc>
            </a:pPr>
            <a:r>
              <a:rPr dirty="0" sz="2100" spc="5" i="1">
                <a:latin typeface="Times New Roman"/>
                <a:cs typeface="Times New Roman"/>
              </a:rPr>
              <a:t>E  </a:t>
            </a:r>
            <a:r>
              <a:rPr dirty="0" sz="2100" spc="-60" i="1">
                <a:latin typeface="Times New Roman"/>
                <a:cs typeface="Times New Roman"/>
              </a:rPr>
              <a:t>T</a:t>
            </a:r>
            <a:r>
              <a:rPr dirty="0" baseline="-25462" sz="1800" spc="-89">
                <a:latin typeface="Times New Roman"/>
                <a:cs typeface="Times New Roman"/>
              </a:rPr>
              <a:t>0 </a:t>
            </a:r>
            <a:r>
              <a:rPr dirty="0" sz="2100" spc="-60">
                <a:latin typeface="Times New Roman"/>
                <a:cs typeface="Times New Roman"/>
              </a:rPr>
              <a:t>(</a:t>
            </a:r>
            <a:r>
              <a:rPr dirty="0" sz="2100" spc="-60" i="1">
                <a:latin typeface="Times New Roman"/>
                <a:cs typeface="Times New Roman"/>
              </a:rPr>
              <a:t>W </a:t>
            </a:r>
            <a:r>
              <a:rPr dirty="0" sz="2100" spc="5">
                <a:latin typeface="Times New Roman"/>
                <a:cs typeface="Times New Roman"/>
              </a:rPr>
              <a:t>,</a:t>
            </a:r>
            <a:r>
              <a:rPr dirty="0" sz="2100" spc="-260">
                <a:latin typeface="Times New Roman"/>
                <a:cs typeface="Times New Roman"/>
              </a:rPr>
              <a:t> </a:t>
            </a:r>
            <a:r>
              <a:rPr dirty="0" sz="2100" spc="40" i="1">
                <a:latin typeface="Times New Roman"/>
                <a:cs typeface="Times New Roman"/>
              </a:rPr>
              <a:t>p</a:t>
            </a:r>
            <a:r>
              <a:rPr dirty="0" sz="2100" spc="4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0066" y="4256484"/>
            <a:ext cx="2294890" cy="1367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4025" marR="5080" indent="-441959">
              <a:lnSpc>
                <a:spcPct val="124300"/>
              </a:lnSpc>
              <a:tabLst>
                <a:tab pos="1307465" algn="l"/>
                <a:tab pos="2270760" algn="l"/>
              </a:tabLst>
            </a:pPr>
            <a:r>
              <a:rPr dirty="0" baseline="-35714" sz="3150" spc="22" i="1">
                <a:latin typeface="Times New Roman"/>
                <a:cs typeface="Times New Roman"/>
              </a:rPr>
              <a:t>E   </a:t>
            </a:r>
            <a:r>
              <a:rPr dirty="0" baseline="-35714" sz="3150" spc="509" i="1">
                <a:latin typeface="Times New Roman"/>
                <a:cs typeface="Times New Roman"/>
              </a:rPr>
              <a:t> </a:t>
            </a:r>
            <a:r>
              <a:rPr dirty="0" baseline="-35714" sz="3150" spc="15">
                <a:latin typeface="Symbol"/>
                <a:cs typeface="Symbol"/>
              </a:rPr>
              <a:t></a:t>
            </a:r>
            <a:r>
              <a:rPr dirty="0" sz="2100" spc="10" u="heavy">
                <a:latin typeface="Times New Roman"/>
                <a:cs typeface="Times New Roman"/>
              </a:rPr>
              <a:t> 	1 	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95">
                <a:latin typeface="Times New Roman"/>
                <a:cs typeface="Times New Roman"/>
              </a:rPr>
              <a:t>1</a:t>
            </a:r>
            <a:r>
              <a:rPr dirty="0" sz="2100" spc="95">
                <a:latin typeface="Symbol"/>
                <a:cs typeface="Symbol"/>
              </a:rPr>
              <a:t></a:t>
            </a:r>
            <a:r>
              <a:rPr dirty="0" sz="2100" spc="-295">
                <a:latin typeface="Times New Roman"/>
                <a:cs typeface="Times New Roman"/>
              </a:rPr>
              <a:t> </a:t>
            </a:r>
            <a:r>
              <a:rPr dirty="0" sz="2100" spc="-60" i="1">
                <a:latin typeface="Times New Roman"/>
                <a:cs typeface="Times New Roman"/>
              </a:rPr>
              <a:t>T</a:t>
            </a:r>
            <a:r>
              <a:rPr dirty="0" baseline="-25462" sz="1800" spc="-89">
                <a:latin typeface="Times New Roman"/>
                <a:cs typeface="Times New Roman"/>
              </a:rPr>
              <a:t>0</a:t>
            </a:r>
            <a:r>
              <a:rPr dirty="0" baseline="-25462" sz="1800" spc="-112">
                <a:latin typeface="Times New Roman"/>
                <a:cs typeface="Times New Roman"/>
              </a:rPr>
              <a:t> </a:t>
            </a:r>
            <a:r>
              <a:rPr dirty="0" sz="2100" spc="-60">
                <a:latin typeface="Times New Roman"/>
                <a:cs typeface="Times New Roman"/>
              </a:rPr>
              <a:t>(</a:t>
            </a:r>
            <a:r>
              <a:rPr dirty="0" sz="2100" spc="-60" i="1">
                <a:latin typeface="Times New Roman"/>
                <a:cs typeface="Times New Roman"/>
              </a:rPr>
              <a:t>W</a:t>
            </a:r>
            <a:r>
              <a:rPr dirty="0" sz="2100" spc="-250" i="1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,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40" i="1">
                <a:latin typeface="Times New Roman"/>
                <a:cs typeface="Times New Roman"/>
              </a:rPr>
              <a:t>p</a:t>
            </a:r>
            <a:r>
              <a:rPr dirty="0" sz="2100" spc="40">
                <a:latin typeface="Times New Roman"/>
                <a:cs typeface="Times New Roman"/>
              </a:rPr>
              <a:t>)</a:t>
            </a:r>
            <a:r>
              <a:rPr dirty="0" sz="2100" spc="-220">
                <a:latin typeface="Times New Roman"/>
                <a:cs typeface="Times New Roman"/>
              </a:rPr>
              <a:t> </a:t>
            </a:r>
            <a:r>
              <a:rPr dirty="0" sz="2100" spc="95">
                <a:latin typeface="Times New Roman"/>
                <a:cs typeface="Times New Roman"/>
              </a:rPr>
              <a:t>/</a:t>
            </a:r>
            <a:r>
              <a:rPr dirty="0" sz="2100" spc="95" i="1">
                <a:latin typeface="Times New Roman"/>
                <a:cs typeface="Times New Roman"/>
              </a:rPr>
              <a:t>W </a:t>
            </a:r>
            <a:r>
              <a:rPr dirty="0" sz="2100" spc="5" i="1">
                <a:latin typeface="Times New Roman"/>
                <a:cs typeface="Times New Roman"/>
              </a:rPr>
              <a:t> </a:t>
            </a:r>
            <a:r>
              <a:rPr dirty="0" sz="2100" spc="-55" i="1">
                <a:latin typeface="Times New Roman"/>
                <a:cs typeface="Times New Roman"/>
              </a:rPr>
              <a:t>T</a:t>
            </a:r>
            <a:r>
              <a:rPr dirty="0" baseline="-23148" sz="1800" spc="-82">
                <a:latin typeface="Times New Roman"/>
                <a:cs typeface="Times New Roman"/>
              </a:rPr>
              <a:t>0</a:t>
            </a:r>
            <a:r>
              <a:rPr dirty="0" baseline="-23148" sz="1800" spc="-127">
                <a:latin typeface="Times New Roman"/>
                <a:cs typeface="Times New Roman"/>
              </a:rPr>
              <a:t> </a:t>
            </a:r>
            <a:r>
              <a:rPr dirty="0" sz="2100" spc="-60">
                <a:latin typeface="Times New Roman"/>
                <a:cs typeface="Times New Roman"/>
              </a:rPr>
              <a:t>(</a:t>
            </a:r>
            <a:r>
              <a:rPr dirty="0" sz="2100" spc="-60" i="1">
                <a:latin typeface="Times New Roman"/>
                <a:cs typeface="Times New Roman"/>
              </a:rPr>
              <a:t>W</a:t>
            </a:r>
            <a:r>
              <a:rPr dirty="0" sz="2100" spc="-245" i="1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,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40" i="1">
                <a:latin typeface="Times New Roman"/>
                <a:cs typeface="Times New Roman"/>
              </a:rPr>
              <a:t>p</a:t>
            </a:r>
            <a:r>
              <a:rPr dirty="0" sz="2100" spc="40">
                <a:latin typeface="Times New Roman"/>
                <a:cs typeface="Times New Roman"/>
              </a:rPr>
              <a:t>)</a:t>
            </a:r>
            <a:r>
              <a:rPr dirty="0" sz="2100" spc="100">
                <a:latin typeface="Times New Roman"/>
                <a:cs typeface="Times New Roman"/>
              </a:rPr>
              <a:t> </a:t>
            </a:r>
            <a:r>
              <a:rPr dirty="0" baseline="-34391" sz="3150" spc="15">
                <a:latin typeface="Symbol"/>
                <a:cs typeface="Symbol"/>
              </a:rPr>
              <a:t></a:t>
            </a:r>
            <a:r>
              <a:rPr dirty="0" baseline="-34391" sz="3150" spc="-172">
                <a:latin typeface="Times New Roman"/>
                <a:cs typeface="Times New Roman"/>
              </a:rPr>
              <a:t> </a:t>
            </a:r>
            <a:r>
              <a:rPr dirty="0" sz="2100" spc="90" u="sng">
                <a:latin typeface="Times New Roman"/>
                <a:cs typeface="Times New Roman"/>
              </a:rPr>
              <a:t>1</a:t>
            </a:r>
            <a:r>
              <a:rPr dirty="0" sz="2100" spc="90" u="sng">
                <a:latin typeface="Symbol"/>
                <a:cs typeface="Symbol"/>
              </a:rPr>
              <a:t></a:t>
            </a:r>
            <a:r>
              <a:rPr dirty="0" sz="2100" spc="-114" u="sng">
                <a:latin typeface="Times New Roman"/>
                <a:cs typeface="Times New Roman"/>
              </a:rPr>
              <a:t> </a:t>
            </a:r>
            <a:r>
              <a:rPr dirty="0" sz="2100" spc="15" i="1" u="sng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6537" y="6016749"/>
            <a:ext cx="498475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20" i="1">
                <a:latin typeface="Times New Roman"/>
                <a:cs typeface="Times New Roman"/>
              </a:rPr>
              <a:t>W</a:t>
            </a:r>
            <a:r>
              <a:rPr dirty="0" sz="2100" spc="165" i="1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3841" y="6227061"/>
            <a:ext cx="547370" cy="344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90">
                <a:latin typeface="Times New Roman"/>
                <a:cs typeface="Times New Roman"/>
              </a:rPr>
              <a:t>1</a:t>
            </a:r>
            <a:r>
              <a:rPr dirty="0" sz="2100" spc="90">
                <a:latin typeface="Symbol"/>
                <a:cs typeface="Symbol"/>
              </a:rPr>
              <a:t></a:t>
            </a:r>
            <a:r>
              <a:rPr dirty="0" sz="2100" spc="-204">
                <a:latin typeface="Times New Roman"/>
                <a:cs typeface="Times New Roman"/>
              </a:rPr>
              <a:t> </a:t>
            </a:r>
            <a:r>
              <a:rPr dirty="0" sz="2100" spc="15" i="1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3810">
              <a:lnSpc>
                <a:spcPct val="100000"/>
              </a:lnSpc>
            </a:pPr>
            <a:r>
              <a:rPr dirty="0" sz="4400" spc="-5"/>
              <a:t>Compute </a:t>
            </a:r>
            <a:r>
              <a:rPr dirty="0" sz="4400" spc="-5">
                <a:latin typeface="Symbol"/>
                <a:cs typeface="Symbol"/>
              </a:rPr>
              <a:t></a:t>
            </a:r>
            <a:r>
              <a:rPr dirty="0" sz="4400" spc="-5"/>
              <a:t>:</a:t>
            </a:r>
            <a:r>
              <a:rPr dirty="0" sz="4400" spc="-45"/>
              <a:t> </a:t>
            </a:r>
            <a:r>
              <a:rPr dirty="0" sz="4400" spc="-5"/>
              <a:t>Problem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39" y="1638299"/>
            <a:ext cx="7592059" cy="1097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Consider parallel algorithm for computing the value</a:t>
            </a:r>
            <a:r>
              <a:rPr dirty="0" sz="2400" spc="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354965" marR="1425575">
              <a:lnSpc>
                <a:spcPct val="100000"/>
              </a:lnSpc>
            </a:pPr>
            <a:r>
              <a:rPr dirty="0" sz="2400" spc="-5">
                <a:latin typeface="Symbol"/>
                <a:cs typeface="Symbol"/>
              </a:rPr>
              <a:t></a:t>
            </a:r>
            <a:r>
              <a:rPr dirty="0" sz="2400" spc="-5">
                <a:latin typeface="Arial"/>
                <a:cs typeface="Arial"/>
              </a:rPr>
              <a:t>=3.1415…through the following numerical  integration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00727" y="3393947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 h="0">
                <a:moveTo>
                  <a:pt x="0" y="0"/>
                </a:moveTo>
                <a:lnTo>
                  <a:pt x="719327" y="0"/>
                </a:lnTo>
              </a:path>
            </a:pathLst>
          </a:custGeom>
          <a:ln w="131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04306" y="3157218"/>
            <a:ext cx="325120" cy="40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5" i="1">
                <a:latin typeface="Times New Roman"/>
                <a:cs typeface="Times New Roman"/>
              </a:rPr>
              <a:t>d</a:t>
            </a:r>
            <a:r>
              <a:rPr dirty="0" sz="2500" i="1">
                <a:latin typeface="Times New Roman"/>
                <a:cs typeface="Times New Roman"/>
              </a:rPr>
              <a:t>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5170" y="2998468"/>
            <a:ext cx="657860" cy="688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i="1">
                <a:latin typeface="Times New Roman"/>
                <a:cs typeface="Times New Roman"/>
              </a:rPr>
              <a:t>π </a:t>
            </a:r>
            <a:r>
              <a:rPr dirty="0" sz="2500">
                <a:latin typeface="Symbol"/>
                <a:cs typeface="Symbol"/>
              </a:rPr>
              <a:t>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baseline="-13333" sz="5625">
                <a:latin typeface="Symbol"/>
                <a:cs typeface="Symbol"/>
              </a:rPr>
              <a:t></a:t>
            </a:r>
            <a:endParaRPr baseline="-13333" sz="562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0010" y="3049776"/>
            <a:ext cx="118745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9530" y="3404106"/>
            <a:ext cx="857885" cy="4070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2988" sz="2175" spc="7">
                <a:latin typeface="Times New Roman"/>
                <a:cs typeface="Times New Roman"/>
              </a:rPr>
              <a:t>0 </a:t>
            </a:r>
            <a:r>
              <a:rPr dirty="0" sz="2500" spc="95">
                <a:latin typeface="Times New Roman"/>
                <a:cs typeface="Times New Roman"/>
              </a:rPr>
              <a:t>1</a:t>
            </a:r>
            <a:r>
              <a:rPr dirty="0" sz="2500" spc="95">
                <a:latin typeface="Symbol"/>
                <a:cs typeface="Symbol"/>
              </a:rPr>
              <a:t></a:t>
            </a:r>
            <a:r>
              <a:rPr dirty="0" sz="2500" spc="-90">
                <a:latin typeface="Times New Roman"/>
                <a:cs typeface="Times New Roman"/>
              </a:rPr>
              <a:t> </a:t>
            </a:r>
            <a:r>
              <a:rPr dirty="0" sz="2500" spc="80" i="1">
                <a:latin typeface="Times New Roman"/>
                <a:cs typeface="Times New Roman"/>
              </a:rPr>
              <a:t>x</a:t>
            </a:r>
            <a:r>
              <a:rPr dirty="0" baseline="42145" sz="2175" spc="120">
                <a:latin typeface="Times New Roman"/>
                <a:cs typeface="Times New Roman"/>
              </a:rPr>
              <a:t>2</a:t>
            </a:r>
            <a:endParaRPr baseline="42145" sz="21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4538" y="2957574"/>
            <a:ext cx="184785" cy="4070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78342" y="3421379"/>
            <a:ext cx="824230" cy="464820"/>
          </a:xfrm>
          <a:custGeom>
            <a:avLst/>
            <a:gdLst/>
            <a:ahLst/>
            <a:cxnLst/>
            <a:rect l="l" t="t" r="r" b="b"/>
            <a:pathLst>
              <a:path w="824229" h="464820">
                <a:moveTo>
                  <a:pt x="823953" y="16763"/>
                </a:moveTo>
                <a:lnTo>
                  <a:pt x="813285" y="0"/>
                </a:lnTo>
                <a:lnTo>
                  <a:pt x="0" y="464819"/>
                </a:lnTo>
                <a:lnTo>
                  <a:pt x="39424" y="464819"/>
                </a:lnTo>
                <a:lnTo>
                  <a:pt x="823953" y="16763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4300" y="3429000"/>
            <a:ext cx="516890" cy="0"/>
          </a:xfrm>
          <a:custGeom>
            <a:avLst/>
            <a:gdLst/>
            <a:ahLst/>
            <a:cxnLst/>
            <a:rect l="l" t="t" r="r" b="b"/>
            <a:pathLst>
              <a:path w="516890" h="0">
                <a:moveTo>
                  <a:pt x="0" y="0"/>
                </a:moveTo>
                <a:lnTo>
                  <a:pt x="516635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927337" y="3113530"/>
            <a:ext cx="140335" cy="296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12453" y="3436618"/>
            <a:ext cx="519430" cy="296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70">
                <a:latin typeface="Times New Roman"/>
                <a:cs typeface="Times New Roman"/>
              </a:rPr>
              <a:t>1</a:t>
            </a:r>
            <a:r>
              <a:rPr dirty="0" sz="1800" spc="70">
                <a:latin typeface="Symbol"/>
                <a:cs typeface="Symbol"/>
              </a:rPr>
              <a:t>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 spc="55" i="1">
                <a:latin typeface="Times New Roman"/>
                <a:cs typeface="Times New Roman"/>
              </a:rPr>
              <a:t>x</a:t>
            </a:r>
            <a:r>
              <a:rPr dirty="0" baseline="42328" sz="1575" spc="82">
                <a:latin typeface="Times New Roman"/>
                <a:cs typeface="Times New Roman"/>
              </a:rPr>
              <a:t>2</a:t>
            </a:r>
            <a:endParaRPr baseline="42328" sz="15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87055" y="3115055"/>
            <a:ext cx="629920" cy="609600"/>
          </a:xfrm>
          <a:custGeom>
            <a:avLst/>
            <a:gdLst/>
            <a:ahLst/>
            <a:cxnLst/>
            <a:rect l="l" t="t" r="r" b="b"/>
            <a:pathLst>
              <a:path w="629920" h="609600">
                <a:moveTo>
                  <a:pt x="629411" y="609599"/>
                </a:moveTo>
                <a:lnTo>
                  <a:pt x="629411" y="0"/>
                </a:lnTo>
                <a:lnTo>
                  <a:pt x="0" y="0"/>
                </a:lnTo>
                <a:lnTo>
                  <a:pt x="0" y="609599"/>
                </a:lnTo>
                <a:lnTo>
                  <a:pt x="9143" y="609599"/>
                </a:lnTo>
                <a:lnTo>
                  <a:pt x="9143" y="19811"/>
                </a:lnTo>
                <a:lnTo>
                  <a:pt x="19811" y="9143"/>
                </a:lnTo>
                <a:lnTo>
                  <a:pt x="19811" y="19811"/>
                </a:lnTo>
                <a:lnTo>
                  <a:pt x="609599" y="19811"/>
                </a:lnTo>
                <a:lnTo>
                  <a:pt x="609599" y="9143"/>
                </a:lnTo>
                <a:lnTo>
                  <a:pt x="618743" y="19811"/>
                </a:lnTo>
                <a:lnTo>
                  <a:pt x="618743" y="609599"/>
                </a:lnTo>
                <a:lnTo>
                  <a:pt x="629411" y="609599"/>
                </a:lnTo>
                <a:close/>
              </a:path>
              <a:path w="629920" h="609600">
                <a:moveTo>
                  <a:pt x="19811" y="19811"/>
                </a:moveTo>
                <a:lnTo>
                  <a:pt x="19811" y="9143"/>
                </a:lnTo>
                <a:lnTo>
                  <a:pt x="9143" y="19811"/>
                </a:lnTo>
                <a:lnTo>
                  <a:pt x="19811" y="19811"/>
                </a:lnTo>
                <a:close/>
              </a:path>
              <a:path w="629920" h="609600">
                <a:moveTo>
                  <a:pt x="19811" y="591311"/>
                </a:moveTo>
                <a:lnTo>
                  <a:pt x="19811" y="19811"/>
                </a:lnTo>
                <a:lnTo>
                  <a:pt x="9143" y="19811"/>
                </a:lnTo>
                <a:lnTo>
                  <a:pt x="9143" y="591311"/>
                </a:lnTo>
                <a:lnTo>
                  <a:pt x="19811" y="591311"/>
                </a:lnTo>
                <a:close/>
              </a:path>
              <a:path w="629920" h="609600">
                <a:moveTo>
                  <a:pt x="618743" y="591311"/>
                </a:moveTo>
                <a:lnTo>
                  <a:pt x="9143" y="591311"/>
                </a:lnTo>
                <a:lnTo>
                  <a:pt x="19811" y="600455"/>
                </a:lnTo>
                <a:lnTo>
                  <a:pt x="19811" y="609599"/>
                </a:lnTo>
                <a:lnTo>
                  <a:pt x="609599" y="609599"/>
                </a:lnTo>
                <a:lnTo>
                  <a:pt x="609599" y="600455"/>
                </a:lnTo>
                <a:lnTo>
                  <a:pt x="618743" y="591311"/>
                </a:lnTo>
                <a:close/>
              </a:path>
              <a:path w="629920" h="609600">
                <a:moveTo>
                  <a:pt x="19811" y="609599"/>
                </a:moveTo>
                <a:lnTo>
                  <a:pt x="19811" y="600455"/>
                </a:lnTo>
                <a:lnTo>
                  <a:pt x="9143" y="591311"/>
                </a:lnTo>
                <a:lnTo>
                  <a:pt x="9143" y="609599"/>
                </a:lnTo>
                <a:lnTo>
                  <a:pt x="19811" y="609599"/>
                </a:lnTo>
                <a:close/>
              </a:path>
              <a:path w="629920" h="609600">
                <a:moveTo>
                  <a:pt x="618743" y="19811"/>
                </a:moveTo>
                <a:lnTo>
                  <a:pt x="609599" y="9143"/>
                </a:lnTo>
                <a:lnTo>
                  <a:pt x="609599" y="19811"/>
                </a:lnTo>
                <a:lnTo>
                  <a:pt x="618743" y="19811"/>
                </a:lnTo>
                <a:close/>
              </a:path>
              <a:path w="629920" h="609600">
                <a:moveTo>
                  <a:pt x="618743" y="591311"/>
                </a:moveTo>
                <a:lnTo>
                  <a:pt x="618743" y="19811"/>
                </a:lnTo>
                <a:lnTo>
                  <a:pt x="609599" y="19811"/>
                </a:lnTo>
                <a:lnTo>
                  <a:pt x="609599" y="591311"/>
                </a:lnTo>
                <a:lnTo>
                  <a:pt x="618743" y="591311"/>
                </a:lnTo>
                <a:close/>
              </a:path>
              <a:path w="629920" h="609600">
                <a:moveTo>
                  <a:pt x="618743" y="609599"/>
                </a:moveTo>
                <a:lnTo>
                  <a:pt x="618743" y="591311"/>
                </a:lnTo>
                <a:lnTo>
                  <a:pt x="609599" y="600455"/>
                </a:lnTo>
                <a:lnTo>
                  <a:pt x="609599" y="609599"/>
                </a:lnTo>
                <a:lnTo>
                  <a:pt x="618743" y="609599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62200" y="4038600"/>
            <a:ext cx="4811267" cy="262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62600" y="3886199"/>
            <a:ext cx="1355725" cy="762000"/>
          </a:xfrm>
          <a:custGeom>
            <a:avLst/>
            <a:gdLst/>
            <a:ahLst/>
            <a:cxnLst/>
            <a:rect l="l" t="t" r="r" b="b"/>
            <a:pathLst>
              <a:path w="1355725" h="762000">
                <a:moveTo>
                  <a:pt x="61685" y="716735"/>
                </a:moveTo>
                <a:lnTo>
                  <a:pt x="47243" y="691896"/>
                </a:lnTo>
                <a:lnTo>
                  <a:pt x="0" y="762000"/>
                </a:lnTo>
                <a:lnTo>
                  <a:pt x="51815" y="759224"/>
                </a:lnTo>
                <a:lnTo>
                  <a:pt x="51815" y="722376"/>
                </a:lnTo>
                <a:lnTo>
                  <a:pt x="61685" y="716735"/>
                </a:lnTo>
                <a:close/>
              </a:path>
              <a:path w="1355725" h="762000">
                <a:moveTo>
                  <a:pt x="71283" y="733244"/>
                </a:moveTo>
                <a:lnTo>
                  <a:pt x="61685" y="716735"/>
                </a:lnTo>
                <a:lnTo>
                  <a:pt x="51815" y="722376"/>
                </a:lnTo>
                <a:lnTo>
                  <a:pt x="60959" y="739140"/>
                </a:lnTo>
                <a:lnTo>
                  <a:pt x="71283" y="733244"/>
                </a:lnTo>
                <a:close/>
              </a:path>
              <a:path w="1355725" h="762000">
                <a:moveTo>
                  <a:pt x="85343" y="757428"/>
                </a:moveTo>
                <a:lnTo>
                  <a:pt x="71283" y="733244"/>
                </a:lnTo>
                <a:lnTo>
                  <a:pt x="60959" y="739140"/>
                </a:lnTo>
                <a:lnTo>
                  <a:pt x="51815" y="722376"/>
                </a:lnTo>
                <a:lnTo>
                  <a:pt x="51815" y="759224"/>
                </a:lnTo>
                <a:lnTo>
                  <a:pt x="85343" y="757428"/>
                </a:lnTo>
                <a:close/>
              </a:path>
              <a:path w="1355725" h="762000">
                <a:moveTo>
                  <a:pt x="1355167" y="0"/>
                </a:moveTo>
                <a:lnTo>
                  <a:pt x="1315742" y="0"/>
                </a:lnTo>
                <a:lnTo>
                  <a:pt x="61685" y="716735"/>
                </a:lnTo>
                <a:lnTo>
                  <a:pt x="71283" y="733244"/>
                </a:lnTo>
                <a:lnTo>
                  <a:pt x="1355167" y="0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9530" y="716787"/>
            <a:ext cx="1798320" cy="6991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5"/>
              <a:t>Outline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i="0">
                <a:latin typeface="Arial"/>
                <a:cs typeface="Arial"/>
              </a:rPr>
              <a:t>Performance</a:t>
            </a:r>
            <a:r>
              <a:rPr dirty="0" sz="2800" spc="-65" i="0">
                <a:latin typeface="Arial"/>
                <a:cs typeface="Arial"/>
              </a:rPr>
              <a:t> </a:t>
            </a:r>
            <a:r>
              <a:rPr dirty="0" sz="2800" spc="-5" i="0">
                <a:latin typeface="Arial"/>
                <a:cs typeface="Arial"/>
              </a:rPr>
              <a:t>metrics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Speedup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Efficiency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Scalability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800" spc="-5" i="0">
                <a:latin typeface="Arial"/>
                <a:cs typeface="Arial"/>
              </a:rPr>
              <a:t>Examples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i="0">
                <a:latin typeface="Arial"/>
                <a:cs typeface="Arial"/>
              </a:rPr>
              <a:t>Reading: </a:t>
            </a:r>
            <a:r>
              <a:rPr dirty="0" sz="2800" spc="-5" i="0">
                <a:latin typeface="Arial"/>
                <a:cs typeface="Arial"/>
              </a:rPr>
              <a:t>Kumar – </a:t>
            </a:r>
            <a:r>
              <a:rPr dirty="0" sz="2800" i="0">
                <a:latin typeface="Arial"/>
                <a:cs typeface="Arial"/>
              </a:rPr>
              <a:t>ch 5; </a:t>
            </a:r>
            <a:r>
              <a:rPr dirty="0" sz="2800" spc="-5" i="0">
                <a:latin typeface="Arial"/>
                <a:cs typeface="Arial"/>
              </a:rPr>
              <a:t>Foster – </a:t>
            </a:r>
            <a:r>
              <a:rPr dirty="0" sz="2800" i="0">
                <a:latin typeface="Arial"/>
                <a:cs typeface="Arial"/>
              </a:rPr>
              <a:t>ch</a:t>
            </a:r>
            <a:r>
              <a:rPr dirty="0" sz="2800" spc="-10" i="0">
                <a:latin typeface="Arial"/>
                <a:cs typeface="Arial"/>
              </a:rPr>
              <a:t> </a:t>
            </a:r>
            <a:r>
              <a:rPr dirty="0" sz="2800" spc="-5" i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002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015" y="343407"/>
            <a:ext cx="5709285" cy="13411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73225" marR="5080" indent="-1661160">
              <a:lnSpc>
                <a:spcPct val="100000"/>
              </a:lnSpc>
            </a:pPr>
            <a:r>
              <a:rPr dirty="0" sz="4400" spc="-5"/>
              <a:t>Compute </a:t>
            </a:r>
            <a:r>
              <a:rPr dirty="0" sz="4400" spc="-5">
                <a:latin typeface="Symbol"/>
                <a:cs typeface="Symbol"/>
              </a:rPr>
              <a:t></a:t>
            </a:r>
            <a:r>
              <a:rPr dirty="0" sz="4400" spc="-5"/>
              <a:t>: Sequential  </a:t>
            </a:r>
            <a:r>
              <a:rPr dirty="0" sz="4400" spc="-5"/>
              <a:t>Algorithm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944623"/>
            <a:ext cx="3242310" cy="3237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i="1">
                <a:latin typeface="Arial"/>
                <a:cs typeface="Arial"/>
              </a:rPr>
              <a:t>computepi()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i="1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4965" marR="1870075">
              <a:lnSpc>
                <a:spcPct val="120000"/>
              </a:lnSpc>
            </a:pPr>
            <a:r>
              <a:rPr dirty="0" sz="1800" spc="-5" i="1">
                <a:latin typeface="Arial"/>
                <a:cs typeface="Arial"/>
              </a:rPr>
              <a:t>h=1.0/n;  sum</a:t>
            </a:r>
            <a:r>
              <a:rPr dirty="0" sz="1800" spc="-9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=0.0;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430"/>
              </a:spcBef>
            </a:pPr>
            <a:r>
              <a:rPr dirty="0" sz="1800" spc="-5" i="1">
                <a:latin typeface="Arial"/>
                <a:cs typeface="Arial"/>
              </a:rPr>
              <a:t>for (i=0;i&lt;n;i++)</a:t>
            </a:r>
            <a:r>
              <a:rPr dirty="0" sz="1800" spc="-8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6465" marR="5080">
              <a:lnSpc>
                <a:spcPct val="120000"/>
              </a:lnSpc>
            </a:pPr>
            <a:r>
              <a:rPr dirty="0" sz="1800" spc="-5" i="1">
                <a:latin typeface="Arial"/>
                <a:cs typeface="Arial"/>
              </a:rPr>
              <a:t>x=h*(i+0.5);  </a:t>
            </a:r>
            <a:r>
              <a:rPr dirty="0" sz="1800" spc="-5" i="1">
                <a:latin typeface="Arial"/>
                <a:cs typeface="Arial"/>
              </a:rPr>
              <a:t>s</a:t>
            </a:r>
            <a:r>
              <a:rPr dirty="0" sz="1800" spc="-10" i="1">
                <a:latin typeface="Arial"/>
                <a:cs typeface="Arial"/>
              </a:rPr>
              <a:t>u</a:t>
            </a:r>
            <a:r>
              <a:rPr dirty="0" sz="1800" spc="-15" i="1">
                <a:latin typeface="Arial"/>
                <a:cs typeface="Arial"/>
              </a:rPr>
              <a:t>m</a:t>
            </a:r>
            <a:r>
              <a:rPr dirty="0" sz="1800" i="1">
                <a:latin typeface="Arial"/>
                <a:cs typeface="Arial"/>
              </a:rPr>
              <a:t>=</a:t>
            </a:r>
            <a:r>
              <a:rPr dirty="0" sz="1800" spc="-5" i="1">
                <a:latin typeface="Arial"/>
                <a:cs typeface="Arial"/>
              </a:rPr>
              <a:t>s</a:t>
            </a:r>
            <a:r>
              <a:rPr dirty="0" sz="1800" spc="-10" i="1">
                <a:latin typeface="Arial"/>
                <a:cs typeface="Arial"/>
              </a:rPr>
              <a:t>u</a:t>
            </a:r>
            <a:r>
              <a:rPr dirty="0" sz="1800" spc="-15" i="1">
                <a:latin typeface="Arial"/>
                <a:cs typeface="Arial"/>
              </a:rPr>
              <a:t>m</a:t>
            </a:r>
            <a:r>
              <a:rPr dirty="0" sz="1800" i="1">
                <a:latin typeface="Arial"/>
                <a:cs typeface="Arial"/>
              </a:rPr>
              <a:t>+</a:t>
            </a:r>
            <a:r>
              <a:rPr dirty="0" sz="1800" spc="-10" i="1">
                <a:latin typeface="Arial"/>
                <a:cs typeface="Arial"/>
              </a:rPr>
              <a:t>4</a:t>
            </a:r>
            <a:r>
              <a:rPr dirty="0" sz="1800" i="1">
                <a:latin typeface="Arial"/>
                <a:cs typeface="Arial"/>
              </a:rPr>
              <a:t>.</a:t>
            </a:r>
            <a:r>
              <a:rPr dirty="0" sz="1800" spc="-10" i="1">
                <a:latin typeface="Arial"/>
                <a:cs typeface="Arial"/>
              </a:rPr>
              <a:t>0</a:t>
            </a:r>
            <a:r>
              <a:rPr dirty="0" sz="1800" i="1">
                <a:latin typeface="Arial"/>
                <a:cs typeface="Arial"/>
              </a:rPr>
              <a:t>/</a:t>
            </a:r>
            <a:r>
              <a:rPr dirty="0" sz="1800" i="1">
                <a:latin typeface="Arial"/>
                <a:cs typeface="Arial"/>
              </a:rPr>
              <a:t>(</a:t>
            </a:r>
            <a:r>
              <a:rPr dirty="0" sz="1800" spc="-10" i="1">
                <a:latin typeface="Arial"/>
                <a:cs typeface="Arial"/>
              </a:rPr>
              <a:t>1</a:t>
            </a:r>
            <a:r>
              <a:rPr dirty="0" sz="1800" i="1">
                <a:latin typeface="Arial"/>
                <a:cs typeface="Arial"/>
              </a:rPr>
              <a:t>+</a:t>
            </a:r>
            <a:r>
              <a:rPr dirty="0" sz="1800" spc="-5" i="1">
                <a:latin typeface="Arial"/>
                <a:cs typeface="Arial"/>
              </a:rPr>
              <a:t>x</a:t>
            </a:r>
            <a:r>
              <a:rPr dirty="0" sz="1800" spc="-10" i="1">
                <a:latin typeface="Arial"/>
                <a:cs typeface="Arial"/>
              </a:rPr>
              <a:t>*</a:t>
            </a:r>
            <a:r>
              <a:rPr dirty="0" sz="1800" i="1">
                <a:latin typeface="Arial"/>
                <a:cs typeface="Arial"/>
              </a:rPr>
              <a:t>x)</a:t>
            </a:r>
            <a:r>
              <a:rPr dirty="0" sz="1800" i="1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430"/>
              </a:spcBef>
            </a:pPr>
            <a:r>
              <a:rPr dirty="0" sz="1800" i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430"/>
              </a:spcBef>
            </a:pPr>
            <a:r>
              <a:rPr dirty="0" sz="1800" spc="-5" i="1">
                <a:latin typeface="Arial"/>
                <a:cs typeface="Arial"/>
              </a:rPr>
              <a:t>pi=h*sum;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i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5095">
              <a:lnSpc>
                <a:spcPct val="100000"/>
              </a:lnSpc>
            </a:pPr>
            <a:r>
              <a:rPr dirty="0" sz="4400" spc="-5"/>
              <a:t>Compute </a:t>
            </a:r>
            <a:r>
              <a:rPr dirty="0" sz="4400" spc="-5">
                <a:latin typeface="Symbol"/>
                <a:cs typeface="Symbol"/>
              </a:rPr>
              <a:t></a:t>
            </a:r>
            <a:r>
              <a:rPr dirty="0" sz="4400" spc="-5"/>
              <a:t>: Parallel</a:t>
            </a:r>
            <a:r>
              <a:rPr dirty="0" sz="4400" spc="-10"/>
              <a:t> </a:t>
            </a:r>
            <a:r>
              <a:rPr dirty="0" sz="4400" spc="-5"/>
              <a:t>Algorithm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39" y="1714499"/>
            <a:ext cx="6963409" cy="2289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Each processor computes on a set of about n/p  points which are allocated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each processor in a  </a:t>
            </a:r>
            <a:r>
              <a:rPr dirty="0" sz="2400" spc="-5">
                <a:latin typeface="Arial"/>
                <a:cs typeface="Arial"/>
              </a:rPr>
              <a:t>cyclic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manner</a:t>
            </a:r>
            <a:endParaRPr sz="2400">
              <a:latin typeface="Arial"/>
              <a:cs typeface="Arial"/>
            </a:endParaRPr>
          </a:p>
          <a:p>
            <a:pPr marL="355600" marR="11303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Finally, we assume that the local values of </a:t>
            </a:r>
            <a:r>
              <a:rPr dirty="0" sz="2400">
                <a:latin typeface="Symbol"/>
                <a:cs typeface="Symbol"/>
              </a:rPr>
              <a:t>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Arial"/>
                <a:cs typeface="Arial"/>
              </a:rPr>
              <a:t>are  accumulated among the p processors under  synchronization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90800" y="4038600"/>
            <a:ext cx="4811267" cy="262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10800000">
            <a:off x="3155132" y="4846314"/>
            <a:ext cx="22718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  <p:sp>
        <p:nvSpPr>
          <p:cNvPr id="8" name="object 8"/>
          <p:cNvSpPr txBox="1"/>
          <p:nvPr/>
        </p:nvSpPr>
        <p:spPr>
          <a:xfrm rot="10800000">
            <a:off x="3917132" y="5074914"/>
            <a:ext cx="22718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 rot="10800000">
            <a:off x="4679131" y="5379714"/>
            <a:ext cx="22718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1538" y="4839713"/>
            <a:ext cx="2108200" cy="798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0"/>
              </a:lnSpc>
              <a:tabLst>
                <a:tab pos="393065" algn="l"/>
              </a:tabLst>
            </a:pPr>
            <a:r>
              <a:rPr dirty="0" sz="1600" spc="-5">
                <a:latin typeface="Times New Roman"/>
                <a:cs typeface="Times New Roman"/>
              </a:rPr>
              <a:t>1  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	3</a:t>
            </a:r>
            <a:endParaRPr sz="1600">
              <a:latin typeface="Times New Roman"/>
              <a:cs typeface="Times New Roman"/>
            </a:endParaRPr>
          </a:p>
          <a:p>
            <a:pPr algn="ctr" marR="69215">
              <a:lnSpc>
                <a:spcPts val="1860"/>
              </a:lnSpc>
              <a:tabLst>
                <a:tab pos="380365" algn="l"/>
              </a:tabLst>
            </a:pPr>
            <a:r>
              <a:rPr dirty="0" sz="1600" spc="-5">
                <a:latin typeface="Times New Roman"/>
                <a:cs typeface="Times New Roman"/>
              </a:rPr>
              <a:t>1  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	3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480"/>
              </a:spcBef>
              <a:tabLst>
                <a:tab pos="380365" algn="l"/>
              </a:tabLst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 rot="10800000">
            <a:off x="5517331" y="5608314"/>
            <a:ext cx="22718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3737" y="5601713"/>
            <a:ext cx="50800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</a:tabLst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 rot="10800000">
            <a:off x="6279331" y="5760714"/>
            <a:ext cx="22718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5737" y="5754113"/>
            <a:ext cx="50800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</a:tabLst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9395">
              <a:lnSpc>
                <a:spcPct val="100000"/>
              </a:lnSpc>
            </a:pPr>
            <a:r>
              <a:rPr dirty="0" sz="4400" spc="-5"/>
              <a:t>Compute </a:t>
            </a:r>
            <a:r>
              <a:rPr dirty="0" sz="4400" spc="-5">
                <a:latin typeface="Symbol"/>
                <a:cs typeface="Symbol"/>
              </a:rPr>
              <a:t></a:t>
            </a:r>
            <a:r>
              <a:rPr dirty="0" sz="4400" spc="-5"/>
              <a:t>: Parallel</a:t>
            </a:r>
            <a:r>
              <a:rPr dirty="0" sz="4400" spc="-10"/>
              <a:t> </a:t>
            </a:r>
            <a:r>
              <a:rPr dirty="0" sz="4400" spc="-5"/>
              <a:t>Algorithm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/>
              <a:t>computepi()</a:t>
            </a:r>
            <a:endParaRPr sz="1600"/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/>
              <a:t>{</a:t>
            </a:r>
            <a:endParaRPr sz="1600"/>
          </a:p>
          <a:p>
            <a:pPr marL="354965" marR="1988820">
              <a:lnSpc>
                <a:spcPct val="110000"/>
              </a:lnSpc>
            </a:pPr>
            <a:r>
              <a:rPr dirty="0" sz="1600" spc="-5"/>
              <a:t>id=my_proc_id();  </a:t>
            </a:r>
            <a:r>
              <a:rPr dirty="0" sz="1600" spc="-5"/>
              <a:t>np</a:t>
            </a:r>
            <a:r>
              <a:rPr dirty="0" sz="1600" spc="-10"/>
              <a:t>r</a:t>
            </a:r>
            <a:r>
              <a:rPr dirty="0" sz="1600" spc="-5"/>
              <a:t>o</a:t>
            </a:r>
            <a:r>
              <a:rPr dirty="0" sz="1600"/>
              <a:t>cs</a:t>
            </a:r>
            <a:r>
              <a:rPr dirty="0" sz="1600" spc="-5"/>
              <a:t>=</a:t>
            </a:r>
            <a:r>
              <a:rPr dirty="0" sz="1600" spc="-5"/>
              <a:t>nu</a:t>
            </a:r>
            <a:r>
              <a:rPr dirty="0" sz="1600" spc="-15"/>
              <a:t>m</a:t>
            </a:r>
            <a:r>
              <a:rPr dirty="0" sz="1600" spc="-5"/>
              <a:t>be</a:t>
            </a:r>
            <a:r>
              <a:rPr dirty="0" sz="1600" spc="-10"/>
              <a:t>r</a:t>
            </a:r>
            <a:r>
              <a:rPr dirty="0" sz="1600" spc="-5"/>
              <a:t>_o</a:t>
            </a:r>
            <a:r>
              <a:rPr dirty="0" sz="1600" spc="-5"/>
              <a:t>f</a:t>
            </a:r>
            <a:r>
              <a:rPr dirty="0" sz="1600" spc="-5"/>
              <a:t>_p</a:t>
            </a:r>
            <a:r>
              <a:rPr dirty="0" sz="1600" spc="-10"/>
              <a:t>r</a:t>
            </a:r>
            <a:r>
              <a:rPr dirty="0" sz="1600" spc="-5"/>
              <a:t>o</a:t>
            </a:r>
            <a:r>
              <a:rPr dirty="0" sz="1600"/>
              <a:t>cs</a:t>
            </a:r>
            <a:r>
              <a:rPr dirty="0" sz="1600" spc="-10"/>
              <a:t>()</a:t>
            </a:r>
            <a:r>
              <a:rPr dirty="0" sz="1600" spc="-5"/>
              <a:t>: </a:t>
            </a:r>
            <a:r>
              <a:rPr dirty="0" sz="1600" spc="-5"/>
              <a:t> </a:t>
            </a:r>
            <a:r>
              <a:rPr dirty="0" sz="1600" spc="-5"/>
              <a:t>h=1.0/n;</a:t>
            </a:r>
            <a:endParaRPr sz="1600"/>
          </a:p>
          <a:p>
            <a:pPr marL="354965" marR="2338705">
              <a:lnSpc>
                <a:spcPct val="110000"/>
              </a:lnSpc>
            </a:pPr>
            <a:r>
              <a:rPr dirty="0" sz="1600" spc="-5"/>
              <a:t>sum=0.0;  for(i=id;i&lt;n;i=i+nprocs) {</a:t>
            </a:r>
            <a:endParaRPr sz="1600"/>
          </a:p>
          <a:p>
            <a:pPr marL="926465" marR="1866900">
              <a:lnSpc>
                <a:spcPct val="110000"/>
              </a:lnSpc>
            </a:pPr>
            <a:r>
              <a:rPr dirty="0" sz="1600" spc="-5"/>
              <a:t>x=h*(i+0.5);  </a:t>
            </a:r>
            <a:r>
              <a:rPr dirty="0" sz="1600"/>
              <a:t>s</a:t>
            </a:r>
            <a:r>
              <a:rPr dirty="0" sz="1600" spc="-5"/>
              <a:t>u</a:t>
            </a:r>
            <a:r>
              <a:rPr dirty="0" sz="1600" spc="-15"/>
              <a:t>m</a:t>
            </a:r>
            <a:r>
              <a:rPr dirty="0" sz="1600" spc="-5"/>
              <a:t>=</a:t>
            </a:r>
            <a:r>
              <a:rPr dirty="0" sz="1600"/>
              <a:t>s</a:t>
            </a:r>
            <a:r>
              <a:rPr dirty="0" sz="1600" spc="-5"/>
              <a:t>u</a:t>
            </a:r>
            <a:r>
              <a:rPr dirty="0" sz="1600" spc="-15"/>
              <a:t>m</a:t>
            </a:r>
            <a:r>
              <a:rPr dirty="0" sz="1600" spc="-5"/>
              <a:t>+</a:t>
            </a:r>
            <a:r>
              <a:rPr dirty="0" sz="1600" spc="-5"/>
              <a:t>4</a:t>
            </a:r>
            <a:r>
              <a:rPr dirty="0" sz="1600" spc="-5"/>
              <a:t>.</a:t>
            </a:r>
            <a:r>
              <a:rPr dirty="0" sz="1600" spc="-5"/>
              <a:t>0</a:t>
            </a:r>
            <a:r>
              <a:rPr dirty="0" sz="1600" spc="-5"/>
              <a:t>/</a:t>
            </a:r>
            <a:r>
              <a:rPr dirty="0" sz="1600" spc="-10"/>
              <a:t>(</a:t>
            </a:r>
            <a:r>
              <a:rPr dirty="0" sz="1600" spc="-5"/>
              <a:t>1</a:t>
            </a:r>
            <a:r>
              <a:rPr dirty="0" sz="1600" spc="-5"/>
              <a:t>+</a:t>
            </a:r>
            <a:r>
              <a:rPr dirty="0" sz="1600"/>
              <a:t>x</a:t>
            </a:r>
            <a:r>
              <a:rPr dirty="0" sz="1600" spc="-5"/>
              <a:t>*</a:t>
            </a:r>
            <a:r>
              <a:rPr dirty="0" sz="1600"/>
              <a:t>x</a:t>
            </a:r>
            <a:r>
              <a:rPr dirty="0" sz="1600" spc="-10"/>
              <a:t>)</a:t>
            </a:r>
            <a:r>
              <a:rPr dirty="0" sz="1600" spc="-5"/>
              <a:t>;</a:t>
            </a:r>
            <a:endParaRPr sz="1600"/>
          </a:p>
          <a:p>
            <a:pPr marL="354965">
              <a:lnSpc>
                <a:spcPct val="100000"/>
              </a:lnSpc>
              <a:spcBef>
                <a:spcPts val="190"/>
              </a:spcBef>
            </a:pPr>
            <a:r>
              <a:rPr dirty="0" sz="1600" spc="-5"/>
              <a:t>}</a:t>
            </a:r>
            <a:endParaRPr sz="1600"/>
          </a:p>
          <a:p>
            <a:pPr marL="354965" marR="5080">
              <a:lnSpc>
                <a:spcPct val="110000"/>
              </a:lnSpc>
            </a:pPr>
            <a:r>
              <a:rPr dirty="0" sz="1600" spc="-5"/>
              <a:t>localpi=sum*h;  use_tree_based_combining_for_critical_section();</a:t>
            </a:r>
            <a:endParaRPr sz="1600"/>
          </a:p>
          <a:p>
            <a:pPr marL="354965" marR="2508885" indent="571500">
              <a:lnSpc>
                <a:spcPct val="110000"/>
              </a:lnSpc>
            </a:pPr>
            <a:r>
              <a:rPr dirty="0" sz="1600" spc="-5"/>
              <a:t>pi=pi+localpi;  end_critical_section();</a:t>
            </a:r>
            <a:endParaRPr sz="1600"/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/>
              <a:t>}</a:t>
            </a:r>
            <a:endParaRPr sz="1600"/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7490">
              <a:lnSpc>
                <a:spcPct val="100000"/>
              </a:lnSpc>
            </a:pPr>
            <a:r>
              <a:rPr dirty="0" spc="-10"/>
              <a:t>Compute </a:t>
            </a:r>
            <a:r>
              <a:rPr dirty="0" spc="-5">
                <a:latin typeface="Symbol"/>
                <a:cs typeface="Symbol"/>
              </a:rPr>
              <a:t></a:t>
            </a:r>
            <a:r>
              <a:rPr dirty="0" spc="-5"/>
              <a:t>: </a:t>
            </a:r>
            <a:r>
              <a:rPr dirty="0" spc="-10"/>
              <a:t>Sequential</a:t>
            </a:r>
            <a:r>
              <a:rPr dirty="0" spc="55"/>
              <a:t> </a:t>
            </a:r>
            <a:r>
              <a:rPr dirty="0" spc="-5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939" y="1714499"/>
            <a:ext cx="7360284" cy="153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Assume that the computation of </a:t>
            </a:r>
            <a:r>
              <a:rPr dirty="0" sz="2400">
                <a:latin typeface="Symbol"/>
                <a:cs typeface="Symbol"/>
              </a:rPr>
              <a:t>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Arial"/>
                <a:cs typeface="Arial"/>
              </a:rPr>
              <a:t>is performed over  n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  <a:p>
            <a:pPr marL="355600" marR="18542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For n points, the number of operations executed in  the sequential algorithm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</a:t>
            </a:r>
            <a:r>
              <a:rPr dirty="0" sz="2000" spc="-5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3525">
              <a:lnSpc>
                <a:spcPct val="100000"/>
              </a:lnSpc>
            </a:pPr>
            <a:r>
              <a:rPr dirty="0" sz="4400" spc="-5"/>
              <a:t>Compute </a:t>
            </a:r>
            <a:r>
              <a:rPr dirty="0" sz="4400" spc="-5">
                <a:latin typeface="Symbol"/>
                <a:cs typeface="Symbol"/>
              </a:rPr>
              <a:t></a:t>
            </a:r>
            <a:r>
              <a:rPr dirty="0" sz="4400" spc="-5"/>
              <a:t>: Parallel</a:t>
            </a:r>
            <a:r>
              <a:rPr dirty="0" sz="4400" spc="-35"/>
              <a:t> </a:t>
            </a:r>
            <a:r>
              <a:rPr dirty="0" sz="4400"/>
              <a:t>Analysis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39" y="1943099"/>
            <a:ext cx="7246620" cy="1118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parallel algorithm uses p processors. Each  processor computes on a set of </a:t>
            </a:r>
            <a:r>
              <a:rPr dirty="0" sz="2400" u="heavy">
                <a:latin typeface="Arial"/>
                <a:cs typeface="Arial"/>
              </a:rPr>
              <a:t>m </a:t>
            </a:r>
            <a:r>
              <a:rPr dirty="0" sz="2400" spc="-5">
                <a:latin typeface="Arial"/>
                <a:cs typeface="Arial"/>
              </a:rPr>
              <a:t>points which are  </a:t>
            </a:r>
            <a:r>
              <a:rPr dirty="0" sz="2400" spc="-5">
                <a:latin typeface="Arial"/>
                <a:cs typeface="Arial"/>
              </a:rPr>
              <a:t>allocated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each process in a cyclic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manner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3552442"/>
            <a:ext cx="475615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expression for </a:t>
            </a:r>
            <a:r>
              <a:rPr dirty="0" sz="2400">
                <a:latin typeface="Arial"/>
                <a:cs typeface="Arial"/>
              </a:rPr>
              <a:t>m </a:t>
            </a:r>
            <a:r>
              <a:rPr dirty="0" sz="2400" spc="-5">
                <a:latin typeface="Arial"/>
                <a:cs typeface="Arial"/>
              </a:rPr>
              <a:t>is given 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0696" y="3552442"/>
            <a:ext cx="43116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if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5565" y="3429506"/>
            <a:ext cx="457200" cy="328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5595" algn="l"/>
              </a:tabLst>
            </a:pPr>
            <a:r>
              <a:rPr dirty="0" sz="2000" spc="10">
                <a:latin typeface="Symbol"/>
                <a:cs typeface="Symbol"/>
              </a:rPr>
              <a:t></a:t>
            </a:r>
            <a:r>
              <a:rPr dirty="0" sz="2000" spc="10">
                <a:latin typeface="Times New Roman"/>
                <a:cs typeface="Times New Roman"/>
              </a:rPr>
              <a:t>	</a:t>
            </a:r>
            <a:r>
              <a:rPr dirty="0" sz="2000" spc="1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7723" y="3211574"/>
            <a:ext cx="394335" cy="744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6680" marR="5080" indent="-94615">
              <a:lnSpc>
                <a:spcPct val="118500"/>
              </a:lnSpc>
              <a:tabLst>
                <a:tab pos="370205" algn="l"/>
              </a:tabLst>
            </a:pPr>
            <a:r>
              <a:rPr dirty="0" sz="2000" spc="25" u="sng">
                <a:latin typeface="Times New Roman"/>
                <a:cs typeface="Times New Roman"/>
              </a:rPr>
              <a:t> </a:t>
            </a:r>
            <a:r>
              <a:rPr dirty="0" sz="2000" spc="10" i="1" u="sng">
                <a:latin typeface="Times New Roman"/>
                <a:cs typeface="Times New Roman"/>
              </a:rPr>
              <a:t>n 	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10" i="1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6449" y="3429506"/>
            <a:ext cx="622300" cy="326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7995" algn="l"/>
              </a:tabLst>
            </a:pPr>
            <a:r>
              <a:rPr dirty="0" sz="2000" spc="15" i="1">
                <a:latin typeface="Times New Roman"/>
                <a:cs typeface="Times New Roman"/>
              </a:rPr>
              <a:t>m</a:t>
            </a:r>
            <a:r>
              <a:rPr dirty="0" sz="2000" spc="15" i="1">
                <a:latin typeface="Times New Roman"/>
                <a:cs typeface="Times New Roman"/>
              </a:rPr>
              <a:t>	</a:t>
            </a:r>
            <a:r>
              <a:rPr dirty="0" sz="2000" spc="10">
                <a:latin typeface="Symbol"/>
                <a:cs typeface="Symbol"/>
              </a:rPr>
              <a:t>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64639" y="3918202"/>
            <a:ext cx="7172325" cy="1118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does not exactly divide n. The runtime for the parallel  algorithm for the parallel computation of the local  values of </a:t>
            </a:r>
            <a:r>
              <a:rPr dirty="0" sz="2400">
                <a:latin typeface="Symbol"/>
                <a:cs typeface="Symbol"/>
              </a:rPr>
              <a:t>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Arial"/>
                <a:cs typeface="Arial"/>
              </a:rPr>
              <a:t>is</a:t>
            </a:r>
            <a:r>
              <a:rPr dirty="0" sz="2000" spc="-5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3525">
              <a:lnSpc>
                <a:spcPct val="100000"/>
              </a:lnSpc>
            </a:pPr>
            <a:r>
              <a:rPr dirty="0" sz="4400" spc="-5"/>
              <a:t>Compute </a:t>
            </a:r>
            <a:r>
              <a:rPr dirty="0" sz="4400" spc="-5">
                <a:latin typeface="Symbol"/>
                <a:cs typeface="Symbol"/>
              </a:rPr>
              <a:t></a:t>
            </a:r>
            <a:r>
              <a:rPr dirty="0" sz="4400" spc="-5"/>
              <a:t>: Parallel</a:t>
            </a:r>
            <a:r>
              <a:rPr dirty="0" sz="4400" spc="-35"/>
              <a:t> </a:t>
            </a:r>
            <a:r>
              <a:rPr dirty="0" sz="4400"/>
              <a:t>Analysis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943099"/>
            <a:ext cx="7386955" cy="280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accumulation of the local values of </a:t>
            </a:r>
            <a:r>
              <a:rPr dirty="0" sz="2400">
                <a:latin typeface="Symbol"/>
                <a:cs typeface="Symbol"/>
              </a:rPr>
              <a:t>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Arial"/>
                <a:cs typeface="Arial"/>
              </a:rPr>
              <a:t>using a  tree-based combining can be optimally performed in  log</a:t>
            </a:r>
            <a:r>
              <a:rPr dirty="0" baseline="-20833" sz="2400" spc="-7">
                <a:latin typeface="Arial"/>
                <a:cs typeface="Arial"/>
              </a:rPr>
              <a:t>2</a:t>
            </a:r>
            <a:r>
              <a:rPr dirty="0" sz="2400" spc="-5">
                <a:latin typeface="Arial"/>
                <a:cs typeface="Arial"/>
              </a:rPr>
              <a:t>(p)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steps</a:t>
            </a:r>
            <a:endParaRPr sz="2400">
              <a:latin typeface="Arial"/>
              <a:cs typeface="Arial"/>
            </a:endParaRPr>
          </a:p>
          <a:p>
            <a:pPr marL="355600" marR="4318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total runtime for the parallel algorithm for the  computation of </a:t>
            </a:r>
            <a:r>
              <a:rPr dirty="0" sz="2400">
                <a:latin typeface="Symbol"/>
                <a:cs typeface="Symbol"/>
              </a:rPr>
              <a:t>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speedup of the parallel algorithm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3525">
              <a:lnSpc>
                <a:spcPct val="100000"/>
              </a:lnSpc>
            </a:pPr>
            <a:r>
              <a:rPr dirty="0" sz="4400" spc="-5"/>
              <a:t>Compute </a:t>
            </a:r>
            <a:r>
              <a:rPr dirty="0" sz="4400" spc="-5">
                <a:latin typeface="Symbol"/>
                <a:cs typeface="Symbol"/>
              </a:rPr>
              <a:t></a:t>
            </a:r>
            <a:r>
              <a:rPr dirty="0" sz="4400" spc="-5"/>
              <a:t>: Parallel</a:t>
            </a:r>
            <a:r>
              <a:rPr dirty="0" sz="4400" spc="-35"/>
              <a:t> </a:t>
            </a:r>
            <a:r>
              <a:rPr dirty="0" sz="4400"/>
              <a:t>Analysis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39" y="1943099"/>
            <a:ext cx="398145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Amdahl’s fraction </a:t>
            </a:r>
            <a:r>
              <a:rPr dirty="0" sz="2400">
                <a:latin typeface="Symbol"/>
                <a:cs typeface="Symbol"/>
              </a:rPr>
              <a:t>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3259834"/>
            <a:ext cx="585978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parallel algorithm is effective or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not?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64820">
              <a:lnSpc>
                <a:spcPct val="100000"/>
              </a:lnSpc>
            </a:pPr>
            <a:r>
              <a:rPr dirty="0" sz="4400"/>
              <a:t>Finite Differences:</a:t>
            </a:r>
            <a:r>
              <a:rPr dirty="0" sz="4400" spc="-120"/>
              <a:t> </a:t>
            </a:r>
            <a:r>
              <a:rPr dirty="0" sz="4400" spc="-5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1739" y="1943099"/>
            <a:ext cx="7315200" cy="753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Consider a finite difference iterative method applied 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a 2D grid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where: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4329" y="2911092"/>
            <a:ext cx="229235" cy="459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005">
              <a:lnSpc>
                <a:spcPts val="1730"/>
              </a:lnSpc>
            </a:pPr>
            <a:r>
              <a:rPr dirty="0" sz="1450" spc="-5" i="1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</a:pPr>
            <a:r>
              <a:rPr dirty="0" sz="1450" spc="50" i="1">
                <a:latin typeface="Times New Roman"/>
                <a:cs typeface="Times New Roman"/>
              </a:rPr>
              <a:t>i</a:t>
            </a:r>
            <a:r>
              <a:rPr dirty="0" sz="1450" spc="50">
                <a:latin typeface="Times New Roman"/>
                <a:cs typeface="Times New Roman"/>
              </a:rPr>
              <a:t>,</a:t>
            </a:r>
            <a:r>
              <a:rPr dirty="0" sz="1450" spc="-130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6987" y="3002024"/>
            <a:ext cx="452755" cy="368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95"/>
              </a:lnSpc>
            </a:pPr>
            <a:r>
              <a:rPr dirty="0" baseline="13605" sz="3675" spc="179" i="1">
                <a:latin typeface="Times New Roman"/>
                <a:cs typeface="Times New Roman"/>
              </a:rPr>
              <a:t>X</a:t>
            </a:r>
            <a:r>
              <a:rPr dirty="0" sz="1450" spc="120" i="1">
                <a:latin typeface="Times New Roman"/>
                <a:cs typeface="Times New Roman"/>
              </a:rPr>
              <a:t>i</a:t>
            </a:r>
            <a:r>
              <a:rPr dirty="0" sz="1450" spc="120">
                <a:latin typeface="Times New Roman"/>
                <a:cs typeface="Times New Roman"/>
              </a:rPr>
              <a:t>,</a:t>
            </a:r>
            <a:r>
              <a:rPr dirty="0" sz="1450" spc="-125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8017" y="2924300"/>
            <a:ext cx="470534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buFont typeface="Symbol"/>
              <a:buChar char=""/>
              <a:tabLst>
                <a:tab pos="266065" algn="l"/>
              </a:tabLst>
            </a:pPr>
            <a:r>
              <a:rPr dirty="0" sz="2450" spc="15" i="1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7610" y="2924300"/>
            <a:ext cx="126174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45819" algn="l"/>
              </a:tabLst>
            </a:pPr>
            <a:r>
              <a:rPr dirty="0" sz="2450" spc="10">
                <a:latin typeface="Symbol"/>
                <a:cs typeface="Symbol"/>
              </a:rPr>
              <a:t></a:t>
            </a:r>
            <a:r>
              <a:rPr dirty="0" sz="2450" spc="10">
                <a:latin typeface="Times New Roman"/>
                <a:cs typeface="Times New Roman"/>
              </a:rPr>
              <a:t> </a:t>
            </a:r>
            <a:r>
              <a:rPr dirty="0" sz="2450" spc="620">
                <a:latin typeface="Times New Roman"/>
                <a:cs typeface="Times New Roman"/>
              </a:rPr>
              <a:t> </a:t>
            </a:r>
            <a:r>
              <a:rPr dirty="0" sz="2450" spc="15" i="1">
                <a:latin typeface="Times New Roman"/>
                <a:cs typeface="Times New Roman"/>
              </a:rPr>
              <a:t>X	</a:t>
            </a:r>
            <a:r>
              <a:rPr dirty="0" sz="2450" spc="10">
                <a:latin typeface="Symbol"/>
                <a:cs typeface="Symbol"/>
              </a:rPr>
              <a:t></a:t>
            </a:r>
            <a:r>
              <a:rPr dirty="0" sz="2450" spc="-415">
                <a:latin typeface="Times New Roman"/>
                <a:cs typeface="Times New Roman"/>
              </a:rPr>
              <a:t> </a:t>
            </a:r>
            <a:r>
              <a:rPr dirty="0" sz="2450" spc="15" i="1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5016" y="2911092"/>
            <a:ext cx="407670" cy="459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005">
              <a:lnSpc>
                <a:spcPts val="1730"/>
              </a:lnSpc>
            </a:pPr>
            <a:r>
              <a:rPr dirty="0" sz="1450" spc="-5" i="1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</a:pPr>
            <a:r>
              <a:rPr dirty="0" sz="1450" spc="-5" i="1">
                <a:latin typeface="Times New Roman"/>
                <a:cs typeface="Times New Roman"/>
              </a:rPr>
              <a:t>i</a:t>
            </a:r>
            <a:r>
              <a:rPr dirty="0" sz="1450" spc="-5">
                <a:latin typeface="Symbol"/>
                <a:cs typeface="Symbol"/>
              </a:rPr>
              <a:t></a:t>
            </a:r>
            <a:r>
              <a:rPr dirty="0" sz="1450" spc="-5">
                <a:latin typeface="Times New Roman"/>
                <a:cs typeface="Times New Roman"/>
              </a:rPr>
              <a:t>1,</a:t>
            </a:r>
            <a:r>
              <a:rPr dirty="0" sz="1450" spc="-135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5565" y="2911092"/>
            <a:ext cx="404495" cy="459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005">
              <a:lnSpc>
                <a:spcPts val="1730"/>
              </a:lnSpc>
            </a:pPr>
            <a:r>
              <a:rPr dirty="0" sz="1450" spc="-5" i="1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</a:pPr>
            <a:r>
              <a:rPr dirty="0" sz="1450" spc="-10" i="1">
                <a:latin typeface="Times New Roman"/>
                <a:cs typeface="Times New Roman"/>
              </a:rPr>
              <a:t>i</a:t>
            </a:r>
            <a:r>
              <a:rPr dirty="0" sz="1450" spc="-10">
                <a:latin typeface="Symbol"/>
                <a:cs typeface="Symbol"/>
              </a:rPr>
              <a:t></a:t>
            </a:r>
            <a:r>
              <a:rPr dirty="0" sz="1450" spc="-10">
                <a:latin typeface="Times New Roman"/>
                <a:cs typeface="Times New Roman"/>
              </a:rPr>
              <a:t>1,</a:t>
            </a:r>
            <a:r>
              <a:rPr dirty="0" sz="1450" spc="-135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9369" y="3129024"/>
            <a:ext cx="39751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45" i="1">
                <a:latin typeface="Times New Roman"/>
                <a:cs typeface="Times New Roman"/>
              </a:rPr>
              <a:t>i</a:t>
            </a:r>
            <a:r>
              <a:rPr dirty="0" sz="1450" spc="45">
                <a:latin typeface="Times New Roman"/>
                <a:cs typeface="Times New Roman"/>
              </a:rPr>
              <a:t>,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j</a:t>
            </a:r>
            <a:r>
              <a:rPr dirty="0" sz="1450" spc="-254" i="1">
                <a:latin typeface="Times New Roman"/>
                <a:cs typeface="Times New Roman"/>
              </a:rPr>
              <a:t> </a:t>
            </a:r>
            <a:r>
              <a:rPr dirty="0" sz="1450" spc="-165">
                <a:latin typeface="Symbol"/>
                <a:cs typeface="Symbol"/>
              </a:rPr>
              <a:t></a:t>
            </a:r>
            <a:r>
              <a:rPr dirty="0" sz="1450" spc="-16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5158" y="2911092"/>
            <a:ext cx="1338580" cy="459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005">
              <a:lnSpc>
                <a:spcPts val="1730"/>
              </a:lnSpc>
              <a:tabLst>
                <a:tab pos="1274445" algn="l"/>
              </a:tabLst>
            </a:pPr>
            <a:r>
              <a:rPr dirty="0" sz="1450" spc="-5" i="1">
                <a:latin typeface="Times New Roman"/>
                <a:cs typeface="Times New Roman"/>
              </a:rPr>
              <a:t>t</a:t>
            </a:r>
            <a:r>
              <a:rPr dirty="0" sz="1450" spc="-5" i="1">
                <a:latin typeface="Times New Roman"/>
                <a:cs typeface="Times New Roman"/>
              </a:rPr>
              <a:t>	</a:t>
            </a:r>
            <a:r>
              <a:rPr dirty="0" sz="1450" spc="-5" i="1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</a:pPr>
            <a:r>
              <a:rPr dirty="0" sz="1450" spc="50" i="1">
                <a:latin typeface="Times New Roman"/>
                <a:cs typeface="Times New Roman"/>
              </a:rPr>
              <a:t>i</a:t>
            </a:r>
            <a:r>
              <a:rPr dirty="0" sz="1450" spc="50">
                <a:latin typeface="Times New Roman"/>
                <a:cs typeface="Times New Roman"/>
              </a:rPr>
              <a:t>,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j</a:t>
            </a:r>
            <a:r>
              <a:rPr dirty="0" sz="1450" spc="-250" i="1">
                <a:latin typeface="Times New Roman"/>
                <a:cs typeface="Times New Roman"/>
              </a:rPr>
              <a:t> </a:t>
            </a:r>
            <a:r>
              <a:rPr dirty="0" sz="1450" spc="-50">
                <a:latin typeface="Symbol"/>
                <a:cs typeface="Symbol"/>
              </a:rPr>
              <a:t></a:t>
            </a:r>
            <a:r>
              <a:rPr dirty="0" sz="1450" spc="-5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8409" y="2911092"/>
            <a:ext cx="28194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5" i="1">
                <a:latin typeface="Times New Roman"/>
                <a:cs typeface="Times New Roman"/>
              </a:rPr>
              <a:t>t</a:t>
            </a:r>
            <a:r>
              <a:rPr dirty="0" sz="1450" spc="-310" i="1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Symbol"/>
                <a:cs typeface="Symbol"/>
              </a:rPr>
              <a:t></a:t>
            </a:r>
            <a:r>
              <a:rPr dirty="0" sz="1450" spc="-3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51749" y="2905250"/>
            <a:ext cx="158623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5">
                <a:latin typeface="Times New Roman"/>
                <a:cs typeface="Times New Roman"/>
              </a:rPr>
              <a:t>)</a:t>
            </a:r>
            <a:r>
              <a:rPr dirty="0" sz="2450" spc="-225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Symbol"/>
                <a:cs typeface="Symbol"/>
              </a:rPr>
              <a:t></a:t>
            </a:r>
            <a:r>
              <a:rPr dirty="0" sz="2450" spc="-22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(1</a:t>
            </a:r>
            <a:r>
              <a:rPr dirty="0" sz="2450">
                <a:latin typeface="Symbol"/>
                <a:cs typeface="Symbol"/>
              </a:rPr>
              <a:t></a:t>
            </a:r>
            <a:r>
              <a:rPr dirty="0" sz="2450" spc="-400">
                <a:latin typeface="Times New Roman"/>
                <a:cs typeface="Times New Roman"/>
              </a:rPr>
              <a:t> </a:t>
            </a:r>
            <a:r>
              <a:rPr dirty="0" sz="2600" spc="-90" i="1">
                <a:latin typeface="Symbol"/>
                <a:cs typeface="Symbol"/>
              </a:rPr>
              <a:t></a:t>
            </a:r>
            <a:r>
              <a:rPr dirty="0" sz="2600" spc="-440" i="1">
                <a:latin typeface="Times New Roman"/>
                <a:cs typeface="Times New Roman"/>
              </a:rPr>
              <a:t> </a:t>
            </a:r>
            <a:r>
              <a:rPr dirty="0" sz="2450" spc="5">
                <a:latin typeface="Times New Roman"/>
                <a:cs typeface="Times New Roman"/>
              </a:rPr>
              <a:t>)</a:t>
            </a:r>
            <a:r>
              <a:rPr dirty="0" sz="2450" spc="-340">
                <a:latin typeface="Times New Roman"/>
                <a:cs typeface="Times New Roman"/>
              </a:rPr>
              <a:t> </a:t>
            </a:r>
            <a:r>
              <a:rPr dirty="0" sz="2450" spc="5">
                <a:latin typeface="Symbol"/>
                <a:cs typeface="Symbol"/>
              </a:rPr>
              <a:t></a:t>
            </a:r>
            <a:r>
              <a:rPr dirty="0" sz="2450" spc="-135">
                <a:latin typeface="Times New Roman"/>
                <a:cs typeface="Times New Roman"/>
              </a:rPr>
              <a:t> </a:t>
            </a:r>
            <a:r>
              <a:rPr dirty="0" sz="2450" spc="15" i="1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2858" y="2905250"/>
            <a:ext cx="96583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10">
                <a:latin typeface="Symbol"/>
                <a:cs typeface="Symbol"/>
              </a:rPr>
              <a:t></a:t>
            </a:r>
            <a:r>
              <a:rPr dirty="0" sz="2450" spc="-260">
                <a:latin typeface="Times New Roman"/>
                <a:cs typeface="Times New Roman"/>
              </a:rPr>
              <a:t> </a:t>
            </a:r>
            <a:r>
              <a:rPr dirty="0" sz="2600" spc="-90" i="1">
                <a:latin typeface="Symbol"/>
                <a:cs typeface="Symbol"/>
              </a:rPr>
              <a:t></a:t>
            </a:r>
            <a:r>
              <a:rPr dirty="0" sz="2600" spc="-190" i="1">
                <a:latin typeface="Times New Roman"/>
                <a:cs typeface="Times New Roman"/>
              </a:rPr>
              <a:t> </a:t>
            </a:r>
            <a:r>
              <a:rPr dirty="0" sz="2450" spc="5">
                <a:latin typeface="Symbol"/>
                <a:cs typeface="Symbol"/>
              </a:rPr>
              <a:t></a:t>
            </a:r>
            <a:r>
              <a:rPr dirty="0" sz="2450" spc="-365">
                <a:latin typeface="Times New Roman"/>
                <a:cs typeface="Times New Roman"/>
              </a:rPr>
              <a:t> </a:t>
            </a:r>
            <a:r>
              <a:rPr dirty="0" sz="2450" spc="5">
                <a:latin typeface="Times New Roman"/>
                <a:cs typeface="Times New Roman"/>
              </a:rPr>
              <a:t>(</a:t>
            </a:r>
            <a:r>
              <a:rPr dirty="0" sz="2450" spc="-390">
                <a:latin typeface="Times New Roman"/>
                <a:cs typeface="Times New Roman"/>
              </a:rPr>
              <a:t> </a:t>
            </a:r>
            <a:r>
              <a:rPr dirty="0" sz="2450" spc="15" i="1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85260" y="3881627"/>
            <a:ext cx="32384" cy="5080"/>
          </a:xfrm>
          <a:custGeom>
            <a:avLst/>
            <a:gdLst/>
            <a:ahLst/>
            <a:cxnLst/>
            <a:rect l="l" t="t" r="r" b="b"/>
            <a:pathLst>
              <a:path w="32385" h="5079">
                <a:moveTo>
                  <a:pt x="32002" y="4571"/>
                </a:moveTo>
                <a:lnTo>
                  <a:pt x="25907" y="1523"/>
                </a:lnTo>
                <a:lnTo>
                  <a:pt x="24383" y="1523"/>
                </a:lnTo>
                <a:lnTo>
                  <a:pt x="16763" y="0"/>
                </a:lnTo>
                <a:lnTo>
                  <a:pt x="15239" y="0"/>
                </a:lnTo>
                <a:lnTo>
                  <a:pt x="7619" y="1523"/>
                </a:lnTo>
                <a:lnTo>
                  <a:pt x="0" y="4571"/>
                </a:lnTo>
                <a:lnTo>
                  <a:pt x="3200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18660" y="3881627"/>
            <a:ext cx="32384" cy="5080"/>
          </a:xfrm>
          <a:custGeom>
            <a:avLst/>
            <a:gdLst/>
            <a:ahLst/>
            <a:cxnLst/>
            <a:rect l="l" t="t" r="r" b="b"/>
            <a:pathLst>
              <a:path w="32385" h="5079">
                <a:moveTo>
                  <a:pt x="32002" y="4571"/>
                </a:moveTo>
                <a:lnTo>
                  <a:pt x="25907" y="1523"/>
                </a:lnTo>
                <a:lnTo>
                  <a:pt x="24383" y="1523"/>
                </a:lnTo>
                <a:lnTo>
                  <a:pt x="16763" y="0"/>
                </a:lnTo>
                <a:lnTo>
                  <a:pt x="15239" y="0"/>
                </a:lnTo>
                <a:lnTo>
                  <a:pt x="7619" y="1523"/>
                </a:lnTo>
                <a:lnTo>
                  <a:pt x="0" y="4571"/>
                </a:lnTo>
                <a:lnTo>
                  <a:pt x="3200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28260" y="3881627"/>
            <a:ext cx="32384" cy="5080"/>
          </a:xfrm>
          <a:custGeom>
            <a:avLst/>
            <a:gdLst/>
            <a:ahLst/>
            <a:cxnLst/>
            <a:rect l="l" t="t" r="r" b="b"/>
            <a:pathLst>
              <a:path w="32385" h="5079">
                <a:moveTo>
                  <a:pt x="32002" y="4571"/>
                </a:moveTo>
                <a:lnTo>
                  <a:pt x="25907" y="1523"/>
                </a:lnTo>
                <a:lnTo>
                  <a:pt x="24383" y="1523"/>
                </a:lnTo>
                <a:lnTo>
                  <a:pt x="16763" y="0"/>
                </a:lnTo>
                <a:lnTo>
                  <a:pt x="15239" y="0"/>
                </a:lnTo>
                <a:lnTo>
                  <a:pt x="7619" y="1523"/>
                </a:lnTo>
                <a:lnTo>
                  <a:pt x="0" y="4571"/>
                </a:lnTo>
                <a:lnTo>
                  <a:pt x="3200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42260" y="3881627"/>
            <a:ext cx="32384" cy="5080"/>
          </a:xfrm>
          <a:custGeom>
            <a:avLst/>
            <a:gdLst/>
            <a:ahLst/>
            <a:cxnLst/>
            <a:rect l="l" t="t" r="r" b="b"/>
            <a:pathLst>
              <a:path w="32385" h="5079">
                <a:moveTo>
                  <a:pt x="32002" y="4571"/>
                </a:moveTo>
                <a:lnTo>
                  <a:pt x="25907" y="1523"/>
                </a:lnTo>
                <a:lnTo>
                  <a:pt x="24383" y="1523"/>
                </a:lnTo>
                <a:lnTo>
                  <a:pt x="16763" y="0"/>
                </a:lnTo>
                <a:lnTo>
                  <a:pt x="15239" y="0"/>
                </a:lnTo>
                <a:lnTo>
                  <a:pt x="7619" y="1523"/>
                </a:lnTo>
                <a:lnTo>
                  <a:pt x="0" y="4571"/>
                </a:lnTo>
                <a:lnTo>
                  <a:pt x="3200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75660" y="3881627"/>
            <a:ext cx="32384" cy="5080"/>
          </a:xfrm>
          <a:custGeom>
            <a:avLst/>
            <a:gdLst/>
            <a:ahLst/>
            <a:cxnLst/>
            <a:rect l="l" t="t" r="r" b="b"/>
            <a:pathLst>
              <a:path w="32385" h="5079">
                <a:moveTo>
                  <a:pt x="32002" y="4571"/>
                </a:moveTo>
                <a:lnTo>
                  <a:pt x="25907" y="1523"/>
                </a:lnTo>
                <a:lnTo>
                  <a:pt x="24383" y="1523"/>
                </a:lnTo>
                <a:lnTo>
                  <a:pt x="16763" y="0"/>
                </a:lnTo>
                <a:lnTo>
                  <a:pt x="15239" y="0"/>
                </a:lnTo>
                <a:lnTo>
                  <a:pt x="7619" y="1523"/>
                </a:lnTo>
                <a:lnTo>
                  <a:pt x="0" y="4571"/>
                </a:lnTo>
                <a:lnTo>
                  <a:pt x="3200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61660" y="3881627"/>
            <a:ext cx="32384" cy="5080"/>
          </a:xfrm>
          <a:custGeom>
            <a:avLst/>
            <a:gdLst/>
            <a:ahLst/>
            <a:cxnLst/>
            <a:rect l="l" t="t" r="r" b="b"/>
            <a:pathLst>
              <a:path w="32385" h="5079">
                <a:moveTo>
                  <a:pt x="32002" y="4571"/>
                </a:moveTo>
                <a:lnTo>
                  <a:pt x="25907" y="1523"/>
                </a:lnTo>
                <a:lnTo>
                  <a:pt x="24383" y="1523"/>
                </a:lnTo>
                <a:lnTo>
                  <a:pt x="16763" y="0"/>
                </a:lnTo>
                <a:lnTo>
                  <a:pt x="15239" y="0"/>
                </a:lnTo>
                <a:lnTo>
                  <a:pt x="7619" y="1523"/>
                </a:lnTo>
                <a:lnTo>
                  <a:pt x="0" y="4571"/>
                </a:lnTo>
                <a:lnTo>
                  <a:pt x="3200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95060" y="3881627"/>
            <a:ext cx="32384" cy="5080"/>
          </a:xfrm>
          <a:custGeom>
            <a:avLst/>
            <a:gdLst/>
            <a:ahLst/>
            <a:cxnLst/>
            <a:rect l="l" t="t" r="r" b="b"/>
            <a:pathLst>
              <a:path w="32385" h="5079">
                <a:moveTo>
                  <a:pt x="32002" y="4571"/>
                </a:moveTo>
                <a:lnTo>
                  <a:pt x="25907" y="1523"/>
                </a:lnTo>
                <a:lnTo>
                  <a:pt x="24383" y="1523"/>
                </a:lnTo>
                <a:lnTo>
                  <a:pt x="16763" y="0"/>
                </a:lnTo>
                <a:lnTo>
                  <a:pt x="15239" y="0"/>
                </a:lnTo>
                <a:lnTo>
                  <a:pt x="7619" y="1523"/>
                </a:lnTo>
                <a:lnTo>
                  <a:pt x="0" y="4571"/>
                </a:lnTo>
                <a:lnTo>
                  <a:pt x="3200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57827" y="43388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91227" y="43388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00827" y="43388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57827" y="47960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91227" y="47960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00827" y="47960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57827" y="52532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91227" y="52532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00827" y="52532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38600" y="47625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64007" y="70103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457200" h="76200">
                <a:moveTo>
                  <a:pt x="457199" y="44195"/>
                </a:moveTo>
                <a:lnTo>
                  <a:pt x="457199" y="33527"/>
                </a:lnTo>
                <a:lnTo>
                  <a:pt x="64007" y="33527"/>
                </a:lnTo>
                <a:lnTo>
                  <a:pt x="64007" y="44195"/>
                </a:lnTo>
                <a:lnTo>
                  <a:pt x="457199" y="44195"/>
                </a:lnTo>
                <a:close/>
              </a:path>
              <a:path w="457200" h="76200">
                <a:moveTo>
                  <a:pt x="76199" y="76199"/>
                </a:moveTo>
                <a:lnTo>
                  <a:pt x="76199" y="44195"/>
                </a:lnTo>
                <a:lnTo>
                  <a:pt x="64007" y="44195"/>
                </a:lnTo>
                <a:lnTo>
                  <a:pt x="64007" y="70103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72000" y="47625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70915" y="44195"/>
                </a:moveTo>
                <a:lnTo>
                  <a:pt x="470915" y="33527"/>
                </a:lnTo>
                <a:lnTo>
                  <a:pt x="0" y="33527"/>
                </a:lnTo>
                <a:lnTo>
                  <a:pt x="0" y="44195"/>
                </a:lnTo>
                <a:lnTo>
                  <a:pt x="470915" y="44195"/>
                </a:lnTo>
                <a:close/>
              </a:path>
              <a:path w="533400" h="76200">
                <a:moveTo>
                  <a:pt x="533399" y="38099"/>
                </a:moveTo>
                <a:lnTo>
                  <a:pt x="457199" y="0"/>
                </a:lnTo>
                <a:lnTo>
                  <a:pt x="457199" y="33527"/>
                </a:lnTo>
                <a:lnTo>
                  <a:pt x="470915" y="33527"/>
                </a:lnTo>
                <a:lnTo>
                  <a:pt x="470915" y="69341"/>
                </a:lnTo>
                <a:lnTo>
                  <a:pt x="533399" y="38099"/>
                </a:lnTo>
                <a:close/>
              </a:path>
              <a:path w="533400" h="76200">
                <a:moveTo>
                  <a:pt x="470915" y="69341"/>
                </a:moveTo>
                <a:lnTo>
                  <a:pt x="470915" y="44195"/>
                </a:lnTo>
                <a:lnTo>
                  <a:pt x="457199" y="44195"/>
                </a:lnTo>
                <a:lnTo>
                  <a:pt x="457199" y="76199"/>
                </a:lnTo>
                <a:lnTo>
                  <a:pt x="4709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33900" y="4876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199" y="304799"/>
                </a:moveTo>
                <a:lnTo>
                  <a:pt x="0" y="304799"/>
                </a:lnTo>
                <a:lnTo>
                  <a:pt x="33527" y="371855"/>
                </a:lnTo>
                <a:lnTo>
                  <a:pt x="33527" y="318515"/>
                </a:lnTo>
                <a:lnTo>
                  <a:pt x="44195" y="318515"/>
                </a:lnTo>
                <a:lnTo>
                  <a:pt x="44195" y="368807"/>
                </a:lnTo>
                <a:lnTo>
                  <a:pt x="76199" y="304799"/>
                </a:lnTo>
                <a:close/>
              </a:path>
              <a:path w="76200" h="381000">
                <a:moveTo>
                  <a:pt x="44195" y="304799"/>
                </a:moveTo>
                <a:lnTo>
                  <a:pt x="44195" y="0"/>
                </a:lnTo>
                <a:lnTo>
                  <a:pt x="33527" y="0"/>
                </a:lnTo>
                <a:lnTo>
                  <a:pt x="33527" y="304799"/>
                </a:lnTo>
                <a:lnTo>
                  <a:pt x="44195" y="304799"/>
                </a:lnTo>
                <a:close/>
              </a:path>
              <a:path w="76200" h="381000">
                <a:moveTo>
                  <a:pt x="44195" y="368807"/>
                </a:moveTo>
                <a:lnTo>
                  <a:pt x="44195" y="318515"/>
                </a:lnTo>
                <a:lnTo>
                  <a:pt x="33527" y="318515"/>
                </a:lnTo>
                <a:lnTo>
                  <a:pt x="33527" y="371855"/>
                </a:lnTo>
                <a:lnTo>
                  <a:pt x="38099" y="380999"/>
                </a:lnTo>
                <a:lnTo>
                  <a:pt x="44195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33900" y="44196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44195" y="64007"/>
                </a:lnTo>
                <a:lnTo>
                  <a:pt x="44195" y="76199"/>
                </a:lnTo>
                <a:lnTo>
                  <a:pt x="76199" y="76199"/>
                </a:lnTo>
                <a:close/>
              </a:path>
              <a:path w="76200" h="381000">
                <a:moveTo>
                  <a:pt x="44195" y="76199"/>
                </a:moveTo>
                <a:lnTo>
                  <a:pt x="44195" y="64007"/>
                </a:lnTo>
                <a:lnTo>
                  <a:pt x="33527" y="64007"/>
                </a:lnTo>
                <a:lnTo>
                  <a:pt x="33527" y="76199"/>
                </a:lnTo>
                <a:lnTo>
                  <a:pt x="44195" y="76199"/>
                </a:lnTo>
                <a:close/>
              </a:path>
              <a:path w="76200" h="381000">
                <a:moveTo>
                  <a:pt x="44195" y="380999"/>
                </a:moveTo>
                <a:lnTo>
                  <a:pt x="44195" y="76199"/>
                </a:lnTo>
                <a:lnTo>
                  <a:pt x="33527" y="76199"/>
                </a:lnTo>
                <a:lnTo>
                  <a:pt x="33527" y="380999"/>
                </a:lnTo>
                <a:lnTo>
                  <a:pt x="44195" y="380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57827" y="3886200"/>
            <a:ext cx="86995" cy="82550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571" y="54863"/>
                </a:moveTo>
                <a:lnTo>
                  <a:pt x="4571" y="22859"/>
                </a:lnTo>
                <a:lnTo>
                  <a:pt x="1523" y="30479"/>
                </a:lnTo>
                <a:lnTo>
                  <a:pt x="0" y="38099"/>
                </a:lnTo>
                <a:lnTo>
                  <a:pt x="0" y="39623"/>
                </a:lnTo>
                <a:lnTo>
                  <a:pt x="1523" y="47243"/>
                </a:lnTo>
                <a:lnTo>
                  <a:pt x="1523" y="48767"/>
                </a:lnTo>
                <a:lnTo>
                  <a:pt x="4571" y="54863"/>
                </a:lnTo>
                <a:close/>
              </a:path>
              <a:path w="86995" h="82550">
                <a:moveTo>
                  <a:pt x="86867" y="39623"/>
                </a:moveTo>
                <a:lnTo>
                  <a:pt x="86867" y="38099"/>
                </a:lnTo>
                <a:lnTo>
                  <a:pt x="83819" y="22859"/>
                </a:lnTo>
                <a:lnTo>
                  <a:pt x="82295" y="21335"/>
                </a:lnTo>
                <a:lnTo>
                  <a:pt x="79247" y="15239"/>
                </a:lnTo>
                <a:lnTo>
                  <a:pt x="74675" y="9143"/>
                </a:lnTo>
                <a:lnTo>
                  <a:pt x="73151" y="7619"/>
                </a:lnTo>
                <a:lnTo>
                  <a:pt x="67055" y="3047"/>
                </a:lnTo>
                <a:lnTo>
                  <a:pt x="60959" y="0"/>
                </a:lnTo>
                <a:lnTo>
                  <a:pt x="25907" y="0"/>
                </a:lnTo>
                <a:lnTo>
                  <a:pt x="4571" y="21335"/>
                </a:lnTo>
                <a:lnTo>
                  <a:pt x="4571" y="56387"/>
                </a:lnTo>
                <a:lnTo>
                  <a:pt x="7619" y="62483"/>
                </a:lnTo>
                <a:lnTo>
                  <a:pt x="10667" y="66547"/>
                </a:lnTo>
                <a:lnTo>
                  <a:pt x="10667" y="32003"/>
                </a:lnTo>
                <a:lnTo>
                  <a:pt x="12191" y="25907"/>
                </a:lnTo>
                <a:lnTo>
                  <a:pt x="15239" y="21843"/>
                </a:lnTo>
                <a:lnTo>
                  <a:pt x="15239" y="21335"/>
                </a:lnTo>
                <a:lnTo>
                  <a:pt x="19811" y="15239"/>
                </a:lnTo>
                <a:lnTo>
                  <a:pt x="25907" y="10667"/>
                </a:lnTo>
                <a:lnTo>
                  <a:pt x="25907" y="11048"/>
                </a:lnTo>
                <a:lnTo>
                  <a:pt x="30479" y="7619"/>
                </a:lnTo>
                <a:lnTo>
                  <a:pt x="36575" y="6095"/>
                </a:lnTo>
                <a:lnTo>
                  <a:pt x="50291" y="6095"/>
                </a:lnTo>
                <a:lnTo>
                  <a:pt x="56387" y="7619"/>
                </a:lnTo>
                <a:lnTo>
                  <a:pt x="60959" y="11048"/>
                </a:lnTo>
                <a:lnTo>
                  <a:pt x="60959" y="10667"/>
                </a:lnTo>
                <a:lnTo>
                  <a:pt x="67055" y="15239"/>
                </a:lnTo>
                <a:lnTo>
                  <a:pt x="71627" y="21335"/>
                </a:lnTo>
                <a:lnTo>
                  <a:pt x="71627" y="21843"/>
                </a:lnTo>
                <a:lnTo>
                  <a:pt x="74675" y="25907"/>
                </a:lnTo>
                <a:lnTo>
                  <a:pt x="76199" y="32003"/>
                </a:lnTo>
                <a:lnTo>
                  <a:pt x="76199" y="66547"/>
                </a:lnTo>
                <a:lnTo>
                  <a:pt x="79247" y="62483"/>
                </a:lnTo>
                <a:lnTo>
                  <a:pt x="82295" y="56387"/>
                </a:lnTo>
                <a:lnTo>
                  <a:pt x="83819" y="54863"/>
                </a:lnTo>
                <a:lnTo>
                  <a:pt x="86867" y="39623"/>
                </a:lnTo>
                <a:close/>
              </a:path>
              <a:path w="86995" h="82550">
                <a:moveTo>
                  <a:pt x="16763" y="57911"/>
                </a:moveTo>
                <a:lnTo>
                  <a:pt x="12191" y="51815"/>
                </a:lnTo>
                <a:lnTo>
                  <a:pt x="10667" y="45719"/>
                </a:lnTo>
                <a:lnTo>
                  <a:pt x="10667" y="66547"/>
                </a:lnTo>
                <a:lnTo>
                  <a:pt x="12191" y="68579"/>
                </a:lnTo>
                <a:lnTo>
                  <a:pt x="13715" y="70103"/>
                </a:lnTo>
                <a:lnTo>
                  <a:pt x="15239" y="71246"/>
                </a:lnTo>
                <a:lnTo>
                  <a:pt x="15239" y="56387"/>
                </a:lnTo>
                <a:lnTo>
                  <a:pt x="16763" y="57911"/>
                </a:lnTo>
                <a:close/>
              </a:path>
              <a:path w="86995" h="82550">
                <a:moveTo>
                  <a:pt x="16763" y="19811"/>
                </a:moveTo>
                <a:lnTo>
                  <a:pt x="15239" y="21335"/>
                </a:lnTo>
                <a:lnTo>
                  <a:pt x="15239" y="21843"/>
                </a:lnTo>
                <a:lnTo>
                  <a:pt x="16763" y="19811"/>
                </a:lnTo>
                <a:close/>
              </a:path>
              <a:path w="86995" h="82550">
                <a:moveTo>
                  <a:pt x="25907" y="77723"/>
                </a:moveTo>
                <a:lnTo>
                  <a:pt x="25907" y="67055"/>
                </a:lnTo>
                <a:lnTo>
                  <a:pt x="19811" y="62483"/>
                </a:lnTo>
                <a:lnTo>
                  <a:pt x="15239" y="56387"/>
                </a:lnTo>
                <a:lnTo>
                  <a:pt x="15239" y="71246"/>
                </a:lnTo>
                <a:lnTo>
                  <a:pt x="19811" y="74675"/>
                </a:lnTo>
                <a:lnTo>
                  <a:pt x="25907" y="77723"/>
                </a:lnTo>
                <a:close/>
              </a:path>
              <a:path w="86995" h="82550">
                <a:moveTo>
                  <a:pt x="25907" y="11048"/>
                </a:moveTo>
                <a:lnTo>
                  <a:pt x="25907" y="10667"/>
                </a:lnTo>
                <a:lnTo>
                  <a:pt x="24383" y="12191"/>
                </a:lnTo>
                <a:lnTo>
                  <a:pt x="25907" y="11048"/>
                </a:lnTo>
                <a:close/>
              </a:path>
              <a:path w="86995" h="82550">
                <a:moveTo>
                  <a:pt x="62483" y="65531"/>
                </a:moveTo>
                <a:lnTo>
                  <a:pt x="56387" y="70103"/>
                </a:lnTo>
                <a:lnTo>
                  <a:pt x="50291" y="71627"/>
                </a:lnTo>
                <a:lnTo>
                  <a:pt x="36575" y="71627"/>
                </a:lnTo>
                <a:lnTo>
                  <a:pt x="30479" y="70103"/>
                </a:lnTo>
                <a:lnTo>
                  <a:pt x="24383" y="65531"/>
                </a:lnTo>
                <a:lnTo>
                  <a:pt x="25907" y="67055"/>
                </a:lnTo>
                <a:lnTo>
                  <a:pt x="25907" y="77723"/>
                </a:lnTo>
                <a:lnTo>
                  <a:pt x="27431" y="79247"/>
                </a:lnTo>
                <a:lnTo>
                  <a:pt x="42671" y="82295"/>
                </a:lnTo>
                <a:lnTo>
                  <a:pt x="44195" y="82295"/>
                </a:lnTo>
                <a:lnTo>
                  <a:pt x="59435" y="79247"/>
                </a:lnTo>
                <a:lnTo>
                  <a:pt x="60959" y="77723"/>
                </a:lnTo>
                <a:lnTo>
                  <a:pt x="60959" y="67055"/>
                </a:lnTo>
                <a:lnTo>
                  <a:pt x="62483" y="65531"/>
                </a:lnTo>
                <a:close/>
              </a:path>
              <a:path w="86995" h="82550">
                <a:moveTo>
                  <a:pt x="62483" y="12191"/>
                </a:moveTo>
                <a:lnTo>
                  <a:pt x="60959" y="10667"/>
                </a:lnTo>
                <a:lnTo>
                  <a:pt x="60959" y="11048"/>
                </a:lnTo>
                <a:lnTo>
                  <a:pt x="62483" y="12191"/>
                </a:lnTo>
                <a:close/>
              </a:path>
              <a:path w="86995" h="82550">
                <a:moveTo>
                  <a:pt x="71627" y="71246"/>
                </a:moveTo>
                <a:lnTo>
                  <a:pt x="71627" y="56387"/>
                </a:lnTo>
                <a:lnTo>
                  <a:pt x="67055" y="62483"/>
                </a:lnTo>
                <a:lnTo>
                  <a:pt x="60959" y="67055"/>
                </a:lnTo>
                <a:lnTo>
                  <a:pt x="60959" y="77723"/>
                </a:lnTo>
                <a:lnTo>
                  <a:pt x="67055" y="74675"/>
                </a:lnTo>
                <a:lnTo>
                  <a:pt x="71627" y="71246"/>
                </a:lnTo>
                <a:close/>
              </a:path>
              <a:path w="86995" h="82550">
                <a:moveTo>
                  <a:pt x="71627" y="21843"/>
                </a:moveTo>
                <a:lnTo>
                  <a:pt x="71627" y="21335"/>
                </a:lnTo>
                <a:lnTo>
                  <a:pt x="70103" y="19811"/>
                </a:lnTo>
                <a:lnTo>
                  <a:pt x="71627" y="21843"/>
                </a:lnTo>
                <a:close/>
              </a:path>
              <a:path w="86995" h="82550">
                <a:moveTo>
                  <a:pt x="76199" y="66547"/>
                </a:moveTo>
                <a:lnTo>
                  <a:pt x="76199" y="45719"/>
                </a:lnTo>
                <a:lnTo>
                  <a:pt x="74675" y="51815"/>
                </a:lnTo>
                <a:lnTo>
                  <a:pt x="70103" y="57911"/>
                </a:lnTo>
                <a:lnTo>
                  <a:pt x="71627" y="56387"/>
                </a:lnTo>
                <a:lnTo>
                  <a:pt x="71627" y="71246"/>
                </a:lnTo>
                <a:lnTo>
                  <a:pt x="73151" y="70103"/>
                </a:lnTo>
                <a:lnTo>
                  <a:pt x="74675" y="68579"/>
                </a:lnTo>
                <a:lnTo>
                  <a:pt x="76199" y="66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91227" y="3886200"/>
            <a:ext cx="86995" cy="82550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571" y="54863"/>
                </a:moveTo>
                <a:lnTo>
                  <a:pt x="4571" y="22859"/>
                </a:lnTo>
                <a:lnTo>
                  <a:pt x="1523" y="30479"/>
                </a:lnTo>
                <a:lnTo>
                  <a:pt x="0" y="38099"/>
                </a:lnTo>
                <a:lnTo>
                  <a:pt x="0" y="39623"/>
                </a:lnTo>
                <a:lnTo>
                  <a:pt x="1523" y="47243"/>
                </a:lnTo>
                <a:lnTo>
                  <a:pt x="1523" y="48767"/>
                </a:lnTo>
                <a:lnTo>
                  <a:pt x="4571" y="54863"/>
                </a:lnTo>
                <a:close/>
              </a:path>
              <a:path w="86995" h="82550">
                <a:moveTo>
                  <a:pt x="86867" y="39623"/>
                </a:moveTo>
                <a:lnTo>
                  <a:pt x="86867" y="38099"/>
                </a:lnTo>
                <a:lnTo>
                  <a:pt x="83819" y="22859"/>
                </a:lnTo>
                <a:lnTo>
                  <a:pt x="82295" y="21335"/>
                </a:lnTo>
                <a:lnTo>
                  <a:pt x="79247" y="15239"/>
                </a:lnTo>
                <a:lnTo>
                  <a:pt x="74675" y="9143"/>
                </a:lnTo>
                <a:lnTo>
                  <a:pt x="73151" y="7619"/>
                </a:lnTo>
                <a:lnTo>
                  <a:pt x="67055" y="3047"/>
                </a:lnTo>
                <a:lnTo>
                  <a:pt x="60959" y="0"/>
                </a:lnTo>
                <a:lnTo>
                  <a:pt x="25907" y="0"/>
                </a:lnTo>
                <a:lnTo>
                  <a:pt x="4571" y="21335"/>
                </a:lnTo>
                <a:lnTo>
                  <a:pt x="4571" y="56387"/>
                </a:lnTo>
                <a:lnTo>
                  <a:pt x="7619" y="62483"/>
                </a:lnTo>
                <a:lnTo>
                  <a:pt x="10667" y="66547"/>
                </a:lnTo>
                <a:lnTo>
                  <a:pt x="10667" y="32003"/>
                </a:lnTo>
                <a:lnTo>
                  <a:pt x="12191" y="25907"/>
                </a:lnTo>
                <a:lnTo>
                  <a:pt x="15239" y="21843"/>
                </a:lnTo>
                <a:lnTo>
                  <a:pt x="15239" y="21335"/>
                </a:lnTo>
                <a:lnTo>
                  <a:pt x="19811" y="15239"/>
                </a:lnTo>
                <a:lnTo>
                  <a:pt x="25907" y="10667"/>
                </a:lnTo>
                <a:lnTo>
                  <a:pt x="25907" y="11048"/>
                </a:lnTo>
                <a:lnTo>
                  <a:pt x="30479" y="7619"/>
                </a:lnTo>
                <a:lnTo>
                  <a:pt x="36575" y="6095"/>
                </a:lnTo>
                <a:lnTo>
                  <a:pt x="50291" y="6095"/>
                </a:lnTo>
                <a:lnTo>
                  <a:pt x="56387" y="7619"/>
                </a:lnTo>
                <a:lnTo>
                  <a:pt x="60959" y="11048"/>
                </a:lnTo>
                <a:lnTo>
                  <a:pt x="60959" y="10667"/>
                </a:lnTo>
                <a:lnTo>
                  <a:pt x="67055" y="15239"/>
                </a:lnTo>
                <a:lnTo>
                  <a:pt x="71627" y="21335"/>
                </a:lnTo>
                <a:lnTo>
                  <a:pt x="71627" y="21843"/>
                </a:lnTo>
                <a:lnTo>
                  <a:pt x="74675" y="25907"/>
                </a:lnTo>
                <a:lnTo>
                  <a:pt x="76199" y="32003"/>
                </a:lnTo>
                <a:lnTo>
                  <a:pt x="76199" y="66547"/>
                </a:lnTo>
                <a:lnTo>
                  <a:pt x="79247" y="62483"/>
                </a:lnTo>
                <a:lnTo>
                  <a:pt x="82295" y="56387"/>
                </a:lnTo>
                <a:lnTo>
                  <a:pt x="83819" y="54863"/>
                </a:lnTo>
                <a:lnTo>
                  <a:pt x="86867" y="39623"/>
                </a:lnTo>
                <a:close/>
              </a:path>
              <a:path w="86995" h="82550">
                <a:moveTo>
                  <a:pt x="16763" y="57911"/>
                </a:moveTo>
                <a:lnTo>
                  <a:pt x="12191" y="51815"/>
                </a:lnTo>
                <a:lnTo>
                  <a:pt x="10667" y="45719"/>
                </a:lnTo>
                <a:lnTo>
                  <a:pt x="10667" y="66547"/>
                </a:lnTo>
                <a:lnTo>
                  <a:pt x="12191" y="68579"/>
                </a:lnTo>
                <a:lnTo>
                  <a:pt x="13715" y="70103"/>
                </a:lnTo>
                <a:lnTo>
                  <a:pt x="15239" y="71246"/>
                </a:lnTo>
                <a:lnTo>
                  <a:pt x="15239" y="56387"/>
                </a:lnTo>
                <a:lnTo>
                  <a:pt x="16763" y="57911"/>
                </a:lnTo>
                <a:close/>
              </a:path>
              <a:path w="86995" h="82550">
                <a:moveTo>
                  <a:pt x="16763" y="19811"/>
                </a:moveTo>
                <a:lnTo>
                  <a:pt x="15239" y="21335"/>
                </a:lnTo>
                <a:lnTo>
                  <a:pt x="15239" y="21843"/>
                </a:lnTo>
                <a:lnTo>
                  <a:pt x="16763" y="19811"/>
                </a:lnTo>
                <a:close/>
              </a:path>
              <a:path w="86995" h="82550">
                <a:moveTo>
                  <a:pt x="25907" y="77723"/>
                </a:moveTo>
                <a:lnTo>
                  <a:pt x="25907" y="67055"/>
                </a:lnTo>
                <a:lnTo>
                  <a:pt x="19811" y="62483"/>
                </a:lnTo>
                <a:lnTo>
                  <a:pt x="15239" y="56387"/>
                </a:lnTo>
                <a:lnTo>
                  <a:pt x="15239" y="71246"/>
                </a:lnTo>
                <a:lnTo>
                  <a:pt x="19811" y="74675"/>
                </a:lnTo>
                <a:lnTo>
                  <a:pt x="25907" y="77723"/>
                </a:lnTo>
                <a:close/>
              </a:path>
              <a:path w="86995" h="82550">
                <a:moveTo>
                  <a:pt x="25907" y="11048"/>
                </a:moveTo>
                <a:lnTo>
                  <a:pt x="25907" y="10667"/>
                </a:lnTo>
                <a:lnTo>
                  <a:pt x="24383" y="12191"/>
                </a:lnTo>
                <a:lnTo>
                  <a:pt x="25907" y="11048"/>
                </a:lnTo>
                <a:close/>
              </a:path>
              <a:path w="86995" h="82550">
                <a:moveTo>
                  <a:pt x="62483" y="65531"/>
                </a:moveTo>
                <a:lnTo>
                  <a:pt x="56387" y="70103"/>
                </a:lnTo>
                <a:lnTo>
                  <a:pt x="50291" y="71627"/>
                </a:lnTo>
                <a:lnTo>
                  <a:pt x="36575" y="71627"/>
                </a:lnTo>
                <a:lnTo>
                  <a:pt x="30479" y="70103"/>
                </a:lnTo>
                <a:lnTo>
                  <a:pt x="24383" y="65531"/>
                </a:lnTo>
                <a:lnTo>
                  <a:pt x="25907" y="67055"/>
                </a:lnTo>
                <a:lnTo>
                  <a:pt x="25907" y="77723"/>
                </a:lnTo>
                <a:lnTo>
                  <a:pt x="27431" y="79247"/>
                </a:lnTo>
                <a:lnTo>
                  <a:pt x="42671" y="82295"/>
                </a:lnTo>
                <a:lnTo>
                  <a:pt x="44195" y="82295"/>
                </a:lnTo>
                <a:lnTo>
                  <a:pt x="59435" y="79247"/>
                </a:lnTo>
                <a:lnTo>
                  <a:pt x="60959" y="77723"/>
                </a:lnTo>
                <a:lnTo>
                  <a:pt x="60959" y="67055"/>
                </a:lnTo>
                <a:lnTo>
                  <a:pt x="62483" y="65531"/>
                </a:lnTo>
                <a:close/>
              </a:path>
              <a:path w="86995" h="82550">
                <a:moveTo>
                  <a:pt x="62483" y="12191"/>
                </a:moveTo>
                <a:lnTo>
                  <a:pt x="60959" y="10667"/>
                </a:lnTo>
                <a:lnTo>
                  <a:pt x="60959" y="11048"/>
                </a:lnTo>
                <a:lnTo>
                  <a:pt x="62483" y="12191"/>
                </a:lnTo>
                <a:close/>
              </a:path>
              <a:path w="86995" h="82550">
                <a:moveTo>
                  <a:pt x="71627" y="71246"/>
                </a:moveTo>
                <a:lnTo>
                  <a:pt x="71627" y="56387"/>
                </a:lnTo>
                <a:lnTo>
                  <a:pt x="67055" y="62483"/>
                </a:lnTo>
                <a:lnTo>
                  <a:pt x="60959" y="67055"/>
                </a:lnTo>
                <a:lnTo>
                  <a:pt x="60959" y="77723"/>
                </a:lnTo>
                <a:lnTo>
                  <a:pt x="67055" y="74675"/>
                </a:lnTo>
                <a:lnTo>
                  <a:pt x="71627" y="71246"/>
                </a:lnTo>
                <a:close/>
              </a:path>
              <a:path w="86995" h="82550">
                <a:moveTo>
                  <a:pt x="71627" y="21843"/>
                </a:moveTo>
                <a:lnTo>
                  <a:pt x="71627" y="21335"/>
                </a:lnTo>
                <a:lnTo>
                  <a:pt x="70103" y="19811"/>
                </a:lnTo>
                <a:lnTo>
                  <a:pt x="71627" y="21843"/>
                </a:lnTo>
                <a:close/>
              </a:path>
              <a:path w="86995" h="82550">
                <a:moveTo>
                  <a:pt x="76199" y="66547"/>
                </a:moveTo>
                <a:lnTo>
                  <a:pt x="76199" y="45719"/>
                </a:lnTo>
                <a:lnTo>
                  <a:pt x="74675" y="51815"/>
                </a:lnTo>
                <a:lnTo>
                  <a:pt x="70103" y="57911"/>
                </a:lnTo>
                <a:lnTo>
                  <a:pt x="71627" y="56387"/>
                </a:lnTo>
                <a:lnTo>
                  <a:pt x="71627" y="71246"/>
                </a:lnTo>
                <a:lnTo>
                  <a:pt x="73151" y="70103"/>
                </a:lnTo>
                <a:lnTo>
                  <a:pt x="74675" y="68579"/>
                </a:lnTo>
                <a:lnTo>
                  <a:pt x="76199" y="66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00827" y="3886200"/>
            <a:ext cx="86995" cy="82550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571" y="54863"/>
                </a:moveTo>
                <a:lnTo>
                  <a:pt x="4571" y="22859"/>
                </a:lnTo>
                <a:lnTo>
                  <a:pt x="1523" y="30479"/>
                </a:lnTo>
                <a:lnTo>
                  <a:pt x="0" y="38099"/>
                </a:lnTo>
                <a:lnTo>
                  <a:pt x="0" y="39623"/>
                </a:lnTo>
                <a:lnTo>
                  <a:pt x="1523" y="47243"/>
                </a:lnTo>
                <a:lnTo>
                  <a:pt x="1523" y="48767"/>
                </a:lnTo>
                <a:lnTo>
                  <a:pt x="4571" y="54863"/>
                </a:lnTo>
                <a:close/>
              </a:path>
              <a:path w="86995" h="82550">
                <a:moveTo>
                  <a:pt x="86867" y="39623"/>
                </a:moveTo>
                <a:lnTo>
                  <a:pt x="86867" y="38099"/>
                </a:lnTo>
                <a:lnTo>
                  <a:pt x="83819" y="22859"/>
                </a:lnTo>
                <a:lnTo>
                  <a:pt x="82295" y="21335"/>
                </a:lnTo>
                <a:lnTo>
                  <a:pt x="79247" y="15239"/>
                </a:lnTo>
                <a:lnTo>
                  <a:pt x="74675" y="9143"/>
                </a:lnTo>
                <a:lnTo>
                  <a:pt x="73151" y="7619"/>
                </a:lnTo>
                <a:lnTo>
                  <a:pt x="67055" y="3047"/>
                </a:lnTo>
                <a:lnTo>
                  <a:pt x="60959" y="0"/>
                </a:lnTo>
                <a:lnTo>
                  <a:pt x="25907" y="0"/>
                </a:lnTo>
                <a:lnTo>
                  <a:pt x="4571" y="21335"/>
                </a:lnTo>
                <a:lnTo>
                  <a:pt x="4571" y="56387"/>
                </a:lnTo>
                <a:lnTo>
                  <a:pt x="7619" y="62483"/>
                </a:lnTo>
                <a:lnTo>
                  <a:pt x="10667" y="66547"/>
                </a:lnTo>
                <a:lnTo>
                  <a:pt x="10667" y="32003"/>
                </a:lnTo>
                <a:lnTo>
                  <a:pt x="12191" y="25907"/>
                </a:lnTo>
                <a:lnTo>
                  <a:pt x="15239" y="21843"/>
                </a:lnTo>
                <a:lnTo>
                  <a:pt x="15239" y="21335"/>
                </a:lnTo>
                <a:lnTo>
                  <a:pt x="19811" y="15239"/>
                </a:lnTo>
                <a:lnTo>
                  <a:pt x="25907" y="10667"/>
                </a:lnTo>
                <a:lnTo>
                  <a:pt x="25907" y="11048"/>
                </a:lnTo>
                <a:lnTo>
                  <a:pt x="30479" y="7619"/>
                </a:lnTo>
                <a:lnTo>
                  <a:pt x="36575" y="6095"/>
                </a:lnTo>
                <a:lnTo>
                  <a:pt x="50291" y="6095"/>
                </a:lnTo>
                <a:lnTo>
                  <a:pt x="56387" y="7619"/>
                </a:lnTo>
                <a:lnTo>
                  <a:pt x="60959" y="11048"/>
                </a:lnTo>
                <a:lnTo>
                  <a:pt x="60959" y="10667"/>
                </a:lnTo>
                <a:lnTo>
                  <a:pt x="67055" y="15239"/>
                </a:lnTo>
                <a:lnTo>
                  <a:pt x="71627" y="21335"/>
                </a:lnTo>
                <a:lnTo>
                  <a:pt x="71627" y="21843"/>
                </a:lnTo>
                <a:lnTo>
                  <a:pt x="74675" y="25907"/>
                </a:lnTo>
                <a:lnTo>
                  <a:pt x="76199" y="32003"/>
                </a:lnTo>
                <a:lnTo>
                  <a:pt x="76199" y="66547"/>
                </a:lnTo>
                <a:lnTo>
                  <a:pt x="79247" y="62483"/>
                </a:lnTo>
                <a:lnTo>
                  <a:pt x="82295" y="56387"/>
                </a:lnTo>
                <a:lnTo>
                  <a:pt x="83819" y="54863"/>
                </a:lnTo>
                <a:lnTo>
                  <a:pt x="86867" y="39623"/>
                </a:lnTo>
                <a:close/>
              </a:path>
              <a:path w="86995" h="82550">
                <a:moveTo>
                  <a:pt x="16763" y="57911"/>
                </a:moveTo>
                <a:lnTo>
                  <a:pt x="12191" y="51815"/>
                </a:lnTo>
                <a:lnTo>
                  <a:pt x="10667" y="45719"/>
                </a:lnTo>
                <a:lnTo>
                  <a:pt x="10667" y="66547"/>
                </a:lnTo>
                <a:lnTo>
                  <a:pt x="12191" y="68579"/>
                </a:lnTo>
                <a:lnTo>
                  <a:pt x="13715" y="70103"/>
                </a:lnTo>
                <a:lnTo>
                  <a:pt x="15239" y="71246"/>
                </a:lnTo>
                <a:lnTo>
                  <a:pt x="15239" y="56387"/>
                </a:lnTo>
                <a:lnTo>
                  <a:pt x="16763" y="57911"/>
                </a:lnTo>
                <a:close/>
              </a:path>
              <a:path w="86995" h="82550">
                <a:moveTo>
                  <a:pt x="16763" y="19811"/>
                </a:moveTo>
                <a:lnTo>
                  <a:pt x="15239" y="21335"/>
                </a:lnTo>
                <a:lnTo>
                  <a:pt x="15239" y="21843"/>
                </a:lnTo>
                <a:lnTo>
                  <a:pt x="16763" y="19811"/>
                </a:lnTo>
                <a:close/>
              </a:path>
              <a:path w="86995" h="82550">
                <a:moveTo>
                  <a:pt x="25907" y="77723"/>
                </a:moveTo>
                <a:lnTo>
                  <a:pt x="25907" y="67055"/>
                </a:lnTo>
                <a:lnTo>
                  <a:pt x="19811" y="62483"/>
                </a:lnTo>
                <a:lnTo>
                  <a:pt x="15239" y="56387"/>
                </a:lnTo>
                <a:lnTo>
                  <a:pt x="15239" y="71246"/>
                </a:lnTo>
                <a:lnTo>
                  <a:pt x="19811" y="74675"/>
                </a:lnTo>
                <a:lnTo>
                  <a:pt x="25907" y="77723"/>
                </a:lnTo>
                <a:close/>
              </a:path>
              <a:path w="86995" h="82550">
                <a:moveTo>
                  <a:pt x="25907" y="11048"/>
                </a:moveTo>
                <a:lnTo>
                  <a:pt x="25907" y="10667"/>
                </a:lnTo>
                <a:lnTo>
                  <a:pt x="24383" y="12191"/>
                </a:lnTo>
                <a:lnTo>
                  <a:pt x="25907" y="11048"/>
                </a:lnTo>
                <a:close/>
              </a:path>
              <a:path w="86995" h="82550">
                <a:moveTo>
                  <a:pt x="62483" y="65531"/>
                </a:moveTo>
                <a:lnTo>
                  <a:pt x="56387" y="70103"/>
                </a:lnTo>
                <a:lnTo>
                  <a:pt x="50291" y="71627"/>
                </a:lnTo>
                <a:lnTo>
                  <a:pt x="36575" y="71627"/>
                </a:lnTo>
                <a:lnTo>
                  <a:pt x="30479" y="70103"/>
                </a:lnTo>
                <a:lnTo>
                  <a:pt x="24383" y="65531"/>
                </a:lnTo>
                <a:lnTo>
                  <a:pt x="25907" y="67055"/>
                </a:lnTo>
                <a:lnTo>
                  <a:pt x="25907" y="77723"/>
                </a:lnTo>
                <a:lnTo>
                  <a:pt x="27431" y="79247"/>
                </a:lnTo>
                <a:lnTo>
                  <a:pt x="42671" y="82295"/>
                </a:lnTo>
                <a:lnTo>
                  <a:pt x="44195" y="82295"/>
                </a:lnTo>
                <a:lnTo>
                  <a:pt x="59435" y="79247"/>
                </a:lnTo>
                <a:lnTo>
                  <a:pt x="60959" y="77723"/>
                </a:lnTo>
                <a:lnTo>
                  <a:pt x="60959" y="67055"/>
                </a:lnTo>
                <a:lnTo>
                  <a:pt x="62483" y="65531"/>
                </a:lnTo>
                <a:close/>
              </a:path>
              <a:path w="86995" h="82550">
                <a:moveTo>
                  <a:pt x="62483" y="12191"/>
                </a:moveTo>
                <a:lnTo>
                  <a:pt x="60959" y="10667"/>
                </a:lnTo>
                <a:lnTo>
                  <a:pt x="60959" y="11048"/>
                </a:lnTo>
                <a:lnTo>
                  <a:pt x="62483" y="12191"/>
                </a:lnTo>
                <a:close/>
              </a:path>
              <a:path w="86995" h="82550">
                <a:moveTo>
                  <a:pt x="71627" y="71246"/>
                </a:moveTo>
                <a:lnTo>
                  <a:pt x="71627" y="56387"/>
                </a:lnTo>
                <a:lnTo>
                  <a:pt x="67055" y="62483"/>
                </a:lnTo>
                <a:lnTo>
                  <a:pt x="60959" y="67055"/>
                </a:lnTo>
                <a:lnTo>
                  <a:pt x="60959" y="77723"/>
                </a:lnTo>
                <a:lnTo>
                  <a:pt x="67055" y="74675"/>
                </a:lnTo>
                <a:lnTo>
                  <a:pt x="71627" y="71246"/>
                </a:lnTo>
                <a:close/>
              </a:path>
              <a:path w="86995" h="82550">
                <a:moveTo>
                  <a:pt x="71627" y="21843"/>
                </a:moveTo>
                <a:lnTo>
                  <a:pt x="71627" y="21335"/>
                </a:lnTo>
                <a:lnTo>
                  <a:pt x="70103" y="19811"/>
                </a:lnTo>
                <a:lnTo>
                  <a:pt x="71627" y="21843"/>
                </a:lnTo>
                <a:close/>
              </a:path>
              <a:path w="86995" h="82550">
                <a:moveTo>
                  <a:pt x="76199" y="66547"/>
                </a:moveTo>
                <a:lnTo>
                  <a:pt x="76199" y="45719"/>
                </a:lnTo>
                <a:lnTo>
                  <a:pt x="74675" y="51815"/>
                </a:lnTo>
                <a:lnTo>
                  <a:pt x="70103" y="57911"/>
                </a:lnTo>
                <a:lnTo>
                  <a:pt x="71627" y="56387"/>
                </a:lnTo>
                <a:lnTo>
                  <a:pt x="71627" y="71246"/>
                </a:lnTo>
                <a:lnTo>
                  <a:pt x="73151" y="70103"/>
                </a:lnTo>
                <a:lnTo>
                  <a:pt x="74675" y="68579"/>
                </a:lnTo>
                <a:lnTo>
                  <a:pt x="76199" y="66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57827" y="57104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491227" y="57104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00827" y="57104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14827" y="3886200"/>
            <a:ext cx="86995" cy="82550"/>
          </a:xfrm>
          <a:custGeom>
            <a:avLst/>
            <a:gdLst/>
            <a:ahLst/>
            <a:cxnLst/>
            <a:rect l="l" t="t" r="r" b="b"/>
            <a:pathLst>
              <a:path w="86994" h="82550">
                <a:moveTo>
                  <a:pt x="4571" y="54863"/>
                </a:moveTo>
                <a:lnTo>
                  <a:pt x="4571" y="22859"/>
                </a:lnTo>
                <a:lnTo>
                  <a:pt x="1523" y="30479"/>
                </a:lnTo>
                <a:lnTo>
                  <a:pt x="0" y="38099"/>
                </a:lnTo>
                <a:lnTo>
                  <a:pt x="0" y="39623"/>
                </a:lnTo>
                <a:lnTo>
                  <a:pt x="1523" y="47243"/>
                </a:lnTo>
                <a:lnTo>
                  <a:pt x="1523" y="48767"/>
                </a:lnTo>
                <a:lnTo>
                  <a:pt x="4571" y="54863"/>
                </a:lnTo>
                <a:close/>
              </a:path>
              <a:path w="86994" h="82550">
                <a:moveTo>
                  <a:pt x="86867" y="39623"/>
                </a:moveTo>
                <a:lnTo>
                  <a:pt x="86867" y="38099"/>
                </a:lnTo>
                <a:lnTo>
                  <a:pt x="83819" y="22859"/>
                </a:lnTo>
                <a:lnTo>
                  <a:pt x="82295" y="21335"/>
                </a:lnTo>
                <a:lnTo>
                  <a:pt x="79247" y="15239"/>
                </a:lnTo>
                <a:lnTo>
                  <a:pt x="74675" y="9143"/>
                </a:lnTo>
                <a:lnTo>
                  <a:pt x="73151" y="7619"/>
                </a:lnTo>
                <a:lnTo>
                  <a:pt x="67055" y="3047"/>
                </a:lnTo>
                <a:lnTo>
                  <a:pt x="60959" y="0"/>
                </a:lnTo>
                <a:lnTo>
                  <a:pt x="25907" y="0"/>
                </a:lnTo>
                <a:lnTo>
                  <a:pt x="4571" y="21335"/>
                </a:lnTo>
                <a:lnTo>
                  <a:pt x="4571" y="56387"/>
                </a:lnTo>
                <a:lnTo>
                  <a:pt x="7619" y="62483"/>
                </a:lnTo>
                <a:lnTo>
                  <a:pt x="10667" y="66547"/>
                </a:lnTo>
                <a:lnTo>
                  <a:pt x="10667" y="32003"/>
                </a:lnTo>
                <a:lnTo>
                  <a:pt x="12191" y="25907"/>
                </a:lnTo>
                <a:lnTo>
                  <a:pt x="15239" y="21843"/>
                </a:lnTo>
                <a:lnTo>
                  <a:pt x="15239" y="21335"/>
                </a:lnTo>
                <a:lnTo>
                  <a:pt x="19811" y="15239"/>
                </a:lnTo>
                <a:lnTo>
                  <a:pt x="25907" y="10667"/>
                </a:lnTo>
                <a:lnTo>
                  <a:pt x="25907" y="11048"/>
                </a:lnTo>
                <a:lnTo>
                  <a:pt x="30479" y="7619"/>
                </a:lnTo>
                <a:lnTo>
                  <a:pt x="36575" y="6095"/>
                </a:lnTo>
                <a:lnTo>
                  <a:pt x="50291" y="6095"/>
                </a:lnTo>
                <a:lnTo>
                  <a:pt x="56387" y="7619"/>
                </a:lnTo>
                <a:lnTo>
                  <a:pt x="60959" y="11048"/>
                </a:lnTo>
                <a:lnTo>
                  <a:pt x="60959" y="10667"/>
                </a:lnTo>
                <a:lnTo>
                  <a:pt x="67055" y="15239"/>
                </a:lnTo>
                <a:lnTo>
                  <a:pt x="71627" y="21335"/>
                </a:lnTo>
                <a:lnTo>
                  <a:pt x="71627" y="21843"/>
                </a:lnTo>
                <a:lnTo>
                  <a:pt x="74675" y="25907"/>
                </a:lnTo>
                <a:lnTo>
                  <a:pt x="76199" y="32003"/>
                </a:lnTo>
                <a:lnTo>
                  <a:pt x="76199" y="66547"/>
                </a:lnTo>
                <a:lnTo>
                  <a:pt x="79247" y="62483"/>
                </a:lnTo>
                <a:lnTo>
                  <a:pt x="82295" y="56387"/>
                </a:lnTo>
                <a:lnTo>
                  <a:pt x="83819" y="54863"/>
                </a:lnTo>
                <a:lnTo>
                  <a:pt x="86867" y="39623"/>
                </a:lnTo>
                <a:close/>
              </a:path>
              <a:path w="86994" h="82550">
                <a:moveTo>
                  <a:pt x="16763" y="57911"/>
                </a:moveTo>
                <a:lnTo>
                  <a:pt x="12191" y="51815"/>
                </a:lnTo>
                <a:lnTo>
                  <a:pt x="10667" y="45719"/>
                </a:lnTo>
                <a:lnTo>
                  <a:pt x="10667" y="66547"/>
                </a:lnTo>
                <a:lnTo>
                  <a:pt x="12191" y="68579"/>
                </a:lnTo>
                <a:lnTo>
                  <a:pt x="13715" y="70103"/>
                </a:lnTo>
                <a:lnTo>
                  <a:pt x="15239" y="71246"/>
                </a:lnTo>
                <a:lnTo>
                  <a:pt x="15239" y="56387"/>
                </a:lnTo>
                <a:lnTo>
                  <a:pt x="16763" y="57911"/>
                </a:lnTo>
                <a:close/>
              </a:path>
              <a:path w="86994" h="82550">
                <a:moveTo>
                  <a:pt x="16763" y="19811"/>
                </a:moveTo>
                <a:lnTo>
                  <a:pt x="15239" y="21335"/>
                </a:lnTo>
                <a:lnTo>
                  <a:pt x="15239" y="21843"/>
                </a:lnTo>
                <a:lnTo>
                  <a:pt x="16763" y="19811"/>
                </a:lnTo>
                <a:close/>
              </a:path>
              <a:path w="86994" h="82550">
                <a:moveTo>
                  <a:pt x="25907" y="77723"/>
                </a:moveTo>
                <a:lnTo>
                  <a:pt x="25907" y="67055"/>
                </a:lnTo>
                <a:lnTo>
                  <a:pt x="19811" y="62483"/>
                </a:lnTo>
                <a:lnTo>
                  <a:pt x="15239" y="56387"/>
                </a:lnTo>
                <a:lnTo>
                  <a:pt x="15239" y="71246"/>
                </a:lnTo>
                <a:lnTo>
                  <a:pt x="19811" y="74675"/>
                </a:lnTo>
                <a:lnTo>
                  <a:pt x="25907" y="77723"/>
                </a:lnTo>
                <a:close/>
              </a:path>
              <a:path w="86994" h="82550">
                <a:moveTo>
                  <a:pt x="25907" y="11048"/>
                </a:moveTo>
                <a:lnTo>
                  <a:pt x="25907" y="10667"/>
                </a:lnTo>
                <a:lnTo>
                  <a:pt x="24383" y="12191"/>
                </a:lnTo>
                <a:lnTo>
                  <a:pt x="25907" y="11048"/>
                </a:lnTo>
                <a:close/>
              </a:path>
              <a:path w="86994" h="82550">
                <a:moveTo>
                  <a:pt x="62483" y="65531"/>
                </a:moveTo>
                <a:lnTo>
                  <a:pt x="56387" y="70103"/>
                </a:lnTo>
                <a:lnTo>
                  <a:pt x="50291" y="71627"/>
                </a:lnTo>
                <a:lnTo>
                  <a:pt x="36575" y="71627"/>
                </a:lnTo>
                <a:lnTo>
                  <a:pt x="30479" y="70103"/>
                </a:lnTo>
                <a:lnTo>
                  <a:pt x="24383" y="65531"/>
                </a:lnTo>
                <a:lnTo>
                  <a:pt x="25907" y="67055"/>
                </a:lnTo>
                <a:lnTo>
                  <a:pt x="25907" y="77723"/>
                </a:lnTo>
                <a:lnTo>
                  <a:pt x="27431" y="79247"/>
                </a:lnTo>
                <a:lnTo>
                  <a:pt x="42671" y="82295"/>
                </a:lnTo>
                <a:lnTo>
                  <a:pt x="44195" y="82295"/>
                </a:lnTo>
                <a:lnTo>
                  <a:pt x="59435" y="79247"/>
                </a:lnTo>
                <a:lnTo>
                  <a:pt x="60959" y="77723"/>
                </a:lnTo>
                <a:lnTo>
                  <a:pt x="60959" y="67055"/>
                </a:lnTo>
                <a:lnTo>
                  <a:pt x="62483" y="65531"/>
                </a:lnTo>
                <a:close/>
              </a:path>
              <a:path w="86994" h="82550">
                <a:moveTo>
                  <a:pt x="62483" y="12191"/>
                </a:moveTo>
                <a:lnTo>
                  <a:pt x="60959" y="10667"/>
                </a:lnTo>
                <a:lnTo>
                  <a:pt x="60959" y="11048"/>
                </a:lnTo>
                <a:lnTo>
                  <a:pt x="62483" y="12191"/>
                </a:lnTo>
                <a:close/>
              </a:path>
              <a:path w="86994" h="82550">
                <a:moveTo>
                  <a:pt x="71627" y="71246"/>
                </a:moveTo>
                <a:lnTo>
                  <a:pt x="71627" y="56387"/>
                </a:lnTo>
                <a:lnTo>
                  <a:pt x="67055" y="62483"/>
                </a:lnTo>
                <a:lnTo>
                  <a:pt x="60959" y="67055"/>
                </a:lnTo>
                <a:lnTo>
                  <a:pt x="60959" y="77723"/>
                </a:lnTo>
                <a:lnTo>
                  <a:pt x="67055" y="74675"/>
                </a:lnTo>
                <a:lnTo>
                  <a:pt x="71627" y="71246"/>
                </a:lnTo>
                <a:close/>
              </a:path>
              <a:path w="86994" h="82550">
                <a:moveTo>
                  <a:pt x="71627" y="21843"/>
                </a:moveTo>
                <a:lnTo>
                  <a:pt x="71627" y="21335"/>
                </a:lnTo>
                <a:lnTo>
                  <a:pt x="70103" y="19811"/>
                </a:lnTo>
                <a:lnTo>
                  <a:pt x="71627" y="21843"/>
                </a:lnTo>
                <a:close/>
              </a:path>
              <a:path w="86994" h="82550">
                <a:moveTo>
                  <a:pt x="76199" y="66547"/>
                </a:moveTo>
                <a:lnTo>
                  <a:pt x="76199" y="45719"/>
                </a:lnTo>
                <a:lnTo>
                  <a:pt x="74675" y="51815"/>
                </a:lnTo>
                <a:lnTo>
                  <a:pt x="70103" y="57911"/>
                </a:lnTo>
                <a:lnTo>
                  <a:pt x="71627" y="56387"/>
                </a:lnTo>
                <a:lnTo>
                  <a:pt x="71627" y="71246"/>
                </a:lnTo>
                <a:lnTo>
                  <a:pt x="73151" y="70103"/>
                </a:lnTo>
                <a:lnTo>
                  <a:pt x="74675" y="68579"/>
                </a:lnTo>
                <a:lnTo>
                  <a:pt x="76199" y="66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48227" y="3886200"/>
            <a:ext cx="86995" cy="82550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571" y="54863"/>
                </a:moveTo>
                <a:lnTo>
                  <a:pt x="4571" y="22859"/>
                </a:lnTo>
                <a:lnTo>
                  <a:pt x="1523" y="30479"/>
                </a:lnTo>
                <a:lnTo>
                  <a:pt x="0" y="38099"/>
                </a:lnTo>
                <a:lnTo>
                  <a:pt x="0" y="39623"/>
                </a:lnTo>
                <a:lnTo>
                  <a:pt x="1523" y="47243"/>
                </a:lnTo>
                <a:lnTo>
                  <a:pt x="1523" y="48767"/>
                </a:lnTo>
                <a:lnTo>
                  <a:pt x="4571" y="54863"/>
                </a:lnTo>
                <a:close/>
              </a:path>
              <a:path w="86995" h="82550">
                <a:moveTo>
                  <a:pt x="86867" y="39623"/>
                </a:moveTo>
                <a:lnTo>
                  <a:pt x="86867" y="38099"/>
                </a:lnTo>
                <a:lnTo>
                  <a:pt x="83819" y="22859"/>
                </a:lnTo>
                <a:lnTo>
                  <a:pt x="82295" y="21335"/>
                </a:lnTo>
                <a:lnTo>
                  <a:pt x="79247" y="15239"/>
                </a:lnTo>
                <a:lnTo>
                  <a:pt x="74675" y="9143"/>
                </a:lnTo>
                <a:lnTo>
                  <a:pt x="73151" y="7619"/>
                </a:lnTo>
                <a:lnTo>
                  <a:pt x="67055" y="3047"/>
                </a:lnTo>
                <a:lnTo>
                  <a:pt x="60959" y="0"/>
                </a:lnTo>
                <a:lnTo>
                  <a:pt x="25907" y="0"/>
                </a:lnTo>
                <a:lnTo>
                  <a:pt x="4571" y="21335"/>
                </a:lnTo>
                <a:lnTo>
                  <a:pt x="4571" y="56387"/>
                </a:lnTo>
                <a:lnTo>
                  <a:pt x="7619" y="62483"/>
                </a:lnTo>
                <a:lnTo>
                  <a:pt x="10667" y="66547"/>
                </a:lnTo>
                <a:lnTo>
                  <a:pt x="10667" y="32003"/>
                </a:lnTo>
                <a:lnTo>
                  <a:pt x="12191" y="25907"/>
                </a:lnTo>
                <a:lnTo>
                  <a:pt x="15239" y="21843"/>
                </a:lnTo>
                <a:lnTo>
                  <a:pt x="15239" y="21335"/>
                </a:lnTo>
                <a:lnTo>
                  <a:pt x="19811" y="15239"/>
                </a:lnTo>
                <a:lnTo>
                  <a:pt x="25907" y="10667"/>
                </a:lnTo>
                <a:lnTo>
                  <a:pt x="25907" y="11048"/>
                </a:lnTo>
                <a:lnTo>
                  <a:pt x="30479" y="7619"/>
                </a:lnTo>
                <a:lnTo>
                  <a:pt x="36575" y="6095"/>
                </a:lnTo>
                <a:lnTo>
                  <a:pt x="50291" y="6095"/>
                </a:lnTo>
                <a:lnTo>
                  <a:pt x="56387" y="7619"/>
                </a:lnTo>
                <a:lnTo>
                  <a:pt x="60959" y="11048"/>
                </a:lnTo>
                <a:lnTo>
                  <a:pt x="60959" y="10667"/>
                </a:lnTo>
                <a:lnTo>
                  <a:pt x="67055" y="15239"/>
                </a:lnTo>
                <a:lnTo>
                  <a:pt x="71627" y="21335"/>
                </a:lnTo>
                <a:lnTo>
                  <a:pt x="71627" y="21843"/>
                </a:lnTo>
                <a:lnTo>
                  <a:pt x="74675" y="25907"/>
                </a:lnTo>
                <a:lnTo>
                  <a:pt x="76199" y="32003"/>
                </a:lnTo>
                <a:lnTo>
                  <a:pt x="76199" y="66547"/>
                </a:lnTo>
                <a:lnTo>
                  <a:pt x="79247" y="62483"/>
                </a:lnTo>
                <a:lnTo>
                  <a:pt x="82295" y="56387"/>
                </a:lnTo>
                <a:lnTo>
                  <a:pt x="83819" y="54863"/>
                </a:lnTo>
                <a:lnTo>
                  <a:pt x="86867" y="39623"/>
                </a:lnTo>
                <a:close/>
              </a:path>
              <a:path w="86995" h="82550">
                <a:moveTo>
                  <a:pt x="16763" y="57911"/>
                </a:moveTo>
                <a:lnTo>
                  <a:pt x="12191" y="51815"/>
                </a:lnTo>
                <a:lnTo>
                  <a:pt x="10667" y="45719"/>
                </a:lnTo>
                <a:lnTo>
                  <a:pt x="10667" y="66547"/>
                </a:lnTo>
                <a:lnTo>
                  <a:pt x="12191" y="68579"/>
                </a:lnTo>
                <a:lnTo>
                  <a:pt x="13715" y="70103"/>
                </a:lnTo>
                <a:lnTo>
                  <a:pt x="15239" y="71246"/>
                </a:lnTo>
                <a:lnTo>
                  <a:pt x="15239" y="56387"/>
                </a:lnTo>
                <a:lnTo>
                  <a:pt x="16763" y="57911"/>
                </a:lnTo>
                <a:close/>
              </a:path>
              <a:path w="86995" h="82550">
                <a:moveTo>
                  <a:pt x="16763" y="19811"/>
                </a:moveTo>
                <a:lnTo>
                  <a:pt x="15239" y="21335"/>
                </a:lnTo>
                <a:lnTo>
                  <a:pt x="15239" y="21843"/>
                </a:lnTo>
                <a:lnTo>
                  <a:pt x="16763" y="19811"/>
                </a:lnTo>
                <a:close/>
              </a:path>
              <a:path w="86995" h="82550">
                <a:moveTo>
                  <a:pt x="25907" y="77723"/>
                </a:moveTo>
                <a:lnTo>
                  <a:pt x="25907" y="67055"/>
                </a:lnTo>
                <a:lnTo>
                  <a:pt x="19811" y="62483"/>
                </a:lnTo>
                <a:lnTo>
                  <a:pt x="15239" y="56387"/>
                </a:lnTo>
                <a:lnTo>
                  <a:pt x="15239" y="71246"/>
                </a:lnTo>
                <a:lnTo>
                  <a:pt x="19811" y="74675"/>
                </a:lnTo>
                <a:lnTo>
                  <a:pt x="25907" y="77723"/>
                </a:lnTo>
                <a:close/>
              </a:path>
              <a:path w="86995" h="82550">
                <a:moveTo>
                  <a:pt x="25907" y="11048"/>
                </a:moveTo>
                <a:lnTo>
                  <a:pt x="25907" y="10667"/>
                </a:lnTo>
                <a:lnTo>
                  <a:pt x="24383" y="12191"/>
                </a:lnTo>
                <a:lnTo>
                  <a:pt x="25907" y="11048"/>
                </a:lnTo>
                <a:close/>
              </a:path>
              <a:path w="86995" h="82550">
                <a:moveTo>
                  <a:pt x="62483" y="65531"/>
                </a:moveTo>
                <a:lnTo>
                  <a:pt x="56387" y="70103"/>
                </a:lnTo>
                <a:lnTo>
                  <a:pt x="50291" y="71627"/>
                </a:lnTo>
                <a:lnTo>
                  <a:pt x="36575" y="71627"/>
                </a:lnTo>
                <a:lnTo>
                  <a:pt x="30479" y="70103"/>
                </a:lnTo>
                <a:lnTo>
                  <a:pt x="24383" y="65531"/>
                </a:lnTo>
                <a:lnTo>
                  <a:pt x="25907" y="67055"/>
                </a:lnTo>
                <a:lnTo>
                  <a:pt x="25907" y="77723"/>
                </a:lnTo>
                <a:lnTo>
                  <a:pt x="27431" y="79247"/>
                </a:lnTo>
                <a:lnTo>
                  <a:pt x="42671" y="82295"/>
                </a:lnTo>
                <a:lnTo>
                  <a:pt x="44195" y="82295"/>
                </a:lnTo>
                <a:lnTo>
                  <a:pt x="59435" y="79247"/>
                </a:lnTo>
                <a:lnTo>
                  <a:pt x="60959" y="77723"/>
                </a:lnTo>
                <a:lnTo>
                  <a:pt x="60959" y="67055"/>
                </a:lnTo>
                <a:lnTo>
                  <a:pt x="62483" y="65531"/>
                </a:lnTo>
                <a:close/>
              </a:path>
              <a:path w="86995" h="82550">
                <a:moveTo>
                  <a:pt x="62483" y="12191"/>
                </a:moveTo>
                <a:lnTo>
                  <a:pt x="60959" y="10667"/>
                </a:lnTo>
                <a:lnTo>
                  <a:pt x="60959" y="11048"/>
                </a:lnTo>
                <a:lnTo>
                  <a:pt x="62483" y="12191"/>
                </a:lnTo>
                <a:close/>
              </a:path>
              <a:path w="86995" h="82550">
                <a:moveTo>
                  <a:pt x="71627" y="71246"/>
                </a:moveTo>
                <a:lnTo>
                  <a:pt x="71627" y="56387"/>
                </a:lnTo>
                <a:lnTo>
                  <a:pt x="67055" y="62483"/>
                </a:lnTo>
                <a:lnTo>
                  <a:pt x="60959" y="67055"/>
                </a:lnTo>
                <a:lnTo>
                  <a:pt x="60959" y="77723"/>
                </a:lnTo>
                <a:lnTo>
                  <a:pt x="67055" y="74675"/>
                </a:lnTo>
                <a:lnTo>
                  <a:pt x="71627" y="71246"/>
                </a:lnTo>
                <a:close/>
              </a:path>
              <a:path w="86995" h="82550">
                <a:moveTo>
                  <a:pt x="71627" y="21843"/>
                </a:moveTo>
                <a:lnTo>
                  <a:pt x="71627" y="21335"/>
                </a:lnTo>
                <a:lnTo>
                  <a:pt x="70103" y="19811"/>
                </a:lnTo>
                <a:lnTo>
                  <a:pt x="71627" y="21843"/>
                </a:lnTo>
                <a:close/>
              </a:path>
              <a:path w="86995" h="82550">
                <a:moveTo>
                  <a:pt x="76199" y="66547"/>
                </a:moveTo>
                <a:lnTo>
                  <a:pt x="76199" y="45719"/>
                </a:lnTo>
                <a:lnTo>
                  <a:pt x="74675" y="51815"/>
                </a:lnTo>
                <a:lnTo>
                  <a:pt x="70103" y="57911"/>
                </a:lnTo>
                <a:lnTo>
                  <a:pt x="71627" y="56387"/>
                </a:lnTo>
                <a:lnTo>
                  <a:pt x="71627" y="71246"/>
                </a:lnTo>
                <a:lnTo>
                  <a:pt x="73151" y="70103"/>
                </a:lnTo>
                <a:lnTo>
                  <a:pt x="74675" y="68579"/>
                </a:lnTo>
                <a:lnTo>
                  <a:pt x="76199" y="66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14827" y="43388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4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4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4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4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4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4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4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4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4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4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48227" y="43388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14827" y="47960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4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4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4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4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4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4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4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4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4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4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348227" y="47960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14827" y="52532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4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4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4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4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4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4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4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4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4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4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48227" y="52532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14827" y="57104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4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4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4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4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4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4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4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4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4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4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348227" y="57104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34227" y="3886200"/>
            <a:ext cx="86995" cy="82550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571" y="54863"/>
                </a:moveTo>
                <a:lnTo>
                  <a:pt x="4571" y="22859"/>
                </a:lnTo>
                <a:lnTo>
                  <a:pt x="1523" y="30479"/>
                </a:lnTo>
                <a:lnTo>
                  <a:pt x="0" y="38099"/>
                </a:lnTo>
                <a:lnTo>
                  <a:pt x="0" y="39623"/>
                </a:lnTo>
                <a:lnTo>
                  <a:pt x="1523" y="47243"/>
                </a:lnTo>
                <a:lnTo>
                  <a:pt x="1523" y="48767"/>
                </a:lnTo>
                <a:lnTo>
                  <a:pt x="4571" y="54863"/>
                </a:lnTo>
                <a:close/>
              </a:path>
              <a:path w="86995" h="82550">
                <a:moveTo>
                  <a:pt x="86867" y="39623"/>
                </a:moveTo>
                <a:lnTo>
                  <a:pt x="86867" y="38099"/>
                </a:lnTo>
                <a:lnTo>
                  <a:pt x="83819" y="22859"/>
                </a:lnTo>
                <a:lnTo>
                  <a:pt x="82295" y="21335"/>
                </a:lnTo>
                <a:lnTo>
                  <a:pt x="79247" y="15239"/>
                </a:lnTo>
                <a:lnTo>
                  <a:pt x="74675" y="9143"/>
                </a:lnTo>
                <a:lnTo>
                  <a:pt x="73151" y="7619"/>
                </a:lnTo>
                <a:lnTo>
                  <a:pt x="67055" y="3047"/>
                </a:lnTo>
                <a:lnTo>
                  <a:pt x="60959" y="0"/>
                </a:lnTo>
                <a:lnTo>
                  <a:pt x="25907" y="0"/>
                </a:lnTo>
                <a:lnTo>
                  <a:pt x="4571" y="21335"/>
                </a:lnTo>
                <a:lnTo>
                  <a:pt x="4571" y="56387"/>
                </a:lnTo>
                <a:lnTo>
                  <a:pt x="7619" y="62483"/>
                </a:lnTo>
                <a:lnTo>
                  <a:pt x="10667" y="66547"/>
                </a:lnTo>
                <a:lnTo>
                  <a:pt x="10667" y="32003"/>
                </a:lnTo>
                <a:lnTo>
                  <a:pt x="12191" y="25907"/>
                </a:lnTo>
                <a:lnTo>
                  <a:pt x="15239" y="21843"/>
                </a:lnTo>
                <a:lnTo>
                  <a:pt x="15239" y="21335"/>
                </a:lnTo>
                <a:lnTo>
                  <a:pt x="19811" y="15239"/>
                </a:lnTo>
                <a:lnTo>
                  <a:pt x="25907" y="10667"/>
                </a:lnTo>
                <a:lnTo>
                  <a:pt x="25907" y="11048"/>
                </a:lnTo>
                <a:lnTo>
                  <a:pt x="30479" y="7619"/>
                </a:lnTo>
                <a:lnTo>
                  <a:pt x="36575" y="6095"/>
                </a:lnTo>
                <a:lnTo>
                  <a:pt x="50291" y="6095"/>
                </a:lnTo>
                <a:lnTo>
                  <a:pt x="56387" y="7619"/>
                </a:lnTo>
                <a:lnTo>
                  <a:pt x="60959" y="11048"/>
                </a:lnTo>
                <a:lnTo>
                  <a:pt x="60959" y="10667"/>
                </a:lnTo>
                <a:lnTo>
                  <a:pt x="67055" y="15239"/>
                </a:lnTo>
                <a:lnTo>
                  <a:pt x="71627" y="21335"/>
                </a:lnTo>
                <a:lnTo>
                  <a:pt x="71627" y="21843"/>
                </a:lnTo>
                <a:lnTo>
                  <a:pt x="74675" y="25907"/>
                </a:lnTo>
                <a:lnTo>
                  <a:pt x="76199" y="32003"/>
                </a:lnTo>
                <a:lnTo>
                  <a:pt x="76199" y="66547"/>
                </a:lnTo>
                <a:lnTo>
                  <a:pt x="79247" y="62483"/>
                </a:lnTo>
                <a:lnTo>
                  <a:pt x="82295" y="56387"/>
                </a:lnTo>
                <a:lnTo>
                  <a:pt x="83819" y="54863"/>
                </a:lnTo>
                <a:lnTo>
                  <a:pt x="86867" y="39623"/>
                </a:lnTo>
                <a:close/>
              </a:path>
              <a:path w="86995" h="82550">
                <a:moveTo>
                  <a:pt x="16763" y="57911"/>
                </a:moveTo>
                <a:lnTo>
                  <a:pt x="12191" y="51815"/>
                </a:lnTo>
                <a:lnTo>
                  <a:pt x="10667" y="45719"/>
                </a:lnTo>
                <a:lnTo>
                  <a:pt x="10667" y="66547"/>
                </a:lnTo>
                <a:lnTo>
                  <a:pt x="12191" y="68579"/>
                </a:lnTo>
                <a:lnTo>
                  <a:pt x="13715" y="70103"/>
                </a:lnTo>
                <a:lnTo>
                  <a:pt x="15239" y="71246"/>
                </a:lnTo>
                <a:lnTo>
                  <a:pt x="15239" y="56387"/>
                </a:lnTo>
                <a:lnTo>
                  <a:pt x="16763" y="57911"/>
                </a:lnTo>
                <a:close/>
              </a:path>
              <a:path w="86995" h="82550">
                <a:moveTo>
                  <a:pt x="16763" y="19811"/>
                </a:moveTo>
                <a:lnTo>
                  <a:pt x="15239" y="21335"/>
                </a:lnTo>
                <a:lnTo>
                  <a:pt x="15239" y="21843"/>
                </a:lnTo>
                <a:lnTo>
                  <a:pt x="16763" y="19811"/>
                </a:lnTo>
                <a:close/>
              </a:path>
              <a:path w="86995" h="82550">
                <a:moveTo>
                  <a:pt x="25907" y="77723"/>
                </a:moveTo>
                <a:lnTo>
                  <a:pt x="25907" y="67055"/>
                </a:lnTo>
                <a:lnTo>
                  <a:pt x="19811" y="62483"/>
                </a:lnTo>
                <a:lnTo>
                  <a:pt x="15239" y="56387"/>
                </a:lnTo>
                <a:lnTo>
                  <a:pt x="15239" y="71246"/>
                </a:lnTo>
                <a:lnTo>
                  <a:pt x="19811" y="74675"/>
                </a:lnTo>
                <a:lnTo>
                  <a:pt x="25907" y="77723"/>
                </a:lnTo>
                <a:close/>
              </a:path>
              <a:path w="86995" h="82550">
                <a:moveTo>
                  <a:pt x="25907" y="11048"/>
                </a:moveTo>
                <a:lnTo>
                  <a:pt x="25907" y="10667"/>
                </a:lnTo>
                <a:lnTo>
                  <a:pt x="24383" y="12191"/>
                </a:lnTo>
                <a:lnTo>
                  <a:pt x="25907" y="11048"/>
                </a:lnTo>
                <a:close/>
              </a:path>
              <a:path w="86995" h="82550">
                <a:moveTo>
                  <a:pt x="62483" y="65531"/>
                </a:moveTo>
                <a:lnTo>
                  <a:pt x="56387" y="70103"/>
                </a:lnTo>
                <a:lnTo>
                  <a:pt x="50291" y="71627"/>
                </a:lnTo>
                <a:lnTo>
                  <a:pt x="36575" y="71627"/>
                </a:lnTo>
                <a:lnTo>
                  <a:pt x="30479" y="70103"/>
                </a:lnTo>
                <a:lnTo>
                  <a:pt x="24383" y="65531"/>
                </a:lnTo>
                <a:lnTo>
                  <a:pt x="25907" y="67055"/>
                </a:lnTo>
                <a:lnTo>
                  <a:pt x="25907" y="77723"/>
                </a:lnTo>
                <a:lnTo>
                  <a:pt x="27431" y="79247"/>
                </a:lnTo>
                <a:lnTo>
                  <a:pt x="42671" y="82295"/>
                </a:lnTo>
                <a:lnTo>
                  <a:pt x="44195" y="82295"/>
                </a:lnTo>
                <a:lnTo>
                  <a:pt x="59435" y="79247"/>
                </a:lnTo>
                <a:lnTo>
                  <a:pt x="60959" y="77723"/>
                </a:lnTo>
                <a:lnTo>
                  <a:pt x="60959" y="67055"/>
                </a:lnTo>
                <a:lnTo>
                  <a:pt x="62483" y="65531"/>
                </a:lnTo>
                <a:close/>
              </a:path>
              <a:path w="86995" h="82550">
                <a:moveTo>
                  <a:pt x="62483" y="12191"/>
                </a:moveTo>
                <a:lnTo>
                  <a:pt x="60959" y="10667"/>
                </a:lnTo>
                <a:lnTo>
                  <a:pt x="60959" y="11048"/>
                </a:lnTo>
                <a:lnTo>
                  <a:pt x="62483" y="12191"/>
                </a:lnTo>
                <a:close/>
              </a:path>
              <a:path w="86995" h="82550">
                <a:moveTo>
                  <a:pt x="71627" y="71246"/>
                </a:moveTo>
                <a:lnTo>
                  <a:pt x="71627" y="56387"/>
                </a:lnTo>
                <a:lnTo>
                  <a:pt x="67055" y="62483"/>
                </a:lnTo>
                <a:lnTo>
                  <a:pt x="60959" y="67055"/>
                </a:lnTo>
                <a:lnTo>
                  <a:pt x="60959" y="77723"/>
                </a:lnTo>
                <a:lnTo>
                  <a:pt x="67055" y="74675"/>
                </a:lnTo>
                <a:lnTo>
                  <a:pt x="71627" y="71246"/>
                </a:lnTo>
                <a:close/>
              </a:path>
              <a:path w="86995" h="82550">
                <a:moveTo>
                  <a:pt x="71627" y="21843"/>
                </a:moveTo>
                <a:lnTo>
                  <a:pt x="71627" y="21335"/>
                </a:lnTo>
                <a:lnTo>
                  <a:pt x="70103" y="19811"/>
                </a:lnTo>
                <a:lnTo>
                  <a:pt x="71627" y="21843"/>
                </a:lnTo>
                <a:close/>
              </a:path>
              <a:path w="86995" h="82550">
                <a:moveTo>
                  <a:pt x="76199" y="66547"/>
                </a:moveTo>
                <a:lnTo>
                  <a:pt x="76199" y="45719"/>
                </a:lnTo>
                <a:lnTo>
                  <a:pt x="74675" y="51815"/>
                </a:lnTo>
                <a:lnTo>
                  <a:pt x="70103" y="57911"/>
                </a:lnTo>
                <a:lnTo>
                  <a:pt x="71627" y="56387"/>
                </a:lnTo>
                <a:lnTo>
                  <a:pt x="71627" y="71246"/>
                </a:lnTo>
                <a:lnTo>
                  <a:pt x="73151" y="70103"/>
                </a:lnTo>
                <a:lnTo>
                  <a:pt x="74675" y="68579"/>
                </a:lnTo>
                <a:lnTo>
                  <a:pt x="76199" y="66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67627" y="3886200"/>
            <a:ext cx="86995" cy="82550"/>
          </a:xfrm>
          <a:custGeom>
            <a:avLst/>
            <a:gdLst/>
            <a:ahLst/>
            <a:cxnLst/>
            <a:rect l="l" t="t" r="r" b="b"/>
            <a:pathLst>
              <a:path w="86995" h="82550">
                <a:moveTo>
                  <a:pt x="4571" y="54863"/>
                </a:moveTo>
                <a:lnTo>
                  <a:pt x="4571" y="22859"/>
                </a:lnTo>
                <a:lnTo>
                  <a:pt x="1523" y="30479"/>
                </a:lnTo>
                <a:lnTo>
                  <a:pt x="0" y="38099"/>
                </a:lnTo>
                <a:lnTo>
                  <a:pt x="0" y="39623"/>
                </a:lnTo>
                <a:lnTo>
                  <a:pt x="1523" y="47243"/>
                </a:lnTo>
                <a:lnTo>
                  <a:pt x="1523" y="48767"/>
                </a:lnTo>
                <a:lnTo>
                  <a:pt x="4571" y="54863"/>
                </a:lnTo>
                <a:close/>
              </a:path>
              <a:path w="86995" h="82550">
                <a:moveTo>
                  <a:pt x="86867" y="39623"/>
                </a:moveTo>
                <a:lnTo>
                  <a:pt x="86867" y="38099"/>
                </a:lnTo>
                <a:lnTo>
                  <a:pt x="83819" y="22859"/>
                </a:lnTo>
                <a:lnTo>
                  <a:pt x="82295" y="21335"/>
                </a:lnTo>
                <a:lnTo>
                  <a:pt x="79247" y="15239"/>
                </a:lnTo>
                <a:lnTo>
                  <a:pt x="74675" y="9143"/>
                </a:lnTo>
                <a:lnTo>
                  <a:pt x="73151" y="7619"/>
                </a:lnTo>
                <a:lnTo>
                  <a:pt x="67055" y="3047"/>
                </a:lnTo>
                <a:lnTo>
                  <a:pt x="60959" y="0"/>
                </a:lnTo>
                <a:lnTo>
                  <a:pt x="25907" y="0"/>
                </a:lnTo>
                <a:lnTo>
                  <a:pt x="4571" y="21335"/>
                </a:lnTo>
                <a:lnTo>
                  <a:pt x="4571" y="56387"/>
                </a:lnTo>
                <a:lnTo>
                  <a:pt x="7619" y="62483"/>
                </a:lnTo>
                <a:lnTo>
                  <a:pt x="10667" y="66547"/>
                </a:lnTo>
                <a:lnTo>
                  <a:pt x="10667" y="32003"/>
                </a:lnTo>
                <a:lnTo>
                  <a:pt x="12191" y="25907"/>
                </a:lnTo>
                <a:lnTo>
                  <a:pt x="15239" y="21843"/>
                </a:lnTo>
                <a:lnTo>
                  <a:pt x="15239" y="21335"/>
                </a:lnTo>
                <a:lnTo>
                  <a:pt x="19811" y="15239"/>
                </a:lnTo>
                <a:lnTo>
                  <a:pt x="25907" y="10667"/>
                </a:lnTo>
                <a:lnTo>
                  <a:pt x="25907" y="11048"/>
                </a:lnTo>
                <a:lnTo>
                  <a:pt x="30479" y="7619"/>
                </a:lnTo>
                <a:lnTo>
                  <a:pt x="36575" y="6095"/>
                </a:lnTo>
                <a:lnTo>
                  <a:pt x="50291" y="6095"/>
                </a:lnTo>
                <a:lnTo>
                  <a:pt x="56387" y="7619"/>
                </a:lnTo>
                <a:lnTo>
                  <a:pt x="60959" y="11048"/>
                </a:lnTo>
                <a:lnTo>
                  <a:pt x="60959" y="10667"/>
                </a:lnTo>
                <a:lnTo>
                  <a:pt x="67055" y="15239"/>
                </a:lnTo>
                <a:lnTo>
                  <a:pt x="71627" y="21335"/>
                </a:lnTo>
                <a:lnTo>
                  <a:pt x="71627" y="21843"/>
                </a:lnTo>
                <a:lnTo>
                  <a:pt x="74675" y="25907"/>
                </a:lnTo>
                <a:lnTo>
                  <a:pt x="76199" y="32003"/>
                </a:lnTo>
                <a:lnTo>
                  <a:pt x="76199" y="66547"/>
                </a:lnTo>
                <a:lnTo>
                  <a:pt x="79247" y="62483"/>
                </a:lnTo>
                <a:lnTo>
                  <a:pt x="82295" y="56387"/>
                </a:lnTo>
                <a:lnTo>
                  <a:pt x="83819" y="54863"/>
                </a:lnTo>
                <a:lnTo>
                  <a:pt x="86867" y="39623"/>
                </a:lnTo>
                <a:close/>
              </a:path>
              <a:path w="86995" h="82550">
                <a:moveTo>
                  <a:pt x="16763" y="57911"/>
                </a:moveTo>
                <a:lnTo>
                  <a:pt x="12191" y="51815"/>
                </a:lnTo>
                <a:lnTo>
                  <a:pt x="10667" y="45719"/>
                </a:lnTo>
                <a:lnTo>
                  <a:pt x="10667" y="66547"/>
                </a:lnTo>
                <a:lnTo>
                  <a:pt x="12191" y="68579"/>
                </a:lnTo>
                <a:lnTo>
                  <a:pt x="13715" y="70103"/>
                </a:lnTo>
                <a:lnTo>
                  <a:pt x="15239" y="71246"/>
                </a:lnTo>
                <a:lnTo>
                  <a:pt x="15239" y="56387"/>
                </a:lnTo>
                <a:lnTo>
                  <a:pt x="16763" y="57911"/>
                </a:lnTo>
                <a:close/>
              </a:path>
              <a:path w="86995" h="82550">
                <a:moveTo>
                  <a:pt x="16763" y="19811"/>
                </a:moveTo>
                <a:lnTo>
                  <a:pt x="15239" y="21335"/>
                </a:lnTo>
                <a:lnTo>
                  <a:pt x="15239" y="21843"/>
                </a:lnTo>
                <a:lnTo>
                  <a:pt x="16763" y="19811"/>
                </a:lnTo>
                <a:close/>
              </a:path>
              <a:path w="86995" h="82550">
                <a:moveTo>
                  <a:pt x="25907" y="77723"/>
                </a:moveTo>
                <a:lnTo>
                  <a:pt x="25907" y="67055"/>
                </a:lnTo>
                <a:lnTo>
                  <a:pt x="19811" y="62483"/>
                </a:lnTo>
                <a:lnTo>
                  <a:pt x="15239" y="56387"/>
                </a:lnTo>
                <a:lnTo>
                  <a:pt x="15239" y="71246"/>
                </a:lnTo>
                <a:lnTo>
                  <a:pt x="19811" y="74675"/>
                </a:lnTo>
                <a:lnTo>
                  <a:pt x="25907" y="77723"/>
                </a:lnTo>
                <a:close/>
              </a:path>
              <a:path w="86995" h="82550">
                <a:moveTo>
                  <a:pt x="25907" y="11048"/>
                </a:moveTo>
                <a:lnTo>
                  <a:pt x="25907" y="10667"/>
                </a:lnTo>
                <a:lnTo>
                  <a:pt x="24383" y="12191"/>
                </a:lnTo>
                <a:lnTo>
                  <a:pt x="25907" y="11048"/>
                </a:lnTo>
                <a:close/>
              </a:path>
              <a:path w="86995" h="82550">
                <a:moveTo>
                  <a:pt x="62483" y="65531"/>
                </a:moveTo>
                <a:lnTo>
                  <a:pt x="56387" y="70103"/>
                </a:lnTo>
                <a:lnTo>
                  <a:pt x="50291" y="71627"/>
                </a:lnTo>
                <a:lnTo>
                  <a:pt x="36575" y="71627"/>
                </a:lnTo>
                <a:lnTo>
                  <a:pt x="30479" y="70103"/>
                </a:lnTo>
                <a:lnTo>
                  <a:pt x="24383" y="65531"/>
                </a:lnTo>
                <a:lnTo>
                  <a:pt x="25907" y="67055"/>
                </a:lnTo>
                <a:lnTo>
                  <a:pt x="25907" y="77723"/>
                </a:lnTo>
                <a:lnTo>
                  <a:pt x="27431" y="79247"/>
                </a:lnTo>
                <a:lnTo>
                  <a:pt x="42671" y="82295"/>
                </a:lnTo>
                <a:lnTo>
                  <a:pt x="44195" y="82295"/>
                </a:lnTo>
                <a:lnTo>
                  <a:pt x="59435" y="79247"/>
                </a:lnTo>
                <a:lnTo>
                  <a:pt x="60959" y="77723"/>
                </a:lnTo>
                <a:lnTo>
                  <a:pt x="60959" y="67055"/>
                </a:lnTo>
                <a:lnTo>
                  <a:pt x="62483" y="65531"/>
                </a:lnTo>
                <a:close/>
              </a:path>
              <a:path w="86995" h="82550">
                <a:moveTo>
                  <a:pt x="62483" y="12191"/>
                </a:moveTo>
                <a:lnTo>
                  <a:pt x="60959" y="10667"/>
                </a:lnTo>
                <a:lnTo>
                  <a:pt x="60959" y="11048"/>
                </a:lnTo>
                <a:lnTo>
                  <a:pt x="62483" y="12191"/>
                </a:lnTo>
                <a:close/>
              </a:path>
              <a:path w="86995" h="82550">
                <a:moveTo>
                  <a:pt x="71627" y="71246"/>
                </a:moveTo>
                <a:lnTo>
                  <a:pt x="71627" y="56387"/>
                </a:lnTo>
                <a:lnTo>
                  <a:pt x="67055" y="62483"/>
                </a:lnTo>
                <a:lnTo>
                  <a:pt x="60959" y="67055"/>
                </a:lnTo>
                <a:lnTo>
                  <a:pt x="60959" y="77723"/>
                </a:lnTo>
                <a:lnTo>
                  <a:pt x="67055" y="74675"/>
                </a:lnTo>
                <a:lnTo>
                  <a:pt x="71627" y="71246"/>
                </a:lnTo>
                <a:close/>
              </a:path>
              <a:path w="86995" h="82550">
                <a:moveTo>
                  <a:pt x="71627" y="21843"/>
                </a:moveTo>
                <a:lnTo>
                  <a:pt x="71627" y="21335"/>
                </a:lnTo>
                <a:lnTo>
                  <a:pt x="70103" y="19811"/>
                </a:lnTo>
                <a:lnTo>
                  <a:pt x="71627" y="21843"/>
                </a:lnTo>
                <a:close/>
              </a:path>
              <a:path w="86995" h="82550">
                <a:moveTo>
                  <a:pt x="76199" y="66547"/>
                </a:moveTo>
                <a:lnTo>
                  <a:pt x="76199" y="45719"/>
                </a:lnTo>
                <a:lnTo>
                  <a:pt x="74675" y="51815"/>
                </a:lnTo>
                <a:lnTo>
                  <a:pt x="70103" y="57911"/>
                </a:lnTo>
                <a:lnTo>
                  <a:pt x="71627" y="56387"/>
                </a:lnTo>
                <a:lnTo>
                  <a:pt x="71627" y="71246"/>
                </a:lnTo>
                <a:lnTo>
                  <a:pt x="73151" y="70103"/>
                </a:lnTo>
                <a:lnTo>
                  <a:pt x="74675" y="68579"/>
                </a:lnTo>
                <a:lnTo>
                  <a:pt x="76199" y="66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34227" y="43388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67627" y="43388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34227" y="47960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167627" y="47960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34227" y="52532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167627" y="52532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634227" y="57104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167627" y="571042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571" y="59435"/>
                </a:moveTo>
                <a:lnTo>
                  <a:pt x="4571" y="27431"/>
                </a:lnTo>
                <a:lnTo>
                  <a:pt x="1523" y="35051"/>
                </a:lnTo>
                <a:lnTo>
                  <a:pt x="0" y="42671"/>
                </a:lnTo>
                <a:lnTo>
                  <a:pt x="0" y="44195"/>
                </a:lnTo>
                <a:lnTo>
                  <a:pt x="1523" y="51815"/>
                </a:lnTo>
                <a:lnTo>
                  <a:pt x="1523" y="53339"/>
                </a:lnTo>
                <a:lnTo>
                  <a:pt x="4571" y="59435"/>
                </a:lnTo>
                <a:close/>
              </a:path>
              <a:path w="86995" h="86995">
                <a:moveTo>
                  <a:pt x="86867" y="44195"/>
                </a:moveTo>
                <a:lnTo>
                  <a:pt x="86867" y="42671"/>
                </a:lnTo>
                <a:lnTo>
                  <a:pt x="83819" y="27431"/>
                </a:lnTo>
                <a:lnTo>
                  <a:pt x="82295" y="25907"/>
                </a:lnTo>
                <a:lnTo>
                  <a:pt x="79247" y="19811"/>
                </a:lnTo>
                <a:lnTo>
                  <a:pt x="74675" y="13715"/>
                </a:lnTo>
                <a:lnTo>
                  <a:pt x="73151" y="12191"/>
                </a:lnTo>
                <a:lnTo>
                  <a:pt x="67055" y="7619"/>
                </a:lnTo>
                <a:lnTo>
                  <a:pt x="60959" y="4571"/>
                </a:lnTo>
                <a:lnTo>
                  <a:pt x="59435" y="4571"/>
                </a:lnTo>
                <a:lnTo>
                  <a:pt x="53339" y="1523"/>
                </a:lnTo>
                <a:lnTo>
                  <a:pt x="51815" y="1523"/>
                </a:lnTo>
                <a:lnTo>
                  <a:pt x="44195" y="0"/>
                </a:lnTo>
                <a:lnTo>
                  <a:pt x="42671" y="0"/>
                </a:lnTo>
                <a:lnTo>
                  <a:pt x="35051" y="1523"/>
                </a:lnTo>
                <a:lnTo>
                  <a:pt x="27431" y="4571"/>
                </a:lnTo>
                <a:lnTo>
                  <a:pt x="25907" y="4571"/>
                </a:lnTo>
                <a:lnTo>
                  <a:pt x="4571" y="25907"/>
                </a:lnTo>
                <a:lnTo>
                  <a:pt x="4571" y="60959"/>
                </a:lnTo>
                <a:lnTo>
                  <a:pt x="7619" y="67055"/>
                </a:lnTo>
                <a:lnTo>
                  <a:pt x="10667" y="71119"/>
                </a:lnTo>
                <a:lnTo>
                  <a:pt x="10667" y="36575"/>
                </a:lnTo>
                <a:lnTo>
                  <a:pt x="12191" y="30479"/>
                </a:lnTo>
                <a:lnTo>
                  <a:pt x="15239" y="26415"/>
                </a:lnTo>
                <a:lnTo>
                  <a:pt x="15239" y="25907"/>
                </a:lnTo>
                <a:lnTo>
                  <a:pt x="19811" y="19811"/>
                </a:lnTo>
                <a:lnTo>
                  <a:pt x="25907" y="15239"/>
                </a:lnTo>
                <a:lnTo>
                  <a:pt x="25907" y="15620"/>
                </a:lnTo>
                <a:lnTo>
                  <a:pt x="30479" y="12191"/>
                </a:lnTo>
                <a:lnTo>
                  <a:pt x="36575" y="10667"/>
                </a:lnTo>
                <a:lnTo>
                  <a:pt x="50291" y="10667"/>
                </a:lnTo>
                <a:lnTo>
                  <a:pt x="56387" y="12191"/>
                </a:lnTo>
                <a:lnTo>
                  <a:pt x="60959" y="15620"/>
                </a:lnTo>
                <a:lnTo>
                  <a:pt x="60959" y="15239"/>
                </a:lnTo>
                <a:lnTo>
                  <a:pt x="67055" y="19811"/>
                </a:lnTo>
                <a:lnTo>
                  <a:pt x="71627" y="25907"/>
                </a:lnTo>
                <a:lnTo>
                  <a:pt x="71627" y="26415"/>
                </a:lnTo>
                <a:lnTo>
                  <a:pt x="74675" y="30479"/>
                </a:lnTo>
                <a:lnTo>
                  <a:pt x="76199" y="36575"/>
                </a:lnTo>
                <a:lnTo>
                  <a:pt x="76199" y="71119"/>
                </a:lnTo>
                <a:lnTo>
                  <a:pt x="79247" y="67055"/>
                </a:lnTo>
                <a:lnTo>
                  <a:pt x="82295" y="60959"/>
                </a:lnTo>
                <a:lnTo>
                  <a:pt x="83819" y="59435"/>
                </a:lnTo>
                <a:lnTo>
                  <a:pt x="86867" y="44195"/>
                </a:lnTo>
                <a:close/>
              </a:path>
              <a:path w="86995" h="86995">
                <a:moveTo>
                  <a:pt x="16763" y="62483"/>
                </a:moveTo>
                <a:lnTo>
                  <a:pt x="12191" y="56387"/>
                </a:lnTo>
                <a:lnTo>
                  <a:pt x="10667" y="50291"/>
                </a:lnTo>
                <a:lnTo>
                  <a:pt x="10667" y="71119"/>
                </a:lnTo>
                <a:lnTo>
                  <a:pt x="12191" y="73151"/>
                </a:lnTo>
                <a:lnTo>
                  <a:pt x="13715" y="74675"/>
                </a:lnTo>
                <a:lnTo>
                  <a:pt x="15239" y="75818"/>
                </a:lnTo>
                <a:lnTo>
                  <a:pt x="15239" y="60959"/>
                </a:lnTo>
                <a:lnTo>
                  <a:pt x="16763" y="62483"/>
                </a:lnTo>
                <a:close/>
              </a:path>
              <a:path w="86995" h="86995">
                <a:moveTo>
                  <a:pt x="16763" y="24383"/>
                </a:moveTo>
                <a:lnTo>
                  <a:pt x="15239" y="25907"/>
                </a:lnTo>
                <a:lnTo>
                  <a:pt x="15239" y="26415"/>
                </a:lnTo>
                <a:lnTo>
                  <a:pt x="16763" y="24383"/>
                </a:lnTo>
                <a:close/>
              </a:path>
              <a:path w="86995" h="86995">
                <a:moveTo>
                  <a:pt x="25907" y="82295"/>
                </a:moveTo>
                <a:lnTo>
                  <a:pt x="25907" y="71627"/>
                </a:lnTo>
                <a:lnTo>
                  <a:pt x="19811" y="67055"/>
                </a:lnTo>
                <a:lnTo>
                  <a:pt x="15239" y="60959"/>
                </a:lnTo>
                <a:lnTo>
                  <a:pt x="15239" y="75818"/>
                </a:lnTo>
                <a:lnTo>
                  <a:pt x="19811" y="79247"/>
                </a:lnTo>
                <a:lnTo>
                  <a:pt x="25907" y="82295"/>
                </a:lnTo>
                <a:close/>
              </a:path>
              <a:path w="86995" h="86995">
                <a:moveTo>
                  <a:pt x="25907" y="15620"/>
                </a:moveTo>
                <a:lnTo>
                  <a:pt x="25907" y="15239"/>
                </a:lnTo>
                <a:lnTo>
                  <a:pt x="24383" y="16763"/>
                </a:lnTo>
                <a:lnTo>
                  <a:pt x="25907" y="15620"/>
                </a:lnTo>
                <a:close/>
              </a:path>
              <a:path w="86995" h="86995">
                <a:moveTo>
                  <a:pt x="62483" y="70103"/>
                </a:moveTo>
                <a:lnTo>
                  <a:pt x="56387" y="74675"/>
                </a:lnTo>
                <a:lnTo>
                  <a:pt x="50291" y="76199"/>
                </a:lnTo>
                <a:lnTo>
                  <a:pt x="36575" y="76199"/>
                </a:lnTo>
                <a:lnTo>
                  <a:pt x="30479" y="74675"/>
                </a:lnTo>
                <a:lnTo>
                  <a:pt x="24383" y="70103"/>
                </a:lnTo>
                <a:lnTo>
                  <a:pt x="25907" y="71627"/>
                </a:lnTo>
                <a:lnTo>
                  <a:pt x="25907" y="82295"/>
                </a:lnTo>
                <a:lnTo>
                  <a:pt x="27431" y="83819"/>
                </a:lnTo>
                <a:lnTo>
                  <a:pt x="42671" y="86867"/>
                </a:lnTo>
                <a:lnTo>
                  <a:pt x="44195" y="86867"/>
                </a:lnTo>
                <a:lnTo>
                  <a:pt x="59435" y="83819"/>
                </a:lnTo>
                <a:lnTo>
                  <a:pt x="60959" y="82295"/>
                </a:lnTo>
                <a:lnTo>
                  <a:pt x="60959" y="71627"/>
                </a:lnTo>
                <a:lnTo>
                  <a:pt x="62483" y="70103"/>
                </a:lnTo>
                <a:close/>
              </a:path>
              <a:path w="86995" h="86995">
                <a:moveTo>
                  <a:pt x="62483" y="16763"/>
                </a:moveTo>
                <a:lnTo>
                  <a:pt x="60959" y="15239"/>
                </a:lnTo>
                <a:lnTo>
                  <a:pt x="60959" y="15620"/>
                </a:lnTo>
                <a:lnTo>
                  <a:pt x="62483" y="16763"/>
                </a:lnTo>
                <a:close/>
              </a:path>
              <a:path w="86995" h="86995">
                <a:moveTo>
                  <a:pt x="71627" y="75818"/>
                </a:moveTo>
                <a:lnTo>
                  <a:pt x="71627" y="60959"/>
                </a:lnTo>
                <a:lnTo>
                  <a:pt x="67055" y="67055"/>
                </a:lnTo>
                <a:lnTo>
                  <a:pt x="60959" y="71627"/>
                </a:lnTo>
                <a:lnTo>
                  <a:pt x="60959" y="82295"/>
                </a:lnTo>
                <a:lnTo>
                  <a:pt x="67055" y="79247"/>
                </a:lnTo>
                <a:lnTo>
                  <a:pt x="71627" y="75818"/>
                </a:lnTo>
                <a:close/>
              </a:path>
              <a:path w="86995" h="86995">
                <a:moveTo>
                  <a:pt x="71627" y="26415"/>
                </a:moveTo>
                <a:lnTo>
                  <a:pt x="71627" y="25907"/>
                </a:lnTo>
                <a:lnTo>
                  <a:pt x="70103" y="24383"/>
                </a:lnTo>
                <a:lnTo>
                  <a:pt x="71627" y="26415"/>
                </a:lnTo>
                <a:close/>
              </a:path>
              <a:path w="86995" h="86995">
                <a:moveTo>
                  <a:pt x="76199" y="71119"/>
                </a:moveTo>
                <a:lnTo>
                  <a:pt x="76199" y="50291"/>
                </a:lnTo>
                <a:lnTo>
                  <a:pt x="74675" y="56387"/>
                </a:lnTo>
                <a:lnTo>
                  <a:pt x="70103" y="62483"/>
                </a:lnTo>
                <a:lnTo>
                  <a:pt x="71627" y="60959"/>
                </a:lnTo>
                <a:lnTo>
                  <a:pt x="71627" y="75818"/>
                </a:lnTo>
                <a:lnTo>
                  <a:pt x="73151" y="74675"/>
                </a:lnTo>
                <a:lnTo>
                  <a:pt x="74675" y="73151"/>
                </a:lnTo>
                <a:lnTo>
                  <a:pt x="76199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2423" y="343407"/>
            <a:ext cx="6115050" cy="13411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76425" marR="5080" indent="-1864360">
              <a:lnSpc>
                <a:spcPct val="100000"/>
              </a:lnSpc>
            </a:pPr>
            <a:r>
              <a:rPr dirty="0" sz="4400"/>
              <a:t>Finite Differences:</a:t>
            </a:r>
            <a:r>
              <a:rPr dirty="0" sz="4400" spc="-120"/>
              <a:t> </a:t>
            </a:r>
            <a:r>
              <a:rPr dirty="0" sz="4400" spc="-5"/>
              <a:t>Serial  </a:t>
            </a:r>
            <a:r>
              <a:rPr dirty="0" sz="4400" spc="-5"/>
              <a:t>Algorithm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finitediff()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/>
              <a:t>{</a:t>
            </a:r>
          </a:p>
          <a:p>
            <a:pPr marL="354965">
              <a:lnSpc>
                <a:spcPct val="100000"/>
              </a:lnSpc>
              <a:spcBef>
                <a:spcPts val="480"/>
              </a:spcBef>
            </a:pPr>
            <a:r>
              <a:rPr dirty="0" spc="-5"/>
              <a:t>for (t=0;t&lt;T;t++)</a:t>
            </a:r>
            <a:r>
              <a:rPr dirty="0" spc="-155"/>
              <a:t> </a:t>
            </a:r>
            <a:r>
              <a:rPr dirty="0"/>
              <a:t>{</a:t>
            </a: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dirty="0" spc="-5"/>
              <a:t>for (i=0;i&lt;n;i++)</a:t>
            </a:r>
            <a:r>
              <a:rPr dirty="0" spc="-114"/>
              <a:t> </a:t>
            </a:r>
            <a:r>
              <a:rPr dirty="0"/>
              <a:t>{</a:t>
            </a:r>
          </a:p>
          <a:p>
            <a:pPr marL="1344295">
              <a:lnSpc>
                <a:spcPct val="100000"/>
              </a:lnSpc>
              <a:spcBef>
                <a:spcPts val="480"/>
              </a:spcBef>
            </a:pPr>
            <a:r>
              <a:rPr dirty="0" spc="-5"/>
              <a:t>for (j=0;j&lt;n;j++)</a:t>
            </a:r>
            <a:r>
              <a:rPr dirty="0" spc="-105"/>
              <a:t> </a:t>
            </a:r>
            <a:r>
              <a:rPr dirty="0"/>
              <a:t>{</a:t>
            </a:r>
          </a:p>
          <a:p>
            <a:pPr marL="1840864">
              <a:lnSpc>
                <a:spcPct val="100000"/>
              </a:lnSpc>
              <a:spcBef>
                <a:spcPts val="480"/>
              </a:spcBef>
            </a:pPr>
            <a:r>
              <a:rPr dirty="0" spc="-5"/>
              <a:t>x[i,j]=w_1*(x[i,j-1]+x[i,j+1]+x[i-1,j]+x[i+1,j]+w_2*x[i,j];</a:t>
            </a:r>
          </a:p>
          <a:p>
            <a:pPr marL="1324610">
              <a:lnSpc>
                <a:spcPct val="100000"/>
              </a:lnSpc>
              <a:spcBef>
                <a:spcPts val="400"/>
              </a:spcBef>
            </a:pPr>
            <a:r>
              <a:rPr dirty="0" sz="1600" spc="-5"/>
              <a:t>}</a:t>
            </a:r>
            <a:endParaRPr sz="1600"/>
          </a:p>
          <a:p>
            <a:pPr marL="926465">
              <a:lnSpc>
                <a:spcPct val="100000"/>
              </a:lnSpc>
              <a:spcBef>
                <a:spcPts val="380"/>
              </a:spcBef>
            </a:pPr>
            <a:r>
              <a:rPr dirty="0" sz="1600" spc="-5"/>
              <a:t>}</a:t>
            </a:r>
            <a:endParaRPr sz="1600"/>
          </a:p>
          <a:p>
            <a:pPr marL="354965">
              <a:lnSpc>
                <a:spcPct val="100000"/>
              </a:lnSpc>
              <a:spcBef>
                <a:spcPts val="380"/>
              </a:spcBef>
            </a:pPr>
            <a:r>
              <a:rPr dirty="0" sz="1600" spc="-5"/>
              <a:t>}</a:t>
            </a:r>
            <a:endParaRPr sz="1600"/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-5"/>
              <a:t>}</a:t>
            </a:r>
            <a:endParaRPr sz="1600"/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1" y="343407"/>
            <a:ext cx="6550659" cy="1369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4230" marR="5080" indent="-2082164">
              <a:lnSpc>
                <a:spcPct val="100000"/>
              </a:lnSpc>
            </a:pPr>
            <a:r>
              <a:rPr dirty="0" sz="4400"/>
              <a:t>Finite Differences:</a:t>
            </a:r>
            <a:r>
              <a:rPr dirty="0" sz="4400" spc="-110"/>
              <a:t> </a:t>
            </a:r>
            <a:r>
              <a:rPr dirty="0" sz="4400" spc="-5"/>
              <a:t>Parallel  </a:t>
            </a:r>
            <a:r>
              <a:rPr dirty="0" sz="4400" spc="-5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64639" y="2308859"/>
            <a:ext cx="83820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Arial"/>
                <a:cs typeface="Arial"/>
              </a:rPr>
              <a:t>po</a:t>
            </a:r>
            <a:r>
              <a:rPr dirty="0" sz="2400" spc="-10">
                <a:latin typeface="Arial"/>
                <a:cs typeface="Arial"/>
              </a:rPr>
              <a:t>i</a:t>
            </a:r>
            <a:r>
              <a:rPr dirty="0" sz="2400" spc="-10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58455" y="2394203"/>
            <a:ext cx="32384" cy="18415"/>
          </a:xfrm>
          <a:custGeom>
            <a:avLst/>
            <a:gdLst/>
            <a:ahLst/>
            <a:cxnLst/>
            <a:rect l="l" t="t" r="r" b="b"/>
            <a:pathLst>
              <a:path w="32384" h="18414">
                <a:moveTo>
                  <a:pt x="0" y="18287"/>
                </a:moveTo>
                <a:lnTo>
                  <a:pt x="32003" y="0"/>
                </a:lnTo>
              </a:path>
            </a:pathLst>
          </a:custGeom>
          <a:ln w="10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0459" y="2398775"/>
            <a:ext cx="47625" cy="106680"/>
          </a:xfrm>
          <a:custGeom>
            <a:avLst/>
            <a:gdLst/>
            <a:ahLst/>
            <a:cxnLst/>
            <a:rect l="l" t="t" r="r" b="b"/>
            <a:pathLst>
              <a:path w="47625" h="106680">
                <a:moveTo>
                  <a:pt x="0" y="0"/>
                </a:moveTo>
                <a:lnTo>
                  <a:pt x="47243" y="106679"/>
                </a:lnTo>
              </a:path>
            </a:pathLst>
          </a:custGeom>
          <a:ln w="207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42276" y="2199132"/>
            <a:ext cx="251460" cy="306705"/>
          </a:xfrm>
          <a:custGeom>
            <a:avLst/>
            <a:gdLst/>
            <a:ahLst/>
            <a:cxnLst/>
            <a:rect l="l" t="t" r="r" b="b"/>
            <a:pathLst>
              <a:path w="251459" h="306705">
                <a:moveTo>
                  <a:pt x="0" y="306323"/>
                </a:moveTo>
                <a:lnTo>
                  <a:pt x="60959" y="0"/>
                </a:lnTo>
                <a:lnTo>
                  <a:pt x="251459" y="0"/>
                </a:lnTo>
              </a:path>
            </a:pathLst>
          </a:custGeom>
          <a:ln w="10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52815" y="2394203"/>
            <a:ext cx="32384" cy="18415"/>
          </a:xfrm>
          <a:custGeom>
            <a:avLst/>
            <a:gdLst/>
            <a:ahLst/>
            <a:cxnLst/>
            <a:rect l="l" t="t" r="r" b="b"/>
            <a:pathLst>
              <a:path w="32384" h="18414">
                <a:moveTo>
                  <a:pt x="0" y="18287"/>
                </a:moveTo>
                <a:lnTo>
                  <a:pt x="32003" y="0"/>
                </a:lnTo>
              </a:path>
            </a:pathLst>
          </a:custGeom>
          <a:ln w="10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84819" y="2398775"/>
            <a:ext cx="45720" cy="106680"/>
          </a:xfrm>
          <a:custGeom>
            <a:avLst/>
            <a:gdLst/>
            <a:ahLst/>
            <a:cxnLst/>
            <a:rect l="l" t="t" r="r" b="b"/>
            <a:pathLst>
              <a:path w="45720" h="106680">
                <a:moveTo>
                  <a:pt x="0" y="0"/>
                </a:moveTo>
                <a:lnTo>
                  <a:pt x="45719" y="106679"/>
                </a:lnTo>
              </a:path>
            </a:pathLst>
          </a:custGeom>
          <a:ln w="207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36635" y="2199132"/>
            <a:ext cx="250190" cy="306705"/>
          </a:xfrm>
          <a:custGeom>
            <a:avLst/>
            <a:gdLst/>
            <a:ahLst/>
            <a:cxnLst/>
            <a:rect l="l" t="t" r="r" b="b"/>
            <a:pathLst>
              <a:path w="250190" h="306705">
                <a:moveTo>
                  <a:pt x="0" y="306323"/>
                </a:moveTo>
                <a:lnTo>
                  <a:pt x="60959" y="0"/>
                </a:lnTo>
                <a:lnTo>
                  <a:pt x="249935" y="0"/>
                </a:lnTo>
              </a:path>
            </a:pathLst>
          </a:custGeom>
          <a:ln w="10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639301" y="2192273"/>
            <a:ext cx="74422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05155" algn="l"/>
              </a:tabLst>
            </a:pPr>
            <a:r>
              <a:rPr dirty="0" sz="1950" spc="15" i="1">
                <a:latin typeface="Times New Roman"/>
                <a:cs typeface="Times New Roman"/>
              </a:rPr>
              <a:t>p</a:t>
            </a:r>
            <a:r>
              <a:rPr dirty="0" sz="1950" spc="15" i="1">
                <a:latin typeface="Times New Roman"/>
                <a:cs typeface="Times New Roman"/>
              </a:rPr>
              <a:t>	</a:t>
            </a:r>
            <a:r>
              <a:rPr dirty="0" sz="1950" spc="15" i="1">
                <a:latin typeface="Times New Roman"/>
                <a:cs typeface="Times New Roman"/>
              </a:rPr>
              <a:t>p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1739" y="1943099"/>
            <a:ext cx="719899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6210300" algn="l"/>
                <a:tab pos="7185659" algn="l"/>
              </a:tabLst>
            </a:pPr>
            <a:r>
              <a:rPr dirty="0" sz="2400" spc="-5">
                <a:latin typeface="Arial"/>
                <a:cs typeface="Arial"/>
              </a:rPr>
              <a:t>Each processor computes on a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sub-grid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	</a:t>
            </a:r>
            <a:r>
              <a:rPr dirty="0" baseline="39886" sz="2925" spc="22" i="1" u="sng">
                <a:latin typeface="Times New Roman"/>
                <a:cs typeface="Times New Roman"/>
              </a:rPr>
              <a:t>n   </a:t>
            </a:r>
            <a:r>
              <a:rPr dirty="0" baseline="4273" sz="2925" spc="22">
                <a:latin typeface="Symbol"/>
                <a:cs typeface="Symbol"/>
              </a:rPr>
              <a:t></a:t>
            </a:r>
            <a:r>
              <a:rPr dirty="0" baseline="4273" sz="2925" spc="22">
                <a:latin typeface="Times New Roman"/>
                <a:cs typeface="Times New Roman"/>
              </a:rPr>
              <a:t> </a:t>
            </a:r>
            <a:r>
              <a:rPr dirty="0" baseline="4273" sz="2925" spc="112">
                <a:latin typeface="Times New Roman"/>
                <a:cs typeface="Times New Roman"/>
              </a:rPr>
              <a:t> </a:t>
            </a:r>
            <a:r>
              <a:rPr dirty="0" baseline="39886" sz="2925" spc="22" i="1" u="sng">
                <a:latin typeface="Times New Roman"/>
                <a:cs typeface="Times New Roman"/>
              </a:rPr>
              <a:t>n	</a:t>
            </a:r>
            <a:endParaRPr baseline="39886" sz="29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15027" y="5253227"/>
            <a:ext cx="1534667" cy="925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5027" y="4186427"/>
            <a:ext cx="1534667" cy="925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62427" y="5253227"/>
            <a:ext cx="1534667" cy="9250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62427" y="4186427"/>
            <a:ext cx="1534667" cy="9250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67000" y="5182361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199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29100" y="4191000"/>
            <a:ext cx="76200" cy="2133600"/>
          </a:xfrm>
          <a:custGeom>
            <a:avLst/>
            <a:gdLst/>
            <a:ahLst/>
            <a:cxnLst/>
            <a:rect l="l" t="t" r="r" b="b"/>
            <a:pathLst>
              <a:path w="76200" h="21336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44195" y="64007"/>
                </a:lnTo>
                <a:lnTo>
                  <a:pt x="44195" y="76199"/>
                </a:lnTo>
                <a:lnTo>
                  <a:pt x="76199" y="76199"/>
                </a:lnTo>
                <a:close/>
              </a:path>
              <a:path w="76200" h="2133600">
                <a:moveTo>
                  <a:pt x="76199" y="2057399"/>
                </a:moveTo>
                <a:lnTo>
                  <a:pt x="0" y="2057399"/>
                </a:lnTo>
                <a:lnTo>
                  <a:pt x="33527" y="2124455"/>
                </a:lnTo>
                <a:lnTo>
                  <a:pt x="33527" y="2071115"/>
                </a:lnTo>
                <a:lnTo>
                  <a:pt x="44195" y="2071115"/>
                </a:lnTo>
                <a:lnTo>
                  <a:pt x="44195" y="2121407"/>
                </a:lnTo>
                <a:lnTo>
                  <a:pt x="76199" y="2057399"/>
                </a:lnTo>
                <a:close/>
              </a:path>
              <a:path w="76200" h="2133600">
                <a:moveTo>
                  <a:pt x="44195" y="76199"/>
                </a:moveTo>
                <a:lnTo>
                  <a:pt x="44195" y="64007"/>
                </a:lnTo>
                <a:lnTo>
                  <a:pt x="33527" y="64007"/>
                </a:lnTo>
                <a:lnTo>
                  <a:pt x="33527" y="76199"/>
                </a:lnTo>
                <a:lnTo>
                  <a:pt x="44195" y="76199"/>
                </a:lnTo>
                <a:close/>
              </a:path>
              <a:path w="76200" h="2133600">
                <a:moveTo>
                  <a:pt x="44195" y="2057399"/>
                </a:moveTo>
                <a:lnTo>
                  <a:pt x="44195" y="76199"/>
                </a:lnTo>
                <a:lnTo>
                  <a:pt x="33527" y="76199"/>
                </a:lnTo>
                <a:lnTo>
                  <a:pt x="33527" y="2057399"/>
                </a:lnTo>
                <a:lnTo>
                  <a:pt x="44195" y="2057399"/>
                </a:lnTo>
                <a:close/>
              </a:path>
              <a:path w="76200" h="2133600">
                <a:moveTo>
                  <a:pt x="44195" y="2121407"/>
                </a:moveTo>
                <a:lnTo>
                  <a:pt x="44195" y="2071115"/>
                </a:lnTo>
                <a:lnTo>
                  <a:pt x="33527" y="2071115"/>
                </a:lnTo>
                <a:lnTo>
                  <a:pt x="33527" y="2124455"/>
                </a:lnTo>
                <a:lnTo>
                  <a:pt x="38099" y="2133599"/>
                </a:lnTo>
                <a:lnTo>
                  <a:pt x="44195" y="2121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14800" y="46101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64007" y="70103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381000" h="76200">
                <a:moveTo>
                  <a:pt x="318515" y="44195"/>
                </a:moveTo>
                <a:lnTo>
                  <a:pt x="318515" y="33527"/>
                </a:lnTo>
                <a:lnTo>
                  <a:pt x="64007" y="33527"/>
                </a:lnTo>
                <a:lnTo>
                  <a:pt x="64007" y="44195"/>
                </a:lnTo>
                <a:lnTo>
                  <a:pt x="318515" y="44195"/>
                </a:lnTo>
                <a:close/>
              </a:path>
              <a:path w="381000" h="76200">
                <a:moveTo>
                  <a:pt x="76199" y="76199"/>
                </a:moveTo>
                <a:lnTo>
                  <a:pt x="76199" y="44195"/>
                </a:lnTo>
                <a:lnTo>
                  <a:pt x="64007" y="44195"/>
                </a:lnTo>
                <a:lnTo>
                  <a:pt x="64007" y="70103"/>
                </a:lnTo>
                <a:lnTo>
                  <a:pt x="76199" y="76199"/>
                </a:lnTo>
                <a:close/>
              </a:path>
              <a:path w="381000" h="76200">
                <a:moveTo>
                  <a:pt x="380999" y="38099"/>
                </a:moveTo>
                <a:lnTo>
                  <a:pt x="304799" y="0"/>
                </a:lnTo>
                <a:lnTo>
                  <a:pt x="304799" y="33527"/>
                </a:lnTo>
                <a:lnTo>
                  <a:pt x="318515" y="33527"/>
                </a:lnTo>
                <a:lnTo>
                  <a:pt x="318515" y="69341"/>
                </a:lnTo>
                <a:lnTo>
                  <a:pt x="380999" y="38099"/>
                </a:lnTo>
                <a:close/>
              </a:path>
              <a:path w="381000" h="76200">
                <a:moveTo>
                  <a:pt x="318515" y="69341"/>
                </a:moveTo>
                <a:lnTo>
                  <a:pt x="318515" y="44195"/>
                </a:lnTo>
                <a:lnTo>
                  <a:pt x="304799" y="44195"/>
                </a:lnTo>
                <a:lnTo>
                  <a:pt x="304799" y="76199"/>
                </a:lnTo>
                <a:lnTo>
                  <a:pt x="3185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19500" y="49530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44195" y="64007"/>
                </a:lnTo>
                <a:lnTo>
                  <a:pt x="44195" y="76199"/>
                </a:lnTo>
                <a:lnTo>
                  <a:pt x="76199" y="76199"/>
                </a:lnTo>
                <a:close/>
              </a:path>
              <a:path w="76200" h="457200">
                <a:moveTo>
                  <a:pt x="76199" y="380999"/>
                </a:moveTo>
                <a:lnTo>
                  <a:pt x="0" y="380999"/>
                </a:lnTo>
                <a:lnTo>
                  <a:pt x="33527" y="448055"/>
                </a:lnTo>
                <a:lnTo>
                  <a:pt x="33527" y="394715"/>
                </a:lnTo>
                <a:lnTo>
                  <a:pt x="44195" y="394715"/>
                </a:lnTo>
                <a:lnTo>
                  <a:pt x="44195" y="445007"/>
                </a:lnTo>
                <a:lnTo>
                  <a:pt x="76199" y="380999"/>
                </a:lnTo>
                <a:close/>
              </a:path>
              <a:path w="76200" h="457200">
                <a:moveTo>
                  <a:pt x="44195" y="76199"/>
                </a:moveTo>
                <a:lnTo>
                  <a:pt x="44195" y="64007"/>
                </a:lnTo>
                <a:lnTo>
                  <a:pt x="33527" y="64007"/>
                </a:lnTo>
                <a:lnTo>
                  <a:pt x="33527" y="76199"/>
                </a:lnTo>
                <a:lnTo>
                  <a:pt x="44195" y="76199"/>
                </a:lnTo>
                <a:close/>
              </a:path>
              <a:path w="76200" h="457200">
                <a:moveTo>
                  <a:pt x="44195" y="380999"/>
                </a:moveTo>
                <a:lnTo>
                  <a:pt x="44195" y="76199"/>
                </a:lnTo>
                <a:lnTo>
                  <a:pt x="33527" y="76199"/>
                </a:lnTo>
                <a:lnTo>
                  <a:pt x="33527" y="380999"/>
                </a:lnTo>
                <a:lnTo>
                  <a:pt x="44195" y="380999"/>
                </a:lnTo>
                <a:close/>
              </a:path>
              <a:path w="76200" h="457200">
                <a:moveTo>
                  <a:pt x="44195" y="445007"/>
                </a:moveTo>
                <a:lnTo>
                  <a:pt x="44195" y="394715"/>
                </a:lnTo>
                <a:lnTo>
                  <a:pt x="33527" y="394715"/>
                </a:lnTo>
                <a:lnTo>
                  <a:pt x="33527" y="448055"/>
                </a:lnTo>
                <a:lnTo>
                  <a:pt x="38099" y="457199"/>
                </a:lnTo>
                <a:lnTo>
                  <a:pt x="44195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14800" y="59817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64007" y="70103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381000" h="76200">
                <a:moveTo>
                  <a:pt x="318515" y="44195"/>
                </a:moveTo>
                <a:lnTo>
                  <a:pt x="318515" y="33527"/>
                </a:lnTo>
                <a:lnTo>
                  <a:pt x="64007" y="33527"/>
                </a:lnTo>
                <a:lnTo>
                  <a:pt x="64007" y="44195"/>
                </a:lnTo>
                <a:lnTo>
                  <a:pt x="318515" y="44195"/>
                </a:lnTo>
                <a:close/>
              </a:path>
              <a:path w="381000" h="76200">
                <a:moveTo>
                  <a:pt x="76199" y="76199"/>
                </a:moveTo>
                <a:lnTo>
                  <a:pt x="76199" y="44195"/>
                </a:lnTo>
                <a:lnTo>
                  <a:pt x="64007" y="44195"/>
                </a:lnTo>
                <a:lnTo>
                  <a:pt x="64007" y="70103"/>
                </a:lnTo>
                <a:lnTo>
                  <a:pt x="76199" y="76199"/>
                </a:lnTo>
                <a:close/>
              </a:path>
              <a:path w="381000" h="76200">
                <a:moveTo>
                  <a:pt x="380999" y="38099"/>
                </a:moveTo>
                <a:lnTo>
                  <a:pt x="304799" y="0"/>
                </a:lnTo>
                <a:lnTo>
                  <a:pt x="304799" y="33527"/>
                </a:lnTo>
                <a:lnTo>
                  <a:pt x="318515" y="33527"/>
                </a:lnTo>
                <a:lnTo>
                  <a:pt x="318515" y="69341"/>
                </a:lnTo>
                <a:lnTo>
                  <a:pt x="380999" y="38099"/>
                </a:lnTo>
                <a:close/>
              </a:path>
              <a:path w="381000" h="76200">
                <a:moveTo>
                  <a:pt x="318515" y="69341"/>
                </a:moveTo>
                <a:lnTo>
                  <a:pt x="318515" y="44195"/>
                </a:lnTo>
                <a:lnTo>
                  <a:pt x="304799" y="44195"/>
                </a:lnTo>
                <a:lnTo>
                  <a:pt x="304799" y="76199"/>
                </a:lnTo>
                <a:lnTo>
                  <a:pt x="3185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95900" y="49530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44195" y="64007"/>
                </a:lnTo>
                <a:lnTo>
                  <a:pt x="44195" y="76199"/>
                </a:lnTo>
                <a:lnTo>
                  <a:pt x="76199" y="76199"/>
                </a:lnTo>
                <a:close/>
              </a:path>
              <a:path w="76200" h="457200">
                <a:moveTo>
                  <a:pt x="76199" y="380999"/>
                </a:moveTo>
                <a:lnTo>
                  <a:pt x="0" y="380999"/>
                </a:lnTo>
                <a:lnTo>
                  <a:pt x="33527" y="448055"/>
                </a:lnTo>
                <a:lnTo>
                  <a:pt x="33527" y="394715"/>
                </a:lnTo>
                <a:lnTo>
                  <a:pt x="44195" y="394715"/>
                </a:lnTo>
                <a:lnTo>
                  <a:pt x="44195" y="445007"/>
                </a:lnTo>
                <a:lnTo>
                  <a:pt x="76199" y="380999"/>
                </a:lnTo>
                <a:close/>
              </a:path>
              <a:path w="76200" h="457200">
                <a:moveTo>
                  <a:pt x="44195" y="76199"/>
                </a:moveTo>
                <a:lnTo>
                  <a:pt x="44195" y="64007"/>
                </a:lnTo>
                <a:lnTo>
                  <a:pt x="33527" y="64007"/>
                </a:lnTo>
                <a:lnTo>
                  <a:pt x="33527" y="76199"/>
                </a:lnTo>
                <a:lnTo>
                  <a:pt x="44195" y="76199"/>
                </a:lnTo>
                <a:close/>
              </a:path>
              <a:path w="76200" h="457200">
                <a:moveTo>
                  <a:pt x="44195" y="380999"/>
                </a:moveTo>
                <a:lnTo>
                  <a:pt x="44195" y="76199"/>
                </a:lnTo>
                <a:lnTo>
                  <a:pt x="33527" y="76199"/>
                </a:lnTo>
                <a:lnTo>
                  <a:pt x="33527" y="380999"/>
                </a:lnTo>
                <a:lnTo>
                  <a:pt x="44195" y="380999"/>
                </a:lnTo>
                <a:close/>
              </a:path>
              <a:path w="76200" h="457200">
                <a:moveTo>
                  <a:pt x="44195" y="445007"/>
                </a:moveTo>
                <a:lnTo>
                  <a:pt x="44195" y="394715"/>
                </a:lnTo>
                <a:lnTo>
                  <a:pt x="33527" y="394715"/>
                </a:lnTo>
                <a:lnTo>
                  <a:pt x="33527" y="448055"/>
                </a:lnTo>
                <a:lnTo>
                  <a:pt x="38099" y="457199"/>
                </a:lnTo>
                <a:lnTo>
                  <a:pt x="44195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00300" y="4191000"/>
            <a:ext cx="76200" cy="990600"/>
          </a:xfrm>
          <a:custGeom>
            <a:avLst/>
            <a:gdLst/>
            <a:ahLst/>
            <a:cxnLst/>
            <a:rect l="l" t="t" r="r" b="b"/>
            <a:pathLst>
              <a:path w="76200" h="9906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44195" y="64007"/>
                </a:lnTo>
                <a:lnTo>
                  <a:pt x="44195" y="76199"/>
                </a:lnTo>
                <a:lnTo>
                  <a:pt x="76199" y="76199"/>
                </a:lnTo>
                <a:close/>
              </a:path>
              <a:path w="76200" h="990600">
                <a:moveTo>
                  <a:pt x="76199" y="914399"/>
                </a:moveTo>
                <a:lnTo>
                  <a:pt x="0" y="914399"/>
                </a:lnTo>
                <a:lnTo>
                  <a:pt x="33527" y="981455"/>
                </a:lnTo>
                <a:lnTo>
                  <a:pt x="33527" y="928115"/>
                </a:lnTo>
                <a:lnTo>
                  <a:pt x="44195" y="928115"/>
                </a:lnTo>
                <a:lnTo>
                  <a:pt x="44195" y="978407"/>
                </a:lnTo>
                <a:lnTo>
                  <a:pt x="76199" y="914399"/>
                </a:lnTo>
                <a:close/>
              </a:path>
              <a:path w="76200" h="990600">
                <a:moveTo>
                  <a:pt x="44195" y="76199"/>
                </a:moveTo>
                <a:lnTo>
                  <a:pt x="44195" y="64007"/>
                </a:lnTo>
                <a:lnTo>
                  <a:pt x="33527" y="64007"/>
                </a:lnTo>
                <a:lnTo>
                  <a:pt x="33527" y="76199"/>
                </a:lnTo>
                <a:lnTo>
                  <a:pt x="44195" y="76199"/>
                </a:lnTo>
                <a:close/>
              </a:path>
              <a:path w="76200" h="990600">
                <a:moveTo>
                  <a:pt x="44195" y="914399"/>
                </a:moveTo>
                <a:lnTo>
                  <a:pt x="44195" y="76199"/>
                </a:lnTo>
                <a:lnTo>
                  <a:pt x="33527" y="76199"/>
                </a:lnTo>
                <a:lnTo>
                  <a:pt x="33527" y="914399"/>
                </a:lnTo>
                <a:lnTo>
                  <a:pt x="44195" y="914399"/>
                </a:lnTo>
                <a:close/>
              </a:path>
              <a:path w="76200" h="990600">
                <a:moveTo>
                  <a:pt x="44195" y="978407"/>
                </a:moveTo>
                <a:lnTo>
                  <a:pt x="44195" y="928115"/>
                </a:lnTo>
                <a:lnTo>
                  <a:pt x="33527" y="928115"/>
                </a:lnTo>
                <a:lnTo>
                  <a:pt x="33527" y="981455"/>
                </a:lnTo>
                <a:lnTo>
                  <a:pt x="38099" y="990599"/>
                </a:lnTo>
                <a:lnTo>
                  <a:pt x="44195" y="978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62911" y="4828032"/>
            <a:ext cx="27940" cy="15240"/>
          </a:xfrm>
          <a:custGeom>
            <a:avLst/>
            <a:gdLst/>
            <a:ahLst/>
            <a:cxnLst/>
            <a:rect l="l" t="t" r="r" b="b"/>
            <a:pathLst>
              <a:path w="27939" h="15239">
                <a:moveTo>
                  <a:pt x="0" y="15239"/>
                </a:moveTo>
                <a:lnTo>
                  <a:pt x="27431" y="0"/>
                </a:lnTo>
              </a:path>
            </a:pathLst>
          </a:custGeom>
          <a:ln w="89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90344" y="4832603"/>
            <a:ext cx="40005" cy="90170"/>
          </a:xfrm>
          <a:custGeom>
            <a:avLst/>
            <a:gdLst/>
            <a:ahLst/>
            <a:cxnLst/>
            <a:rect l="l" t="t" r="r" b="b"/>
            <a:pathLst>
              <a:path w="40005" h="90170">
                <a:moveTo>
                  <a:pt x="0" y="0"/>
                </a:moveTo>
                <a:lnTo>
                  <a:pt x="39623" y="89915"/>
                </a:lnTo>
              </a:path>
            </a:pathLst>
          </a:custGeom>
          <a:ln w="178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34539" y="4660391"/>
            <a:ext cx="215265" cy="262255"/>
          </a:xfrm>
          <a:custGeom>
            <a:avLst/>
            <a:gdLst/>
            <a:ahLst/>
            <a:cxnLst/>
            <a:rect l="l" t="t" r="r" b="b"/>
            <a:pathLst>
              <a:path w="215264" h="262254">
                <a:moveTo>
                  <a:pt x="0" y="262127"/>
                </a:moveTo>
                <a:lnTo>
                  <a:pt x="53339" y="0"/>
                </a:lnTo>
                <a:lnTo>
                  <a:pt x="214883" y="0"/>
                </a:lnTo>
              </a:path>
            </a:pathLst>
          </a:custGeom>
          <a:ln w="89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40051" y="4629911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59" y="0"/>
                </a:lnTo>
              </a:path>
            </a:pathLst>
          </a:custGeom>
          <a:ln w="89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221739" y="2747770"/>
            <a:ext cx="7112000" cy="2183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Synch between processors after every iteration  ensures correct values being used for subsequent  iterations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3300">
              <a:latin typeface="Times New Roman"/>
              <a:cs typeface="Times New Roman"/>
            </a:endParaRPr>
          </a:p>
          <a:p>
            <a:pPr marL="830580">
              <a:lnSpc>
                <a:spcPct val="100000"/>
              </a:lnSpc>
            </a:pPr>
            <a:r>
              <a:rPr dirty="0" sz="1700" spc="-5" i="1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465"/>
              </a:spcBef>
            </a:pPr>
            <a:r>
              <a:rPr dirty="0" sz="1700" spc="-5" i="1">
                <a:latin typeface="Times New Roman"/>
                <a:cs typeface="Times New Roman"/>
              </a:rPr>
              <a:t>p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40965">
              <a:lnSpc>
                <a:spcPct val="100000"/>
              </a:lnSpc>
            </a:pPr>
            <a:r>
              <a:rPr dirty="0" sz="4400" spc="-5"/>
              <a:t>Speedup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1739" y="2093467"/>
            <a:ext cx="6172835" cy="138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T</a:t>
            </a:r>
            <a:r>
              <a:rPr dirty="0" baseline="-21021" sz="2775">
                <a:latin typeface="Arial"/>
                <a:cs typeface="Arial"/>
              </a:rPr>
              <a:t>s </a:t>
            </a:r>
            <a:r>
              <a:rPr dirty="0" sz="2800" spc="-5">
                <a:latin typeface="Arial"/>
                <a:cs typeface="Arial"/>
              </a:rPr>
              <a:t>=time </a:t>
            </a:r>
            <a:r>
              <a:rPr dirty="0" sz="2800">
                <a:latin typeface="Arial"/>
                <a:cs typeface="Arial"/>
              </a:rPr>
              <a:t>for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 i="1">
                <a:latin typeface="Arial"/>
                <a:cs typeface="Arial"/>
              </a:rPr>
              <a:t>best </a:t>
            </a:r>
            <a:r>
              <a:rPr dirty="0" sz="2800">
                <a:latin typeface="Arial"/>
                <a:cs typeface="Arial"/>
              </a:rPr>
              <a:t>serial</a:t>
            </a:r>
            <a:r>
              <a:rPr dirty="0" sz="2800" spc="2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</a:t>
            </a:r>
            <a:r>
              <a:rPr dirty="0" baseline="-21021" sz="2775" spc="-7">
                <a:latin typeface="Arial"/>
                <a:cs typeface="Arial"/>
              </a:rPr>
              <a:t>p</a:t>
            </a:r>
            <a:r>
              <a:rPr dirty="0" sz="2800" spc="-5">
                <a:latin typeface="Arial"/>
                <a:cs typeface="Arial"/>
              </a:rPr>
              <a:t>=time </a:t>
            </a:r>
            <a:r>
              <a:rPr dirty="0" sz="2800">
                <a:latin typeface="Arial"/>
                <a:cs typeface="Arial"/>
              </a:rPr>
              <a:t>for parallel algorithm using </a:t>
            </a:r>
            <a:r>
              <a:rPr dirty="0" sz="2800" spc="-5">
                <a:latin typeface="Arial"/>
                <a:cs typeface="Arial"/>
              </a:rPr>
              <a:t>p  </a:t>
            </a:r>
            <a:r>
              <a:rPr dirty="0" sz="2800">
                <a:latin typeface="Arial"/>
                <a:cs typeface="Arial"/>
              </a:rPr>
              <a:t>processors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72352" y="4512566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481" y="0"/>
                </a:lnTo>
              </a:path>
            </a:pathLst>
          </a:custGeom>
          <a:ln w="19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92826" y="4843016"/>
            <a:ext cx="163195" cy="349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5" i="1">
                <a:latin typeface="Times New Roman"/>
                <a:cs typeface="Times New Roman"/>
              </a:rPr>
              <a:t>p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002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3798822" y="4475732"/>
            <a:ext cx="163195" cy="349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5" i="1">
                <a:latin typeface="Times New Roman"/>
                <a:cs typeface="Times New Roman"/>
              </a:rPr>
              <a:t>p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2702" y="4528818"/>
            <a:ext cx="287655" cy="59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700" spc="5" i="1">
                <a:latin typeface="Times New Roman"/>
                <a:cs typeface="Times New Roman"/>
              </a:rPr>
              <a:t>T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8030" y="4161534"/>
            <a:ext cx="1167130" cy="59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04825" algn="l"/>
              </a:tabLst>
            </a:pPr>
            <a:r>
              <a:rPr dirty="0" sz="3700" spc="5" i="1">
                <a:latin typeface="Times New Roman"/>
                <a:cs typeface="Times New Roman"/>
              </a:rPr>
              <a:t>S	</a:t>
            </a:r>
            <a:r>
              <a:rPr dirty="0" sz="3700" spc="5">
                <a:latin typeface="Symbol"/>
                <a:cs typeface="Symbol"/>
              </a:rPr>
              <a:t></a:t>
            </a:r>
            <a:r>
              <a:rPr dirty="0" sz="3700" spc="-405">
                <a:latin typeface="Times New Roman"/>
                <a:cs typeface="Times New Roman"/>
              </a:rPr>
              <a:t> </a:t>
            </a:r>
            <a:r>
              <a:rPr dirty="0" baseline="35285" sz="5550" spc="-330" i="1">
                <a:latin typeface="Times New Roman"/>
                <a:cs typeface="Times New Roman"/>
              </a:rPr>
              <a:t>T</a:t>
            </a:r>
            <a:r>
              <a:rPr dirty="0" baseline="37467" sz="3225" spc="-330" i="1">
                <a:latin typeface="Times New Roman"/>
                <a:cs typeface="Times New Roman"/>
              </a:rPr>
              <a:t>s</a:t>
            </a:r>
            <a:endParaRPr baseline="37467" sz="32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091" y="343407"/>
            <a:ext cx="6550659" cy="13411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4230" marR="5080" indent="-2082164">
              <a:lnSpc>
                <a:spcPct val="100000"/>
              </a:lnSpc>
            </a:pPr>
            <a:r>
              <a:rPr dirty="0" sz="4400"/>
              <a:t>Finite Differences:</a:t>
            </a:r>
            <a:r>
              <a:rPr dirty="0" sz="4400" spc="-110"/>
              <a:t> </a:t>
            </a:r>
            <a:r>
              <a:rPr dirty="0" sz="4400" spc="-5"/>
              <a:t>Parallel  </a:t>
            </a:r>
            <a:r>
              <a:rPr dirty="0" sz="4400" spc="-5"/>
              <a:t>Algorithm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97939" y="1688591"/>
            <a:ext cx="6299835" cy="4954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i="1">
                <a:latin typeface="Arial"/>
                <a:cs typeface="Arial"/>
              </a:rPr>
              <a:t>finitediff()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 i="1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4965" marR="3046095">
              <a:lnSpc>
                <a:spcPct val="110400"/>
              </a:lnSpc>
              <a:spcBef>
                <a:spcPts val="215"/>
              </a:spcBef>
            </a:pPr>
            <a:r>
              <a:rPr dirty="0" sz="1600" spc="-10" i="1">
                <a:latin typeface="Arial"/>
                <a:cs typeface="Arial"/>
              </a:rPr>
              <a:t>r</a:t>
            </a:r>
            <a:r>
              <a:rPr dirty="0" sz="1600" spc="-5" i="1">
                <a:latin typeface="Arial"/>
                <a:cs typeface="Arial"/>
              </a:rPr>
              <a:t>o</a:t>
            </a:r>
            <a:r>
              <a:rPr dirty="0" sz="1600" spc="-10" i="1">
                <a:latin typeface="Arial"/>
                <a:cs typeface="Arial"/>
              </a:rPr>
              <a:t>w</a:t>
            </a:r>
            <a:r>
              <a:rPr dirty="0" sz="1600" spc="-5" i="1">
                <a:latin typeface="Arial"/>
                <a:cs typeface="Arial"/>
              </a:rPr>
              <a:t>_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5" i="1">
                <a:latin typeface="Arial"/>
                <a:cs typeface="Arial"/>
              </a:rPr>
              <a:t>d</a:t>
            </a:r>
            <a:r>
              <a:rPr dirty="0" sz="1600" spc="-5" i="1">
                <a:latin typeface="Arial"/>
                <a:cs typeface="Arial"/>
              </a:rPr>
              <a:t>=</a:t>
            </a:r>
            <a:r>
              <a:rPr dirty="0" sz="1600" spc="-15" i="1">
                <a:latin typeface="Arial"/>
                <a:cs typeface="Arial"/>
              </a:rPr>
              <a:t>m</a:t>
            </a:r>
            <a:r>
              <a:rPr dirty="0" sz="1600" i="1">
                <a:latin typeface="Arial"/>
                <a:cs typeface="Arial"/>
              </a:rPr>
              <a:t>y</a:t>
            </a:r>
            <a:r>
              <a:rPr dirty="0" sz="1600" spc="-5" i="1">
                <a:latin typeface="Arial"/>
                <a:cs typeface="Arial"/>
              </a:rPr>
              <a:t>_p</a:t>
            </a:r>
            <a:r>
              <a:rPr dirty="0" sz="1600" spc="-10" i="1">
                <a:latin typeface="Arial"/>
                <a:cs typeface="Arial"/>
              </a:rPr>
              <a:t>r</a:t>
            </a:r>
            <a:r>
              <a:rPr dirty="0" sz="1600" spc="-5" i="1">
                <a:latin typeface="Arial"/>
                <a:cs typeface="Arial"/>
              </a:rPr>
              <a:t>o</a:t>
            </a:r>
            <a:r>
              <a:rPr dirty="0" sz="1600" i="1">
                <a:latin typeface="Arial"/>
                <a:cs typeface="Arial"/>
              </a:rPr>
              <a:t>c</a:t>
            </a:r>
            <a:r>
              <a:rPr dirty="0" sz="1600" spc="-5" i="1">
                <a:latin typeface="Arial"/>
                <a:cs typeface="Arial"/>
              </a:rPr>
              <a:t>e</a:t>
            </a:r>
            <a:r>
              <a:rPr dirty="0" sz="1600" i="1">
                <a:latin typeface="Arial"/>
                <a:cs typeface="Arial"/>
              </a:rPr>
              <a:t>ss</a:t>
            </a:r>
            <a:r>
              <a:rPr dirty="0" sz="1600" spc="-5" i="1">
                <a:latin typeface="Arial"/>
                <a:cs typeface="Arial"/>
              </a:rPr>
              <a:t>o</a:t>
            </a:r>
            <a:r>
              <a:rPr dirty="0" sz="1600" spc="-10" i="1">
                <a:latin typeface="Arial"/>
                <a:cs typeface="Arial"/>
              </a:rPr>
              <a:t>r</a:t>
            </a:r>
            <a:r>
              <a:rPr dirty="0" sz="1600" spc="-5" i="1">
                <a:latin typeface="Arial"/>
                <a:cs typeface="Arial"/>
              </a:rPr>
              <a:t>_</a:t>
            </a:r>
            <a:r>
              <a:rPr dirty="0" sz="1600" spc="-10" i="1">
                <a:latin typeface="Arial"/>
                <a:cs typeface="Arial"/>
              </a:rPr>
              <a:t>r</a:t>
            </a:r>
            <a:r>
              <a:rPr dirty="0" sz="1600" spc="-5" i="1">
                <a:latin typeface="Arial"/>
                <a:cs typeface="Arial"/>
              </a:rPr>
              <a:t>o</a:t>
            </a:r>
            <a:r>
              <a:rPr dirty="0" sz="1600" spc="-10" i="1">
                <a:latin typeface="Arial"/>
                <a:cs typeface="Arial"/>
              </a:rPr>
              <a:t>w</a:t>
            </a:r>
            <a:r>
              <a:rPr dirty="0" sz="1600" spc="-5" i="1">
                <a:latin typeface="Arial"/>
                <a:cs typeface="Arial"/>
              </a:rPr>
              <a:t>_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5" i="1">
                <a:latin typeface="Arial"/>
                <a:cs typeface="Arial"/>
              </a:rPr>
              <a:t>d</a:t>
            </a:r>
            <a:r>
              <a:rPr dirty="0" sz="1600" spc="-10" i="1">
                <a:latin typeface="Arial"/>
                <a:cs typeface="Arial"/>
              </a:rPr>
              <a:t>()</a:t>
            </a:r>
            <a:r>
              <a:rPr dirty="0" sz="1600" spc="-5" i="1">
                <a:latin typeface="Arial"/>
                <a:cs typeface="Arial"/>
              </a:rPr>
              <a:t>; </a:t>
            </a:r>
            <a:r>
              <a:rPr dirty="0" sz="1600" spc="-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col_id=my_processor_col_id();  </a:t>
            </a:r>
            <a:r>
              <a:rPr dirty="0" sz="1600" spc="-5" i="1">
                <a:latin typeface="Arial"/>
                <a:cs typeface="Arial"/>
              </a:rPr>
              <a:t>p=numbre_of_processors();  sp=sqrt(p);  rows=cols=ceil(n/sp);  row_start=row_id*rows;  </a:t>
            </a:r>
            <a:r>
              <a:rPr dirty="0" sz="1600" i="1">
                <a:latin typeface="Arial"/>
                <a:cs typeface="Arial"/>
              </a:rPr>
              <a:t>col_start=col_id*cols;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90"/>
              </a:spcBef>
            </a:pPr>
            <a:r>
              <a:rPr dirty="0" sz="1600" spc="-5" i="1">
                <a:latin typeface="Arial"/>
                <a:cs typeface="Arial"/>
              </a:rPr>
              <a:t>for (t=0;t&lt;T;t++)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68095" marR="1093470" indent="-341630">
              <a:lnSpc>
                <a:spcPct val="110000"/>
              </a:lnSpc>
            </a:pPr>
            <a:r>
              <a:rPr dirty="0" sz="1600" spc="-5" i="1">
                <a:latin typeface="Arial"/>
                <a:cs typeface="Arial"/>
              </a:rPr>
              <a:t>for (i=row_start;i&lt;min(row_start+rows,n);i++) {  for (j=col_start;j&lt;min(col_start+cols,n);j++)</a:t>
            </a:r>
            <a:r>
              <a:rPr dirty="0" sz="1600" spc="12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667510">
              <a:lnSpc>
                <a:spcPct val="100000"/>
              </a:lnSpc>
              <a:spcBef>
                <a:spcPts val="190"/>
              </a:spcBef>
            </a:pPr>
            <a:r>
              <a:rPr dirty="0" sz="1600" spc="-5" i="1">
                <a:latin typeface="Arial"/>
                <a:cs typeface="Arial"/>
              </a:rPr>
              <a:t>x[i,j]=w_1*(x[i,j-1]+x[i,j+1]+x[i-1,j]+x[i+1,j]+w_2*x[i,j];</a:t>
            </a:r>
            <a:endParaRPr sz="1600">
              <a:latin typeface="Arial"/>
              <a:cs typeface="Arial"/>
            </a:endParaRPr>
          </a:p>
          <a:p>
            <a:pPr marL="1268095">
              <a:lnSpc>
                <a:spcPct val="100000"/>
              </a:lnSpc>
              <a:spcBef>
                <a:spcPts val="190"/>
              </a:spcBef>
            </a:pPr>
            <a:r>
              <a:rPr dirty="0" sz="1600" spc="-5" i="1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68095">
              <a:lnSpc>
                <a:spcPct val="100000"/>
              </a:lnSpc>
              <a:spcBef>
                <a:spcPts val="190"/>
              </a:spcBef>
            </a:pPr>
            <a:r>
              <a:rPr dirty="0" sz="1600" spc="-5" i="1">
                <a:latin typeface="Arial"/>
                <a:cs typeface="Arial"/>
              </a:rPr>
              <a:t>barrier();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90"/>
              </a:spcBef>
            </a:pPr>
            <a:r>
              <a:rPr dirty="0" sz="1600" spc="-5" i="1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90"/>
              </a:spcBef>
            </a:pPr>
            <a:r>
              <a:rPr dirty="0" sz="1600" spc="-5" i="1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800" i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35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Finite Differences:</a:t>
            </a:r>
            <a:r>
              <a:rPr dirty="0" spc="-35"/>
              <a:t> </a:t>
            </a:r>
            <a:r>
              <a:rPr dirty="0" spc="-5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943099"/>
            <a:ext cx="7150100" cy="753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For an n*n grid and </a:t>
            </a:r>
            <a:r>
              <a:rPr dirty="0" sz="2400">
                <a:latin typeface="Arial"/>
                <a:cs typeface="Arial"/>
              </a:rPr>
              <a:t>T </a:t>
            </a:r>
            <a:r>
              <a:rPr dirty="0" sz="2400" spc="-5">
                <a:latin typeface="Arial"/>
                <a:cs typeface="Arial"/>
              </a:rPr>
              <a:t>iterations, the number of  </a:t>
            </a:r>
            <a:r>
              <a:rPr dirty="0" sz="2400" spc="-5">
                <a:latin typeface="Arial"/>
                <a:cs typeface="Arial"/>
              </a:rPr>
              <a:t>operations executed in the sequential algorithm</a:t>
            </a:r>
            <a:r>
              <a:rPr dirty="0" sz="2400" spc="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35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74065">
              <a:lnSpc>
                <a:spcPct val="100000"/>
              </a:lnSpc>
            </a:pPr>
            <a:r>
              <a:rPr dirty="0" spc="-5"/>
              <a:t>Finite Differences:</a:t>
            </a:r>
            <a:r>
              <a:rPr dirty="0" spc="-35"/>
              <a:t> </a:t>
            </a:r>
            <a:r>
              <a:rPr dirty="0" spc="-5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943099"/>
            <a:ext cx="7505700" cy="1118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parallel algorithm uses p processors. Each  processor computes on an m*m sub-grid allocated </a:t>
            </a:r>
            <a:r>
              <a:rPr dirty="0" sz="2400">
                <a:latin typeface="Arial"/>
                <a:cs typeface="Arial"/>
              </a:rPr>
              <a:t>to  </a:t>
            </a:r>
            <a:r>
              <a:rPr dirty="0" sz="2400" spc="-5">
                <a:latin typeface="Arial"/>
                <a:cs typeface="Arial"/>
              </a:rPr>
              <a:t>each processor in a blockwise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manner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3552442"/>
            <a:ext cx="475615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expression for </a:t>
            </a:r>
            <a:r>
              <a:rPr dirty="0" sz="2400">
                <a:latin typeface="Arial"/>
                <a:cs typeface="Arial"/>
              </a:rPr>
              <a:t>m </a:t>
            </a:r>
            <a:r>
              <a:rPr dirty="0" sz="2400" spc="-5">
                <a:latin typeface="Arial"/>
                <a:cs typeface="Arial"/>
              </a:rPr>
              <a:t>is given 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0696" y="3552442"/>
            <a:ext cx="55054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T</a:t>
            </a:r>
            <a:r>
              <a:rPr dirty="0" sz="2400" spc="-10">
                <a:latin typeface="Arial"/>
                <a:cs typeface="Arial"/>
              </a:rPr>
              <a:t>h</a:t>
            </a:r>
            <a:r>
              <a:rPr dirty="0" sz="2400" spc="-5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2019" y="3675888"/>
            <a:ext cx="42545" cy="210820"/>
          </a:xfrm>
          <a:custGeom>
            <a:avLst/>
            <a:gdLst/>
            <a:ahLst/>
            <a:cxnLst/>
            <a:rect l="l" t="t" r="r" b="b"/>
            <a:pathLst>
              <a:path w="42545" h="210820">
                <a:moveTo>
                  <a:pt x="0" y="210311"/>
                </a:moveTo>
                <a:lnTo>
                  <a:pt x="42408" y="0"/>
                </a:lnTo>
              </a:path>
            </a:pathLst>
          </a:custGeom>
          <a:ln w="12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34428" y="3675888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 h="0">
                <a:moveTo>
                  <a:pt x="0" y="0"/>
                </a:moveTo>
                <a:lnTo>
                  <a:pt x="230123" y="0"/>
                </a:lnTo>
              </a:path>
            </a:pathLst>
          </a:custGeom>
          <a:ln w="12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27164" y="3631691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 h="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79637" y="3448810"/>
            <a:ext cx="360680" cy="601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0504">
              <a:lnSpc>
                <a:spcPts val="2280"/>
              </a:lnSpc>
            </a:pPr>
            <a:r>
              <a:rPr dirty="0" sz="240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280"/>
              </a:lnSpc>
            </a:pPr>
            <a:r>
              <a:rPr dirty="0" sz="2400" i="1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6445" y="3156202"/>
            <a:ext cx="75438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  <a:tab pos="623570" algn="l"/>
              </a:tabLst>
            </a:pPr>
            <a:r>
              <a:rPr dirty="0" sz="2400">
                <a:latin typeface="Symbol"/>
                <a:cs typeface="Symbol"/>
              </a:rPr>
              <a:t>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baseline="-10416" sz="3600" i="1">
                <a:latin typeface="Times New Roman"/>
                <a:cs typeface="Times New Roman"/>
              </a:rPr>
              <a:t>n</a:t>
            </a:r>
            <a:r>
              <a:rPr dirty="0" baseline="-10416" sz="3600" i="1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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64639" y="3918202"/>
            <a:ext cx="478790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runtime for the parallel algorithm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59167" y="3912107"/>
            <a:ext cx="38100" cy="22860"/>
          </a:xfrm>
          <a:custGeom>
            <a:avLst/>
            <a:gdLst/>
            <a:ahLst/>
            <a:cxnLst/>
            <a:rect l="l" t="t" r="r" b="b"/>
            <a:pathLst>
              <a:path w="38100" h="22860">
                <a:moveTo>
                  <a:pt x="0" y="22859"/>
                </a:moveTo>
                <a:lnTo>
                  <a:pt x="38099" y="0"/>
                </a:lnTo>
              </a:path>
            </a:pathLst>
          </a:custGeom>
          <a:ln w="12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97267" y="3918203"/>
            <a:ext cx="56515" cy="128270"/>
          </a:xfrm>
          <a:custGeom>
            <a:avLst/>
            <a:gdLst/>
            <a:ahLst/>
            <a:cxnLst/>
            <a:rect l="l" t="t" r="r" b="b"/>
            <a:pathLst>
              <a:path w="56515" h="128270">
                <a:moveTo>
                  <a:pt x="0" y="0"/>
                </a:moveTo>
                <a:lnTo>
                  <a:pt x="56387" y="128015"/>
                </a:lnTo>
              </a:path>
            </a:pathLst>
          </a:custGeom>
          <a:ln w="25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59752" y="3886199"/>
            <a:ext cx="32384" cy="160020"/>
          </a:xfrm>
          <a:custGeom>
            <a:avLst/>
            <a:gdLst/>
            <a:ahLst/>
            <a:cxnLst/>
            <a:rect l="l" t="t" r="r" b="b"/>
            <a:pathLst>
              <a:path w="32384" h="160020">
                <a:moveTo>
                  <a:pt x="0" y="160020"/>
                </a:moveTo>
                <a:lnTo>
                  <a:pt x="32267" y="0"/>
                </a:lnTo>
              </a:path>
            </a:pathLst>
          </a:custGeom>
          <a:ln w="12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357617" y="3404614"/>
            <a:ext cx="1282700" cy="724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25"/>
              </a:lnSpc>
            </a:pPr>
            <a:r>
              <a:rPr dirty="0" sz="2400" i="1">
                <a:latin typeface="Times New Roman"/>
                <a:cs typeface="Times New Roman"/>
              </a:rPr>
              <a:t>m </a:t>
            </a:r>
            <a:r>
              <a:rPr dirty="0" sz="2400">
                <a:latin typeface="Symbol"/>
                <a:cs typeface="Symbol"/>
              </a:rPr>
              <a:t></a:t>
            </a:r>
            <a:r>
              <a:rPr dirty="0" sz="2400" spc="-195">
                <a:latin typeface="Times New Roman"/>
                <a:cs typeface="Times New Roman"/>
              </a:rPr>
              <a:t> </a:t>
            </a:r>
            <a:r>
              <a:rPr dirty="0" baseline="-8101" sz="3600">
                <a:latin typeface="Symbol"/>
                <a:cs typeface="Symbol"/>
              </a:rPr>
              <a:t></a:t>
            </a:r>
            <a:endParaRPr baseline="-8101" sz="3600">
              <a:latin typeface="Symbol"/>
              <a:cs typeface="Symbol"/>
            </a:endParaRPr>
          </a:p>
          <a:p>
            <a:pPr marL="541020">
              <a:lnSpc>
                <a:spcPts val="2825"/>
              </a:lnSpc>
              <a:tabLst>
                <a:tab pos="1152525" algn="l"/>
              </a:tabLst>
            </a:pPr>
            <a:r>
              <a:rPr dirty="0" sz="2400">
                <a:latin typeface="Symbol"/>
                <a:cs typeface="Symbol"/>
              </a:rPr>
              <a:t>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35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74065">
              <a:lnSpc>
                <a:spcPct val="100000"/>
              </a:lnSpc>
            </a:pPr>
            <a:r>
              <a:rPr dirty="0" spc="-5"/>
              <a:t>Finite Differences:</a:t>
            </a:r>
            <a:r>
              <a:rPr dirty="0" spc="-35"/>
              <a:t> </a:t>
            </a:r>
            <a:r>
              <a:rPr dirty="0" spc="-5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943099"/>
            <a:ext cx="7197725" cy="1557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barrier synch needed for each iteration can be  optimally performed in log(p)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steps</a:t>
            </a:r>
            <a:endParaRPr sz="2400">
              <a:latin typeface="Arial"/>
              <a:cs typeface="Arial"/>
            </a:endParaRPr>
          </a:p>
          <a:p>
            <a:pPr marL="355600" marR="24257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total runtime for the parallel algorithm for the  computation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5088633"/>
            <a:ext cx="579183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speedup of the parallel algorithm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35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74065">
              <a:lnSpc>
                <a:spcPct val="100000"/>
              </a:lnSpc>
            </a:pPr>
            <a:r>
              <a:rPr dirty="0" spc="-5"/>
              <a:t>Finite Differences:</a:t>
            </a:r>
            <a:r>
              <a:rPr dirty="0" spc="-35"/>
              <a:t> </a:t>
            </a:r>
            <a:r>
              <a:rPr dirty="0" spc="-5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943099"/>
            <a:ext cx="3789679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471545" algn="l"/>
              </a:tabLst>
            </a:pPr>
            <a:r>
              <a:rPr dirty="0" sz="2400" spc="-5">
                <a:latin typeface="Arial"/>
                <a:cs typeface="Arial"/>
              </a:rPr>
              <a:t>T</a:t>
            </a:r>
            <a:r>
              <a:rPr dirty="0" sz="2400" spc="-10">
                <a:latin typeface="Arial"/>
                <a:cs typeface="Arial"/>
              </a:rPr>
              <a:t>h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10">
                <a:latin typeface="Arial"/>
                <a:cs typeface="Arial"/>
              </a:rPr>
              <a:t>dah</a:t>
            </a:r>
            <a:r>
              <a:rPr dirty="0" sz="2400" spc="-10">
                <a:latin typeface="Arial"/>
                <a:cs typeface="Arial"/>
              </a:rPr>
              <a:t>l</a:t>
            </a:r>
            <a:r>
              <a:rPr dirty="0" sz="2400" spc="-10">
                <a:latin typeface="Arial"/>
                <a:cs typeface="Arial"/>
              </a:rPr>
              <a:t>’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10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ct</a:t>
            </a:r>
            <a:r>
              <a:rPr dirty="0" sz="2400" spc="-10">
                <a:latin typeface="Arial"/>
                <a:cs typeface="Arial"/>
              </a:rPr>
              <a:t>i</a:t>
            </a:r>
            <a:r>
              <a:rPr dirty="0" sz="2400" spc="-10">
                <a:latin typeface="Arial"/>
                <a:cs typeface="Arial"/>
              </a:rPr>
              <a:t>o</a:t>
            </a:r>
            <a:r>
              <a:rPr dirty="0" sz="2400" spc="-5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3259834"/>
            <a:ext cx="585978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parallel algorithm is effective or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not?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35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2650" y="381507"/>
            <a:ext cx="5212080" cy="13411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41045" marR="5080" indent="-728980">
              <a:lnSpc>
                <a:spcPct val="100000"/>
              </a:lnSpc>
            </a:pPr>
            <a:r>
              <a:rPr dirty="0" sz="4400"/>
              <a:t>Fixed-Time</a:t>
            </a:r>
            <a:r>
              <a:rPr dirty="0" sz="4400" spc="-120"/>
              <a:t> </a:t>
            </a:r>
            <a:r>
              <a:rPr dirty="0" sz="4400" spc="-5"/>
              <a:t>Speedup  </a:t>
            </a:r>
            <a:r>
              <a:rPr dirty="0" sz="4400" spc="-5"/>
              <a:t>Gustafson</a:t>
            </a:r>
            <a:r>
              <a:rPr dirty="0" sz="4400" spc="-70"/>
              <a:t> </a:t>
            </a:r>
            <a:r>
              <a:rPr dirty="0" sz="4400" spc="-5"/>
              <a:t>Law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4539" y="2070606"/>
            <a:ext cx="8745855" cy="4571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buSzPct val="114285"/>
              <a:buChar char="•"/>
              <a:tabLst>
                <a:tab pos="358775" algn="l"/>
              </a:tabLst>
            </a:pPr>
            <a:r>
              <a:rPr dirty="0" sz="2800" spc="-15" u="heavy">
                <a:latin typeface="Times New Roman"/>
                <a:cs typeface="Times New Roman"/>
              </a:rPr>
              <a:t>Fixed-Time </a:t>
            </a:r>
            <a:r>
              <a:rPr dirty="0" sz="2800" spc="-5" u="heavy">
                <a:latin typeface="Times New Roman"/>
                <a:cs typeface="Times New Roman"/>
              </a:rPr>
              <a:t>Speedup </a:t>
            </a:r>
            <a:r>
              <a:rPr dirty="0" sz="2800" spc="-5">
                <a:latin typeface="Times New Roman"/>
                <a:cs typeface="Times New Roman"/>
              </a:rPr>
              <a:t>(Gustafson,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‘88)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095"/>
              </a:spcBef>
            </a:pPr>
            <a:r>
              <a:rPr dirty="0" sz="2400">
                <a:latin typeface="SimSun"/>
                <a:cs typeface="SimSun"/>
              </a:rPr>
              <a:t>° </a:t>
            </a:r>
            <a:r>
              <a:rPr dirty="0" sz="2400" spc="-5">
                <a:latin typeface="Times New Roman"/>
                <a:cs typeface="Times New Roman"/>
              </a:rPr>
              <a:t>Emphasis </a:t>
            </a:r>
            <a:r>
              <a:rPr dirty="0" sz="2400">
                <a:latin typeface="Times New Roman"/>
                <a:cs typeface="Times New Roman"/>
              </a:rPr>
              <a:t>on </a:t>
            </a:r>
            <a:r>
              <a:rPr dirty="0" sz="2400" spc="-5">
                <a:latin typeface="Times New Roman"/>
                <a:cs typeface="Times New Roman"/>
              </a:rPr>
              <a:t>work finished </a:t>
            </a:r>
            <a:r>
              <a:rPr dirty="0" sz="2400">
                <a:latin typeface="Times New Roman"/>
                <a:cs typeface="Times New Roman"/>
              </a:rPr>
              <a:t>in a </a:t>
            </a:r>
            <a:r>
              <a:rPr dirty="0" sz="2400" spc="-5">
                <a:latin typeface="Times New Roman"/>
                <a:cs typeface="Times New Roman"/>
              </a:rPr>
              <a:t>fixed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860"/>
              </a:spcBef>
            </a:pPr>
            <a:r>
              <a:rPr dirty="0" sz="2400">
                <a:latin typeface="SimSun"/>
                <a:cs typeface="SimSun"/>
              </a:rPr>
              <a:t>° </a:t>
            </a:r>
            <a:r>
              <a:rPr dirty="0" sz="2400" spc="-5">
                <a:latin typeface="Times New Roman"/>
                <a:cs typeface="Times New Roman"/>
              </a:rPr>
              <a:t>Problem </a:t>
            </a:r>
            <a:r>
              <a:rPr dirty="0" sz="2400">
                <a:latin typeface="Times New Roman"/>
                <a:cs typeface="Times New Roman"/>
              </a:rPr>
              <a:t>size is scaled </a:t>
            </a:r>
            <a:r>
              <a:rPr dirty="0" sz="2400" spc="-5">
                <a:latin typeface="Times New Roman"/>
                <a:cs typeface="Times New Roman"/>
              </a:rPr>
              <a:t>from </a:t>
            </a:r>
            <a:r>
              <a:rPr dirty="0" sz="2400" i="1">
                <a:latin typeface="Times New Roman"/>
                <a:cs typeface="Times New Roman"/>
              </a:rPr>
              <a:t>W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W</a:t>
            </a:r>
            <a:r>
              <a:rPr dirty="0" sz="2400" spc="-5">
                <a:latin typeface="Times New Roman"/>
                <a:cs typeface="Times New Roman"/>
              </a:rPr>
              <a:t>'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865"/>
              </a:spcBef>
            </a:pPr>
            <a:r>
              <a:rPr dirty="0" sz="2400">
                <a:latin typeface="SimSun"/>
                <a:cs typeface="SimSun"/>
              </a:rPr>
              <a:t>° </a:t>
            </a:r>
            <a:r>
              <a:rPr dirty="0" sz="2400" i="1">
                <a:latin typeface="Times New Roman"/>
                <a:cs typeface="Times New Roman"/>
              </a:rPr>
              <a:t>W'</a:t>
            </a:r>
            <a:r>
              <a:rPr dirty="0" sz="2400">
                <a:latin typeface="Times New Roman"/>
                <a:cs typeface="Times New Roman"/>
              </a:rPr>
              <a:t>: </a:t>
            </a:r>
            <a:r>
              <a:rPr dirty="0" sz="2400" spc="-55">
                <a:latin typeface="Times New Roman"/>
                <a:cs typeface="Times New Roman"/>
              </a:rPr>
              <a:t>Work </a:t>
            </a:r>
            <a:r>
              <a:rPr dirty="0" sz="2400" spc="-5">
                <a:latin typeface="Times New Roman"/>
                <a:cs typeface="Times New Roman"/>
              </a:rPr>
              <a:t>finished within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fixed time with </a:t>
            </a:r>
            <a:r>
              <a:rPr dirty="0" sz="2400">
                <a:latin typeface="Times New Roman"/>
                <a:cs typeface="Times New Roman"/>
              </a:rPr>
              <a:t>parallel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processing</a:t>
            </a:r>
            <a:endParaRPr sz="2400">
              <a:latin typeface="Times New Roman"/>
              <a:cs typeface="Times New Roman"/>
            </a:endParaRPr>
          </a:p>
          <a:p>
            <a:pPr marL="2933700" marR="2186940" indent="-1082040">
              <a:lnSpc>
                <a:spcPct val="114999"/>
              </a:lnSpc>
              <a:spcBef>
                <a:spcPts val="560"/>
              </a:spcBef>
            </a:pPr>
            <a:r>
              <a:rPr dirty="0" baseline="-34722" sz="3600" i="1">
                <a:latin typeface="Times New Roman"/>
                <a:cs typeface="Times New Roman"/>
              </a:rPr>
              <a:t>S</a:t>
            </a:r>
            <a:r>
              <a:rPr dirty="0" baseline="-34722" sz="3600" spc="-502" i="1">
                <a:latin typeface="Times New Roman"/>
                <a:cs typeface="Times New Roman"/>
              </a:rPr>
              <a:t> </a:t>
            </a:r>
            <a:r>
              <a:rPr dirty="0" baseline="-12345" sz="2700">
                <a:latin typeface="Times New Roman"/>
                <a:cs typeface="Times New Roman"/>
              </a:rPr>
              <a:t>'</a:t>
            </a:r>
            <a:r>
              <a:rPr dirty="0" baseline="-12345" sz="2700" spc="-247">
                <a:latin typeface="Times New Roman"/>
                <a:cs typeface="Times New Roman"/>
              </a:rPr>
              <a:t> </a:t>
            </a:r>
            <a:r>
              <a:rPr dirty="0" baseline="-52469" sz="2700" i="1">
                <a:latin typeface="Times New Roman"/>
                <a:cs typeface="Times New Roman"/>
              </a:rPr>
              <a:t>p</a:t>
            </a:r>
            <a:r>
              <a:rPr dirty="0" baseline="-52469" sz="2700" spc="89" i="1">
                <a:latin typeface="Times New Roman"/>
                <a:cs typeface="Times New Roman"/>
              </a:rPr>
              <a:t> </a:t>
            </a:r>
            <a:r>
              <a:rPr dirty="0" baseline="-34722" sz="3600">
                <a:latin typeface="Symbol"/>
                <a:cs typeface="Symbol"/>
              </a:rPr>
              <a:t></a:t>
            </a:r>
            <a:r>
              <a:rPr dirty="0" baseline="-34722" sz="3600" spc="-270">
                <a:latin typeface="Times New Roman"/>
                <a:cs typeface="Times New Roman"/>
              </a:rPr>
              <a:t> </a:t>
            </a:r>
            <a:r>
              <a:rPr dirty="0" sz="2400" spc="-5" u="sng">
                <a:latin typeface="Times New Roman"/>
                <a:cs typeface="Times New Roman"/>
              </a:rPr>
              <a:t>Uniprocessor</a:t>
            </a:r>
            <a:r>
              <a:rPr dirty="0" sz="2400" spc="-300" u="sng">
                <a:latin typeface="Times New Roman"/>
                <a:cs typeface="Times New Roman"/>
              </a:rPr>
              <a:t> </a:t>
            </a:r>
            <a:r>
              <a:rPr dirty="0" sz="2400" spc="40" u="sng">
                <a:latin typeface="Times New Roman"/>
                <a:cs typeface="Times New Roman"/>
              </a:rPr>
              <a:t>Timeof</a:t>
            </a:r>
            <a:r>
              <a:rPr dirty="0" sz="2400" spc="-95" u="sng">
                <a:latin typeface="Times New Roman"/>
                <a:cs typeface="Times New Roman"/>
              </a:rPr>
              <a:t> </a:t>
            </a:r>
            <a:r>
              <a:rPr dirty="0" sz="2400" spc="5" u="sng">
                <a:latin typeface="Times New Roman"/>
                <a:cs typeface="Times New Roman"/>
              </a:rPr>
              <a:t>Solving</a:t>
            </a:r>
            <a:r>
              <a:rPr dirty="0" sz="2400" spc="5" i="1" u="sng">
                <a:latin typeface="Times New Roman"/>
                <a:cs typeface="Times New Roman"/>
              </a:rPr>
              <a:t>W</a:t>
            </a:r>
            <a:r>
              <a:rPr dirty="0" sz="2400" spc="-254" i="1" u="sng">
                <a:latin typeface="Times New Roman"/>
                <a:cs typeface="Times New Roman"/>
              </a:rPr>
              <a:t> </a:t>
            </a:r>
            <a:r>
              <a:rPr dirty="0" sz="2400" u="sng">
                <a:latin typeface="Times New Roman"/>
                <a:cs typeface="Times New Roman"/>
              </a:rPr>
              <a:t>'  </a:t>
            </a:r>
            <a:r>
              <a:rPr dirty="0" sz="2400" spc="25">
                <a:latin typeface="Times New Roman"/>
                <a:cs typeface="Times New Roman"/>
              </a:rPr>
              <a:t>ParallelTimeof </a:t>
            </a:r>
            <a:r>
              <a:rPr dirty="0" sz="2400" spc="5">
                <a:latin typeface="Times New Roman"/>
                <a:cs typeface="Times New Roman"/>
              </a:rPr>
              <a:t>Solving</a:t>
            </a:r>
            <a:r>
              <a:rPr dirty="0" sz="2400" spc="5" i="1">
                <a:latin typeface="Times New Roman"/>
                <a:cs typeface="Times New Roman"/>
              </a:rPr>
              <a:t>W</a:t>
            </a:r>
            <a:r>
              <a:rPr dirty="0" sz="2400" spc="-43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'</a:t>
            </a:r>
            <a:endParaRPr sz="2400">
              <a:latin typeface="Times New Roman"/>
              <a:cs typeface="Times New Roman"/>
            </a:endParaRPr>
          </a:p>
          <a:p>
            <a:pPr marL="2625725" marR="2164080" indent="-245745">
              <a:lnSpc>
                <a:spcPts val="3310"/>
              </a:lnSpc>
              <a:spcBef>
                <a:spcPts val="160"/>
              </a:spcBef>
            </a:pPr>
            <a:r>
              <a:rPr dirty="0" baseline="-34722" sz="3600">
                <a:latin typeface="Symbol"/>
                <a:cs typeface="Symbol"/>
              </a:rPr>
              <a:t></a:t>
            </a:r>
            <a:r>
              <a:rPr dirty="0" baseline="-34722" sz="3600" spc="-284">
                <a:latin typeface="Times New Roman"/>
                <a:cs typeface="Times New Roman"/>
              </a:rPr>
              <a:t> </a:t>
            </a:r>
            <a:r>
              <a:rPr dirty="0" sz="2400" spc="-5" u="sng">
                <a:latin typeface="Times New Roman"/>
                <a:cs typeface="Times New Roman"/>
              </a:rPr>
              <a:t>Uniprocessor</a:t>
            </a:r>
            <a:r>
              <a:rPr dirty="0" sz="2400" spc="-290" u="sng">
                <a:latin typeface="Times New Roman"/>
                <a:cs typeface="Times New Roman"/>
              </a:rPr>
              <a:t> </a:t>
            </a:r>
            <a:r>
              <a:rPr dirty="0" sz="2400" spc="40" u="sng">
                <a:latin typeface="Times New Roman"/>
                <a:cs typeface="Times New Roman"/>
              </a:rPr>
              <a:t>Timeof</a:t>
            </a:r>
            <a:r>
              <a:rPr dirty="0" sz="2400" spc="-110" u="sng">
                <a:latin typeface="Times New Roman"/>
                <a:cs typeface="Times New Roman"/>
              </a:rPr>
              <a:t> </a:t>
            </a:r>
            <a:r>
              <a:rPr dirty="0" sz="2400" spc="5" u="sng">
                <a:latin typeface="Times New Roman"/>
                <a:cs typeface="Times New Roman"/>
              </a:rPr>
              <a:t>Solving</a:t>
            </a:r>
            <a:r>
              <a:rPr dirty="0" sz="2400" spc="5" i="1" u="sng">
                <a:latin typeface="Times New Roman"/>
                <a:cs typeface="Times New Roman"/>
              </a:rPr>
              <a:t>W</a:t>
            </a:r>
            <a:r>
              <a:rPr dirty="0" sz="2400" spc="-265" i="1" u="sng">
                <a:latin typeface="Times New Roman"/>
                <a:cs typeface="Times New Roman"/>
              </a:rPr>
              <a:t> </a:t>
            </a:r>
            <a:r>
              <a:rPr dirty="0" sz="2400" u="sng">
                <a:latin typeface="Times New Roman"/>
                <a:cs typeface="Times New Roman"/>
              </a:rPr>
              <a:t>'  </a:t>
            </a:r>
            <a:r>
              <a:rPr dirty="0" sz="2400" spc="-5">
                <a:latin typeface="Times New Roman"/>
                <a:cs typeface="Times New Roman"/>
              </a:rPr>
              <a:t>Uniprocessor </a:t>
            </a:r>
            <a:r>
              <a:rPr dirty="0" sz="2400" spc="40">
                <a:latin typeface="Times New Roman"/>
                <a:cs typeface="Times New Roman"/>
              </a:rPr>
              <a:t>Timeof</a:t>
            </a:r>
            <a:r>
              <a:rPr dirty="0" sz="2400" spc="-42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Solving</a:t>
            </a:r>
            <a:r>
              <a:rPr dirty="0" sz="2400" spc="5" i="1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  <a:p>
            <a:pPr marL="2404745">
              <a:lnSpc>
                <a:spcPct val="100000"/>
              </a:lnSpc>
              <a:spcBef>
                <a:spcPts val="825"/>
              </a:spcBef>
            </a:pPr>
            <a:r>
              <a:rPr dirty="0" baseline="-34722" sz="3600">
                <a:latin typeface="Symbol"/>
                <a:cs typeface="Symbol"/>
              </a:rPr>
              <a:t></a:t>
            </a:r>
            <a:r>
              <a:rPr dirty="0" baseline="-34722" sz="3600">
                <a:latin typeface="Times New Roman"/>
                <a:cs typeface="Times New Roman"/>
              </a:rPr>
              <a:t> </a:t>
            </a:r>
            <a:r>
              <a:rPr dirty="0" sz="2400" spc="5" i="1" u="sng">
                <a:latin typeface="Times New Roman"/>
                <a:cs typeface="Times New Roman"/>
              </a:rPr>
              <a:t>W</a:t>
            </a:r>
            <a:r>
              <a:rPr dirty="0" sz="2400" spc="-300" i="1" u="sng">
                <a:latin typeface="Times New Roman"/>
                <a:cs typeface="Times New Roman"/>
              </a:rPr>
              <a:t> </a:t>
            </a:r>
            <a:r>
              <a:rPr dirty="0" sz="2400" u="sng">
                <a:latin typeface="Times New Roman"/>
                <a:cs typeface="Times New Roman"/>
              </a:rPr>
              <a:t>'</a:t>
            </a:r>
            <a:endParaRPr sz="2400">
              <a:latin typeface="Times New Roman"/>
              <a:cs typeface="Times New Roman"/>
            </a:endParaRPr>
          </a:p>
          <a:p>
            <a:pPr marL="2679065">
              <a:lnSpc>
                <a:spcPct val="100000"/>
              </a:lnSpc>
              <a:spcBef>
                <a:spcPts val="430"/>
              </a:spcBef>
            </a:pPr>
            <a:r>
              <a:rPr dirty="0" sz="2400" spc="5" i="1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35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987" y="1033271"/>
            <a:ext cx="7073900" cy="5740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5"/>
              <a:t>Gustafson’s Law </a:t>
            </a:r>
            <a:r>
              <a:rPr dirty="0" sz="3200" spc="-5"/>
              <a:t>(Without</a:t>
            </a:r>
            <a:r>
              <a:rPr dirty="0" sz="3200" spc="-50"/>
              <a:t> </a:t>
            </a:r>
            <a:r>
              <a:rPr dirty="0" sz="3200" spc="-5"/>
              <a:t>Overhead)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645408" y="3256788"/>
            <a:ext cx="85725" cy="629920"/>
          </a:xfrm>
          <a:custGeom>
            <a:avLst/>
            <a:gdLst/>
            <a:ahLst/>
            <a:cxnLst/>
            <a:rect l="l" t="t" r="r" b="b"/>
            <a:pathLst>
              <a:path w="85725" h="629920">
                <a:moveTo>
                  <a:pt x="85343" y="85343"/>
                </a:moveTo>
                <a:lnTo>
                  <a:pt x="42671" y="0"/>
                </a:lnTo>
                <a:lnTo>
                  <a:pt x="0" y="85343"/>
                </a:lnTo>
                <a:lnTo>
                  <a:pt x="28955" y="85343"/>
                </a:lnTo>
                <a:lnTo>
                  <a:pt x="28955" y="71627"/>
                </a:lnTo>
                <a:lnTo>
                  <a:pt x="57911" y="71627"/>
                </a:lnTo>
                <a:lnTo>
                  <a:pt x="57911" y="85343"/>
                </a:lnTo>
                <a:lnTo>
                  <a:pt x="85343" y="85343"/>
                </a:lnTo>
                <a:close/>
              </a:path>
              <a:path w="85725" h="629920">
                <a:moveTo>
                  <a:pt x="57911" y="85343"/>
                </a:moveTo>
                <a:lnTo>
                  <a:pt x="57911" y="71627"/>
                </a:lnTo>
                <a:lnTo>
                  <a:pt x="28955" y="71627"/>
                </a:lnTo>
                <a:lnTo>
                  <a:pt x="28955" y="85343"/>
                </a:lnTo>
                <a:lnTo>
                  <a:pt x="57911" y="85343"/>
                </a:lnTo>
                <a:close/>
              </a:path>
              <a:path w="85725" h="629920">
                <a:moveTo>
                  <a:pt x="57911" y="629411"/>
                </a:moveTo>
                <a:lnTo>
                  <a:pt x="57911" y="85343"/>
                </a:lnTo>
                <a:lnTo>
                  <a:pt x="28955" y="85343"/>
                </a:lnTo>
                <a:lnTo>
                  <a:pt x="28955" y="629411"/>
                </a:lnTo>
                <a:lnTo>
                  <a:pt x="57911" y="629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74364" y="3851147"/>
            <a:ext cx="500380" cy="35560"/>
          </a:xfrm>
          <a:custGeom>
            <a:avLst/>
            <a:gdLst/>
            <a:ahLst/>
            <a:cxnLst/>
            <a:rect l="l" t="t" r="r" b="b"/>
            <a:pathLst>
              <a:path w="500379" h="35560">
                <a:moveTo>
                  <a:pt x="499871" y="35051"/>
                </a:moveTo>
                <a:lnTo>
                  <a:pt x="499871" y="0"/>
                </a:lnTo>
                <a:lnTo>
                  <a:pt x="0" y="0"/>
                </a:lnTo>
                <a:lnTo>
                  <a:pt x="0" y="35051"/>
                </a:lnTo>
                <a:lnTo>
                  <a:pt x="13715" y="35051"/>
                </a:lnTo>
                <a:lnTo>
                  <a:pt x="13715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470915" y="27431"/>
                </a:lnTo>
                <a:lnTo>
                  <a:pt x="470915" y="13715"/>
                </a:lnTo>
                <a:lnTo>
                  <a:pt x="486155" y="27431"/>
                </a:lnTo>
                <a:lnTo>
                  <a:pt x="486155" y="35051"/>
                </a:lnTo>
                <a:lnTo>
                  <a:pt x="499871" y="35051"/>
                </a:lnTo>
                <a:close/>
              </a:path>
              <a:path w="500379" h="35560">
                <a:moveTo>
                  <a:pt x="28955" y="27431"/>
                </a:moveTo>
                <a:lnTo>
                  <a:pt x="28955" y="13715"/>
                </a:lnTo>
                <a:lnTo>
                  <a:pt x="13715" y="27431"/>
                </a:lnTo>
                <a:lnTo>
                  <a:pt x="28955" y="27431"/>
                </a:lnTo>
                <a:close/>
              </a:path>
              <a:path w="500379" h="35560">
                <a:moveTo>
                  <a:pt x="28955" y="35051"/>
                </a:moveTo>
                <a:lnTo>
                  <a:pt x="28955" y="27431"/>
                </a:lnTo>
                <a:lnTo>
                  <a:pt x="13715" y="27431"/>
                </a:lnTo>
                <a:lnTo>
                  <a:pt x="13715" y="35051"/>
                </a:lnTo>
                <a:lnTo>
                  <a:pt x="28955" y="35051"/>
                </a:lnTo>
                <a:close/>
              </a:path>
              <a:path w="500379" h="35560">
                <a:moveTo>
                  <a:pt x="486155" y="27431"/>
                </a:moveTo>
                <a:lnTo>
                  <a:pt x="470915" y="13715"/>
                </a:lnTo>
                <a:lnTo>
                  <a:pt x="470915" y="27431"/>
                </a:lnTo>
                <a:lnTo>
                  <a:pt x="486155" y="27431"/>
                </a:lnTo>
                <a:close/>
              </a:path>
              <a:path w="500379" h="35560">
                <a:moveTo>
                  <a:pt x="486155" y="35051"/>
                </a:moveTo>
                <a:lnTo>
                  <a:pt x="486155" y="27431"/>
                </a:lnTo>
                <a:lnTo>
                  <a:pt x="470915" y="27431"/>
                </a:lnTo>
                <a:lnTo>
                  <a:pt x="470915" y="35051"/>
                </a:lnTo>
                <a:lnTo>
                  <a:pt x="486155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5279" y="3851147"/>
            <a:ext cx="1442085" cy="35560"/>
          </a:xfrm>
          <a:custGeom>
            <a:avLst/>
            <a:gdLst/>
            <a:ahLst/>
            <a:cxnLst/>
            <a:rect l="l" t="t" r="r" b="b"/>
            <a:pathLst>
              <a:path w="1442085" h="35560">
                <a:moveTo>
                  <a:pt x="1441703" y="35051"/>
                </a:moveTo>
                <a:lnTo>
                  <a:pt x="1441703" y="0"/>
                </a:lnTo>
                <a:lnTo>
                  <a:pt x="0" y="0"/>
                </a:lnTo>
                <a:lnTo>
                  <a:pt x="0" y="35051"/>
                </a:lnTo>
                <a:lnTo>
                  <a:pt x="15239" y="35051"/>
                </a:lnTo>
                <a:lnTo>
                  <a:pt x="15239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1412747" y="27431"/>
                </a:lnTo>
                <a:lnTo>
                  <a:pt x="1412747" y="13715"/>
                </a:lnTo>
                <a:lnTo>
                  <a:pt x="1427987" y="27431"/>
                </a:lnTo>
                <a:lnTo>
                  <a:pt x="1427987" y="35051"/>
                </a:lnTo>
                <a:lnTo>
                  <a:pt x="1441703" y="35051"/>
                </a:lnTo>
                <a:close/>
              </a:path>
              <a:path w="1442085" h="35560">
                <a:moveTo>
                  <a:pt x="28955" y="27431"/>
                </a:moveTo>
                <a:lnTo>
                  <a:pt x="28955" y="13715"/>
                </a:lnTo>
                <a:lnTo>
                  <a:pt x="15239" y="27431"/>
                </a:lnTo>
                <a:lnTo>
                  <a:pt x="28955" y="27431"/>
                </a:lnTo>
                <a:close/>
              </a:path>
              <a:path w="1442085" h="35560">
                <a:moveTo>
                  <a:pt x="28955" y="35051"/>
                </a:moveTo>
                <a:lnTo>
                  <a:pt x="28955" y="27431"/>
                </a:lnTo>
                <a:lnTo>
                  <a:pt x="15239" y="27431"/>
                </a:lnTo>
                <a:lnTo>
                  <a:pt x="15239" y="35051"/>
                </a:lnTo>
                <a:lnTo>
                  <a:pt x="28955" y="35051"/>
                </a:lnTo>
                <a:close/>
              </a:path>
              <a:path w="1442085" h="35560">
                <a:moveTo>
                  <a:pt x="1427987" y="27431"/>
                </a:moveTo>
                <a:lnTo>
                  <a:pt x="1412747" y="13715"/>
                </a:lnTo>
                <a:lnTo>
                  <a:pt x="1412747" y="27431"/>
                </a:lnTo>
                <a:lnTo>
                  <a:pt x="1427987" y="27431"/>
                </a:lnTo>
                <a:close/>
              </a:path>
              <a:path w="1442085" h="35560">
                <a:moveTo>
                  <a:pt x="1427987" y="35051"/>
                </a:moveTo>
                <a:lnTo>
                  <a:pt x="1427987" y="27431"/>
                </a:lnTo>
                <a:lnTo>
                  <a:pt x="1412747" y="27431"/>
                </a:lnTo>
                <a:lnTo>
                  <a:pt x="1412747" y="35051"/>
                </a:lnTo>
                <a:lnTo>
                  <a:pt x="1427987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45279" y="3439667"/>
            <a:ext cx="1442085" cy="447040"/>
          </a:xfrm>
          <a:custGeom>
            <a:avLst/>
            <a:gdLst/>
            <a:ahLst/>
            <a:cxnLst/>
            <a:rect l="l" t="t" r="r" b="b"/>
            <a:pathLst>
              <a:path w="1442085" h="447039">
                <a:moveTo>
                  <a:pt x="1441703" y="446531"/>
                </a:moveTo>
                <a:lnTo>
                  <a:pt x="1441703" y="0"/>
                </a:lnTo>
                <a:lnTo>
                  <a:pt x="0" y="0"/>
                </a:lnTo>
                <a:lnTo>
                  <a:pt x="0" y="446531"/>
                </a:lnTo>
                <a:lnTo>
                  <a:pt x="15239" y="446531"/>
                </a:lnTo>
                <a:lnTo>
                  <a:pt x="15239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1412747" y="27431"/>
                </a:lnTo>
                <a:lnTo>
                  <a:pt x="1412747" y="13715"/>
                </a:lnTo>
                <a:lnTo>
                  <a:pt x="1427987" y="27431"/>
                </a:lnTo>
                <a:lnTo>
                  <a:pt x="1427987" y="446531"/>
                </a:lnTo>
                <a:lnTo>
                  <a:pt x="1441703" y="446531"/>
                </a:lnTo>
                <a:close/>
              </a:path>
              <a:path w="1442085" h="447039">
                <a:moveTo>
                  <a:pt x="28955" y="27431"/>
                </a:moveTo>
                <a:lnTo>
                  <a:pt x="28955" y="13715"/>
                </a:lnTo>
                <a:lnTo>
                  <a:pt x="15239" y="27431"/>
                </a:lnTo>
                <a:lnTo>
                  <a:pt x="28955" y="27431"/>
                </a:lnTo>
                <a:close/>
              </a:path>
              <a:path w="1442085" h="447039">
                <a:moveTo>
                  <a:pt x="28955" y="446531"/>
                </a:moveTo>
                <a:lnTo>
                  <a:pt x="28955" y="27431"/>
                </a:lnTo>
                <a:lnTo>
                  <a:pt x="15239" y="27431"/>
                </a:lnTo>
                <a:lnTo>
                  <a:pt x="15239" y="446531"/>
                </a:lnTo>
                <a:lnTo>
                  <a:pt x="28955" y="446531"/>
                </a:lnTo>
                <a:close/>
              </a:path>
              <a:path w="1442085" h="447039">
                <a:moveTo>
                  <a:pt x="1427987" y="27431"/>
                </a:moveTo>
                <a:lnTo>
                  <a:pt x="1412747" y="13715"/>
                </a:lnTo>
                <a:lnTo>
                  <a:pt x="1412747" y="27431"/>
                </a:lnTo>
                <a:lnTo>
                  <a:pt x="1427987" y="27431"/>
                </a:lnTo>
                <a:close/>
              </a:path>
              <a:path w="1442085" h="447039">
                <a:moveTo>
                  <a:pt x="1427987" y="446531"/>
                </a:moveTo>
                <a:lnTo>
                  <a:pt x="1427987" y="27431"/>
                </a:lnTo>
                <a:lnTo>
                  <a:pt x="1412747" y="27431"/>
                </a:lnTo>
                <a:lnTo>
                  <a:pt x="1412747" y="446531"/>
                </a:lnTo>
                <a:lnTo>
                  <a:pt x="1427987" y="4465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74364" y="3444239"/>
            <a:ext cx="486409" cy="29209"/>
          </a:xfrm>
          <a:custGeom>
            <a:avLst/>
            <a:gdLst/>
            <a:ahLst/>
            <a:cxnLst/>
            <a:rect l="l" t="t" r="r" b="b"/>
            <a:pathLst>
              <a:path w="486410" h="29210">
                <a:moveTo>
                  <a:pt x="28955" y="21335"/>
                </a:moveTo>
                <a:lnTo>
                  <a:pt x="28955" y="6095"/>
                </a:lnTo>
                <a:lnTo>
                  <a:pt x="21335" y="0"/>
                </a:lnTo>
                <a:lnTo>
                  <a:pt x="6095" y="0"/>
                </a:lnTo>
                <a:lnTo>
                  <a:pt x="0" y="6095"/>
                </a:lnTo>
                <a:lnTo>
                  <a:pt x="0" y="21335"/>
                </a:lnTo>
                <a:lnTo>
                  <a:pt x="6095" y="28955"/>
                </a:lnTo>
                <a:lnTo>
                  <a:pt x="21335" y="28955"/>
                </a:lnTo>
                <a:lnTo>
                  <a:pt x="28955" y="21335"/>
                </a:lnTo>
                <a:close/>
              </a:path>
              <a:path w="486410" h="29210">
                <a:moveTo>
                  <a:pt x="85343" y="21335"/>
                </a:moveTo>
                <a:lnTo>
                  <a:pt x="85343" y="6095"/>
                </a:lnTo>
                <a:lnTo>
                  <a:pt x="79247" y="0"/>
                </a:lnTo>
                <a:lnTo>
                  <a:pt x="64007" y="0"/>
                </a:lnTo>
                <a:lnTo>
                  <a:pt x="56387" y="6095"/>
                </a:lnTo>
                <a:lnTo>
                  <a:pt x="56387" y="21335"/>
                </a:lnTo>
                <a:lnTo>
                  <a:pt x="64007" y="28955"/>
                </a:lnTo>
                <a:lnTo>
                  <a:pt x="79247" y="28955"/>
                </a:lnTo>
                <a:lnTo>
                  <a:pt x="85343" y="21335"/>
                </a:lnTo>
                <a:close/>
              </a:path>
              <a:path w="486410" h="29210">
                <a:moveTo>
                  <a:pt x="143255" y="21335"/>
                </a:moveTo>
                <a:lnTo>
                  <a:pt x="143255" y="6095"/>
                </a:lnTo>
                <a:lnTo>
                  <a:pt x="135635" y="0"/>
                </a:lnTo>
                <a:lnTo>
                  <a:pt x="120395" y="0"/>
                </a:lnTo>
                <a:lnTo>
                  <a:pt x="114299" y="6095"/>
                </a:lnTo>
                <a:lnTo>
                  <a:pt x="114299" y="21335"/>
                </a:lnTo>
                <a:lnTo>
                  <a:pt x="120395" y="28955"/>
                </a:lnTo>
                <a:lnTo>
                  <a:pt x="135635" y="28955"/>
                </a:lnTo>
                <a:lnTo>
                  <a:pt x="143255" y="21335"/>
                </a:lnTo>
                <a:close/>
              </a:path>
              <a:path w="486410" h="29210">
                <a:moveTo>
                  <a:pt x="199643" y="21335"/>
                </a:moveTo>
                <a:lnTo>
                  <a:pt x="199643" y="6095"/>
                </a:lnTo>
                <a:lnTo>
                  <a:pt x="193547" y="0"/>
                </a:lnTo>
                <a:lnTo>
                  <a:pt x="178307" y="0"/>
                </a:lnTo>
                <a:lnTo>
                  <a:pt x="170687" y="6095"/>
                </a:lnTo>
                <a:lnTo>
                  <a:pt x="170687" y="21335"/>
                </a:lnTo>
                <a:lnTo>
                  <a:pt x="178307" y="28955"/>
                </a:lnTo>
                <a:lnTo>
                  <a:pt x="193547" y="28955"/>
                </a:lnTo>
                <a:lnTo>
                  <a:pt x="199643" y="21335"/>
                </a:lnTo>
                <a:close/>
              </a:path>
              <a:path w="486410" h="29210">
                <a:moveTo>
                  <a:pt x="257555" y="21335"/>
                </a:moveTo>
                <a:lnTo>
                  <a:pt x="257555" y="6095"/>
                </a:lnTo>
                <a:lnTo>
                  <a:pt x="251459" y="0"/>
                </a:lnTo>
                <a:lnTo>
                  <a:pt x="234695" y="0"/>
                </a:lnTo>
                <a:lnTo>
                  <a:pt x="228599" y="6095"/>
                </a:lnTo>
                <a:lnTo>
                  <a:pt x="228599" y="21335"/>
                </a:lnTo>
                <a:lnTo>
                  <a:pt x="234695" y="28955"/>
                </a:lnTo>
                <a:lnTo>
                  <a:pt x="251459" y="28955"/>
                </a:lnTo>
                <a:lnTo>
                  <a:pt x="257555" y="21335"/>
                </a:lnTo>
                <a:close/>
              </a:path>
              <a:path w="486410" h="29210">
                <a:moveTo>
                  <a:pt x="313943" y="21335"/>
                </a:moveTo>
                <a:lnTo>
                  <a:pt x="313943" y="6095"/>
                </a:lnTo>
                <a:lnTo>
                  <a:pt x="307847" y="0"/>
                </a:lnTo>
                <a:lnTo>
                  <a:pt x="292607" y="0"/>
                </a:lnTo>
                <a:lnTo>
                  <a:pt x="284987" y="6095"/>
                </a:lnTo>
                <a:lnTo>
                  <a:pt x="284987" y="21335"/>
                </a:lnTo>
                <a:lnTo>
                  <a:pt x="292607" y="28955"/>
                </a:lnTo>
                <a:lnTo>
                  <a:pt x="307847" y="28955"/>
                </a:lnTo>
                <a:lnTo>
                  <a:pt x="313943" y="21335"/>
                </a:lnTo>
                <a:close/>
              </a:path>
              <a:path w="486410" h="29210">
                <a:moveTo>
                  <a:pt x="371855" y="21335"/>
                </a:moveTo>
                <a:lnTo>
                  <a:pt x="371855" y="6095"/>
                </a:lnTo>
                <a:lnTo>
                  <a:pt x="365759" y="0"/>
                </a:lnTo>
                <a:lnTo>
                  <a:pt x="348995" y="0"/>
                </a:lnTo>
                <a:lnTo>
                  <a:pt x="342899" y="6095"/>
                </a:lnTo>
                <a:lnTo>
                  <a:pt x="342899" y="21335"/>
                </a:lnTo>
                <a:lnTo>
                  <a:pt x="348995" y="28955"/>
                </a:lnTo>
                <a:lnTo>
                  <a:pt x="365759" y="28955"/>
                </a:lnTo>
                <a:lnTo>
                  <a:pt x="371855" y="21335"/>
                </a:lnTo>
                <a:close/>
              </a:path>
              <a:path w="486410" h="29210">
                <a:moveTo>
                  <a:pt x="428243" y="21335"/>
                </a:moveTo>
                <a:lnTo>
                  <a:pt x="428243" y="6095"/>
                </a:lnTo>
                <a:lnTo>
                  <a:pt x="422147" y="0"/>
                </a:lnTo>
                <a:lnTo>
                  <a:pt x="406907" y="0"/>
                </a:lnTo>
                <a:lnTo>
                  <a:pt x="400811" y="6095"/>
                </a:lnTo>
                <a:lnTo>
                  <a:pt x="400811" y="21335"/>
                </a:lnTo>
                <a:lnTo>
                  <a:pt x="406907" y="28955"/>
                </a:lnTo>
                <a:lnTo>
                  <a:pt x="422147" y="28955"/>
                </a:lnTo>
                <a:lnTo>
                  <a:pt x="428243" y="21335"/>
                </a:lnTo>
                <a:close/>
              </a:path>
              <a:path w="486410" h="29210">
                <a:moveTo>
                  <a:pt x="486155" y="21335"/>
                </a:moveTo>
                <a:lnTo>
                  <a:pt x="486155" y="6095"/>
                </a:lnTo>
                <a:lnTo>
                  <a:pt x="480059" y="0"/>
                </a:lnTo>
                <a:lnTo>
                  <a:pt x="463295" y="0"/>
                </a:lnTo>
                <a:lnTo>
                  <a:pt x="457199" y="6095"/>
                </a:lnTo>
                <a:lnTo>
                  <a:pt x="457199" y="21335"/>
                </a:lnTo>
                <a:lnTo>
                  <a:pt x="463295" y="28955"/>
                </a:lnTo>
                <a:lnTo>
                  <a:pt x="480059" y="28955"/>
                </a:lnTo>
                <a:lnTo>
                  <a:pt x="486155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69054" y="3159250"/>
            <a:ext cx="177800" cy="388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i="1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2193" y="3159250"/>
            <a:ext cx="784860" cy="388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 i="1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1-a</a:t>
            </a:r>
            <a:r>
              <a:rPr dirty="0" sz="2400" spc="-20" i="1">
                <a:latin typeface="Times New Roman"/>
                <a:cs typeface="Times New Roman"/>
              </a:rPr>
              <a:t>)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88841" y="3886199"/>
            <a:ext cx="0" cy="281940"/>
          </a:xfrm>
          <a:custGeom>
            <a:avLst/>
            <a:gdLst/>
            <a:ahLst/>
            <a:cxnLst/>
            <a:rect l="l" t="t" r="r" b="b"/>
            <a:pathLst>
              <a:path w="0" h="281939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74364" y="3886199"/>
            <a:ext cx="500380" cy="295910"/>
          </a:xfrm>
          <a:custGeom>
            <a:avLst/>
            <a:gdLst/>
            <a:ahLst/>
            <a:cxnLst/>
            <a:rect l="l" t="t" r="r" b="b"/>
            <a:pathLst>
              <a:path w="500379" h="295910">
                <a:moveTo>
                  <a:pt x="28955" y="266700"/>
                </a:moveTo>
                <a:lnTo>
                  <a:pt x="28955" y="0"/>
                </a:lnTo>
                <a:lnTo>
                  <a:pt x="0" y="0"/>
                </a:lnTo>
                <a:lnTo>
                  <a:pt x="0" y="295656"/>
                </a:lnTo>
                <a:lnTo>
                  <a:pt x="13715" y="295656"/>
                </a:lnTo>
                <a:lnTo>
                  <a:pt x="13715" y="266700"/>
                </a:lnTo>
                <a:lnTo>
                  <a:pt x="28955" y="266700"/>
                </a:lnTo>
                <a:close/>
              </a:path>
              <a:path w="500379" h="295910">
                <a:moveTo>
                  <a:pt x="486155" y="266700"/>
                </a:moveTo>
                <a:lnTo>
                  <a:pt x="13715" y="266700"/>
                </a:lnTo>
                <a:lnTo>
                  <a:pt x="28955" y="281940"/>
                </a:lnTo>
                <a:lnTo>
                  <a:pt x="28955" y="295656"/>
                </a:lnTo>
                <a:lnTo>
                  <a:pt x="470915" y="295656"/>
                </a:lnTo>
                <a:lnTo>
                  <a:pt x="470915" y="281940"/>
                </a:lnTo>
                <a:lnTo>
                  <a:pt x="486155" y="266700"/>
                </a:lnTo>
                <a:close/>
              </a:path>
              <a:path w="500379" h="295910">
                <a:moveTo>
                  <a:pt x="28955" y="295656"/>
                </a:moveTo>
                <a:lnTo>
                  <a:pt x="28955" y="281940"/>
                </a:lnTo>
                <a:lnTo>
                  <a:pt x="13715" y="266700"/>
                </a:lnTo>
                <a:lnTo>
                  <a:pt x="13715" y="295656"/>
                </a:lnTo>
                <a:lnTo>
                  <a:pt x="28955" y="295656"/>
                </a:lnTo>
                <a:close/>
              </a:path>
              <a:path w="500379" h="295910">
                <a:moveTo>
                  <a:pt x="499871" y="295656"/>
                </a:moveTo>
                <a:lnTo>
                  <a:pt x="499871" y="0"/>
                </a:lnTo>
                <a:lnTo>
                  <a:pt x="470915" y="0"/>
                </a:lnTo>
                <a:lnTo>
                  <a:pt x="470915" y="266700"/>
                </a:lnTo>
                <a:lnTo>
                  <a:pt x="486155" y="266700"/>
                </a:lnTo>
                <a:lnTo>
                  <a:pt x="486155" y="295656"/>
                </a:lnTo>
                <a:lnTo>
                  <a:pt x="499871" y="295656"/>
                </a:lnTo>
                <a:close/>
              </a:path>
              <a:path w="500379" h="295910">
                <a:moveTo>
                  <a:pt x="486155" y="295656"/>
                </a:moveTo>
                <a:lnTo>
                  <a:pt x="486155" y="266700"/>
                </a:lnTo>
                <a:lnTo>
                  <a:pt x="470915" y="281940"/>
                </a:lnTo>
                <a:lnTo>
                  <a:pt x="470915" y="295656"/>
                </a:lnTo>
                <a:lnTo>
                  <a:pt x="486155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3874" y="3822190"/>
            <a:ext cx="177800" cy="388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45279" y="3886199"/>
            <a:ext cx="1442085" cy="295910"/>
          </a:xfrm>
          <a:custGeom>
            <a:avLst/>
            <a:gdLst/>
            <a:ahLst/>
            <a:cxnLst/>
            <a:rect l="l" t="t" r="r" b="b"/>
            <a:pathLst>
              <a:path w="1442085" h="295910">
                <a:moveTo>
                  <a:pt x="28955" y="266700"/>
                </a:moveTo>
                <a:lnTo>
                  <a:pt x="28955" y="0"/>
                </a:lnTo>
                <a:lnTo>
                  <a:pt x="0" y="0"/>
                </a:lnTo>
                <a:lnTo>
                  <a:pt x="0" y="295656"/>
                </a:lnTo>
                <a:lnTo>
                  <a:pt x="15239" y="295656"/>
                </a:lnTo>
                <a:lnTo>
                  <a:pt x="15239" y="266700"/>
                </a:lnTo>
                <a:lnTo>
                  <a:pt x="28955" y="266700"/>
                </a:lnTo>
                <a:close/>
              </a:path>
              <a:path w="1442085" h="295910">
                <a:moveTo>
                  <a:pt x="1427987" y="266700"/>
                </a:moveTo>
                <a:lnTo>
                  <a:pt x="15239" y="266700"/>
                </a:lnTo>
                <a:lnTo>
                  <a:pt x="28955" y="281940"/>
                </a:lnTo>
                <a:lnTo>
                  <a:pt x="28955" y="295656"/>
                </a:lnTo>
                <a:lnTo>
                  <a:pt x="1412747" y="295656"/>
                </a:lnTo>
                <a:lnTo>
                  <a:pt x="1412747" y="281940"/>
                </a:lnTo>
                <a:lnTo>
                  <a:pt x="1427987" y="266700"/>
                </a:lnTo>
                <a:close/>
              </a:path>
              <a:path w="1442085" h="295910">
                <a:moveTo>
                  <a:pt x="28955" y="295656"/>
                </a:moveTo>
                <a:lnTo>
                  <a:pt x="28955" y="281940"/>
                </a:lnTo>
                <a:lnTo>
                  <a:pt x="15239" y="266700"/>
                </a:lnTo>
                <a:lnTo>
                  <a:pt x="15239" y="295656"/>
                </a:lnTo>
                <a:lnTo>
                  <a:pt x="28955" y="295656"/>
                </a:lnTo>
                <a:close/>
              </a:path>
              <a:path w="1442085" h="295910">
                <a:moveTo>
                  <a:pt x="1441703" y="295656"/>
                </a:moveTo>
                <a:lnTo>
                  <a:pt x="1441703" y="0"/>
                </a:lnTo>
                <a:lnTo>
                  <a:pt x="1412747" y="0"/>
                </a:lnTo>
                <a:lnTo>
                  <a:pt x="1412747" y="266700"/>
                </a:lnTo>
                <a:lnTo>
                  <a:pt x="1427987" y="266700"/>
                </a:lnTo>
                <a:lnTo>
                  <a:pt x="1427987" y="295656"/>
                </a:lnTo>
                <a:lnTo>
                  <a:pt x="1441703" y="295656"/>
                </a:lnTo>
                <a:close/>
              </a:path>
              <a:path w="1442085" h="295910">
                <a:moveTo>
                  <a:pt x="1427987" y="295656"/>
                </a:moveTo>
                <a:lnTo>
                  <a:pt x="1427987" y="266700"/>
                </a:lnTo>
                <a:lnTo>
                  <a:pt x="1412747" y="281940"/>
                </a:lnTo>
                <a:lnTo>
                  <a:pt x="1412747" y="295656"/>
                </a:lnTo>
                <a:lnTo>
                  <a:pt x="1427987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49214" y="3822190"/>
            <a:ext cx="432434" cy="388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i="1">
                <a:latin typeface="Times New Roman"/>
                <a:cs typeface="Times New Roman"/>
              </a:rPr>
              <a:t>1-a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73267" y="4125467"/>
            <a:ext cx="471170" cy="85725"/>
          </a:xfrm>
          <a:custGeom>
            <a:avLst/>
            <a:gdLst/>
            <a:ahLst/>
            <a:cxnLst/>
            <a:rect l="l" t="t" r="r" b="b"/>
            <a:pathLst>
              <a:path w="471170" h="85725">
                <a:moveTo>
                  <a:pt x="399287" y="56387"/>
                </a:moveTo>
                <a:lnTo>
                  <a:pt x="399287" y="27431"/>
                </a:lnTo>
                <a:lnTo>
                  <a:pt x="0" y="27431"/>
                </a:lnTo>
                <a:lnTo>
                  <a:pt x="0" y="56387"/>
                </a:lnTo>
                <a:lnTo>
                  <a:pt x="399287" y="56387"/>
                </a:lnTo>
                <a:close/>
              </a:path>
              <a:path w="471170" h="85725">
                <a:moveTo>
                  <a:pt x="470915" y="42671"/>
                </a:moveTo>
                <a:lnTo>
                  <a:pt x="385571" y="0"/>
                </a:lnTo>
                <a:lnTo>
                  <a:pt x="385571" y="27431"/>
                </a:lnTo>
                <a:lnTo>
                  <a:pt x="399287" y="27431"/>
                </a:lnTo>
                <a:lnTo>
                  <a:pt x="399287" y="78485"/>
                </a:lnTo>
                <a:lnTo>
                  <a:pt x="470915" y="42671"/>
                </a:lnTo>
                <a:close/>
              </a:path>
              <a:path w="471170" h="85725">
                <a:moveTo>
                  <a:pt x="399287" y="78485"/>
                </a:moveTo>
                <a:lnTo>
                  <a:pt x="399287" y="56387"/>
                </a:lnTo>
                <a:lnTo>
                  <a:pt x="385571" y="56387"/>
                </a:lnTo>
                <a:lnTo>
                  <a:pt x="385571" y="85343"/>
                </a:lnTo>
                <a:lnTo>
                  <a:pt x="399287" y="784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197597" y="3869434"/>
            <a:ext cx="56642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ti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45279" y="3886199"/>
            <a:ext cx="1442085" cy="291465"/>
          </a:xfrm>
          <a:custGeom>
            <a:avLst/>
            <a:gdLst/>
            <a:ahLst/>
            <a:cxnLst/>
            <a:rect l="l" t="t" r="r" b="b"/>
            <a:pathLst>
              <a:path w="1442085" h="291464">
                <a:moveTo>
                  <a:pt x="28955" y="262128"/>
                </a:moveTo>
                <a:lnTo>
                  <a:pt x="28955" y="0"/>
                </a:lnTo>
                <a:lnTo>
                  <a:pt x="0" y="0"/>
                </a:lnTo>
                <a:lnTo>
                  <a:pt x="0" y="291084"/>
                </a:lnTo>
                <a:lnTo>
                  <a:pt x="15239" y="291084"/>
                </a:lnTo>
                <a:lnTo>
                  <a:pt x="15239" y="262128"/>
                </a:lnTo>
                <a:lnTo>
                  <a:pt x="28955" y="262128"/>
                </a:lnTo>
                <a:close/>
              </a:path>
              <a:path w="1442085" h="291464">
                <a:moveTo>
                  <a:pt x="1427987" y="262128"/>
                </a:moveTo>
                <a:lnTo>
                  <a:pt x="15239" y="262128"/>
                </a:lnTo>
                <a:lnTo>
                  <a:pt x="28955" y="277368"/>
                </a:lnTo>
                <a:lnTo>
                  <a:pt x="28955" y="291084"/>
                </a:lnTo>
                <a:lnTo>
                  <a:pt x="1412747" y="291084"/>
                </a:lnTo>
                <a:lnTo>
                  <a:pt x="1412747" y="277368"/>
                </a:lnTo>
                <a:lnTo>
                  <a:pt x="1427987" y="262128"/>
                </a:lnTo>
                <a:close/>
              </a:path>
              <a:path w="1442085" h="291464">
                <a:moveTo>
                  <a:pt x="28955" y="291084"/>
                </a:moveTo>
                <a:lnTo>
                  <a:pt x="28955" y="277368"/>
                </a:lnTo>
                <a:lnTo>
                  <a:pt x="15239" y="262128"/>
                </a:lnTo>
                <a:lnTo>
                  <a:pt x="15239" y="291084"/>
                </a:lnTo>
                <a:lnTo>
                  <a:pt x="28955" y="291084"/>
                </a:lnTo>
                <a:close/>
              </a:path>
              <a:path w="1442085" h="291464">
                <a:moveTo>
                  <a:pt x="1441703" y="291084"/>
                </a:moveTo>
                <a:lnTo>
                  <a:pt x="1441703" y="0"/>
                </a:lnTo>
                <a:lnTo>
                  <a:pt x="1412747" y="0"/>
                </a:lnTo>
                <a:lnTo>
                  <a:pt x="1412747" y="262128"/>
                </a:lnTo>
                <a:lnTo>
                  <a:pt x="1427987" y="262128"/>
                </a:lnTo>
                <a:lnTo>
                  <a:pt x="1427987" y="291084"/>
                </a:lnTo>
                <a:lnTo>
                  <a:pt x="1441703" y="291084"/>
                </a:lnTo>
                <a:close/>
              </a:path>
              <a:path w="1442085" h="291464">
                <a:moveTo>
                  <a:pt x="1427987" y="291084"/>
                </a:moveTo>
                <a:lnTo>
                  <a:pt x="1427987" y="262128"/>
                </a:lnTo>
                <a:lnTo>
                  <a:pt x="1412747" y="277368"/>
                </a:lnTo>
                <a:lnTo>
                  <a:pt x="1412747" y="291084"/>
                </a:lnTo>
                <a:lnTo>
                  <a:pt x="1427987" y="291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10523" y="5232143"/>
            <a:ext cx="1180465" cy="428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15" i="1">
                <a:latin typeface="Times New Roman"/>
                <a:cs typeface="Times New Roman"/>
              </a:rPr>
              <a:t>Sp</a:t>
            </a:r>
            <a:r>
              <a:rPr dirty="0" sz="2650" spc="10" i="1">
                <a:latin typeface="Times New Roman"/>
                <a:cs typeface="Times New Roman"/>
              </a:rPr>
              <a:t>ee</a:t>
            </a:r>
            <a:r>
              <a:rPr dirty="0" sz="2650" spc="15" i="1">
                <a:latin typeface="Times New Roman"/>
                <a:cs typeface="Times New Roman"/>
              </a:rPr>
              <a:t>dup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35</a:t>
            </a:fld>
          </a:p>
        </p:txBody>
      </p:sp>
      <p:sp>
        <p:nvSpPr>
          <p:cNvPr id="20" name="object 20"/>
          <p:cNvSpPr txBox="1"/>
          <p:nvPr/>
        </p:nvSpPr>
        <p:spPr>
          <a:xfrm>
            <a:off x="2267203" y="5455663"/>
            <a:ext cx="25654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i="1">
                <a:latin typeface="Times New Roman"/>
                <a:cs typeface="Times New Roman"/>
              </a:rPr>
              <a:t>F</a:t>
            </a:r>
            <a:r>
              <a:rPr dirty="0" sz="1550" spc="5" i="1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7534" y="4925667"/>
            <a:ext cx="6146165" cy="100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2740" marR="5080" indent="-320675">
              <a:lnSpc>
                <a:spcPct val="117000"/>
              </a:lnSpc>
              <a:tabLst>
                <a:tab pos="2839085" algn="l"/>
                <a:tab pos="4251960" algn="l"/>
              </a:tabLst>
            </a:pPr>
            <a:r>
              <a:rPr dirty="0" baseline="-35639" sz="3975" spc="22">
                <a:latin typeface="Symbol"/>
                <a:cs typeface="Symbol"/>
              </a:rPr>
              <a:t></a:t>
            </a:r>
            <a:r>
              <a:rPr dirty="0" baseline="-35639" sz="3975" spc="22">
                <a:latin typeface="Times New Roman"/>
                <a:cs typeface="Times New Roman"/>
              </a:rPr>
              <a:t> </a:t>
            </a:r>
            <a:r>
              <a:rPr dirty="0" sz="2650" spc="55" i="1" u="heavy">
                <a:latin typeface="Times New Roman"/>
                <a:cs typeface="Times New Roman"/>
              </a:rPr>
              <a:t>Work</a:t>
            </a:r>
            <a:r>
              <a:rPr dirty="0" sz="2650" spc="55" u="heavy">
                <a:latin typeface="Times New Roman"/>
                <a:cs typeface="Times New Roman"/>
              </a:rPr>
              <a:t>( </a:t>
            </a:r>
            <a:r>
              <a:rPr dirty="0" sz="2650" spc="55" i="1" u="heavy">
                <a:latin typeface="Times New Roman"/>
                <a:cs typeface="Times New Roman"/>
              </a:rPr>
              <a:t>p</a:t>
            </a:r>
            <a:r>
              <a:rPr dirty="0" sz="2650" spc="55" u="heavy">
                <a:latin typeface="Times New Roman"/>
                <a:cs typeface="Times New Roman"/>
              </a:rPr>
              <a:t>) </a:t>
            </a:r>
            <a:r>
              <a:rPr dirty="0" baseline="-35639" sz="3975" spc="22">
                <a:latin typeface="Symbol"/>
                <a:cs typeface="Symbol"/>
              </a:rPr>
              <a:t></a:t>
            </a:r>
            <a:r>
              <a:rPr dirty="0" baseline="-35639" sz="3975" spc="22">
                <a:latin typeface="Times New Roman"/>
                <a:cs typeface="Times New Roman"/>
              </a:rPr>
              <a:t> </a:t>
            </a:r>
            <a:r>
              <a:rPr dirty="0" sz="2800" spc="-15" i="1" u="heavy">
                <a:latin typeface="Symbol"/>
                <a:cs typeface="Symbol"/>
              </a:rPr>
              <a:t></a:t>
            </a:r>
            <a:r>
              <a:rPr dirty="0" sz="2650" spc="-15" i="1" u="heavy">
                <a:latin typeface="Times New Roman"/>
                <a:cs typeface="Times New Roman"/>
              </a:rPr>
              <a:t>W </a:t>
            </a:r>
            <a:r>
              <a:rPr dirty="0" sz="2650" spc="15" u="heavy">
                <a:latin typeface="Symbol"/>
                <a:cs typeface="Symbol"/>
              </a:rPr>
              <a:t></a:t>
            </a:r>
            <a:r>
              <a:rPr dirty="0" sz="2650" spc="15" u="heavy">
                <a:latin typeface="Times New Roman"/>
                <a:cs typeface="Times New Roman"/>
              </a:rPr>
              <a:t> </a:t>
            </a:r>
            <a:r>
              <a:rPr dirty="0" sz="2650" spc="5" u="heavy">
                <a:latin typeface="Times New Roman"/>
                <a:cs typeface="Times New Roman"/>
              </a:rPr>
              <a:t>(1</a:t>
            </a:r>
            <a:r>
              <a:rPr dirty="0" sz="2650" spc="5" u="heavy">
                <a:latin typeface="Symbol"/>
                <a:cs typeface="Symbol"/>
              </a:rPr>
              <a:t></a:t>
            </a:r>
            <a:r>
              <a:rPr dirty="0" sz="2650" spc="5" u="heavy">
                <a:latin typeface="Times New Roman"/>
                <a:cs typeface="Times New Roman"/>
              </a:rPr>
              <a:t> </a:t>
            </a:r>
            <a:r>
              <a:rPr dirty="0" sz="2800" spc="-75" i="1" u="heavy">
                <a:latin typeface="Symbol"/>
                <a:cs typeface="Symbol"/>
              </a:rPr>
              <a:t></a:t>
            </a:r>
            <a:r>
              <a:rPr dirty="0" sz="2800" spc="40" i="1" u="heavy">
                <a:latin typeface="Times New Roman"/>
                <a:cs typeface="Times New Roman"/>
              </a:rPr>
              <a:t> </a:t>
            </a:r>
            <a:r>
              <a:rPr dirty="0" sz="2650" spc="10" u="heavy">
                <a:latin typeface="Symbol"/>
                <a:cs typeface="Symbol"/>
              </a:rPr>
              <a:t></a:t>
            </a:r>
            <a:r>
              <a:rPr dirty="0" sz="2650" spc="-215" u="heavy">
                <a:latin typeface="Times New Roman"/>
                <a:cs typeface="Times New Roman"/>
              </a:rPr>
              <a:t> </a:t>
            </a:r>
            <a:r>
              <a:rPr dirty="0" sz="2650" spc="20" i="1" u="heavy">
                <a:latin typeface="Times New Roman"/>
                <a:cs typeface="Times New Roman"/>
              </a:rPr>
              <a:t>pW</a:t>
            </a:r>
            <a:r>
              <a:rPr dirty="0" sz="2650" spc="20" i="1">
                <a:latin typeface="Times New Roman"/>
                <a:cs typeface="Times New Roman"/>
              </a:rPr>
              <a:t>	</a:t>
            </a:r>
            <a:r>
              <a:rPr dirty="0" baseline="-35639" sz="3975" spc="22">
                <a:latin typeface="Symbol"/>
                <a:cs typeface="Symbol"/>
              </a:rPr>
              <a:t></a:t>
            </a:r>
            <a:r>
              <a:rPr dirty="0" baseline="-35639" sz="3975" spc="-405">
                <a:latin typeface="Times New Roman"/>
                <a:cs typeface="Times New Roman"/>
              </a:rPr>
              <a:t> </a:t>
            </a:r>
            <a:r>
              <a:rPr dirty="0" baseline="-33730" sz="4200" spc="-112" i="1">
                <a:latin typeface="Symbol"/>
                <a:cs typeface="Symbol"/>
              </a:rPr>
              <a:t></a:t>
            </a:r>
            <a:r>
              <a:rPr dirty="0" baseline="-33730" sz="4200" spc="7" i="1">
                <a:latin typeface="Times New Roman"/>
                <a:cs typeface="Times New Roman"/>
              </a:rPr>
              <a:t> </a:t>
            </a:r>
            <a:r>
              <a:rPr dirty="0" baseline="-35639" sz="3975" spc="22">
                <a:latin typeface="Symbol"/>
                <a:cs typeface="Symbol"/>
              </a:rPr>
              <a:t></a:t>
            </a:r>
            <a:r>
              <a:rPr dirty="0" baseline="-35639" sz="3975" spc="-352">
                <a:latin typeface="Times New Roman"/>
                <a:cs typeface="Times New Roman"/>
              </a:rPr>
              <a:t> </a:t>
            </a:r>
            <a:r>
              <a:rPr dirty="0" baseline="-35639" sz="3975" spc="7">
                <a:latin typeface="Times New Roman"/>
                <a:cs typeface="Times New Roman"/>
              </a:rPr>
              <a:t>(1</a:t>
            </a:r>
            <a:r>
              <a:rPr dirty="0" baseline="-35639" sz="3975" spc="7">
                <a:latin typeface="Symbol"/>
                <a:cs typeface="Symbol"/>
              </a:rPr>
              <a:t></a:t>
            </a:r>
            <a:r>
              <a:rPr dirty="0" baseline="-35639" sz="3975" spc="-652">
                <a:latin typeface="Times New Roman"/>
                <a:cs typeface="Times New Roman"/>
              </a:rPr>
              <a:t> </a:t>
            </a:r>
            <a:r>
              <a:rPr dirty="0" baseline="-33730" sz="4200" spc="-112" i="1">
                <a:latin typeface="Symbol"/>
                <a:cs typeface="Symbol"/>
              </a:rPr>
              <a:t></a:t>
            </a:r>
            <a:r>
              <a:rPr dirty="0" baseline="-33730" sz="4200" spc="-600" i="1">
                <a:latin typeface="Times New Roman"/>
                <a:cs typeface="Times New Roman"/>
              </a:rPr>
              <a:t> </a:t>
            </a:r>
            <a:r>
              <a:rPr dirty="0" baseline="-35639" sz="3975" spc="15">
                <a:latin typeface="Times New Roman"/>
                <a:cs typeface="Times New Roman"/>
              </a:rPr>
              <a:t>)</a:t>
            </a:r>
            <a:r>
              <a:rPr dirty="0" baseline="-35639" sz="3975" spc="-419">
                <a:latin typeface="Times New Roman"/>
                <a:cs typeface="Times New Roman"/>
              </a:rPr>
              <a:t> </a:t>
            </a:r>
            <a:r>
              <a:rPr dirty="0" baseline="-35639" sz="3975" spc="22" i="1">
                <a:latin typeface="Times New Roman"/>
                <a:cs typeface="Times New Roman"/>
              </a:rPr>
              <a:t>p </a:t>
            </a:r>
            <a:r>
              <a:rPr dirty="0" baseline="-35639" sz="3975" spc="7" i="1">
                <a:latin typeface="Times New Roman"/>
                <a:cs typeface="Times New Roman"/>
              </a:rPr>
              <a:t> </a:t>
            </a:r>
            <a:r>
              <a:rPr dirty="0" sz="2650" spc="-20" i="1">
                <a:latin typeface="Times New Roman"/>
                <a:cs typeface="Times New Roman"/>
              </a:rPr>
              <a:t>Work</a:t>
            </a:r>
            <a:r>
              <a:rPr dirty="0" sz="2650" spc="-20">
                <a:latin typeface="Times New Roman"/>
                <a:cs typeface="Times New Roman"/>
              </a:rPr>
              <a:t>(1)	</a:t>
            </a:r>
            <a:r>
              <a:rPr dirty="0" sz="2650" spc="25" i="1">
                <a:latin typeface="Times New Roman"/>
                <a:cs typeface="Times New Roman"/>
              </a:rPr>
              <a:t>W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647" y="1154683"/>
            <a:ext cx="5659120" cy="461009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5575" indent="-142875">
              <a:lnSpc>
                <a:spcPct val="100000"/>
              </a:lnSpc>
              <a:buSzPct val="114285"/>
              <a:buChar char="•"/>
              <a:tabLst>
                <a:tab pos="156210" algn="l"/>
              </a:tabLst>
            </a:pPr>
            <a:r>
              <a:rPr dirty="0" sz="2800" spc="-5"/>
              <a:t> </a:t>
            </a:r>
            <a:r>
              <a:rPr dirty="0" sz="2800" spc="204"/>
              <a:t> </a:t>
            </a:r>
            <a:r>
              <a:rPr dirty="0" sz="2800" spc="-5"/>
              <a:t>Fixed-Time </a:t>
            </a:r>
            <a:r>
              <a:rPr dirty="0" sz="2800"/>
              <a:t>Speedup</a:t>
            </a:r>
            <a:r>
              <a:rPr dirty="0" sz="2800" spc="-10"/>
              <a:t> </a:t>
            </a:r>
            <a:r>
              <a:rPr dirty="0" sz="2800"/>
              <a:t>(Gustafson)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083307" y="2223516"/>
            <a:ext cx="76200" cy="1663064"/>
          </a:xfrm>
          <a:custGeom>
            <a:avLst/>
            <a:gdLst/>
            <a:ahLst/>
            <a:cxnLst/>
            <a:rect l="l" t="t" r="r" b="b"/>
            <a:pathLst>
              <a:path w="76200" h="166306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2483"/>
                </a:lnTo>
                <a:lnTo>
                  <a:pt x="42671" y="62483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663064">
                <a:moveTo>
                  <a:pt x="42671" y="76199"/>
                </a:moveTo>
                <a:lnTo>
                  <a:pt x="42671" y="62483"/>
                </a:lnTo>
                <a:lnTo>
                  <a:pt x="33527" y="62483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663064">
                <a:moveTo>
                  <a:pt x="42671" y="1662683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662683"/>
                </a:lnTo>
                <a:lnTo>
                  <a:pt x="42671" y="1662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50207" y="2680716"/>
            <a:ext cx="457200" cy="1205865"/>
          </a:xfrm>
          <a:custGeom>
            <a:avLst/>
            <a:gdLst/>
            <a:ahLst/>
            <a:cxnLst/>
            <a:rect l="l" t="t" r="r" b="b"/>
            <a:pathLst>
              <a:path w="457200" h="1205864">
                <a:moveTo>
                  <a:pt x="0" y="0"/>
                </a:moveTo>
                <a:lnTo>
                  <a:pt x="0" y="1205483"/>
                </a:lnTo>
                <a:lnTo>
                  <a:pt x="457199" y="1205483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45635" y="2676144"/>
            <a:ext cx="466725" cy="1210310"/>
          </a:xfrm>
          <a:custGeom>
            <a:avLst/>
            <a:gdLst/>
            <a:ahLst/>
            <a:cxnLst/>
            <a:rect l="l" t="t" r="r" b="b"/>
            <a:pathLst>
              <a:path w="466725" h="1210310">
                <a:moveTo>
                  <a:pt x="466343" y="1210055"/>
                </a:moveTo>
                <a:lnTo>
                  <a:pt x="466343" y="0"/>
                </a:lnTo>
                <a:lnTo>
                  <a:pt x="0" y="0"/>
                </a:lnTo>
                <a:lnTo>
                  <a:pt x="0" y="1210055"/>
                </a:lnTo>
                <a:lnTo>
                  <a:pt x="4571" y="1210055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1210055"/>
                </a:lnTo>
                <a:lnTo>
                  <a:pt x="466343" y="1210055"/>
                </a:lnTo>
                <a:close/>
              </a:path>
              <a:path w="466725" h="1210310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1210310">
                <a:moveTo>
                  <a:pt x="9143" y="1210055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1210055"/>
                </a:lnTo>
                <a:lnTo>
                  <a:pt x="9143" y="1210055"/>
                </a:lnTo>
                <a:close/>
              </a:path>
              <a:path w="466725" h="1210310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1210310">
                <a:moveTo>
                  <a:pt x="461771" y="1210055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1210055"/>
                </a:lnTo>
                <a:lnTo>
                  <a:pt x="461771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93008" y="3366515"/>
            <a:ext cx="457200" cy="520065"/>
          </a:xfrm>
          <a:custGeom>
            <a:avLst/>
            <a:gdLst/>
            <a:ahLst/>
            <a:cxnLst/>
            <a:rect l="l" t="t" r="r" b="b"/>
            <a:pathLst>
              <a:path w="457200" h="520064">
                <a:moveTo>
                  <a:pt x="0" y="0"/>
                </a:moveTo>
                <a:lnTo>
                  <a:pt x="0" y="519683"/>
                </a:lnTo>
                <a:lnTo>
                  <a:pt x="457199" y="519683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88435" y="3361944"/>
            <a:ext cx="466725" cy="524510"/>
          </a:xfrm>
          <a:custGeom>
            <a:avLst/>
            <a:gdLst/>
            <a:ahLst/>
            <a:cxnLst/>
            <a:rect l="l" t="t" r="r" b="b"/>
            <a:pathLst>
              <a:path w="466725" h="524510">
                <a:moveTo>
                  <a:pt x="466343" y="524255"/>
                </a:moveTo>
                <a:lnTo>
                  <a:pt x="466343" y="0"/>
                </a:lnTo>
                <a:lnTo>
                  <a:pt x="0" y="0"/>
                </a:lnTo>
                <a:lnTo>
                  <a:pt x="0" y="524255"/>
                </a:lnTo>
                <a:lnTo>
                  <a:pt x="4571" y="524255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524255"/>
                </a:lnTo>
                <a:lnTo>
                  <a:pt x="466343" y="524255"/>
                </a:lnTo>
                <a:close/>
              </a:path>
              <a:path w="466725" h="524510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524510">
                <a:moveTo>
                  <a:pt x="9143" y="524255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524255"/>
                </a:lnTo>
                <a:lnTo>
                  <a:pt x="9143" y="524255"/>
                </a:lnTo>
                <a:close/>
              </a:path>
              <a:path w="466725" h="524510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524510">
                <a:moveTo>
                  <a:pt x="461771" y="524255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524255"/>
                </a:lnTo>
                <a:lnTo>
                  <a:pt x="461771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35807" y="3518915"/>
            <a:ext cx="457200" cy="367665"/>
          </a:xfrm>
          <a:custGeom>
            <a:avLst/>
            <a:gdLst/>
            <a:ahLst/>
            <a:cxnLst/>
            <a:rect l="l" t="t" r="r" b="b"/>
            <a:pathLst>
              <a:path w="457200" h="367664">
                <a:moveTo>
                  <a:pt x="0" y="0"/>
                </a:moveTo>
                <a:lnTo>
                  <a:pt x="0" y="367283"/>
                </a:lnTo>
                <a:lnTo>
                  <a:pt x="457199" y="367283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31235" y="3514344"/>
            <a:ext cx="466725" cy="372110"/>
          </a:xfrm>
          <a:custGeom>
            <a:avLst/>
            <a:gdLst/>
            <a:ahLst/>
            <a:cxnLst/>
            <a:rect l="l" t="t" r="r" b="b"/>
            <a:pathLst>
              <a:path w="466725" h="372110">
                <a:moveTo>
                  <a:pt x="466343" y="371855"/>
                </a:moveTo>
                <a:lnTo>
                  <a:pt x="466343" y="0"/>
                </a:lnTo>
                <a:lnTo>
                  <a:pt x="0" y="0"/>
                </a:lnTo>
                <a:lnTo>
                  <a:pt x="0" y="371855"/>
                </a:lnTo>
                <a:lnTo>
                  <a:pt x="4571" y="371855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371855"/>
                </a:lnTo>
                <a:lnTo>
                  <a:pt x="466343" y="371855"/>
                </a:lnTo>
                <a:close/>
              </a:path>
              <a:path w="466725" h="372110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372110">
                <a:moveTo>
                  <a:pt x="9143" y="371855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371855"/>
                </a:lnTo>
                <a:lnTo>
                  <a:pt x="9143" y="371855"/>
                </a:lnTo>
                <a:close/>
              </a:path>
              <a:path w="466725" h="372110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372110">
                <a:moveTo>
                  <a:pt x="461771" y="371855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371855"/>
                </a:lnTo>
                <a:lnTo>
                  <a:pt x="461771" y="371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58158" y="3514342"/>
            <a:ext cx="41211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W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3008" y="2985516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0" y="380999"/>
                </a:lnTo>
                <a:lnTo>
                  <a:pt x="457199" y="3809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88435" y="2980944"/>
            <a:ext cx="466725" cy="390525"/>
          </a:xfrm>
          <a:custGeom>
            <a:avLst/>
            <a:gdLst/>
            <a:ahLst/>
            <a:cxnLst/>
            <a:rect l="l" t="t" r="r" b="b"/>
            <a:pathLst>
              <a:path w="466725" h="390525">
                <a:moveTo>
                  <a:pt x="466343" y="390143"/>
                </a:moveTo>
                <a:lnTo>
                  <a:pt x="466343" y="0"/>
                </a:lnTo>
                <a:lnTo>
                  <a:pt x="0" y="0"/>
                </a:lnTo>
                <a:lnTo>
                  <a:pt x="0" y="390143"/>
                </a:lnTo>
                <a:lnTo>
                  <a:pt x="4571" y="3901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390143"/>
                </a:lnTo>
                <a:lnTo>
                  <a:pt x="466343" y="390143"/>
                </a:lnTo>
                <a:close/>
              </a:path>
              <a:path w="466725" h="3905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390525">
                <a:moveTo>
                  <a:pt x="9143" y="3809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380999"/>
                </a:lnTo>
                <a:lnTo>
                  <a:pt x="9143" y="380999"/>
                </a:lnTo>
                <a:close/>
              </a:path>
              <a:path w="466725" h="390525">
                <a:moveTo>
                  <a:pt x="461771" y="380999"/>
                </a:moveTo>
                <a:lnTo>
                  <a:pt x="4571" y="380999"/>
                </a:lnTo>
                <a:lnTo>
                  <a:pt x="9143" y="385571"/>
                </a:lnTo>
                <a:lnTo>
                  <a:pt x="9143" y="390143"/>
                </a:lnTo>
                <a:lnTo>
                  <a:pt x="457199" y="390143"/>
                </a:lnTo>
                <a:lnTo>
                  <a:pt x="457199" y="385571"/>
                </a:lnTo>
                <a:lnTo>
                  <a:pt x="461771" y="380999"/>
                </a:lnTo>
                <a:close/>
              </a:path>
              <a:path w="466725" h="390525">
                <a:moveTo>
                  <a:pt x="9143" y="390143"/>
                </a:moveTo>
                <a:lnTo>
                  <a:pt x="9143" y="385571"/>
                </a:lnTo>
                <a:lnTo>
                  <a:pt x="4571" y="380999"/>
                </a:lnTo>
                <a:lnTo>
                  <a:pt x="4571" y="390143"/>
                </a:lnTo>
                <a:lnTo>
                  <a:pt x="9143" y="390143"/>
                </a:lnTo>
                <a:close/>
              </a:path>
              <a:path w="466725" h="3905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390525">
                <a:moveTo>
                  <a:pt x="461771" y="3809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380999"/>
                </a:lnTo>
                <a:lnTo>
                  <a:pt x="461771" y="380999"/>
                </a:lnTo>
                <a:close/>
              </a:path>
              <a:path w="466725" h="390525">
                <a:moveTo>
                  <a:pt x="461771" y="390143"/>
                </a:moveTo>
                <a:lnTo>
                  <a:pt x="461771" y="380999"/>
                </a:lnTo>
                <a:lnTo>
                  <a:pt x="457199" y="385571"/>
                </a:lnTo>
                <a:lnTo>
                  <a:pt x="457199" y="390143"/>
                </a:lnTo>
                <a:lnTo>
                  <a:pt x="461771" y="390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15358" y="2980942"/>
            <a:ext cx="41211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W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50207" y="2299716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0" y="380999"/>
                </a:lnTo>
                <a:lnTo>
                  <a:pt x="457199" y="3809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45635" y="2295144"/>
            <a:ext cx="466725" cy="390525"/>
          </a:xfrm>
          <a:custGeom>
            <a:avLst/>
            <a:gdLst/>
            <a:ahLst/>
            <a:cxnLst/>
            <a:rect l="l" t="t" r="r" b="b"/>
            <a:pathLst>
              <a:path w="466725" h="390525">
                <a:moveTo>
                  <a:pt x="466343" y="390143"/>
                </a:moveTo>
                <a:lnTo>
                  <a:pt x="466343" y="0"/>
                </a:lnTo>
                <a:lnTo>
                  <a:pt x="0" y="0"/>
                </a:lnTo>
                <a:lnTo>
                  <a:pt x="0" y="390143"/>
                </a:lnTo>
                <a:lnTo>
                  <a:pt x="4571" y="3901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390143"/>
                </a:lnTo>
                <a:lnTo>
                  <a:pt x="466343" y="390143"/>
                </a:lnTo>
                <a:close/>
              </a:path>
              <a:path w="466725" h="3905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390525">
                <a:moveTo>
                  <a:pt x="9143" y="3809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380999"/>
                </a:lnTo>
                <a:lnTo>
                  <a:pt x="9143" y="380999"/>
                </a:lnTo>
                <a:close/>
              </a:path>
              <a:path w="466725" h="390525">
                <a:moveTo>
                  <a:pt x="461771" y="380999"/>
                </a:moveTo>
                <a:lnTo>
                  <a:pt x="4571" y="380999"/>
                </a:lnTo>
                <a:lnTo>
                  <a:pt x="9143" y="385571"/>
                </a:lnTo>
                <a:lnTo>
                  <a:pt x="9143" y="390143"/>
                </a:lnTo>
                <a:lnTo>
                  <a:pt x="457199" y="390143"/>
                </a:lnTo>
                <a:lnTo>
                  <a:pt x="457199" y="385571"/>
                </a:lnTo>
                <a:lnTo>
                  <a:pt x="461771" y="380999"/>
                </a:lnTo>
                <a:close/>
              </a:path>
              <a:path w="466725" h="390525">
                <a:moveTo>
                  <a:pt x="9143" y="390143"/>
                </a:moveTo>
                <a:lnTo>
                  <a:pt x="9143" y="385571"/>
                </a:lnTo>
                <a:lnTo>
                  <a:pt x="4571" y="380999"/>
                </a:lnTo>
                <a:lnTo>
                  <a:pt x="4571" y="390143"/>
                </a:lnTo>
                <a:lnTo>
                  <a:pt x="9143" y="390143"/>
                </a:lnTo>
                <a:close/>
              </a:path>
              <a:path w="466725" h="3905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390525">
                <a:moveTo>
                  <a:pt x="461771" y="3809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380999"/>
                </a:lnTo>
                <a:lnTo>
                  <a:pt x="461771" y="380999"/>
                </a:lnTo>
                <a:close/>
              </a:path>
              <a:path w="466725" h="390525">
                <a:moveTo>
                  <a:pt x="461771" y="390143"/>
                </a:moveTo>
                <a:lnTo>
                  <a:pt x="461771" y="380999"/>
                </a:lnTo>
                <a:lnTo>
                  <a:pt x="457199" y="385571"/>
                </a:lnTo>
                <a:lnTo>
                  <a:pt x="457199" y="390143"/>
                </a:lnTo>
                <a:lnTo>
                  <a:pt x="461771" y="390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972558" y="2295142"/>
            <a:ext cx="41211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W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09547" y="2792474"/>
            <a:ext cx="859790" cy="9378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oun</a:t>
            </a:r>
            <a:r>
              <a:rPr dirty="0" sz="2000">
                <a:latin typeface="Times New Roman"/>
                <a:cs typeface="Times New Roman"/>
              </a:rPr>
              <a:t>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  </a:t>
            </a:r>
            <a:r>
              <a:rPr dirty="0" sz="2000" spc="-35">
                <a:latin typeface="Times New Roman"/>
                <a:cs typeface="Times New Roman"/>
              </a:rPr>
              <a:t>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74307" y="2223516"/>
            <a:ext cx="76200" cy="1663064"/>
          </a:xfrm>
          <a:custGeom>
            <a:avLst/>
            <a:gdLst/>
            <a:ahLst/>
            <a:cxnLst/>
            <a:rect l="l" t="t" r="r" b="b"/>
            <a:pathLst>
              <a:path w="76200" h="166306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2483"/>
                </a:lnTo>
                <a:lnTo>
                  <a:pt x="42671" y="62483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663064">
                <a:moveTo>
                  <a:pt x="42671" y="76199"/>
                </a:moveTo>
                <a:lnTo>
                  <a:pt x="42671" y="62483"/>
                </a:lnTo>
                <a:lnTo>
                  <a:pt x="33527" y="62483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663064">
                <a:moveTo>
                  <a:pt x="42671" y="1662683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662683"/>
                </a:lnTo>
                <a:lnTo>
                  <a:pt x="42671" y="1662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400545" y="2868674"/>
            <a:ext cx="831215" cy="633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400" marR="5080" indent="-14033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21407" y="3886199"/>
            <a:ext cx="0" cy="1537970"/>
          </a:xfrm>
          <a:custGeom>
            <a:avLst/>
            <a:gdLst/>
            <a:ahLst/>
            <a:cxnLst/>
            <a:rect l="l" t="t" r="r" b="b"/>
            <a:pathLst>
              <a:path w="0" h="1537970">
                <a:moveTo>
                  <a:pt x="0" y="0"/>
                </a:moveTo>
                <a:lnTo>
                  <a:pt x="0" y="153771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21407" y="5385815"/>
            <a:ext cx="2971800" cy="76200"/>
          </a:xfrm>
          <a:custGeom>
            <a:avLst/>
            <a:gdLst/>
            <a:ahLst/>
            <a:cxnLst/>
            <a:rect l="l" t="t" r="r" b="b"/>
            <a:pathLst>
              <a:path w="2971800" h="76200">
                <a:moveTo>
                  <a:pt x="2907791" y="42671"/>
                </a:moveTo>
                <a:lnTo>
                  <a:pt x="2907791" y="33527"/>
                </a:lnTo>
                <a:lnTo>
                  <a:pt x="0" y="33527"/>
                </a:lnTo>
                <a:lnTo>
                  <a:pt x="0" y="42671"/>
                </a:lnTo>
                <a:lnTo>
                  <a:pt x="2907791" y="42671"/>
                </a:lnTo>
                <a:close/>
              </a:path>
              <a:path w="2971800" h="76200">
                <a:moveTo>
                  <a:pt x="2971799" y="38099"/>
                </a:moveTo>
                <a:lnTo>
                  <a:pt x="2895599" y="0"/>
                </a:lnTo>
                <a:lnTo>
                  <a:pt x="2895599" y="33527"/>
                </a:lnTo>
                <a:lnTo>
                  <a:pt x="2907791" y="33527"/>
                </a:lnTo>
                <a:lnTo>
                  <a:pt x="2907791" y="70103"/>
                </a:lnTo>
                <a:lnTo>
                  <a:pt x="2971799" y="38099"/>
                </a:lnTo>
                <a:close/>
              </a:path>
              <a:path w="2971800" h="76200">
                <a:moveTo>
                  <a:pt x="2907791" y="70103"/>
                </a:moveTo>
                <a:lnTo>
                  <a:pt x="2907791" y="42671"/>
                </a:lnTo>
                <a:lnTo>
                  <a:pt x="2895599" y="42671"/>
                </a:lnTo>
                <a:lnTo>
                  <a:pt x="2895599" y="76199"/>
                </a:lnTo>
                <a:lnTo>
                  <a:pt x="2907791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21407" y="4890515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0" y="533399"/>
                </a:lnTo>
                <a:lnTo>
                  <a:pt x="457199" y="5333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16835" y="4885944"/>
            <a:ext cx="466725" cy="542925"/>
          </a:xfrm>
          <a:custGeom>
            <a:avLst/>
            <a:gdLst/>
            <a:ahLst/>
            <a:cxnLst/>
            <a:rect l="l" t="t" r="r" b="b"/>
            <a:pathLst>
              <a:path w="466725" h="542925">
                <a:moveTo>
                  <a:pt x="466343" y="542543"/>
                </a:moveTo>
                <a:lnTo>
                  <a:pt x="466343" y="0"/>
                </a:lnTo>
                <a:lnTo>
                  <a:pt x="0" y="0"/>
                </a:lnTo>
                <a:lnTo>
                  <a:pt x="0" y="542543"/>
                </a:lnTo>
                <a:lnTo>
                  <a:pt x="4571" y="5425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542543"/>
                </a:lnTo>
                <a:lnTo>
                  <a:pt x="466343" y="542543"/>
                </a:lnTo>
                <a:close/>
              </a:path>
              <a:path w="466725" h="5429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542925">
                <a:moveTo>
                  <a:pt x="9143" y="5333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533399"/>
                </a:lnTo>
                <a:lnTo>
                  <a:pt x="9143" y="533399"/>
                </a:lnTo>
                <a:close/>
              </a:path>
              <a:path w="466725" h="542925">
                <a:moveTo>
                  <a:pt x="461771" y="533399"/>
                </a:moveTo>
                <a:lnTo>
                  <a:pt x="4571" y="533399"/>
                </a:lnTo>
                <a:lnTo>
                  <a:pt x="9143" y="537971"/>
                </a:lnTo>
                <a:lnTo>
                  <a:pt x="9143" y="542543"/>
                </a:lnTo>
                <a:lnTo>
                  <a:pt x="457199" y="542543"/>
                </a:lnTo>
                <a:lnTo>
                  <a:pt x="457199" y="537971"/>
                </a:lnTo>
                <a:lnTo>
                  <a:pt x="461771" y="533399"/>
                </a:lnTo>
                <a:close/>
              </a:path>
              <a:path w="466725" h="542925">
                <a:moveTo>
                  <a:pt x="9143" y="542543"/>
                </a:moveTo>
                <a:lnTo>
                  <a:pt x="9143" y="537971"/>
                </a:lnTo>
                <a:lnTo>
                  <a:pt x="4571" y="533399"/>
                </a:lnTo>
                <a:lnTo>
                  <a:pt x="4571" y="542543"/>
                </a:lnTo>
                <a:lnTo>
                  <a:pt x="9143" y="542543"/>
                </a:lnTo>
                <a:close/>
              </a:path>
              <a:path w="466725" h="5429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542925">
                <a:moveTo>
                  <a:pt x="461771" y="5333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533399"/>
                </a:lnTo>
                <a:lnTo>
                  <a:pt x="461771" y="533399"/>
                </a:lnTo>
                <a:close/>
              </a:path>
              <a:path w="466725" h="542925">
                <a:moveTo>
                  <a:pt x="461771" y="542543"/>
                </a:moveTo>
                <a:lnTo>
                  <a:pt x="461771" y="533399"/>
                </a:lnTo>
                <a:lnTo>
                  <a:pt x="457199" y="537971"/>
                </a:lnTo>
                <a:lnTo>
                  <a:pt x="457199" y="542543"/>
                </a:lnTo>
                <a:lnTo>
                  <a:pt x="461771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143759" y="4962142"/>
            <a:ext cx="41211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W</a:t>
            </a:r>
            <a:r>
              <a:rPr dirty="0" baseline="-20833" sz="2400" spc="-7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21407" y="450951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0" y="380999"/>
                </a:lnTo>
                <a:lnTo>
                  <a:pt x="457199" y="3809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16835" y="4504944"/>
            <a:ext cx="466725" cy="390525"/>
          </a:xfrm>
          <a:custGeom>
            <a:avLst/>
            <a:gdLst/>
            <a:ahLst/>
            <a:cxnLst/>
            <a:rect l="l" t="t" r="r" b="b"/>
            <a:pathLst>
              <a:path w="466725" h="390525">
                <a:moveTo>
                  <a:pt x="466343" y="390143"/>
                </a:moveTo>
                <a:lnTo>
                  <a:pt x="466343" y="0"/>
                </a:lnTo>
                <a:lnTo>
                  <a:pt x="0" y="0"/>
                </a:lnTo>
                <a:lnTo>
                  <a:pt x="0" y="390143"/>
                </a:lnTo>
                <a:lnTo>
                  <a:pt x="4571" y="3901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390143"/>
                </a:lnTo>
                <a:lnTo>
                  <a:pt x="466343" y="390143"/>
                </a:lnTo>
                <a:close/>
              </a:path>
              <a:path w="466725" h="3905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390525">
                <a:moveTo>
                  <a:pt x="9143" y="3809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380999"/>
                </a:lnTo>
                <a:lnTo>
                  <a:pt x="9143" y="380999"/>
                </a:lnTo>
                <a:close/>
              </a:path>
              <a:path w="466725" h="390525">
                <a:moveTo>
                  <a:pt x="461771" y="380999"/>
                </a:moveTo>
                <a:lnTo>
                  <a:pt x="4571" y="380999"/>
                </a:lnTo>
                <a:lnTo>
                  <a:pt x="9143" y="385571"/>
                </a:lnTo>
                <a:lnTo>
                  <a:pt x="9143" y="390143"/>
                </a:lnTo>
                <a:lnTo>
                  <a:pt x="457199" y="390143"/>
                </a:lnTo>
                <a:lnTo>
                  <a:pt x="457199" y="385571"/>
                </a:lnTo>
                <a:lnTo>
                  <a:pt x="461771" y="380999"/>
                </a:lnTo>
                <a:close/>
              </a:path>
              <a:path w="466725" h="390525">
                <a:moveTo>
                  <a:pt x="9143" y="390143"/>
                </a:moveTo>
                <a:lnTo>
                  <a:pt x="9143" y="385571"/>
                </a:lnTo>
                <a:lnTo>
                  <a:pt x="4571" y="380999"/>
                </a:lnTo>
                <a:lnTo>
                  <a:pt x="4571" y="390143"/>
                </a:lnTo>
                <a:lnTo>
                  <a:pt x="9143" y="390143"/>
                </a:lnTo>
                <a:close/>
              </a:path>
              <a:path w="466725" h="3905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390525">
                <a:moveTo>
                  <a:pt x="461771" y="3809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380999"/>
                </a:lnTo>
                <a:lnTo>
                  <a:pt x="461771" y="380999"/>
                </a:lnTo>
                <a:close/>
              </a:path>
              <a:path w="466725" h="390525">
                <a:moveTo>
                  <a:pt x="461771" y="390143"/>
                </a:moveTo>
                <a:lnTo>
                  <a:pt x="461771" y="380999"/>
                </a:lnTo>
                <a:lnTo>
                  <a:pt x="457199" y="385571"/>
                </a:lnTo>
                <a:lnTo>
                  <a:pt x="457199" y="390143"/>
                </a:lnTo>
                <a:lnTo>
                  <a:pt x="461771" y="390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143759" y="4504942"/>
            <a:ext cx="31369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28747" y="4681218"/>
            <a:ext cx="12700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78607" y="4433315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0" y="990599"/>
                </a:lnTo>
                <a:lnTo>
                  <a:pt x="457199" y="9905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74035" y="4428744"/>
            <a:ext cx="466725" cy="1000125"/>
          </a:xfrm>
          <a:custGeom>
            <a:avLst/>
            <a:gdLst/>
            <a:ahLst/>
            <a:cxnLst/>
            <a:rect l="l" t="t" r="r" b="b"/>
            <a:pathLst>
              <a:path w="466725" h="1000125">
                <a:moveTo>
                  <a:pt x="466343" y="999743"/>
                </a:moveTo>
                <a:lnTo>
                  <a:pt x="466343" y="0"/>
                </a:lnTo>
                <a:lnTo>
                  <a:pt x="0" y="0"/>
                </a:lnTo>
                <a:lnTo>
                  <a:pt x="0" y="999743"/>
                </a:lnTo>
                <a:lnTo>
                  <a:pt x="4571" y="9997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999743"/>
                </a:lnTo>
                <a:lnTo>
                  <a:pt x="466343" y="999743"/>
                </a:lnTo>
                <a:close/>
              </a:path>
              <a:path w="466725" h="10001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1000125">
                <a:moveTo>
                  <a:pt x="9143" y="9905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990599"/>
                </a:lnTo>
                <a:lnTo>
                  <a:pt x="9143" y="990599"/>
                </a:lnTo>
                <a:close/>
              </a:path>
              <a:path w="466725" h="1000125">
                <a:moveTo>
                  <a:pt x="461771" y="990599"/>
                </a:moveTo>
                <a:lnTo>
                  <a:pt x="4571" y="990599"/>
                </a:lnTo>
                <a:lnTo>
                  <a:pt x="9143" y="995171"/>
                </a:lnTo>
                <a:lnTo>
                  <a:pt x="9143" y="999743"/>
                </a:lnTo>
                <a:lnTo>
                  <a:pt x="457199" y="999743"/>
                </a:lnTo>
                <a:lnTo>
                  <a:pt x="457199" y="995171"/>
                </a:lnTo>
                <a:lnTo>
                  <a:pt x="461771" y="990599"/>
                </a:lnTo>
                <a:close/>
              </a:path>
              <a:path w="466725" h="1000125">
                <a:moveTo>
                  <a:pt x="9143" y="999743"/>
                </a:moveTo>
                <a:lnTo>
                  <a:pt x="9143" y="995171"/>
                </a:lnTo>
                <a:lnTo>
                  <a:pt x="4571" y="990599"/>
                </a:lnTo>
                <a:lnTo>
                  <a:pt x="4571" y="999743"/>
                </a:lnTo>
                <a:lnTo>
                  <a:pt x="9143" y="999743"/>
                </a:lnTo>
                <a:close/>
              </a:path>
              <a:path w="466725" h="10001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1000125">
                <a:moveTo>
                  <a:pt x="461771" y="9905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990599"/>
                </a:lnTo>
                <a:lnTo>
                  <a:pt x="461771" y="990599"/>
                </a:lnTo>
                <a:close/>
              </a:path>
              <a:path w="466725" h="1000125">
                <a:moveTo>
                  <a:pt x="461771" y="999743"/>
                </a:moveTo>
                <a:lnTo>
                  <a:pt x="461771" y="990599"/>
                </a:lnTo>
                <a:lnTo>
                  <a:pt x="457199" y="995171"/>
                </a:lnTo>
                <a:lnTo>
                  <a:pt x="457199" y="999743"/>
                </a:lnTo>
                <a:lnTo>
                  <a:pt x="461771" y="999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600958" y="4733542"/>
            <a:ext cx="31369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85946" y="4909818"/>
            <a:ext cx="12700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35807" y="3899915"/>
            <a:ext cx="457200" cy="1524000"/>
          </a:xfrm>
          <a:custGeom>
            <a:avLst/>
            <a:gdLst/>
            <a:ahLst/>
            <a:cxnLst/>
            <a:rect l="l" t="t" r="r" b="b"/>
            <a:pathLst>
              <a:path w="457200" h="1524000">
                <a:moveTo>
                  <a:pt x="0" y="0"/>
                </a:moveTo>
                <a:lnTo>
                  <a:pt x="0" y="1523999"/>
                </a:lnTo>
                <a:lnTo>
                  <a:pt x="457199" y="15239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31235" y="3895344"/>
            <a:ext cx="466725" cy="1533525"/>
          </a:xfrm>
          <a:custGeom>
            <a:avLst/>
            <a:gdLst/>
            <a:ahLst/>
            <a:cxnLst/>
            <a:rect l="l" t="t" r="r" b="b"/>
            <a:pathLst>
              <a:path w="466725" h="1533525">
                <a:moveTo>
                  <a:pt x="466343" y="1533143"/>
                </a:moveTo>
                <a:lnTo>
                  <a:pt x="466343" y="0"/>
                </a:lnTo>
                <a:lnTo>
                  <a:pt x="0" y="0"/>
                </a:lnTo>
                <a:lnTo>
                  <a:pt x="0" y="1533143"/>
                </a:lnTo>
                <a:lnTo>
                  <a:pt x="4571" y="15331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1533143"/>
                </a:lnTo>
                <a:lnTo>
                  <a:pt x="466343" y="1533143"/>
                </a:lnTo>
                <a:close/>
              </a:path>
              <a:path w="466725" h="15335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1533525">
                <a:moveTo>
                  <a:pt x="9143" y="15239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1523999"/>
                </a:lnTo>
                <a:lnTo>
                  <a:pt x="9143" y="1523999"/>
                </a:lnTo>
                <a:close/>
              </a:path>
              <a:path w="466725" h="1533525">
                <a:moveTo>
                  <a:pt x="461771" y="1523999"/>
                </a:moveTo>
                <a:lnTo>
                  <a:pt x="4571" y="1523999"/>
                </a:lnTo>
                <a:lnTo>
                  <a:pt x="9143" y="1528571"/>
                </a:lnTo>
                <a:lnTo>
                  <a:pt x="9143" y="1533143"/>
                </a:lnTo>
                <a:lnTo>
                  <a:pt x="457199" y="1533143"/>
                </a:lnTo>
                <a:lnTo>
                  <a:pt x="457199" y="1528571"/>
                </a:lnTo>
                <a:lnTo>
                  <a:pt x="461771" y="1523999"/>
                </a:lnTo>
                <a:close/>
              </a:path>
              <a:path w="466725" h="1533525">
                <a:moveTo>
                  <a:pt x="9143" y="1533143"/>
                </a:moveTo>
                <a:lnTo>
                  <a:pt x="9143" y="1528571"/>
                </a:lnTo>
                <a:lnTo>
                  <a:pt x="4571" y="1523999"/>
                </a:lnTo>
                <a:lnTo>
                  <a:pt x="4571" y="1533143"/>
                </a:lnTo>
                <a:lnTo>
                  <a:pt x="9143" y="1533143"/>
                </a:lnTo>
                <a:close/>
              </a:path>
              <a:path w="466725" h="15335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1533525">
                <a:moveTo>
                  <a:pt x="461771" y="15239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1523999"/>
                </a:lnTo>
                <a:lnTo>
                  <a:pt x="461771" y="1523999"/>
                </a:lnTo>
                <a:close/>
              </a:path>
              <a:path w="466725" h="1533525">
                <a:moveTo>
                  <a:pt x="461771" y="1533143"/>
                </a:moveTo>
                <a:lnTo>
                  <a:pt x="461771" y="1523999"/>
                </a:lnTo>
                <a:lnTo>
                  <a:pt x="457199" y="1528571"/>
                </a:lnTo>
                <a:lnTo>
                  <a:pt x="457199" y="1533143"/>
                </a:lnTo>
                <a:lnTo>
                  <a:pt x="461771" y="1533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058158" y="4466842"/>
            <a:ext cx="31369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43146" y="4643118"/>
            <a:ext cx="12700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950207" y="3886199"/>
            <a:ext cx="457200" cy="1537970"/>
          </a:xfrm>
          <a:custGeom>
            <a:avLst/>
            <a:gdLst/>
            <a:ahLst/>
            <a:cxnLst/>
            <a:rect l="l" t="t" r="r" b="b"/>
            <a:pathLst>
              <a:path w="457200" h="1537970">
                <a:moveTo>
                  <a:pt x="457199" y="0"/>
                </a:moveTo>
                <a:lnTo>
                  <a:pt x="0" y="0"/>
                </a:lnTo>
                <a:lnTo>
                  <a:pt x="0" y="1537716"/>
                </a:lnTo>
                <a:lnTo>
                  <a:pt x="457199" y="1537716"/>
                </a:lnTo>
                <a:lnTo>
                  <a:pt x="45719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45635" y="3886199"/>
            <a:ext cx="466725" cy="1542415"/>
          </a:xfrm>
          <a:custGeom>
            <a:avLst/>
            <a:gdLst/>
            <a:ahLst/>
            <a:cxnLst/>
            <a:rect l="l" t="t" r="r" b="b"/>
            <a:pathLst>
              <a:path w="466725" h="1542414">
                <a:moveTo>
                  <a:pt x="9143" y="1533144"/>
                </a:moveTo>
                <a:lnTo>
                  <a:pt x="9143" y="0"/>
                </a:lnTo>
                <a:lnTo>
                  <a:pt x="0" y="0"/>
                </a:lnTo>
                <a:lnTo>
                  <a:pt x="0" y="1542288"/>
                </a:lnTo>
                <a:lnTo>
                  <a:pt x="4571" y="1542288"/>
                </a:lnTo>
                <a:lnTo>
                  <a:pt x="4571" y="1533144"/>
                </a:lnTo>
                <a:lnTo>
                  <a:pt x="9143" y="1533144"/>
                </a:lnTo>
                <a:close/>
              </a:path>
              <a:path w="466725" h="1542414">
                <a:moveTo>
                  <a:pt x="461771" y="1533144"/>
                </a:moveTo>
                <a:lnTo>
                  <a:pt x="4571" y="1533144"/>
                </a:lnTo>
                <a:lnTo>
                  <a:pt x="9143" y="1537716"/>
                </a:lnTo>
                <a:lnTo>
                  <a:pt x="9143" y="1542288"/>
                </a:lnTo>
                <a:lnTo>
                  <a:pt x="457199" y="1542288"/>
                </a:lnTo>
                <a:lnTo>
                  <a:pt x="457199" y="1537716"/>
                </a:lnTo>
                <a:lnTo>
                  <a:pt x="461771" y="1533144"/>
                </a:lnTo>
                <a:close/>
              </a:path>
              <a:path w="466725" h="1542414">
                <a:moveTo>
                  <a:pt x="9143" y="1542288"/>
                </a:moveTo>
                <a:lnTo>
                  <a:pt x="9143" y="1537716"/>
                </a:lnTo>
                <a:lnTo>
                  <a:pt x="4571" y="1533144"/>
                </a:lnTo>
                <a:lnTo>
                  <a:pt x="4571" y="1542288"/>
                </a:lnTo>
                <a:lnTo>
                  <a:pt x="9143" y="1542288"/>
                </a:lnTo>
                <a:close/>
              </a:path>
              <a:path w="466725" h="1542414">
                <a:moveTo>
                  <a:pt x="466343" y="1542288"/>
                </a:moveTo>
                <a:lnTo>
                  <a:pt x="466343" y="0"/>
                </a:lnTo>
                <a:lnTo>
                  <a:pt x="457199" y="0"/>
                </a:lnTo>
                <a:lnTo>
                  <a:pt x="457199" y="1533144"/>
                </a:lnTo>
                <a:lnTo>
                  <a:pt x="461771" y="1533144"/>
                </a:lnTo>
                <a:lnTo>
                  <a:pt x="461771" y="1542288"/>
                </a:lnTo>
                <a:lnTo>
                  <a:pt x="466343" y="1542288"/>
                </a:lnTo>
                <a:close/>
              </a:path>
              <a:path w="466725" h="1542414">
                <a:moveTo>
                  <a:pt x="461771" y="1542288"/>
                </a:moveTo>
                <a:lnTo>
                  <a:pt x="461771" y="1533144"/>
                </a:lnTo>
                <a:lnTo>
                  <a:pt x="457199" y="1537716"/>
                </a:lnTo>
                <a:lnTo>
                  <a:pt x="457199" y="1542288"/>
                </a:lnTo>
                <a:lnTo>
                  <a:pt x="461771" y="1542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972558" y="3857242"/>
            <a:ext cx="41211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W</a:t>
            </a:r>
            <a:r>
              <a:rPr dirty="0" baseline="-20833" sz="2400" spc="-7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93008" y="3886199"/>
            <a:ext cx="457200" cy="1537970"/>
          </a:xfrm>
          <a:custGeom>
            <a:avLst/>
            <a:gdLst/>
            <a:ahLst/>
            <a:cxnLst/>
            <a:rect l="l" t="t" r="r" b="b"/>
            <a:pathLst>
              <a:path w="457200" h="1537970">
                <a:moveTo>
                  <a:pt x="457199" y="0"/>
                </a:moveTo>
                <a:lnTo>
                  <a:pt x="0" y="0"/>
                </a:lnTo>
                <a:lnTo>
                  <a:pt x="0" y="1537716"/>
                </a:lnTo>
                <a:lnTo>
                  <a:pt x="457199" y="1537716"/>
                </a:lnTo>
                <a:lnTo>
                  <a:pt x="45719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488435" y="3886199"/>
            <a:ext cx="466725" cy="1542415"/>
          </a:xfrm>
          <a:custGeom>
            <a:avLst/>
            <a:gdLst/>
            <a:ahLst/>
            <a:cxnLst/>
            <a:rect l="l" t="t" r="r" b="b"/>
            <a:pathLst>
              <a:path w="466725" h="1542414">
                <a:moveTo>
                  <a:pt x="9143" y="1533144"/>
                </a:moveTo>
                <a:lnTo>
                  <a:pt x="9143" y="0"/>
                </a:lnTo>
                <a:lnTo>
                  <a:pt x="0" y="0"/>
                </a:lnTo>
                <a:lnTo>
                  <a:pt x="0" y="1542288"/>
                </a:lnTo>
                <a:lnTo>
                  <a:pt x="4571" y="1542288"/>
                </a:lnTo>
                <a:lnTo>
                  <a:pt x="4571" y="1533144"/>
                </a:lnTo>
                <a:lnTo>
                  <a:pt x="9143" y="1533144"/>
                </a:lnTo>
                <a:close/>
              </a:path>
              <a:path w="466725" h="1542414">
                <a:moveTo>
                  <a:pt x="461771" y="1533144"/>
                </a:moveTo>
                <a:lnTo>
                  <a:pt x="4571" y="1533144"/>
                </a:lnTo>
                <a:lnTo>
                  <a:pt x="9143" y="1537716"/>
                </a:lnTo>
                <a:lnTo>
                  <a:pt x="9143" y="1542288"/>
                </a:lnTo>
                <a:lnTo>
                  <a:pt x="457199" y="1542288"/>
                </a:lnTo>
                <a:lnTo>
                  <a:pt x="457199" y="1537716"/>
                </a:lnTo>
                <a:lnTo>
                  <a:pt x="461771" y="1533144"/>
                </a:lnTo>
                <a:close/>
              </a:path>
              <a:path w="466725" h="1542414">
                <a:moveTo>
                  <a:pt x="9143" y="1542288"/>
                </a:moveTo>
                <a:lnTo>
                  <a:pt x="9143" y="1537716"/>
                </a:lnTo>
                <a:lnTo>
                  <a:pt x="4571" y="1533144"/>
                </a:lnTo>
                <a:lnTo>
                  <a:pt x="4571" y="1542288"/>
                </a:lnTo>
                <a:lnTo>
                  <a:pt x="9143" y="1542288"/>
                </a:lnTo>
                <a:close/>
              </a:path>
              <a:path w="466725" h="1542414">
                <a:moveTo>
                  <a:pt x="466343" y="1542288"/>
                </a:moveTo>
                <a:lnTo>
                  <a:pt x="466343" y="0"/>
                </a:lnTo>
                <a:lnTo>
                  <a:pt x="457199" y="0"/>
                </a:lnTo>
                <a:lnTo>
                  <a:pt x="457199" y="1533144"/>
                </a:lnTo>
                <a:lnTo>
                  <a:pt x="461771" y="1533144"/>
                </a:lnTo>
                <a:lnTo>
                  <a:pt x="461771" y="1542288"/>
                </a:lnTo>
                <a:lnTo>
                  <a:pt x="466343" y="1542288"/>
                </a:lnTo>
                <a:close/>
              </a:path>
              <a:path w="466725" h="1542414">
                <a:moveTo>
                  <a:pt x="461771" y="1542288"/>
                </a:moveTo>
                <a:lnTo>
                  <a:pt x="461771" y="1533144"/>
                </a:lnTo>
                <a:lnTo>
                  <a:pt x="457199" y="1537716"/>
                </a:lnTo>
                <a:lnTo>
                  <a:pt x="457199" y="1542288"/>
                </a:lnTo>
                <a:lnTo>
                  <a:pt x="461771" y="1542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515358" y="4200142"/>
            <a:ext cx="41211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W</a:t>
            </a:r>
            <a:r>
              <a:rPr dirty="0" baseline="-20833" sz="2400" spc="-7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78607" y="405231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0" y="380999"/>
                </a:lnTo>
                <a:lnTo>
                  <a:pt x="457199" y="3809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574035" y="4047744"/>
            <a:ext cx="466725" cy="390525"/>
          </a:xfrm>
          <a:custGeom>
            <a:avLst/>
            <a:gdLst/>
            <a:ahLst/>
            <a:cxnLst/>
            <a:rect l="l" t="t" r="r" b="b"/>
            <a:pathLst>
              <a:path w="466725" h="390525">
                <a:moveTo>
                  <a:pt x="466343" y="390143"/>
                </a:moveTo>
                <a:lnTo>
                  <a:pt x="466343" y="0"/>
                </a:lnTo>
                <a:lnTo>
                  <a:pt x="0" y="0"/>
                </a:lnTo>
                <a:lnTo>
                  <a:pt x="0" y="390143"/>
                </a:lnTo>
                <a:lnTo>
                  <a:pt x="4571" y="3901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390143"/>
                </a:lnTo>
                <a:lnTo>
                  <a:pt x="466343" y="390143"/>
                </a:lnTo>
                <a:close/>
              </a:path>
              <a:path w="466725" h="3905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390525">
                <a:moveTo>
                  <a:pt x="9143" y="3809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380999"/>
                </a:lnTo>
                <a:lnTo>
                  <a:pt x="9143" y="380999"/>
                </a:lnTo>
                <a:close/>
              </a:path>
              <a:path w="466725" h="390525">
                <a:moveTo>
                  <a:pt x="461771" y="380999"/>
                </a:moveTo>
                <a:lnTo>
                  <a:pt x="4571" y="380999"/>
                </a:lnTo>
                <a:lnTo>
                  <a:pt x="9143" y="385571"/>
                </a:lnTo>
                <a:lnTo>
                  <a:pt x="9143" y="390143"/>
                </a:lnTo>
                <a:lnTo>
                  <a:pt x="457199" y="390143"/>
                </a:lnTo>
                <a:lnTo>
                  <a:pt x="457199" y="385571"/>
                </a:lnTo>
                <a:lnTo>
                  <a:pt x="461771" y="380999"/>
                </a:lnTo>
                <a:close/>
              </a:path>
              <a:path w="466725" h="390525">
                <a:moveTo>
                  <a:pt x="9143" y="390143"/>
                </a:moveTo>
                <a:lnTo>
                  <a:pt x="9143" y="385571"/>
                </a:lnTo>
                <a:lnTo>
                  <a:pt x="4571" y="380999"/>
                </a:lnTo>
                <a:lnTo>
                  <a:pt x="4571" y="390143"/>
                </a:lnTo>
                <a:lnTo>
                  <a:pt x="9143" y="390143"/>
                </a:lnTo>
                <a:close/>
              </a:path>
              <a:path w="466725" h="3905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390525">
                <a:moveTo>
                  <a:pt x="461771" y="3809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380999"/>
                </a:lnTo>
                <a:lnTo>
                  <a:pt x="461771" y="380999"/>
                </a:lnTo>
                <a:close/>
              </a:path>
              <a:path w="466725" h="390525">
                <a:moveTo>
                  <a:pt x="461771" y="390143"/>
                </a:moveTo>
                <a:lnTo>
                  <a:pt x="461771" y="380999"/>
                </a:lnTo>
                <a:lnTo>
                  <a:pt x="457199" y="385571"/>
                </a:lnTo>
                <a:lnTo>
                  <a:pt x="457199" y="390143"/>
                </a:lnTo>
                <a:lnTo>
                  <a:pt x="461771" y="390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600958" y="4047742"/>
            <a:ext cx="31369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85946" y="4224018"/>
            <a:ext cx="12700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35807" y="3886199"/>
            <a:ext cx="457200" cy="13970"/>
          </a:xfrm>
          <a:custGeom>
            <a:avLst/>
            <a:gdLst/>
            <a:ahLst/>
            <a:cxnLst/>
            <a:rect l="l" t="t" r="r" b="b"/>
            <a:pathLst>
              <a:path w="457200" h="13970">
                <a:moveTo>
                  <a:pt x="0" y="13716"/>
                </a:moveTo>
                <a:lnTo>
                  <a:pt x="457199" y="13716"/>
                </a:lnTo>
                <a:lnTo>
                  <a:pt x="457199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31235" y="3886199"/>
            <a:ext cx="466725" cy="18415"/>
          </a:xfrm>
          <a:custGeom>
            <a:avLst/>
            <a:gdLst/>
            <a:ahLst/>
            <a:cxnLst/>
            <a:rect l="l" t="t" r="r" b="b"/>
            <a:pathLst>
              <a:path w="466725" h="18414">
                <a:moveTo>
                  <a:pt x="0" y="18288"/>
                </a:moveTo>
                <a:lnTo>
                  <a:pt x="466343" y="18288"/>
                </a:lnTo>
                <a:lnTo>
                  <a:pt x="466343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047747" y="5509765"/>
            <a:ext cx="2640330" cy="73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3525">
              <a:lnSpc>
                <a:spcPct val="100000"/>
              </a:lnSpc>
              <a:tabLst>
                <a:tab pos="720725" algn="l"/>
                <a:tab pos="1177925" algn="l"/>
                <a:tab pos="1635125" algn="l"/>
                <a:tab pos="2016125" algn="l"/>
              </a:tabLst>
            </a:pPr>
            <a:r>
              <a:rPr dirty="0" sz="2000">
                <a:latin typeface="Times New Roman"/>
                <a:cs typeface="Times New Roman"/>
              </a:rPr>
              <a:t>1	2	3	4	5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 Processors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312407" y="3886199"/>
            <a:ext cx="0" cy="1537970"/>
          </a:xfrm>
          <a:custGeom>
            <a:avLst/>
            <a:gdLst/>
            <a:ahLst/>
            <a:cxnLst/>
            <a:rect l="l" t="t" r="r" b="b"/>
            <a:pathLst>
              <a:path w="0" h="1537970">
                <a:moveTo>
                  <a:pt x="0" y="0"/>
                </a:moveTo>
                <a:lnTo>
                  <a:pt x="0" y="153771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12407" y="5385815"/>
            <a:ext cx="2971800" cy="76200"/>
          </a:xfrm>
          <a:custGeom>
            <a:avLst/>
            <a:gdLst/>
            <a:ahLst/>
            <a:cxnLst/>
            <a:rect l="l" t="t" r="r" b="b"/>
            <a:pathLst>
              <a:path w="2971800" h="76200">
                <a:moveTo>
                  <a:pt x="2907791" y="42671"/>
                </a:moveTo>
                <a:lnTo>
                  <a:pt x="2907791" y="33527"/>
                </a:lnTo>
                <a:lnTo>
                  <a:pt x="0" y="33527"/>
                </a:lnTo>
                <a:lnTo>
                  <a:pt x="0" y="42671"/>
                </a:lnTo>
                <a:lnTo>
                  <a:pt x="2907791" y="42671"/>
                </a:lnTo>
                <a:close/>
              </a:path>
              <a:path w="2971800" h="76200">
                <a:moveTo>
                  <a:pt x="2971799" y="38099"/>
                </a:moveTo>
                <a:lnTo>
                  <a:pt x="2895599" y="0"/>
                </a:lnTo>
                <a:lnTo>
                  <a:pt x="2895599" y="33527"/>
                </a:lnTo>
                <a:lnTo>
                  <a:pt x="2907791" y="33527"/>
                </a:lnTo>
                <a:lnTo>
                  <a:pt x="2907791" y="70103"/>
                </a:lnTo>
                <a:lnTo>
                  <a:pt x="2971799" y="38099"/>
                </a:lnTo>
                <a:close/>
              </a:path>
              <a:path w="2971800" h="76200">
                <a:moveTo>
                  <a:pt x="2907791" y="70103"/>
                </a:moveTo>
                <a:lnTo>
                  <a:pt x="2907791" y="42671"/>
                </a:lnTo>
                <a:lnTo>
                  <a:pt x="2895599" y="42671"/>
                </a:lnTo>
                <a:lnTo>
                  <a:pt x="2895599" y="76199"/>
                </a:lnTo>
                <a:lnTo>
                  <a:pt x="2907791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12407" y="4738115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0" y="685799"/>
                </a:lnTo>
                <a:lnTo>
                  <a:pt x="457199" y="6857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07835" y="4733544"/>
            <a:ext cx="466725" cy="695325"/>
          </a:xfrm>
          <a:custGeom>
            <a:avLst/>
            <a:gdLst/>
            <a:ahLst/>
            <a:cxnLst/>
            <a:rect l="l" t="t" r="r" b="b"/>
            <a:pathLst>
              <a:path w="466725" h="695325">
                <a:moveTo>
                  <a:pt x="466343" y="694943"/>
                </a:moveTo>
                <a:lnTo>
                  <a:pt x="466343" y="0"/>
                </a:lnTo>
                <a:lnTo>
                  <a:pt x="0" y="0"/>
                </a:lnTo>
                <a:lnTo>
                  <a:pt x="0" y="694943"/>
                </a:lnTo>
                <a:lnTo>
                  <a:pt x="4571" y="6949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694943"/>
                </a:lnTo>
                <a:lnTo>
                  <a:pt x="466343" y="694943"/>
                </a:lnTo>
                <a:close/>
              </a:path>
              <a:path w="466725" h="6953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695325">
                <a:moveTo>
                  <a:pt x="9143" y="6857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685799"/>
                </a:lnTo>
                <a:lnTo>
                  <a:pt x="9143" y="685799"/>
                </a:lnTo>
                <a:close/>
              </a:path>
              <a:path w="466725" h="695325">
                <a:moveTo>
                  <a:pt x="461771" y="685799"/>
                </a:moveTo>
                <a:lnTo>
                  <a:pt x="4571" y="685799"/>
                </a:lnTo>
                <a:lnTo>
                  <a:pt x="9143" y="690371"/>
                </a:lnTo>
                <a:lnTo>
                  <a:pt x="9143" y="694943"/>
                </a:lnTo>
                <a:lnTo>
                  <a:pt x="457199" y="694943"/>
                </a:lnTo>
                <a:lnTo>
                  <a:pt x="457199" y="690371"/>
                </a:lnTo>
                <a:lnTo>
                  <a:pt x="461771" y="685799"/>
                </a:lnTo>
                <a:close/>
              </a:path>
              <a:path w="466725" h="695325">
                <a:moveTo>
                  <a:pt x="9143" y="694943"/>
                </a:moveTo>
                <a:lnTo>
                  <a:pt x="9143" y="690371"/>
                </a:lnTo>
                <a:lnTo>
                  <a:pt x="4571" y="685799"/>
                </a:lnTo>
                <a:lnTo>
                  <a:pt x="4571" y="694943"/>
                </a:lnTo>
                <a:lnTo>
                  <a:pt x="9143" y="694943"/>
                </a:lnTo>
                <a:close/>
              </a:path>
              <a:path w="466725" h="6953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695325">
                <a:moveTo>
                  <a:pt x="461771" y="6857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685799"/>
                </a:lnTo>
                <a:lnTo>
                  <a:pt x="461771" y="685799"/>
                </a:lnTo>
                <a:close/>
              </a:path>
              <a:path w="466725" h="695325">
                <a:moveTo>
                  <a:pt x="461771" y="694943"/>
                </a:moveTo>
                <a:lnTo>
                  <a:pt x="461771" y="685799"/>
                </a:lnTo>
                <a:lnTo>
                  <a:pt x="457199" y="690371"/>
                </a:lnTo>
                <a:lnTo>
                  <a:pt x="457199" y="694943"/>
                </a:lnTo>
                <a:lnTo>
                  <a:pt x="461771" y="694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12407" y="428091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07835" y="4276344"/>
            <a:ext cx="466725" cy="466725"/>
          </a:xfrm>
          <a:custGeom>
            <a:avLst/>
            <a:gdLst/>
            <a:ahLst/>
            <a:cxnLst/>
            <a:rect l="l" t="t" r="r" b="b"/>
            <a:pathLst>
              <a:path w="466725" h="466725">
                <a:moveTo>
                  <a:pt x="466343" y="466343"/>
                </a:moveTo>
                <a:lnTo>
                  <a:pt x="466343" y="0"/>
                </a:lnTo>
                <a:lnTo>
                  <a:pt x="0" y="0"/>
                </a:lnTo>
                <a:lnTo>
                  <a:pt x="0" y="466343"/>
                </a:lnTo>
                <a:lnTo>
                  <a:pt x="4571" y="4663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466343"/>
                </a:lnTo>
                <a:lnTo>
                  <a:pt x="466343" y="466343"/>
                </a:lnTo>
                <a:close/>
              </a:path>
              <a:path w="466725" h="4667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466725">
                <a:moveTo>
                  <a:pt x="9143" y="4571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457199"/>
                </a:lnTo>
                <a:lnTo>
                  <a:pt x="9143" y="457199"/>
                </a:lnTo>
                <a:close/>
              </a:path>
              <a:path w="466725" h="466725">
                <a:moveTo>
                  <a:pt x="461771" y="457199"/>
                </a:moveTo>
                <a:lnTo>
                  <a:pt x="4571" y="457199"/>
                </a:lnTo>
                <a:lnTo>
                  <a:pt x="9143" y="461771"/>
                </a:lnTo>
                <a:lnTo>
                  <a:pt x="9143" y="466343"/>
                </a:lnTo>
                <a:lnTo>
                  <a:pt x="457199" y="466343"/>
                </a:lnTo>
                <a:lnTo>
                  <a:pt x="457199" y="461771"/>
                </a:lnTo>
                <a:lnTo>
                  <a:pt x="461771" y="457199"/>
                </a:lnTo>
                <a:close/>
              </a:path>
              <a:path w="466725" h="466725">
                <a:moveTo>
                  <a:pt x="9143" y="466343"/>
                </a:moveTo>
                <a:lnTo>
                  <a:pt x="9143" y="461771"/>
                </a:lnTo>
                <a:lnTo>
                  <a:pt x="4571" y="457199"/>
                </a:lnTo>
                <a:lnTo>
                  <a:pt x="4571" y="466343"/>
                </a:lnTo>
                <a:lnTo>
                  <a:pt x="9143" y="466343"/>
                </a:lnTo>
                <a:close/>
              </a:path>
              <a:path w="466725" h="4667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466725">
                <a:moveTo>
                  <a:pt x="461771" y="4571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457199"/>
                </a:lnTo>
                <a:lnTo>
                  <a:pt x="461771" y="457199"/>
                </a:lnTo>
                <a:close/>
              </a:path>
              <a:path w="466725" h="466725">
                <a:moveTo>
                  <a:pt x="461771" y="466343"/>
                </a:moveTo>
                <a:lnTo>
                  <a:pt x="461771" y="457199"/>
                </a:lnTo>
                <a:lnTo>
                  <a:pt x="457199" y="461771"/>
                </a:lnTo>
                <a:lnTo>
                  <a:pt x="457199" y="466343"/>
                </a:lnTo>
                <a:lnTo>
                  <a:pt x="461771" y="466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69607" y="4738115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0" y="685799"/>
                </a:lnTo>
                <a:lnTo>
                  <a:pt x="457199" y="6857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65035" y="4733544"/>
            <a:ext cx="466725" cy="695325"/>
          </a:xfrm>
          <a:custGeom>
            <a:avLst/>
            <a:gdLst/>
            <a:ahLst/>
            <a:cxnLst/>
            <a:rect l="l" t="t" r="r" b="b"/>
            <a:pathLst>
              <a:path w="466725" h="695325">
                <a:moveTo>
                  <a:pt x="466343" y="694943"/>
                </a:moveTo>
                <a:lnTo>
                  <a:pt x="466343" y="0"/>
                </a:lnTo>
                <a:lnTo>
                  <a:pt x="0" y="0"/>
                </a:lnTo>
                <a:lnTo>
                  <a:pt x="0" y="694943"/>
                </a:lnTo>
                <a:lnTo>
                  <a:pt x="4571" y="6949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694943"/>
                </a:lnTo>
                <a:lnTo>
                  <a:pt x="466343" y="694943"/>
                </a:lnTo>
                <a:close/>
              </a:path>
              <a:path w="466725" h="6953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695325">
                <a:moveTo>
                  <a:pt x="9143" y="6857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685799"/>
                </a:lnTo>
                <a:lnTo>
                  <a:pt x="9143" y="685799"/>
                </a:lnTo>
                <a:close/>
              </a:path>
              <a:path w="466725" h="695325">
                <a:moveTo>
                  <a:pt x="461771" y="685799"/>
                </a:moveTo>
                <a:lnTo>
                  <a:pt x="4571" y="685799"/>
                </a:lnTo>
                <a:lnTo>
                  <a:pt x="9143" y="690371"/>
                </a:lnTo>
                <a:lnTo>
                  <a:pt x="9143" y="694943"/>
                </a:lnTo>
                <a:lnTo>
                  <a:pt x="457199" y="694943"/>
                </a:lnTo>
                <a:lnTo>
                  <a:pt x="457199" y="690371"/>
                </a:lnTo>
                <a:lnTo>
                  <a:pt x="461771" y="685799"/>
                </a:lnTo>
                <a:close/>
              </a:path>
              <a:path w="466725" h="695325">
                <a:moveTo>
                  <a:pt x="9143" y="694943"/>
                </a:moveTo>
                <a:lnTo>
                  <a:pt x="9143" y="690371"/>
                </a:lnTo>
                <a:lnTo>
                  <a:pt x="4571" y="685799"/>
                </a:lnTo>
                <a:lnTo>
                  <a:pt x="4571" y="694943"/>
                </a:lnTo>
                <a:lnTo>
                  <a:pt x="9143" y="694943"/>
                </a:lnTo>
                <a:close/>
              </a:path>
              <a:path w="466725" h="6953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695325">
                <a:moveTo>
                  <a:pt x="461771" y="6857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685799"/>
                </a:lnTo>
                <a:lnTo>
                  <a:pt x="461771" y="685799"/>
                </a:lnTo>
                <a:close/>
              </a:path>
              <a:path w="466725" h="695325">
                <a:moveTo>
                  <a:pt x="461771" y="694943"/>
                </a:moveTo>
                <a:lnTo>
                  <a:pt x="461771" y="685799"/>
                </a:lnTo>
                <a:lnTo>
                  <a:pt x="457199" y="690371"/>
                </a:lnTo>
                <a:lnTo>
                  <a:pt x="457199" y="694943"/>
                </a:lnTo>
                <a:lnTo>
                  <a:pt x="461771" y="694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226807" y="4738115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0" y="685799"/>
                </a:lnTo>
                <a:lnTo>
                  <a:pt x="457199" y="6857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222235" y="4733544"/>
            <a:ext cx="466725" cy="695325"/>
          </a:xfrm>
          <a:custGeom>
            <a:avLst/>
            <a:gdLst/>
            <a:ahLst/>
            <a:cxnLst/>
            <a:rect l="l" t="t" r="r" b="b"/>
            <a:pathLst>
              <a:path w="466725" h="695325">
                <a:moveTo>
                  <a:pt x="466343" y="694943"/>
                </a:moveTo>
                <a:lnTo>
                  <a:pt x="466343" y="0"/>
                </a:lnTo>
                <a:lnTo>
                  <a:pt x="0" y="0"/>
                </a:lnTo>
                <a:lnTo>
                  <a:pt x="0" y="694943"/>
                </a:lnTo>
                <a:lnTo>
                  <a:pt x="4571" y="6949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694943"/>
                </a:lnTo>
                <a:lnTo>
                  <a:pt x="466343" y="694943"/>
                </a:lnTo>
                <a:close/>
              </a:path>
              <a:path w="466725" h="6953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695325">
                <a:moveTo>
                  <a:pt x="9143" y="6857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685799"/>
                </a:lnTo>
                <a:lnTo>
                  <a:pt x="9143" y="685799"/>
                </a:lnTo>
                <a:close/>
              </a:path>
              <a:path w="466725" h="695325">
                <a:moveTo>
                  <a:pt x="461771" y="685799"/>
                </a:moveTo>
                <a:lnTo>
                  <a:pt x="4571" y="685799"/>
                </a:lnTo>
                <a:lnTo>
                  <a:pt x="9143" y="690371"/>
                </a:lnTo>
                <a:lnTo>
                  <a:pt x="9143" y="694943"/>
                </a:lnTo>
                <a:lnTo>
                  <a:pt x="457199" y="694943"/>
                </a:lnTo>
                <a:lnTo>
                  <a:pt x="457199" y="690371"/>
                </a:lnTo>
                <a:lnTo>
                  <a:pt x="461771" y="685799"/>
                </a:lnTo>
                <a:close/>
              </a:path>
              <a:path w="466725" h="695325">
                <a:moveTo>
                  <a:pt x="9143" y="694943"/>
                </a:moveTo>
                <a:lnTo>
                  <a:pt x="9143" y="690371"/>
                </a:lnTo>
                <a:lnTo>
                  <a:pt x="4571" y="685799"/>
                </a:lnTo>
                <a:lnTo>
                  <a:pt x="4571" y="694943"/>
                </a:lnTo>
                <a:lnTo>
                  <a:pt x="9143" y="694943"/>
                </a:lnTo>
                <a:close/>
              </a:path>
              <a:path w="466725" h="6953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695325">
                <a:moveTo>
                  <a:pt x="461771" y="6857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685799"/>
                </a:lnTo>
                <a:lnTo>
                  <a:pt x="461771" y="685799"/>
                </a:lnTo>
                <a:close/>
              </a:path>
              <a:path w="466725" h="695325">
                <a:moveTo>
                  <a:pt x="461771" y="694943"/>
                </a:moveTo>
                <a:lnTo>
                  <a:pt x="461771" y="685799"/>
                </a:lnTo>
                <a:lnTo>
                  <a:pt x="457199" y="690371"/>
                </a:lnTo>
                <a:lnTo>
                  <a:pt x="457199" y="694943"/>
                </a:lnTo>
                <a:lnTo>
                  <a:pt x="461771" y="694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141207" y="4738115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0" y="685799"/>
                </a:lnTo>
                <a:lnTo>
                  <a:pt x="457199" y="6857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36635" y="4733544"/>
            <a:ext cx="466725" cy="695325"/>
          </a:xfrm>
          <a:custGeom>
            <a:avLst/>
            <a:gdLst/>
            <a:ahLst/>
            <a:cxnLst/>
            <a:rect l="l" t="t" r="r" b="b"/>
            <a:pathLst>
              <a:path w="466725" h="695325">
                <a:moveTo>
                  <a:pt x="466343" y="694943"/>
                </a:moveTo>
                <a:lnTo>
                  <a:pt x="466343" y="0"/>
                </a:lnTo>
                <a:lnTo>
                  <a:pt x="0" y="0"/>
                </a:lnTo>
                <a:lnTo>
                  <a:pt x="0" y="694943"/>
                </a:lnTo>
                <a:lnTo>
                  <a:pt x="4571" y="6949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694943"/>
                </a:lnTo>
                <a:lnTo>
                  <a:pt x="466343" y="694943"/>
                </a:lnTo>
                <a:close/>
              </a:path>
              <a:path w="466725" h="6953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695325">
                <a:moveTo>
                  <a:pt x="9143" y="6857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685799"/>
                </a:lnTo>
                <a:lnTo>
                  <a:pt x="9143" y="685799"/>
                </a:lnTo>
                <a:close/>
              </a:path>
              <a:path w="466725" h="695325">
                <a:moveTo>
                  <a:pt x="461771" y="685799"/>
                </a:moveTo>
                <a:lnTo>
                  <a:pt x="4571" y="685799"/>
                </a:lnTo>
                <a:lnTo>
                  <a:pt x="9143" y="690371"/>
                </a:lnTo>
                <a:lnTo>
                  <a:pt x="9143" y="694943"/>
                </a:lnTo>
                <a:lnTo>
                  <a:pt x="457199" y="694943"/>
                </a:lnTo>
                <a:lnTo>
                  <a:pt x="457199" y="690371"/>
                </a:lnTo>
                <a:lnTo>
                  <a:pt x="461771" y="685799"/>
                </a:lnTo>
                <a:close/>
              </a:path>
              <a:path w="466725" h="695325">
                <a:moveTo>
                  <a:pt x="9143" y="694943"/>
                </a:moveTo>
                <a:lnTo>
                  <a:pt x="9143" y="690371"/>
                </a:lnTo>
                <a:lnTo>
                  <a:pt x="4571" y="685799"/>
                </a:lnTo>
                <a:lnTo>
                  <a:pt x="4571" y="694943"/>
                </a:lnTo>
                <a:lnTo>
                  <a:pt x="9143" y="694943"/>
                </a:lnTo>
                <a:close/>
              </a:path>
              <a:path w="466725" h="6953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695325">
                <a:moveTo>
                  <a:pt x="461771" y="6857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685799"/>
                </a:lnTo>
                <a:lnTo>
                  <a:pt x="461771" y="685799"/>
                </a:lnTo>
                <a:close/>
              </a:path>
              <a:path w="466725" h="695325">
                <a:moveTo>
                  <a:pt x="461771" y="694943"/>
                </a:moveTo>
                <a:lnTo>
                  <a:pt x="461771" y="685799"/>
                </a:lnTo>
                <a:lnTo>
                  <a:pt x="457199" y="690371"/>
                </a:lnTo>
                <a:lnTo>
                  <a:pt x="457199" y="694943"/>
                </a:lnTo>
                <a:lnTo>
                  <a:pt x="461771" y="694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769607" y="428091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765035" y="4276344"/>
            <a:ext cx="466725" cy="466725"/>
          </a:xfrm>
          <a:custGeom>
            <a:avLst/>
            <a:gdLst/>
            <a:ahLst/>
            <a:cxnLst/>
            <a:rect l="l" t="t" r="r" b="b"/>
            <a:pathLst>
              <a:path w="466725" h="466725">
                <a:moveTo>
                  <a:pt x="466343" y="466343"/>
                </a:moveTo>
                <a:lnTo>
                  <a:pt x="466343" y="0"/>
                </a:lnTo>
                <a:lnTo>
                  <a:pt x="0" y="0"/>
                </a:lnTo>
                <a:lnTo>
                  <a:pt x="0" y="466343"/>
                </a:lnTo>
                <a:lnTo>
                  <a:pt x="4571" y="4663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466343"/>
                </a:lnTo>
                <a:lnTo>
                  <a:pt x="466343" y="466343"/>
                </a:lnTo>
                <a:close/>
              </a:path>
              <a:path w="466725" h="4667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466725">
                <a:moveTo>
                  <a:pt x="9143" y="4571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457199"/>
                </a:lnTo>
                <a:lnTo>
                  <a:pt x="9143" y="457199"/>
                </a:lnTo>
                <a:close/>
              </a:path>
              <a:path w="466725" h="466725">
                <a:moveTo>
                  <a:pt x="461771" y="457199"/>
                </a:moveTo>
                <a:lnTo>
                  <a:pt x="4571" y="457199"/>
                </a:lnTo>
                <a:lnTo>
                  <a:pt x="9143" y="461771"/>
                </a:lnTo>
                <a:lnTo>
                  <a:pt x="9143" y="466343"/>
                </a:lnTo>
                <a:lnTo>
                  <a:pt x="457199" y="466343"/>
                </a:lnTo>
                <a:lnTo>
                  <a:pt x="457199" y="461771"/>
                </a:lnTo>
                <a:lnTo>
                  <a:pt x="461771" y="457199"/>
                </a:lnTo>
                <a:close/>
              </a:path>
              <a:path w="466725" h="466725">
                <a:moveTo>
                  <a:pt x="9143" y="466343"/>
                </a:moveTo>
                <a:lnTo>
                  <a:pt x="9143" y="461771"/>
                </a:lnTo>
                <a:lnTo>
                  <a:pt x="4571" y="457199"/>
                </a:lnTo>
                <a:lnTo>
                  <a:pt x="4571" y="466343"/>
                </a:lnTo>
                <a:lnTo>
                  <a:pt x="9143" y="466343"/>
                </a:lnTo>
                <a:close/>
              </a:path>
              <a:path w="466725" h="4667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466725">
                <a:moveTo>
                  <a:pt x="461771" y="4571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457199"/>
                </a:lnTo>
                <a:lnTo>
                  <a:pt x="461771" y="457199"/>
                </a:lnTo>
                <a:close/>
              </a:path>
              <a:path w="466725" h="466725">
                <a:moveTo>
                  <a:pt x="461771" y="466343"/>
                </a:moveTo>
                <a:lnTo>
                  <a:pt x="461771" y="457199"/>
                </a:lnTo>
                <a:lnTo>
                  <a:pt x="457199" y="461771"/>
                </a:lnTo>
                <a:lnTo>
                  <a:pt x="457199" y="466343"/>
                </a:lnTo>
                <a:lnTo>
                  <a:pt x="461771" y="466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226807" y="428091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222235" y="4276344"/>
            <a:ext cx="466725" cy="466725"/>
          </a:xfrm>
          <a:custGeom>
            <a:avLst/>
            <a:gdLst/>
            <a:ahLst/>
            <a:cxnLst/>
            <a:rect l="l" t="t" r="r" b="b"/>
            <a:pathLst>
              <a:path w="466725" h="466725">
                <a:moveTo>
                  <a:pt x="466343" y="466343"/>
                </a:moveTo>
                <a:lnTo>
                  <a:pt x="466343" y="0"/>
                </a:lnTo>
                <a:lnTo>
                  <a:pt x="0" y="0"/>
                </a:lnTo>
                <a:lnTo>
                  <a:pt x="0" y="466343"/>
                </a:lnTo>
                <a:lnTo>
                  <a:pt x="4571" y="4663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466343"/>
                </a:lnTo>
                <a:lnTo>
                  <a:pt x="466343" y="466343"/>
                </a:lnTo>
                <a:close/>
              </a:path>
              <a:path w="466725" h="4667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466725">
                <a:moveTo>
                  <a:pt x="9143" y="4571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457199"/>
                </a:lnTo>
                <a:lnTo>
                  <a:pt x="9143" y="457199"/>
                </a:lnTo>
                <a:close/>
              </a:path>
              <a:path w="466725" h="466725">
                <a:moveTo>
                  <a:pt x="461771" y="457199"/>
                </a:moveTo>
                <a:lnTo>
                  <a:pt x="4571" y="457199"/>
                </a:lnTo>
                <a:lnTo>
                  <a:pt x="9143" y="461771"/>
                </a:lnTo>
                <a:lnTo>
                  <a:pt x="9143" y="466343"/>
                </a:lnTo>
                <a:lnTo>
                  <a:pt x="457199" y="466343"/>
                </a:lnTo>
                <a:lnTo>
                  <a:pt x="457199" y="461771"/>
                </a:lnTo>
                <a:lnTo>
                  <a:pt x="461771" y="457199"/>
                </a:lnTo>
                <a:close/>
              </a:path>
              <a:path w="466725" h="466725">
                <a:moveTo>
                  <a:pt x="9143" y="466343"/>
                </a:moveTo>
                <a:lnTo>
                  <a:pt x="9143" y="461771"/>
                </a:lnTo>
                <a:lnTo>
                  <a:pt x="4571" y="457199"/>
                </a:lnTo>
                <a:lnTo>
                  <a:pt x="4571" y="466343"/>
                </a:lnTo>
                <a:lnTo>
                  <a:pt x="9143" y="466343"/>
                </a:lnTo>
                <a:close/>
              </a:path>
              <a:path w="466725" h="4667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466725">
                <a:moveTo>
                  <a:pt x="461771" y="4571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457199"/>
                </a:lnTo>
                <a:lnTo>
                  <a:pt x="461771" y="457199"/>
                </a:lnTo>
                <a:close/>
              </a:path>
              <a:path w="466725" h="466725">
                <a:moveTo>
                  <a:pt x="461771" y="466343"/>
                </a:moveTo>
                <a:lnTo>
                  <a:pt x="461771" y="457199"/>
                </a:lnTo>
                <a:lnTo>
                  <a:pt x="457199" y="461771"/>
                </a:lnTo>
                <a:lnTo>
                  <a:pt x="457199" y="466343"/>
                </a:lnTo>
                <a:lnTo>
                  <a:pt x="461771" y="466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684007" y="4738115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0" y="685799"/>
                </a:lnTo>
                <a:lnTo>
                  <a:pt x="457199" y="6857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79435" y="4733544"/>
            <a:ext cx="466725" cy="695325"/>
          </a:xfrm>
          <a:custGeom>
            <a:avLst/>
            <a:gdLst/>
            <a:ahLst/>
            <a:cxnLst/>
            <a:rect l="l" t="t" r="r" b="b"/>
            <a:pathLst>
              <a:path w="466725" h="695325">
                <a:moveTo>
                  <a:pt x="466343" y="694943"/>
                </a:moveTo>
                <a:lnTo>
                  <a:pt x="466343" y="0"/>
                </a:lnTo>
                <a:lnTo>
                  <a:pt x="0" y="0"/>
                </a:lnTo>
                <a:lnTo>
                  <a:pt x="0" y="694943"/>
                </a:lnTo>
                <a:lnTo>
                  <a:pt x="4571" y="6949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694943"/>
                </a:lnTo>
                <a:lnTo>
                  <a:pt x="466343" y="694943"/>
                </a:lnTo>
                <a:close/>
              </a:path>
              <a:path w="466725" h="6953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695325">
                <a:moveTo>
                  <a:pt x="9143" y="6857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685799"/>
                </a:lnTo>
                <a:lnTo>
                  <a:pt x="9143" y="685799"/>
                </a:lnTo>
                <a:close/>
              </a:path>
              <a:path w="466725" h="695325">
                <a:moveTo>
                  <a:pt x="461771" y="685799"/>
                </a:moveTo>
                <a:lnTo>
                  <a:pt x="4571" y="685799"/>
                </a:lnTo>
                <a:lnTo>
                  <a:pt x="9143" y="690371"/>
                </a:lnTo>
                <a:lnTo>
                  <a:pt x="9143" y="694943"/>
                </a:lnTo>
                <a:lnTo>
                  <a:pt x="457199" y="694943"/>
                </a:lnTo>
                <a:lnTo>
                  <a:pt x="457199" y="690371"/>
                </a:lnTo>
                <a:lnTo>
                  <a:pt x="461771" y="685799"/>
                </a:lnTo>
                <a:close/>
              </a:path>
              <a:path w="466725" h="695325">
                <a:moveTo>
                  <a:pt x="9143" y="694943"/>
                </a:moveTo>
                <a:lnTo>
                  <a:pt x="9143" y="690371"/>
                </a:lnTo>
                <a:lnTo>
                  <a:pt x="4571" y="685799"/>
                </a:lnTo>
                <a:lnTo>
                  <a:pt x="4571" y="694943"/>
                </a:lnTo>
                <a:lnTo>
                  <a:pt x="9143" y="694943"/>
                </a:lnTo>
                <a:close/>
              </a:path>
              <a:path w="466725" h="6953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695325">
                <a:moveTo>
                  <a:pt x="461771" y="6857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685799"/>
                </a:lnTo>
                <a:lnTo>
                  <a:pt x="461771" y="685799"/>
                </a:lnTo>
                <a:close/>
              </a:path>
              <a:path w="466725" h="695325">
                <a:moveTo>
                  <a:pt x="461771" y="694943"/>
                </a:moveTo>
                <a:lnTo>
                  <a:pt x="461771" y="685799"/>
                </a:lnTo>
                <a:lnTo>
                  <a:pt x="457199" y="690371"/>
                </a:lnTo>
                <a:lnTo>
                  <a:pt x="457199" y="694943"/>
                </a:lnTo>
                <a:lnTo>
                  <a:pt x="461771" y="694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6383525" y="4885942"/>
            <a:ext cx="214185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  <a:tab pos="1383665" algn="l"/>
                <a:tab pos="1840864" algn="l"/>
              </a:tabLst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p</a:t>
            </a:r>
            <a:r>
              <a:rPr dirty="0" baseline="-20833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p</a:t>
            </a:r>
            <a:r>
              <a:rPr dirty="0" baseline="-20833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p</a:t>
            </a:r>
            <a:r>
              <a:rPr dirty="0" baseline="-20833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p</a:t>
            </a:r>
            <a:r>
              <a:rPr dirty="0" baseline="-20833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684007" y="428091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679435" y="4276344"/>
            <a:ext cx="466725" cy="466725"/>
          </a:xfrm>
          <a:custGeom>
            <a:avLst/>
            <a:gdLst/>
            <a:ahLst/>
            <a:cxnLst/>
            <a:rect l="l" t="t" r="r" b="b"/>
            <a:pathLst>
              <a:path w="466725" h="466725">
                <a:moveTo>
                  <a:pt x="466343" y="466343"/>
                </a:moveTo>
                <a:lnTo>
                  <a:pt x="466343" y="0"/>
                </a:lnTo>
                <a:lnTo>
                  <a:pt x="0" y="0"/>
                </a:lnTo>
                <a:lnTo>
                  <a:pt x="0" y="466343"/>
                </a:lnTo>
                <a:lnTo>
                  <a:pt x="4571" y="4663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466343"/>
                </a:lnTo>
                <a:lnTo>
                  <a:pt x="466343" y="466343"/>
                </a:lnTo>
                <a:close/>
              </a:path>
              <a:path w="466725" h="4667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466725">
                <a:moveTo>
                  <a:pt x="9143" y="4571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457199"/>
                </a:lnTo>
                <a:lnTo>
                  <a:pt x="9143" y="457199"/>
                </a:lnTo>
                <a:close/>
              </a:path>
              <a:path w="466725" h="466725">
                <a:moveTo>
                  <a:pt x="461771" y="457199"/>
                </a:moveTo>
                <a:lnTo>
                  <a:pt x="4571" y="457199"/>
                </a:lnTo>
                <a:lnTo>
                  <a:pt x="9143" y="461771"/>
                </a:lnTo>
                <a:lnTo>
                  <a:pt x="9143" y="466343"/>
                </a:lnTo>
                <a:lnTo>
                  <a:pt x="457199" y="466343"/>
                </a:lnTo>
                <a:lnTo>
                  <a:pt x="457199" y="461771"/>
                </a:lnTo>
                <a:lnTo>
                  <a:pt x="461771" y="457199"/>
                </a:lnTo>
                <a:close/>
              </a:path>
              <a:path w="466725" h="466725">
                <a:moveTo>
                  <a:pt x="9143" y="466343"/>
                </a:moveTo>
                <a:lnTo>
                  <a:pt x="9143" y="461771"/>
                </a:lnTo>
                <a:lnTo>
                  <a:pt x="4571" y="457199"/>
                </a:lnTo>
                <a:lnTo>
                  <a:pt x="4571" y="466343"/>
                </a:lnTo>
                <a:lnTo>
                  <a:pt x="9143" y="466343"/>
                </a:lnTo>
                <a:close/>
              </a:path>
              <a:path w="466725" h="4667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466725">
                <a:moveTo>
                  <a:pt x="461771" y="4571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457199"/>
                </a:lnTo>
                <a:lnTo>
                  <a:pt x="461771" y="457199"/>
                </a:lnTo>
                <a:close/>
              </a:path>
              <a:path w="466725" h="466725">
                <a:moveTo>
                  <a:pt x="461771" y="466343"/>
                </a:moveTo>
                <a:lnTo>
                  <a:pt x="461771" y="457199"/>
                </a:lnTo>
                <a:lnTo>
                  <a:pt x="457199" y="461771"/>
                </a:lnTo>
                <a:lnTo>
                  <a:pt x="457199" y="466343"/>
                </a:lnTo>
                <a:lnTo>
                  <a:pt x="461771" y="466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141207" y="428091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136635" y="4276344"/>
            <a:ext cx="466725" cy="466725"/>
          </a:xfrm>
          <a:custGeom>
            <a:avLst/>
            <a:gdLst/>
            <a:ahLst/>
            <a:cxnLst/>
            <a:rect l="l" t="t" r="r" b="b"/>
            <a:pathLst>
              <a:path w="466725" h="466725">
                <a:moveTo>
                  <a:pt x="466343" y="466343"/>
                </a:moveTo>
                <a:lnTo>
                  <a:pt x="466343" y="0"/>
                </a:lnTo>
                <a:lnTo>
                  <a:pt x="0" y="0"/>
                </a:lnTo>
                <a:lnTo>
                  <a:pt x="0" y="466343"/>
                </a:lnTo>
                <a:lnTo>
                  <a:pt x="4571" y="4663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57199" y="9143"/>
                </a:lnTo>
                <a:lnTo>
                  <a:pt x="457199" y="4571"/>
                </a:lnTo>
                <a:lnTo>
                  <a:pt x="461771" y="9143"/>
                </a:lnTo>
                <a:lnTo>
                  <a:pt x="461771" y="466343"/>
                </a:lnTo>
                <a:lnTo>
                  <a:pt x="466343" y="466343"/>
                </a:lnTo>
                <a:close/>
              </a:path>
              <a:path w="466725" h="4667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466725" h="466725">
                <a:moveTo>
                  <a:pt x="9143" y="4571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457199"/>
                </a:lnTo>
                <a:lnTo>
                  <a:pt x="9143" y="457199"/>
                </a:lnTo>
                <a:close/>
              </a:path>
              <a:path w="466725" h="466725">
                <a:moveTo>
                  <a:pt x="461771" y="457199"/>
                </a:moveTo>
                <a:lnTo>
                  <a:pt x="4571" y="457199"/>
                </a:lnTo>
                <a:lnTo>
                  <a:pt x="9143" y="461771"/>
                </a:lnTo>
                <a:lnTo>
                  <a:pt x="9143" y="466343"/>
                </a:lnTo>
                <a:lnTo>
                  <a:pt x="457199" y="466343"/>
                </a:lnTo>
                <a:lnTo>
                  <a:pt x="457199" y="461771"/>
                </a:lnTo>
                <a:lnTo>
                  <a:pt x="461771" y="457199"/>
                </a:lnTo>
                <a:close/>
              </a:path>
              <a:path w="466725" h="466725">
                <a:moveTo>
                  <a:pt x="9143" y="466343"/>
                </a:moveTo>
                <a:lnTo>
                  <a:pt x="9143" y="461771"/>
                </a:lnTo>
                <a:lnTo>
                  <a:pt x="4571" y="457199"/>
                </a:lnTo>
                <a:lnTo>
                  <a:pt x="4571" y="466343"/>
                </a:lnTo>
                <a:lnTo>
                  <a:pt x="9143" y="466343"/>
                </a:lnTo>
                <a:close/>
              </a:path>
              <a:path w="466725" h="466725">
                <a:moveTo>
                  <a:pt x="461771" y="9143"/>
                </a:moveTo>
                <a:lnTo>
                  <a:pt x="457199" y="4571"/>
                </a:lnTo>
                <a:lnTo>
                  <a:pt x="457199" y="9143"/>
                </a:lnTo>
                <a:lnTo>
                  <a:pt x="461771" y="9143"/>
                </a:lnTo>
                <a:close/>
              </a:path>
              <a:path w="466725" h="466725">
                <a:moveTo>
                  <a:pt x="461771" y="457199"/>
                </a:moveTo>
                <a:lnTo>
                  <a:pt x="461771" y="9143"/>
                </a:lnTo>
                <a:lnTo>
                  <a:pt x="457199" y="9143"/>
                </a:lnTo>
                <a:lnTo>
                  <a:pt x="457199" y="457199"/>
                </a:lnTo>
                <a:lnTo>
                  <a:pt x="461771" y="457199"/>
                </a:lnTo>
                <a:close/>
              </a:path>
              <a:path w="466725" h="466725">
                <a:moveTo>
                  <a:pt x="461771" y="466343"/>
                </a:moveTo>
                <a:lnTo>
                  <a:pt x="461771" y="457199"/>
                </a:lnTo>
                <a:lnTo>
                  <a:pt x="457199" y="461771"/>
                </a:lnTo>
                <a:lnTo>
                  <a:pt x="457199" y="466343"/>
                </a:lnTo>
                <a:lnTo>
                  <a:pt x="461771" y="466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6383525" y="4314442"/>
            <a:ext cx="2040889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  <a:tab pos="1383665" algn="l"/>
                <a:tab pos="1840864" algn="l"/>
              </a:tabLst>
            </a:pP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35</a:t>
            </a:fld>
          </a:p>
        </p:txBody>
      </p:sp>
      <p:sp>
        <p:nvSpPr>
          <p:cNvPr id="76" name="object 76"/>
          <p:cNvSpPr txBox="1"/>
          <p:nvPr/>
        </p:nvSpPr>
        <p:spPr>
          <a:xfrm>
            <a:off x="6569453" y="4490718"/>
            <a:ext cx="195580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  <a:tab pos="1383665" algn="l"/>
                <a:tab pos="1840864" algn="l"/>
              </a:tabLst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238745" y="5509765"/>
            <a:ext cx="2640330" cy="73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3525">
              <a:lnSpc>
                <a:spcPct val="100000"/>
              </a:lnSpc>
              <a:tabLst>
                <a:tab pos="720725" algn="l"/>
                <a:tab pos="1177925" algn="l"/>
                <a:tab pos="1635125" algn="l"/>
                <a:tab pos="2016125" algn="l"/>
              </a:tabLst>
            </a:pPr>
            <a:r>
              <a:rPr dirty="0" sz="2000">
                <a:latin typeface="Times New Roman"/>
                <a:cs typeface="Times New Roman"/>
              </a:rPr>
              <a:t>1	2	3	4	5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 Processors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4290" y="2699510"/>
            <a:ext cx="2990215" cy="652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850" spc="25">
                <a:latin typeface="Symbol"/>
                <a:cs typeface="Symbol"/>
              </a:rPr>
              <a:t></a:t>
            </a:r>
            <a:r>
              <a:rPr dirty="0" sz="3850" spc="-380">
                <a:latin typeface="Times New Roman"/>
                <a:cs typeface="Times New Roman"/>
              </a:rPr>
              <a:t> </a:t>
            </a:r>
            <a:r>
              <a:rPr dirty="0" sz="4100" spc="-45" i="1">
                <a:latin typeface="Symbol"/>
                <a:cs typeface="Symbol"/>
              </a:rPr>
              <a:t></a:t>
            </a:r>
            <a:r>
              <a:rPr dirty="0" sz="1600" spc="-45" i="1">
                <a:latin typeface="Times New Roman"/>
                <a:cs typeface="Times New Roman"/>
              </a:rPr>
              <a:t>G </a:t>
            </a:r>
            <a:r>
              <a:rPr dirty="0" sz="1600" spc="5" i="1">
                <a:latin typeface="Times New Roman"/>
                <a:cs typeface="Times New Roman"/>
              </a:rPr>
              <a:t> </a:t>
            </a:r>
            <a:r>
              <a:rPr dirty="0" sz="3850" spc="25">
                <a:latin typeface="Symbol"/>
                <a:cs typeface="Symbol"/>
              </a:rPr>
              <a:t></a:t>
            </a:r>
            <a:r>
              <a:rPr dirty="0" sz="3850" spc="-325">
                <a:latin typeface="Times New Roman"/>
                <a:cs typeface="Times New Roman"/>
              </a:rPr>
              <a:t> </a:t>
            </a:r>
            <a:r>
              <a:rPr dirty="0" sz="3850" spc="5">
                <a:latin typeface="Times New Roman"/>
                <a:cs typeface="Times New Roman"/>
              </a:rPr>
              <a:t>(1</a:t>
            </a:r>
            <a:r>
              <a:rPr dirty="0" sz="3850" spc="5">
                <a:latin typeface="Symbol"/>
                <a:cs typeface="Symbol"/>
              </a:rPr>
              <a:t></a:t>
            </a:r>
            <a:r>
              <a:rPr dirty="0" sz="3850" spc="-630">
                <a:latin typeface="Times New Roman"/>
                <a:cs typeface="Times New Roman"/>
              </a:rPr>
              <a:t> </a:t>
            </a:r>
            <a:r>
              <a:rPr dirty="0" sz="4100" spc="-40" i="1">
                <a:latin typeface="Symbol"/>
                <a:cs typeface="Symbol"/>
              </a:rPr>
              <a:t></a:t>
            </a:r>
            <a:r>
              <a:rPr dirty="0" sz="1600" spc="-40" i="1">
                <a:latin typeface="Times New Roman"/>
                <a:cs typeface="Times New Roman"/>
              </a:rPr>
              <a:t>G</a:t>
            </a:r>
            <a:r>
              <a:rPr dirty="0" sz="1600" spc="-235" i="1">
                <a:latin typeface="Times New Roman"/>
                <a:cs typeface="Times New Roman"/>
              </a:rPr>
              <a:t> </a:t>
            </a:r>
            <a:r>
              <a:rPr dirty="0" sz="3850" spc="15">
                <a:latin typeface="Times New Roman"/>
                <a:cs typeface="Times New Roman"/>
              </a:rPr>
              <a:t>)</a:t>
            </a:r>
            <a:r>
              <a:rPr dirty="0" sz="3850" spc="-395">
                <a:latin typeface="Times New Roman"/>
                <a:cs typeface="Times New Roman"/>
              </a:rPr>
              <a:t> </a:t>
            </a:r>
            <a:r>
              <a:rPr dirty="0" sz="3850" spc="20" i="1">
                <a:latin typeface="Times New Roman"/>
                <a:cs typeface="Times New Roman"/>
              </a:rPr>
              <a:t>p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5223" y="2420364"/>
            <a:ext cx="2365375" cy="1316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40">
              <a:lnSpc>
                <a:spcPct val="100000"/>
              </a:lnSpc>
              <a:tabLst>
                <a:tab pos="1080770" algn="l"/>
                <a:tab pos="2330450" algn="l"/>
              </a:tabLst>
            </a:pPr>
            <a:r>
              <a:rPr dirty="0" sz="3850" spc="10" u="heavy">
                <a:latin typeface="Times New Roman"/>
                <a:cs typeface="Times New Roman"/>
              </a:rPr>
              <a:t> </a:t>
            </a:r>
            <a:r>
              <a:rPr dirty="0" sz="3850" spc="10" u="heavy">
                <a:latin typeface="Times New Roman"/>
                <a:cs typeface="Times New Roman"/>
              </a:rPr>
              <a:t>	</a:t>
            </a:r>
            <a:r>
              <a:rPr dirty="0" sz="3850" spc="20" i="1" u="heavy">
                <a:latin typeface="Times New Roman"/>
                <a:cs typeface="Times New Roman"/>
              </a:rPr>
              <a:t>p	</a:t>
            </a: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4100" i="1">
                <a:latin typeface="Symbol"/>
                <a:cs typeface="Symbol"/>
              </a:rPr>
              <a:t></a:t>
            </a:r>
            <a:r>
              <a:rPr dirty="0" sz="1600" i="1">
                <a:latin typeface="Times New Roman"/>
                <a:cs typeface="Times New Roman"/>
              </a:rPr>
              <a:t>A</a:t>
            </a:r>
            <a:r>
              <a:rPr dirty="0" sz="3850">
                <a:latin typeface="Times New Roman"/>
                <a:cs typeface="Times New Roman"/>
              </a:rPr>
              <a:t>(</a:t>
            </a:r>
            <a:r>
              <a:rPr dirty="0" sz="3850" spc="-415">
                <a:latin typeface="Times New Roman"/>
                <a:cs typeface="Times New Roman"/>
              </a:rPr>
              <a:t> </a:t>
            </a:r>
            <a:r>
              <a:rPr dirty="0" sz="3850" spc="20" i="1">
                <a:latin typeface="Times New Roman"/>
                <a:cs typeface="Times New Roman"/>
              </a:rPr>
              <a:t>p</a:t>
            </a:r>
            <a:r>
              <a:rPr dirty="0" sz="3850" spc="-265" i="1">
                <a:latin typeface="Times New Roman"/>
                <a:cs typeface="Times New Roman"/>
              </a:rPr>
              <a:t> </a:t>
            </a:r>
            <a:r>
              <a:rPr dirty="0" sz="3850" spc="-10">
                <a:latin typeface="Symbol"/>
                <a:cs typeface="Symbol"/>
              </a:rPr>
              <a:t></a:t>
            </a:r>
            <a:r>
              <a:rPr dirty="0" sz="3850" spc="-10">
                <a:latin typeface="Times New Roman"/>
                <a:cs typeface="Times New Roman"/>
              </a:rPr>
              <a:t>1)</a:t>
            </a:r>
            <a:r>
              <a:rPr dirty="0" sz="3850" spc="-350">
                <a:latin typeface="Times New Roman"/>
                <a:cs typeface="Times New Roman"/>
              </a:rPr>
              <a:t> </a:t>
            </a:r>
            <a:r>
              <a:rPr dirty="0" sz="3850" spc="165">
                <a:latin typeface="Symbol"/>
                <a:cs typeface="Symbol"/>
              </a:rPr>
              <a:t></a:t>
            </a:r>
            <a:r>
              <a:rPr dirty="0" sz="3850" spc="165">
                <a:latin typeface="Times New Roman"/>
                <a:cs typeface="Times New Roman"/>
              </a:rPr>
              <a:t>1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487" y="747267"/>
            <a:ext cx="6309995" cy="1099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89685" marR="5080" indent="-1277620">
              <a:lnSpc>
                <a:spcPts val="4270"/>
              </a:lnSpc>
            </a:pPr>
            <a:r>
              <a:rPr dirty="0" sz="3600" spc="-5" u="heavy">
                <a:solidFill>
                  <a:srgbClr val="003299"/>
                </a:solidFill>
                <a:latin typeface="Times New Roman"/>
                <a:cs typeface="Times New Roman"/>
              </a:rPr>
              <a:t>Converting </a:t>
            </a:r>
            <a:r>
              <a:rPr dirty="0" sz="3800" spc="-55" i="1" u="heavy">
                <a:latin typeface="Symbol"/>
                <a:cs typeface="Symbol"/>
              </a:rPr>
              <a:t></a:t>
            </a:r>
            <a:r>
              <a:rPr dirty="0" sz="3600" spc="-55" u="heavy">
                <a:solidFill>
                  <a:srgbClr val="003299"/>
                </a:solidFill>
                <a:latin typeface="Times New Roman"/>
                <a:cs typeface="Times New Roman"/>
              </a:rPr>
              <a:t>’s </a:t>
            </a:r>
            <a:r>
              <a:rPr dirty="0" sz="3600" spc="-5" u="heavy">
                <a:solidFill>
                  <a:srgbClr val="003299"/>
                </a:solidFill>
                <a:latin typeface="Times New Roman"/>
                <a:cs typeface="Times New Roman"/>
              </a:rPr>
              <a:t>between</a:t>
            </a:r>
            <a:r>
              <a:rPr dirty="0" sz="3600" spc="-395" u="heavy">
                <a:solidFill>
                  <a:srgbClr val="003299"/>
                </a:solidFill>
                <a:latin typeface="Times New Roman"/>
                <a:cs typeface="Times New Roman"/>
              </a:rPr>
              <a:t> </a:t>
            </a:r>
            <a:r>
              <a:rPr dirty="0" sz="3600" spc="-5" u="heavy">
                <a:solidFill>
                  <a:srgbClr val="003299"/>
                </a:solidFill>
                <a:latin typeface="Times New Roman"/>
                <a:cs typeface="Times New Roman"/>
              </a:rPr>
              <a:t>Amdahl’s  </a:t>
            </a:r>
            <a:r>
              <a:rPr dirty="0" sz="3600" spc="-5" u="heavy">
                <a:solidFill>
                  <a:srgbClr val="003299"/>
                </a:solidFill>
                <a:latin typeface="Times New Roman"/>
                <a:cs typeface="Times New Roman"/>
              </a:rPr>
              <a:t>and Gustafon’s</a:t>
            </a:r>
            <a:r>
              <a:rPr dirty="0" sz="3600" spc="-55" u="heavy">
                <a:solidFill>
                  <a:srgbClr val="003299"/>
                </a:solidFill>
                <a:latin typeface="Times New Roman"/>
                <a:cs typeface="Times New Roman"/>
              </a:rPr>
              <a:t> </a:t>
            </a:r>
            <a:r>
              <a:rPr dirty="0" sz="3600" spc="-5" u="heavy">
                <a:solidFill>
                  <a:srgbClr val="003299"/>
                </a:solidFill>
                <a:latin typeface="Times New Roman"/>
                <a:cs typeface="Times New Roman"/>
              </a:rPr>
              <a:t>laws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30779" y="4971288"/>
            <a:ext cx="2121535" cy="0"/>
          </a:xfrm>
          <a:custGeom>
            <a:avLst/>
            <a:gdLst/>
            <a:ahLst/>
            <a:cxnLst/>
            <a:rect l="l" t="t" r="r" b="b"/>
            <a:pathLst>
              <a:path w="2121535" h="0">
                <a:moveTo>
                  <a:pt x="0" y="0"/>
                </a:moveTo>
                <a:lnTo>
                  <a:pt x="2121407" y="0"/>
                </a:lnTo>
              </a:path>
            </a:pathLst>
          </a:custGeom>
          <a:ln w="17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15358" y="5476491"/>
            <a:ext cx="415925" cy="532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50" spc="-95" i="1">
                <a:latin typeface="Symbol"/>
                <a:cs typeface="Symbol"/>
              </a:rPr>
              <a:t></a:t>
            </a:r>
            <a:r>
              <a:rPr dirty="0" sz="1350" spc="5" i="1">
                <a:latin typeface="Times New Roman"/>
                <a:cs typeface="Times New Roman"/>
              </a:rPr>
              <a:t>G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3 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35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3375150" y="4401563"/>
            <a:ext cx="233679" cy="525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50" spc="10">
                <a:latin typeface="Times New Roman"/>
                <a:cs typeface="Times New Roman"/>
              </a:rPr>
              <a:t>1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1315" y="4903468"/>
            <a:ext cx="2103120" cy="805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4188" sz="4875" spc="195">
                <a:latin typeface="Times New Roman"/>
                <a:cs typeface="Times New Roman"/>
              </a:rPr>
              <a:t>1</a:t>
            </a:r>
            <a:r>
              <a:rPr dirty="0" baseline="-34188" sz="4875" spc="195">
                <a:latin typeface="Symbol"/>
                <a:cs typeface="Symbol"/>
              </a:rPr>
              <a:t></a:t>
            </a:r>
            <a:r>
              <a:rPr dirty="0" baseline="-34188" sz="4875" spc="-75">
                <a:latin typeface="Times New Roman"/>
                <a:cs typeface="Times New Roman"/>
              </a:rPr>
              <a:t> </a:t>
            </a:r>
            <a:r>
              <a:rPr dirty="0" sz="3250" spc="5" u="sng">
                <a:latin typeface="Times New Roman"/>
                <a:cs typeface="Times New Roman"/>
              </a:rPr>
              <a:t>(1</a:t>
            </a:r>
            <a:r>
              <a:rPr dirty="0" sz="3250" spc="5" u="sng">
                <a:latin typeface="Symbol"/>
                <a:cs typeface="Symbol"/>
              </a:rPr>
              <a:t></a:t>
            </a:r>
            <a:r>
              <a:rPr dirty="0" sz="3250" spc="-545" u="sng">
                <a:latin typeface="Times New Roman"/>
                <a:cs typeface="Times New Roman"/>
              </a:rPr>
              <a:t> </a:t>
            </a:r>
            <a:r>
              <a:rPr dirty="0" sz="3450" spc="-35" i="1" u="sng">
                <a:latin typeface="Symbol"/>
                <a:cs typeface="Symbol"/>
              </a:rPr>
              <a:t></a:t>
            </a:r>
            <a:r>
              <a:rPr dirty="0" sz="1350" spc="-35" i="1" u="sng">
                <a:latin typeface="Times New Roman"/>
                <a:cs typeface="Times New Roman"/>
              </a:rPr>
              <a:t>G</a:t>
            </a:r>
            <a:r>
              <a:rPr dirty="0" sz="1350" spc="-204" i="1" u="sng">
                <a:latin typeface="Times New Roman"/>
                <a:cs typeface="Times New Roman"/>
              </a:rPr>
              <a:t> </a:t>
            </a:r>
            <a:r>
              <a:rPr dirty="0" sz="3250" spc="100" u="sng">
                <a:latin typeface="Times New Roman"/>
                <a:cs typeface="Times New Roman"/>
              </a:rPr>
              <a:t>).</a:t>
            </a:r>
            <a:r>
              <a:rPr dirty="0" sz="3250" spc="100" i="1" u="sng">
                <a:latin typeface="Times New Roman"/>
                <a:cs typeface="Times New Roman"/>
              </a:rPr>
              <a:t>p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7979" y="4638292"/>
            <a:ext cx="723265" cy="532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50" spc="-45" i="1">
                <a:latin typeface="Symbol"/>
                <a:cs typeface="Symbol"/>
              </a:rPr>
              <a:t></a:t>
            </a:r>
            <a:r>
              <a:rPr dirty="0" sz="1350" spc="-45" i="1">
                <a:latin typeface="Times New Roman"/>
                <a:cs typeface="Times New Roman"/>
              </a:rPr>
              <a:t>A </a:t>
            </a:r>
            <a:r>
              <a:rPr dirty="0" sz="1350" spc="50" i="1">
                <a:latin typeface="Times New Roman"/>
                <a:cs typeface="Times New Roman"/>
              </a:rPr>
              <a:t> </a:t>
            </a:r>
            <a:r>
              <a:rPr dirty="0" sz="3250" spc="10">
                <a:latin typeface="Symbol"/>
                <a:cs typeface="Symbol"/>
              </a:rPr>
              <a:t></a:t>
            </a:r>
            <a:endParaRPr sz="32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1445">
              <a:lnSpc>
                <a:spcPct val="100000"/>
              </a:lnSpc>
            </a:pPr>
            <a:r>
              <a:rPr dirty="0" sz="4400"/>
              <a:t>E</a:t>
            </a:r>
            <a:r>
              <a:rPr dirty="0" sz="4400" spc="5"/>
              <a:t>x</a:t>
            </a:r>
            <a:r>
              <a:rPr dirty="0" sz="4400" spc="-5"/>
              <a:t>a</a:t>
            </a:r>
            <a:r>
              <a:rPr dirty="0" sz="4400"/>
              <a:t>m</a:t>
            </a:r>
            <a:r>
              <a:rPr dirty="0" sz="4400" spc="-5"/>
              <a:t>p</a:t>
            </a:r>
            <a:r>
              <a:rPr dirty="0" sz="4400" spc="5"/>
              <a:t>l</a:t>
            </a:r>
            <a:r>
              <a:rPr dirty="0" sz="4400"/>
              <a:t>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76400" y="37719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1004315" y="44195"/>
                </a:moveTo>
                <a:lnTo>
                  <a:pt x="1004315" y="33527"/>
                </a:lnTo>
                <a:lnTo>
                  <a:pt x="0" y="33527"/>
                </a:lnTo>
                <a:lnTo>
                  <a:pt x="0" y="44195"/>
                </a:lnTo>
                <a:lnTo>
                  <a:pt x="1004315" y="44195"/>
                </a:lnTo>
                <a:close/>
              </a:path>
              <a:path w="1066800" h="76200">
                <a:moveTo>
                  <a:pt x="1066799" y="38099"/>
                </a:moveTo>
                <a:lnTo>
                  <a:pt x="990599" y="0"/>
                </a:lnTo>
                <a:lnTo>
                  <a:pt x="990599" y="33527"/>
                </a:lnTo>
                <a:lnTo>
                  <a:pt x="1004315" y="33527"/>
                </a:lnTo>
                <a:lnTo>
                  <a:pt x="1004315" y="69341"/>
                </a:lnTo>
                <a:lnTo>
                  <a:pt x="1066799" y="38099"/>
                </a:lnTo>
                <a:close/>
              </a:path>
              <a:path w="1066800" h="76200">
                <a:moveTo>
                  <a:pt x="1004315" y="69341"/>
                </a:moveTo>
                <a:lnTo>
                  <a:pt x="1004315" y="44195"/>
                </a:lnTo>
                <a:lnTo>
                  <a:pt x="990599" y="44195"/>
                </a:lnTo>
                <a:lnTo>
                  <a:pt x="990599" y="76199"/>
                </a:lnTo>
                <a:lnTo>
                  <a:pt x="10043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38300" y="243840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44195" y="64007"/>
                </a:lnTo>
                <a:lnTo>
                  <a:pt x="44195" y="76199"/>
                </a:lnTo>
                <a:lnTo>
                  <a:pt x="76199" y="76199"/>
                </a:lnTo>
                <a:close/>
              </a:path>
              <a:path w="76200" h="1371600">
                <a:moveTo>
                  <a:pt x="44195" y="76199"/>
                </a:moveTo>
                <a:lnTo>
                  <a:pt x="44195" y="64007"/>
                </a:lnTo>
                <a:lnTo>
                  <a:pt x="33527" y="64007"/>
                </a:lnTo>
                <a:lnTo>
                  <a:pt x="33527" y="76199"/>
                </a:lnTo>
                <a:lnTo>
                  <a:pt x="44195" y="76199"/>
                </a:lnTo>
                <a:close/>
              </a:path>
              <a:path w="76200" h="1371600">
                <a:moveTo>
                  <a:pt x="44195" y="1371599"/>
                </a:moveTo>
                <a:lnTo>
                  <a:pt x="44195" y="76199"/>
                </a:lnTo>
                <a:lnTo>
                  <a:pt x="33527" y="76199"/>
                </a:lnTo>
                <a:lnTo>
                  <a:pt x="33527" y="1371599"/>
                </a:lnTo>
                <a:lnTo>
                  <a:pt x="44195" y="137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6400" y="2667000"/>
            <a:ext cx="304800" cy="1143000"/>
          </a:xfrm>
          <a:custGeom>
            <a:avLst/>
            <a:gdLst/>
            <a:ahLst/>
            <a:cxnLst/>
            <a:rect l="l" t="t" r="r" b="b"/>
            <a:pathLst>
              <a:path w="304800" h="1143000">
                <a:moveTo>
                  <a:pt x="0" y="0"/>
                </a:moveTo>
                <a:lnTo>
                  <a:pt x="0" y="1142999"/>
                </a:lnTo>
                <a:lnTo>
                  <a:pt x="304799" y="1142999"/>
                </a:lnTo>
                <a:lnTo>
                  <a:pt x="304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1827" y="2662427"/>
            <a:ext cx="315595" cy="1153795"/>
          </a:xfrm>
          <a:custGeom>
            <a:avLst/>
            <a:gdLst/>
            <a:ahLst/>
            <a:cxnLst/>
            <a:rect l="l" t="t" r="r" b="b"/>
            <a:pathLst>
              <a:path w="315594" h="1153795">
                <a:moveTo>
                  <a:pt x="315467" y="1153667"/>
                </a:moveTo>
                <a:lnTo>
                  <a:pt x="315467" y="0"/>
                </a:lnTo>
                <a:lnTo>
                  <a:pt x="0" y="0"/>
                </a:lnTo>
                <a:lnTo>
                  <a:pt x="0" y="1153667"/>
                </a:lnTo>
                <a:lnTo>
                  <a:pt x="4571" y="11536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1153667"/>
                </a:lnTo>
                <a:lnTo>
                  <a:pt x="315467" y="1153667"/>
                </a:lnTo>
                <a:close/>
              </a:path>
              <a:path w="315594" h="11537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4" h="1153795">
                <a:moveTo>
                  <a:pt x="10667" y="11429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142999"/>
                </a:lnTo>
                <a:lnTo>
                  <a:pt x="10667" y="1142999"/>
                </a:lnTo>
                <a:close/>
              </a:path>
              <a:path w="315594" h="1153795">
                <a:moveTo>
                  <a:pt x="309371" y="1142999"/>
                </a:moveTo>
                <a:lnTo>
                  <a:pt x="4571" y="1142999"/>
                </a:lnTo>
                <a:lnTo>
                  <a:pt x="10667" y="1147571"/>
                </a:lnTo>
                <a:lnTo>
                  <a:pt x="10667" y="1153667"/>
                </a:lnTo>
                <a:lnTo>
                  <a:pt x="304799" y="1153667"/>
                </a:lnTo>
                <a:lnTo>
                  <a:pt x="304799" y="1147571"/>
                </a:lnTo>
                <a:lnTo>
                  <a:pt x="309371" y="1142999"/>
                </a:lnTo>
                <a:close/>
              </a:path>
              <a:path w="315594" h="1153795">
                <a:moveTo>
                  <a:pt x="10667" y="1153667"/>
                </a:moveTo>
                <a:lnTo>
                  <a:pt x="10667" y="1147571"/>
                </a:lnTo>
                <a:lnTo>
                  <a:pt x="4571" y="1142999"/>
                </a:lnTo>
                <a:lnTo>
                  <a:pt x="4571" y="1153667"/>
                </a:lnTo>
                <a:lnTo>
                  <a:pt x="10667" y="1153667"/>
                </a:lnTo>
                <a:close/>
              </a:path>
              <a:path w="315594" h="11537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4" h="1153795">
                <a:moveTo>
                  <a:pt x="309371" y="11429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1142999"/>
                </a:lnTo>
                <a:lnTo>
                  <a:pt x="309371" y="1142999"/>
                </a:lnTo>
                <a:close/>
              </a:path>
              <a:path w="315594" h="1153795">
                <a:moveTo>
                  <a:pt x="309371" y="1153667"/>
                </a:moveTo>
                <a:lnTo>
                  <a:pt x="309371" y="1142999"/>
                </a:lnTo>
                <a:lnTo>
                  <a:pt x="304799" y="1147571"/>
                </a:lnTo>
                <a:lnTo>
                  <a:pt x="304799" y="1153667"/>
                </a:lnTo>
                <a:lnTo>
                  <a:pt x="309371" y="1153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7939" y="2478530"/>
            <a:ext cx="751840" cy="919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265">
              <a:lnSpc>
                <a:spcPct val="100000"/>
              </a:lnSpc>
            </a:pPr>
            <a:r>
              <a:rPr dirty="0" sz="1400" spc="5">
                <a:latin typeface="Times New Roman"/>
                <a:cs typeface="Times New Roman"/>
              </a:rPr>
              <a:t>10</a:t>
            </a:r>
            <a:r>
              <a:rPr dirty="0" sz="140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time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0" y="37719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1004315" y="44195"/>
                </a:moveTo>
                <a:lnTo>
                  <a:pt x="1004315" y="33527"/>
                </a:lnTo>
                <a:lnTo>
                  <a:pt x="0" y="33527"/>
                </a:lnTo>
                <a:lnTo>
                  <a:pt x="0" y="44195"/>
                </a:lnTo>
                <a:lnTo>
                  <a:pt x="1004315" y="44195"/>
                </a:lnTo>
                <a:close/>
              </a:path>
              <a:path w="1066800" h="76200">
                <a:moveTo>
                  <a:pt x="1066799" y="38099"/>
                </a:moveTo>
                <a:lnTo>
                  <a:pt x="990599" y="0"/>
                </a:lnTo>
                <a:lnTo>
                  <a:pt x="990599" y="33527"/>
                </a:lnTo>
                <a:lnTo>
                  <a:pt x="1004315" y="33527"/>
                </a:lnTo>
                <a:lnTo>
                  <a:pt x="1004315" y="69341"/>
                </a:lnTo>
                <a:lnTo>
                  <a:pt x="1066799" y="38099"/>
                </a:lnTo>
                <a:close/>
              </a:path>
              <a:path w="1066800" h="76200">
                <a:moveTo>
                  <a:pt x="1004315" y="69341"/>
                </a:moveTo>
                <a:lnTo>
                  <a:pt x="1004315" y="44195"/>
                </a:lnTo>
                <a:lnTo>
                  <a:pt x="990599" y="44195"/>
                </a:lnTo>
                <a:lnTo>
                  <a:pt x="990599" y="76199"/>
                </a:lnTo>
                <a:lnTo>
                  <a:pt x="10043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71900" y="243840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44195" y="64007"/>
                </a:lnTo>
                <a:lnTo>
                  <a:pt x="44195" y="76199"/>
                </a:lnTo>
                <a:lnTo>
                  <a:pt x="76199" y="76199"/>
                </a:lnTo>
                <a:close/>
              </a:path>
              <a:path w="76200" h="1371600">
                <a:moveTo>
                  <a:pt x="44195" y="76199"/>
                </a:moveTo>
                <a:lnTo>
                  <a:pt x="44195" y="64007"/>
                </a:lnTo>
                <a:lnTo>
                  <a:pt x="33527" y="64007"/>
                </a:lnTo>
                <a:lnTo>
                  <a:pt x="33527" y="76199"/>
                </a:lnTo>
                <a:lnTo>
                  <a:pt x="44195" y="76199"/>
                </a:lnTo>
                <a:close/>
              </a:path>
              <a:path w="76200" h="1371600">
                <a:moveTo>
                  <a:pt x="44195" y="1371599"/>
                </a:moveTo>
                <a:lnTo>
                  <a:pt x="44195" y="76199"/>
                </a:lnTo>
                <a:lnTo>
                  <a:pt x="33527" y="76199"/>
                </a:lnTo>
                <a:lnTo>
                  <a:pt x="33527" y="1371599"/>
                </a:lnTo>
                <a:lnTo>
                  <a:pt x="44195" y="137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10000" y="34290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0999"/>
                </a:lnTo>
                <a:lnTo>
                  <a:pt x="228599" y="380999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05427" y="3424427"/>
            <a:ext cx="239395" cy="391795"/>
          </a:xfrm>
          <a:custGeom>
            <a:avLst/>
            <a:gdLst/>
            <a:ahLst/>
            <a:cxnLst/>
            <a:rect l="l" t="t" r="r" b="b"/>
            <a:pathLst>
              <a:path w="239395" h="391795">
                <a:moveTo>
                  <a:pt x="239267" y="391667"/>
                </a:moveTo>
                <a:lnTo>
                  <a:pt x="239267" y="0"/>
                </a:lnTo>
                <a:lnTo>
                  <a:pt x="0" y="0"/>
                </a:lnTo>
                <a:lnTo>
                  <a:pt x="0" y="391667"/>
                </a:lnTo>
                <a:lnTo>
                  <a:pt x="4571" y="3916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28599" y="10667"/>
                </a:lnTo>
                <a:lnTo>
                  <a:pt x="228599" y="4571"/>
                </a:lnTo>
                <a:lnTo>
                  <a:pt x="233171" y="10667"/>
                </a:lnTo>
                <a:lnTo>
                  <a:pt x="233171" y="391667"/>
                </a:lnTo>
                <a:lnTo>
                  <a:pt x="239267" y="391667"/>
                </a:lnTo>
                <a:close/>
              </a:path>
              <a:path w="239395" h="3917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39395" h="391795">
                <a:moveTo>
                  <a:pt x="10667" y="3809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80999"/>
                </a:lnTo>
                <a:lnTo>
                  <a:pt x="10667" y="380999"/>
                </a:lnTo>
                <a:close/>
              </a:path>
              <a:path w="239395" h="391795">
                <a:moveTo>
                  <a:pt x="233171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91667"/>
                </a:lnTo>
                <a:lnTo>
                  <a:pt x="228599" y="391667"/>
                </a:lnTo>
                <a:lnTo>
                  <a:pt x="228599" y="385571"/>
                </a:lnTo>
                <a:lnTo>
                  <a:pt x="233171" y="380999"/>
                </a:lnTo>
                <a:close/>
              </a:path>
              <a:path w="239395" h="391795">
                <a:moveTo>
                  <a:pt x="10667" y="391667"/>
                </a:moveTo>
                <a:lnTo>
                  <a:pt x="10667" y="385571"/>
                </a:lnTo>
                <a:lnTo>
                  <a:pt x="4571" y="380999"/>
                </a:lnTo>
                <a:lnTo>
                  <a:pt x="4571" y="391667"/>
                </a:lnTo>
                <a:lnTo>
                  <a:pt x="10667" y="391667"/>
                </a:lnTo>
                <a:close/>
              </a:path>
              <a:path w="239395" h="391795">
                <a:moveTo>
                  <a:pt x="233171" y="10667"/>
                </a:moveTo>
                <a:lnTo>
                  <a:pt x="228599" y="4571"/>
                </a:lnTo>
                <a:lnTo>
                  <a:pt x="228599" y="10667"/>
                </a:lnTo>
                <a:lnTo>
                  <a:pt x="233171" y="10667"/>
                </a:lnTo>
                <a:close/>
              </a:path>
              <a:path w="239395" h="391795">
                <a:moveTo>
                  <a:pt x="233171" y="380999"/>
                </a:moveTo>
                <a:lnTo>
                  <a:pt x="233171" y="10667"/>
                </a:lnTo>
                <a:lnTo>
                  <a:pt x="228599" y="10667"/>
                </a:lnTo>
                <a:lnTo>
                  <a:pt x="228599" y="380999"/>
                </a:lnTo>
                <a:lnTo>
                  <a:pt x="233171" y="380999"/>
                </a:lnTo>
                <a:close/>
              </a:path>
              <a:path w="239395" h="391795">
                <a:moveTo>
                  <a:pt x="233171" y="391667"/>
                </a:moveTo>
                <a:lnTo>
                  <a:pt x="233171" y="380999"/>
                </a:lnTo>
                <a:lnTo>
                  <a:pt x="228599" y="385571"/>
                </a:lnTo>
                <a:lnTo>
                  <a:pt x="228599" y="391667"/>
                </a:lnTo>
                <a:lnTo>
                  <a:pt x="233171" y="391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38600" y="34290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0999"/>
                </a:lnTo>
                <a:lnTo>
                  <a:pt x="228599" y="380999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34027" y="3424427"/>
            <a:ext cx="239395" cy="391795"/>
          </a:xfrm>
          <a:custGeom>
            <a:avLst/>
            <a:gdLst/>
            <a:ahLst/>
            <a:cxnLst/>
            <a:rect l="l" t="t" r="r" b="b"/>
            <a:pathLst>
              <a:path w="239395" h="391795">
                <a:moveTo>
                  <a:pt x="239267" y="391667"/>
                </a:moveTo>
                <a:lnTo>
                  <a:pt x="239267" y="0"/>
                </a:lnTo>
                <a:lnTo>
                  <a:pt x="0" y="0"/>
                </a:lnTo>
                <a:lnTo>
                  <a:pt x="0" y="391667"/>
                </a:lnTo>
                <a:lnTo>
                  <a:pt x="4571" y="3916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28599" y="10667"/>
                </a:lnTo>
                <a:lnTo>
                  <a:pt x="228599" y="4571"/>
                </a:lnTo>
                <a:lnTo>
                  <a:pt x="233171" y="10667"/>
                </a:lnTo>
                <a:lnTo>
                  <a:pt x="233171" y="391667"/>
                </a:lnTo>
                <a:lnTo>
                  <a:pt x="239267" y="391667"/>
                </a:lnTo>
                <a:close/>
              </a:path>
              <a:path w="239395" h="3917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39395" h="391795">
                <a:moveTo>
                  <a:pt x="10667" y="3809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80999"/>
                </a:lnTo>
                <a:lnTo>
                  <a:pt x="10667" y="380999"/>
                </a:lnTo>
                <a:close/>
              </a:path>
              <a:path w="239395" h="391795">
                <a:moveTo>
                  <a:pt x="233171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91667"/>
                </a:lnTo>
                <a:lnTo>
                  <a:pt x="228599" y="391667"/>
                </a:lnTo>
                <a:lnTo>
                  <a:pt x="228599" y="385571"/>
                </a:lnTo>
                <a:lnTo>
                  <a:pt x="233171" y="380999"/>
                </a:lnTo>
                <a:close/>
              </a:path>
              <a:path w="239395" h="391795">
                <a:moveTo>
                  <a:pt x="10667" y="391667"/>
                </a:moveTo>
                <a:lnTo>
                  <a:pt x="10667" y="385571"/>
                </a:lnTo>
                <a:lnTo>
                  <a:pt x="4571" y="380999"/>
                </a:lnTo>
                <a:lnTo>
                  <a:pt x="4571" y="391667"/>
                </a:lnTo>
                <a:lnTo>
                  <a:pt x="10667" y="391667"/>
                </a:lnTo>
                <a:close/>
              </a:path>
              <a:path w="239395" h="391795">
                <a:moveTo>
                  <a:pt x="233171" y="10667"/>
                </a:moveTo>
                <a:lnTo>
                  <a:pt x="228599" y="4571"/>
                </a:lnTo>
                <a:lnTo>
                  <a:pt x="228599" y="10667"/>
                </a:lnTo>
                <a:lnTo>
                  <a:pt x="233171" y="10667"/>
                </a:lnTo>
                <a:close/>
              </a:path>
              <a:path w="239395" h="391795">
                <a:moveTo>
                  <a:pt x="233171" y="380999"/>
                </a:moveTo>
                <a:lnTo>
                  <a:pt x="233171" y="10667"/>
                </a:lnTo>
                <a:lnTo>
                  <a:pt x="228599" y="10667"/>
                </a:lnTo>
                <a:lnTo>
                  <a:pt x="228599" y="380999"/>
                </a:lnTo>
                <a:lnTo>
                  <a:pt x="233171" y="380999"/>
                </a:lnTo>
                <a:close/>
              </a:path>
              <a:path w="239395" h="391795">
                <a:moveTo>
                  <a:pt x="233171" y="391667"/>
                </a:moveTo>
                <a:lnTo>
                  <a:pt x="233171" y="380999"/>
                </a:lnTo>
                <a:lnTo>
                  <a:pt x="228599" y="385571"/>
                </a:lnTo>
                <a:lnTo>
                  <a:pt x="228599" y="391667"/>
                </a:lnTo>
                <a:lnTo>
                  <a:pt x="233171" y="391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67200" y="34290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0999"/>
                </a:lnTo>
                <a:lnTo>
                  <a:pt x="228599" y="380999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62627" y="3424427"/>
            <a:ext cx="239395" cy="391795"/>
          </a:xfrm>
          <a:custGeom>
            <a:avLst/>
            <a:gdLst/>
            <a:ahLst/>
            <a:cxnLst/>
            <a:rect l="l" t="t" r="r" b="b"/>
            <a:pathLst>
              <a:path w="239395" h="391795">
                <a:moveTo>
                  <a:pt x="239267" y="391667"/>
                </a:moveTo>
                <a:lnTo>
                  <a:pt x="239267" y="0"/>
                </a:lnTo>
                <a:lnTo>
                  <a:pt x="0" y="0"/>
                </a:lnTo>
                <a:lnTo>
                  <a:pt x="0" y="391667"/>
                </a:lnTo>
                <a:lnTo>
                  <a:pt x="4571" y="3916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28599" y="10667"/>
                </a:lnTo>
                <a:lnTo>
                  <a:pt x="228599" y="4571"/>
                </a:lnTo>
                <a:lnTo>
                  <a:pt x="233171" y="10667"/>
                </a:lnTo>
                <a:lnTo>
                  <a:pt x="233171" y="391667"/>
                </a:lnTo>
                <a:lnTo>
                  <a:pt x="239267" y="391667"/>
                </a:lnTo>
                <a:close/>
              </a:path>
              <a:path w="239395" h="3917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39395" h="391795">
                <a:moveTo>
                  <a:pt x="10667" y="3809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80999"/>
                </a:lnTo>
                <a:lnTo>
                  <a:pt x="10667" y="380999"/>
                </a:lnTo>
                <a:close/>
              </a:path>
              <a:path w="239395" h="391795">
                <a:moveTo>
                  <a:pt x="233171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91667"/>
                </a:lnTo>
                <a:lnTo>
                  <a:pt x="228599" y="391667"/>
                </a:lnTo>
                <a:lnTo>
                  <a:pt x="228599" y="385571"/>
                </a:lnTo>
                <a:lnTo>
                  <a:pt x="233171" y="380999"/>
                </a:lnTo>
                <a:close/>
              </a:path>
              <a:path w="239395" h="391795">
                <a:moveTo>
                  <a:pt x="10667" y="391667"/>
                </a:moveTo>
                <a:lnTo>
                  <a:pt x="10667" y="385571"/>
                </a:lnTo>
                <a:lnTo>
                  <a:pt x="4571" y="380999"/>
                </a:lnTo>
                <a:lnTo>
                  <a:pt x="4571" y="391667"/>
                </a:lnTo>
                <a:lnTo>
                  <a:pt x="10667" y="391667"/>
                </a:lnTo>
                <a:close/>
              </a:path>
              <a:path w="239395" h="391795">
                <a:moveTo>
                  <a:pt x="233171" y="10667"/>
                </a:moveTo>
                <a:lnTo>
                  <a:pt x="228599" y="4571"/>
                </a:lnTo>
                <a:lnTo>
                  <a:pt x="228599" y="10667"/>
                </a:lnTo>
                <a:lnTo>
                  <a:pt x="233171" y="10667"/>
                </a:lnTo>
                <a:close/>
              </a:path>
              <a:path w="239395" h="391795">
                <a:moveTo>
                  <a:pt x="233171" y="380999"/>
                </a:moveTo>
                <a:lnTo>
                  <a:pt x="233171" y="10667"/>
                </a:lnTo>
                <a:lnTo>
                  <a:pt x="228599" y="10667"/>
                </a:lnTo>
                <a:lnTo>
                  <a:pt x="228599" y="380999"/>
                </a:lnTo>
                <a:lnTo>
                  <a:pt x="233171" y="380999"/>
                </a:lnTo>
                <a:close/>
              </a:path>
              <a:path w="239395" h="391795">
                <a:moveTo>
                  <a:pt x="233171" y="391667"/>
                </a:moveTo>
                <a:lnTo>
                  <a:pt x="233171" y="380999"/>
                </a:lnTo>
                <a:lnTo>
                  <a:pt x="228599" y="385571"/>
                </a:lnTo>
                <a:lnTo>
                  <a:pt x="228599" y="391667"/>
                </a:lnTo>
                <a:lnTo>
                  <a:pt x="233171" y="391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95800" y="34290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0999"/>
                </a:lnTo>
                <a:lnTo>
                  <a:pt x="228599" y="380999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91227" y="3424427"/>
            <a:ext cx="239395" cy="391795"/>
          </a:xfrm>
          <a:custGeom>
            <a:avLst/>
            <a:gdLst/>
            <a:ahLst/>
            <a:cxnLst/>
            <a:rect l="l" t="t" r="r" b="b"/>
            <a:pathLst>
              <a:path w="239395" h="391795">
                <a:moveTo>
                  <a:pt x="239267" y="391667"/>
                </a:moveTo>
                <a:lnTo>
                  <a:pt x="239267" y="0"/>
                </a:lnTo>
                <a:lnTo>
                  <a:pt x="0" y="0"/>
                </a:lnTo>
                <a:lnTo>
                  <a:pt x="0" y="391667"/>
                </a:lnTo>
                <a:lnTo>
                  <a:pt x="4571" y="3916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28599" y="10667"/>
                </a:lnTo>
                <a:lnTo>
                  <a:pt x="228599" y="4571"/>
                </a:lnTo>
                <a:lnTo>
                  <a:pt x="233171" y="10667"/>
                </a:lnTo>
                <a:lnTo>
                  <a:pt x="233171" y="391667"/>
                </a:lnTo>
                <a:lnTo>
                  <a:pt x="239267" y="391667"/>
                </a:lnTo>
                <a:close/>
              </a:path>
              <a:path w="239395" h="3917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39395" h="391795">
                <a:moveTo>
                  <a:pt x="10667" y="3809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80999"/>
                </a:lnTo>
                <a:lnTo>
                  <a:pt x="10667" y="380999"/>
                </a:lnTo>
                <a:close/>
              </a:path>
              <a:path w="239395" h="391795">
                <a:moveTo>
                  <a:pt x="233171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91667"/>
                </a:lnTo>
                <a:lnTo>
                  <a:pt x="228599" y="391667"/>
                </a:lnTo>
                <a:lnTo>
                  <a:pt x="228599" y="385571"/>
                </a:lnTo>
                <a:lnTo>
                  <a:pt x="233171" y="380999"/>
                </a:lnTo>
                <a:close/>
              </a:path>
              <a:path w="239395" h="391795">
                <a:moveTo>
                  <a:pt x="10667" y="391667"/>
                </a:moveTo>
                <a:lnTo>
                  <a:pt x="10667" y="385571"/>
                </a:lnTo>
                <a:lnTo>
                  <a:pt x="4571" y="380999"/>
                </a:lnTo>
                <a:lnTo>
                  <a:pt x="4571" y="391667"/>
                </a:lnTo>
                <a:lnTo>
                  <a:pt x="10667" y="391667"/>
                </a:lnTo>
                <a:close/>
              </a:path>
              <a:path w="239395" h="391795">
                <a:moveTo>
                  <a:pt x="233171" y="10667"/>
                </a:moveTo>
                <a:lnTo>
                  <a:pt x="228599" y="4571"/>
                </a:lnTo>
                <a:lnTo>
                  <a:pt x="228599" y="10667"/>
                </a:lnTo>
                <a:lnTo>
                  <a:pt x="233171" y="10667"/>
                </a:lnTo>
                <a:close/>
              </a:path>
              <a:path w="239395" h="391795">
                <a:moveTo>
                  <a:pt x="233171" y="380999"/>
                </a:moveTo>
                <a:lnTo>
                  <a:pt x="233171" y="10667"/>
                </a:lnTo>
                <a:lnTo>
                  <a:pt x="228599" y="10667"/>
                </a:lnTo>
                <a:lnTo>
                  <a:pt x="228599" y="380999"/>
                </a:lnTo>
                <a:lnTo>
                  <a:pt x="233171" y="380999"/>
                </a:lnTo>
                <a:close/>
              </a:path>
              <a:path w="239395" h="391795">
                <a:moveTo>
                  <a:pt x="233171" y="391667"/>
                </a:moveTo>
                <a:lnTo>
                  <a:pt x="233171" y="380999"/>
                </a:lnTo>
                <a:lnTo>
                  <a:pt x="228599" y="385571"/>
                </a:lnTo>
                <a:lnTo>
                  <a:pt x="228599" y="391667"/>
                </a:lnTo>
                <a:lnTo>
                  <a:pt x="233171" y="391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31538" y="3164330"/>
            <a:ext cx="133985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time </a:t>
            </a:r>
            <a:r>
              <a:rPr dirty="0" sz="1400">
                <a:latin typeface="Times New Roman"/>
                <a:cs typeface="Times New Roman"/>
              </a:rPr>
              <a:t>25  25  25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81800" y="36957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1004315" y="44195"/>
                </a:moveTo>
                <a:lnTo>
                  <a:pt x="1004315" y="33527"/>
                </a:lnTo>
                <a:lnTo>
                  <a:pt x="0" y="33527"/>
                </a:lnTo>
                <a:lnTo>
                  <a:pt x="0" y="44195"/>
                </a:lnTo>
                <a:lnTo>
                  <a:pt x="1004315" y="44195"/>
                </a:lnTo>
                <a:close/>
              </a:path>
              <a:path w="1066800" h="76200">
                <a:moveTo>
                  <a:pt x="1066799" y="38099"/>
                </a:moveTo>
                <a:lnTo>
                  <a:pt x="990599" y="0"/>
                </a:lnTo>
                <a:lnTo>
                  <a:pt x="990599" y="33527"/>
                </a:lnTo>
                <a:lnTo>
                  <a:pt x="1004315" y="33527"/>
                </a:lnTo>
                <a:lnTo>
                  <a:pt x="1004315" y="69341"/>
                </a:lnTo>
                <a:lnTo>
                  <a:pt x="1066799" y="38099"/>
                </a:lnTo>
                <a:close/>
              </a:path>
              <a:path w="1066800" h="76200">
                <a:moveTo>
                  <a:pt x="1004315" y="69341"/>
                </a:moveTo>
                <a:lnTo>
                  <a:pt x="1004315" y="44195"/>
                </a:lnTo>
                <a:lnTo>
                  <a:pt x="990599" y="44195"/>
                </a:lnTo>
                <a:lnTo>
                  <a:pt x="990599" y="76199"/>
                </a:lnTo>
                <a:lnTo>
                  <a:pt x="10043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43700" y="236220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44195" y="64007"/>
                </a:lnTo>
                <a:lnTo>
                  <a:pt x="44195" y="76199"/>
                </a:lnTo>
                <a:lnTo>
                  <a:pt x="76199" y="76199"/>
                </a:lnTo>
                <a:close/>
              </a:path>
              <a:path w="76200" h="1371600">
                <a:moveTo>
                  <a:pt x="44195" y="76199"/>
                </a:moveTo>
                <a:lnTo>
                  <a:pt x="44195" y="64007"/>
                </a:lnTo>
                <a:lnTo>
                  <a:pt x="33527" y="64007"/>
                </a:lnTo>
                <a:lnTo>
                  <a:pt x="33527" y="76199"/>
                </a:lnTo>
                <a:lnTo>
                  <a:pt x="44195" y="76199"/>
                </a:lnTo>
                <a:close/>
              </a:path>
              <a:path w="76200" h="1371600">
                <a:moveTo>
                  <a:pt x="44195" y="1371599"/>
                </a:moveTo>
                <a:lnTo>
                  <a:pt x="44195" y="76199"/>
                </a:lnTo>
                <a:lnTo>
                  <a:pt x="33527" y="76199"/>
                </a:lnTo>
                <a:lnTo>
                  <a:pt x="33527" y="1371599"/>
                </a:lnTo>
                <a:lnTo>
                  <a:pt x="44195" y="137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81800" y="33528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0999"/>
                </a:lnTo>
                <a:lnTo>
                  <a:pt x="228599" y="380999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77228" y="3348227"/>
            <a:ext cx="239395" cy="391795"/>
          </a:xfrm>
          <a:custGeom>
            <a:avLst/>
            <a:gdLst/>
            <a:ahLst/>
            <a:cxnLst/>
            <a:rect l="l" t="t" r="r" b="b"/>
            <a:pathLst>
              <a:path w="239395" h="391795">
                <a:moveTo>
                  <a:pt x="239267" y="391667"/>
                </a:moveTo>
                <a:lnTo>
                  <a:pt x="239267" y="0"/>
                </a:lnTo>
                <a:lnTo>
                  <a:pt x="0" y="0"/>
                </a:lnTo>
                <a:lnTo>
                  <a:pt x="0" y="391667"/>
                </a:lnTo>
                <a:lnTo>
                  <a:pt x="4571" y="3916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28599" y="10667"/>
                </a:lnTo>
                <a:lnTo>
                  <a:pt x="228599" y="4571"/>
                </a:lnTo>
                <a:lnTo>
                  <a:pt x="233171" y="10667"/>
                </a:lnTo>
                <a:lnTo>
                  <a:pt x="233171" y="391667"/>
                </a:lnTo>
                <a:lnTo>
                  <a:pt x="239267" y="391667"/>
                </a:lnTo>
                <a:close/>
              </a:path>
              <a:path w="239395" h="3917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39395" h="391795">
                <a:moveTo>
                  <a:pt x="10667" y="3809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80999"/>
                </a:lnTo>
                <a:lnTo>
                  <a:pt x="10667" y="380999"/>
                </a:lnTo>
                <a:close/>
              </a:path>
              <a:path w="239395" h="391795">
                <a:moveTo>
                  <a:pt x="233171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91667"/>
                </a:lnTo>
                <a:lnTo>
                  <a:pt x="228599" y="391667"/>
                </a:lnTo>
                <a:lnTo>
                  <a:pt x="228599" y="385571"/>
                </a:lnTo>
                <a:lnTo>
                  <a:pt x="233171" y="380999"/>
                </a:lnTo>
                <a:close/>
              </a:path>
              <a:path w="239395" h="391795">
                <a:moveTo>
                  <a:pt x="10667" y="391667"/>
                </a:moveTo>
                <a:lnTo>
                  <a:pt x="10667" y="385571"/>
                </a:lnTo>
                <a:lnTo>
                  <a:pt x="4571" y="380999"/>
                </a:lnTo>
                <a:lnTo>
                  <a:pt x="4571" y="391667"/>
                </a:lnTo>
                <a:lnTo>
                  <a:pt x="10667" y="391667"/>
                </a:lnTo>
                <a:close/>
              </a:path>
              <a:path w="239395" h="391795">
                <a:moveTo>
                  <a:pt x="233171" y="10667"/>
                </a:moveTo>
                <a:lnTo>
                  <a:pt x="228599" y="4571"/>
                </a:lnTo>
                <a:lnTo>
                  <a:pt x="228599" y="10667"/>
                </a:lnTo>
                <a:lnTo>
                  <a:pt x="233171" y="10667"/>
                </a:lnTo>
                <a:close/>
              </a:path>
              <a:path w="239395" h="391795">
                <a:moveTo>
                  <a:pt x="233171" y="380999"/>
                </a:moveTo>
                <a:lnTo>
                  <a:pt x="233171" y="10667"/>
                </a:lnTo>
                <a:lnTo>
                  <a:pt x="228599" y="10667"/>
                </a:lnTo>
                <a:lnTo>
                  <a:pt x="228599" y="380999"/>
                </a:lnTo>
                <a:lnTo>
                  <a:pt x="233171" y="380999"/>
                </a:lnTo>
                <a:close/>
              </a:path>
              <a:path w="239395" h="391795">
                <a:moveTo>
                  <a:pt x="233171" y="391667"/>
                </a:moveTo>
                <a:lnTo>
                  <a:pt x="233171" y="380999"/>
                </a:lnTo>
                <a:lnTo>
                  <a:pt x="228599" y="385571"/>
                </a:lnTo>
                <a:lnTo>
                  <a:pt x="228599" y="391667"/>
                </a:lnTo>
                <a:lnTo>
                  <a:pt x="233171" y="391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10400" y="33528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0999"/>
                </a:lnTo>
                <a:lnTo>
                  <a:pt x="228599" y="380999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05828" y="3348227"/>
            <a:ext cx="239395" cy="391795"/>
          </a:xfrm>
          <a:custGeom>
            <a:avLst/>
            <a:gdLst/>
            <a:ahLst/>
            <a:cxnLst/>
            <a:rect l="l" t="t" r="r" b="b"/>
            <a:pathLst>
              <a:path w="239395" h="391795">
                <a:moveTo>
                  <a:pt x="239267" y="391667"/>
                </a:moveTo>
                <a:lnTo>
                  <a:pt x="239267" y="0"/>
                </a:lnTo>
                <a:lnTo>
                  <a:pt x="0" y="0"/>
                </a:lnTo>
                <a:lnTo>
                  <a:pt x="0" y="391667"/>
                </a:lnTo>
                <a:lnTo>
                  <a:pt x="4571" y="3916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28599" y="10667"/>
                </a:lnTo>
                <a:lnTo>
                  <a:pt x="228599" y="4571"/>
                </a:lnTo>
                <a:lnTo>
                  <a:pt x="233171" y="10667"/>
                </a:lnTo>
                <a:lnTo>
                  <a:pt x="233171" y="391667"/>
                </a:lnTo>
                <a:lnTo>
                  <a:pt x="239267" y="391667"/>
                </a:lnTo>
                <a:close/>
              </a:path>
              <a:path w="239395" h="3917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39395" h="391795">
                <a:moveTo>
                  <a:pt x="10667" y="3809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80999"/>
                </a:lnTo>
                <a:lnTo>
                  <a:pt x="10667" y="380999"/>
                </a:lnTo>
                <a:close/>
              </a:path>
              <a:path w="239395" h="391795">
                <a:moveTo>
                  <a:pt x="233171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91667"/>
                </a:lnTo>
                <a:lnTo>
                  <a:pt x="228599" y="391667"/>
                </a:lnTo>
                <a:lnTo>
                  <a:pt x="228599" y="385571"/>
                </a:lnTo>
                <a:lnTo>
                  <a:pt x="233171" y="380999"/>
                </a:lnTo>
                <a:close/>
              </a:path>
              <a:path w="239395" h="391795">
                <a:moveTo>
                  <a:pt x="10667" y="391667"/>
                </a:moveTo>
                <a:lnTo>
                  <a:pt x="10667" y="385571"/>
                </a:lnTo>
                <a:lnTo>
                  <a:pt x="4571" y="380999"/>
                </a:lnTo>
                <a:lnTo>
                  <a:pt x="4571" y="391667"/>
                </a:lnTo>
                <a:lnTo>
                  <a:pt x="10667" y="391667"/>
                </a:lnTo>
                <a:close/>
              </a:path>
              <a:path w="239395" h="391795">
                <a:moveTo>
                  <a:pt x="233171" y="10667"/>
                </a:moveTo>
                <a:lnTo>
                  <a:pt x="228599" y="4571"/>
                </a:lnTo>
                <a:lnTo>
                  <a:pt x="228599" y="10667"/>
                </a:lnTo>
                <a:lnTo>
                  <a:pt x="233171" y="10667"/>
                </a:lnTo>
                <a:close/>
              </a:path>
              <a:path w="239395" h="391795">
                <a:moveTo>
                  <a:pt x="233171" y="380999"/>
                </a:moveTo>
                <a:lnTo>
                  <a:pt x="233171" y="10667"/>
                </a:lnTo>
                <a:lnTo>
                  <a:pt x="228599" y="10667"/>
                </a:lnTo>
                <a:lnTo>
                  <a:pt x="228599" y="380999"/>
                </a:lnTo>
                <a:lnTo>
                  <a:pt x="233171" y="380999"/>
                </a:lnTo>
                <a:close/>
              </a:path>
              <a:path w="239395" h="391795">
                <a:moveTo>
                  <a:pt x="233171" y="391667"/>
                </a:moveTo>
                <a:lnTo>
                  <a:pt x="233171" y="380999"/>
                </a:lnTo>
                <a:lnTo>
                  <a:pt x="228599" y="385571"/>
                </a:lnTo>
                <a:lnTo>
                  <a:pt x="228599" y="391667"/>
                </a:lnTo>
                <a:lnTo>
                  <a:pt x="233171" y="391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39000" y="33528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0999"/>
                </a:lnTo>
                <a:lnTo>
                  <a:pt x="228599" y="380999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34428" y="3348227"/>
            <a:ext cx="239395" cy="391795"/>
          </a:xfrm>
          <a:custGeom>
            <a:avLst/>
            <a:gdLst/>
            <a:ahLst/>
            <a:cxnLst/>
            <a:rect l="l" t="t" r="r" b="b"/>
            <a:pathLst>
              <a:path w="239395" h="391795">
                <a:moveTo>
                  <a:pt x="239267" y="391667"/>
                </a:moveTo>
                <a:lnTo>
                  <a:pt x="239267" y="0"/>
                </a:lnTo>
                <a:lnTo>
                  <a:pt x="0" y="0"/>
                </a:lnTo>
                <a:lnTo>
                  <a:pt x="0" y="391667"/>
                </a:lnTo>
                <a:lnTo>
                  <a:pt x="4571" y="3916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28599" y="10667"/>
                </a:lnTo>
                <a:lnTo>
                  <a:pt x="228599" y="4571"/>
                </a:lnTo>
                <a:lnTo>
                  <a:pt x="233171" y="10667"/>
                </a:lnTo>
                <a:lnTo>
                  <a:pt x="233171" y="391667"/>
                </a:lnTo>
                <a:lnTo>
                  <a:pt x="239267" y="391667"/>
                </a:lnTo>
                <a:close/>
              </a:path>
              <a:path w="239395" h="3917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39395" h="391795">
                <a:moveTo>
                  <a:pt x="10667" y="3809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80999"/>
                </a:lnTo>
                <a:lnTo>
                  <a:pt x="10667" y="380999"/>
                </a:lnTo>
                <a:close/>
              </a:path>
              <a:path w="239395" h="391795">
                <a:moveTo>
                  <a:pt x="233171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91667"/>
                </a:lnTo>
                <a:lnTo>
                  <a:pt x="228599" y="391667"/>
                </a:lnTo>
                <a:lnTo>
                  <a:pt x="228599" y="385571"/>
                </a:lnTo>
                <a:lnTo>
                  <a:pt x="233171" y="380999"/>
                </a:lnTo>
                <a:close/>
              </a:path>
              <a:path w="239395" h="391795">
                <a:moveTo>
                  <a:pt x="10667" y="391667"/>
                </a:moveTo>
                <a:lnTo>
                  <a:pt x="10667" y="385571"/>
                </a:lnTo>
                <a:lnTo>
                  <a:pt x="4571" y="380999"/>
                </a:lnTo>
                <a:lnTo>
                  <a:pt x="4571" y="391667"/>
                </a:lnTo>
                <a:lnTo>
                  <a:pt x="10667" y="391667"/>
                </a:lnTo>
                <a:close/>
              </a:path>
              <a:path w="239395" h="391795">
                <a:moveTo>
                  <a:pt x="233171" y="10667"/>
                </a:moveTo>
                <a:lnTo>
                  <a:pt x="228599" y="4571"/>
                </a:lnTo>
                <a:lnTo>
                  <a:pt x="228599" y="10667"/>
                </a:lnTo>
                <a:lnTo>
                  <a:pt x="233171" y="10667"/>
                </a:lnTo>
                <a:close/>
              </a:path>
              <a:path w="239395" h="391795">
                <a:moveTo>
                  <a:pt x="233171" y="380999"/>
                </a:moveTo>
                <a:lnTo>
                  <a:pt x="233171" y="10667"/>
                </a:lnTo>
                <a:lnTo>
                  <a:pt x="228599" y="10667"/>
                </a:lnTo>
                <a:lnTo>
                  <a:pt x="228599" y="380999"/>
                </a:lnTo>
                <a:lnTo>
                  <a:pt x="233171" y="380999"/>
                </a:lnTo>
                <a:close/>
              </a:path>
              <a:path w="239395" h="391795">
                <a:moveTo>
                  <a:pt x="233171" y="391667"/>
                </a:moveTo>
                <a:lnTo>
                  <a:pt x="233171" y="380999"/>
                </a:lnTo>
                <a:lnTo>
                  <a:pt x="228599" y="385571"/>
                </a:lnTo>
                <a:lnTo>
                  <a:pt x="228599" y="391667"/>
                </a:lnTo>
                <a:lnTo>
                  <a:pt x="233171" y="391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67600" y="33528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0999"/>
                </a:lnTo>
                <a:lnTo>
                  <a:pt x="228599" y="380999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63028" y="3348227"/>
            <a:ext cx="239395" cy="391795"/>
          </a:xfrm>
          <a:custGeom>
            <a:avLst/>
            <a:gdLst/>
            <a:ahLst/>
            <a:cxnLst/>
            <a:rect l="l" t="t" r="r" b="b"/>
            <a:pathLst>
              <a:path w="239395" h="391795">
                <a:moveTo>
                  <a:pt x="239267" y="391667"/>
                </a:moveTo>
                <a:lnTo>
                  <a:pt x="239267" y="0"/>
                </a:lnTo>
                <a:lnTo>
                  <a:pt x="0" y="0"/>
                </a:lnTo>
                <a:lnTo>
                  <a:pt x="0" y="391667"/>
                </a:lnTo>
                <a:lnTo>
                  <a:pt x="4571" y="3916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28599" y="10667"/>
                </a:lnTo>
                <a:lnTo>
                  <a:pt x="228599" y="4571"/>
                </a:lnTo>
                <a:lnTo>
                  <a:pt x="233171" y="10667"/>
                </a:lnTo>
                <a:lnTo>
                  <a:pt x="233171" y="391667"/>
                </a:lnTo>
                <a:lnTo>
                  <a:pt x="239267" y="391667"/>
                </a:lnTo>
                <a:close/>
              </a:path>
              <a:path w="239395" h="3917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39395" h="391795">
                <a:moveTo>
                  <a:pt x="10667" y="3809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80999"/>
                </a:lnTo>
                <a:lnTo>
                  <a:pt x="10667" y="380999"/>
                </a:lnTo>
                <a:close/>
              </a:path>
              <a:path w="239395" h="391795">
                <a:moveTo>
                  <a:pt x="233171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91667"/>
                </a:lnTo>
                <a:lnTo>
                  <a:pt x="228599" y="391667"/>
                </a:lnTo>
                <a:lnTo>
                  <a:pt x="228599" y="385571"/>
                </a:lnTo>
                <a:lnTo>
                  <a:pt x="233171" y="380999"/>
                </a:lnTo>
                <a:close/>
              </a:path>
              <a:path w="239395" h="391795">
                <a:moveTo>
                  <a:pt x="10667" y="391667"/>
                </a:moveTo>
                <a:lnTo>
                  <a:pt x="10667" y="385571"/>
                </a:lnTo>
                <a:lnTo>
                  <a:pt x="4571" y="380999"/>
                </a:lnTo>
                <a:lnTo>
                  <a:pt x="4571" y="391667"/>
                </a:lnTo>
                <a:lnTo>
                  <a:pt x="10667" y="391667"/>
                </a:lnTo>
                <a:close/>
              </a:path>
              <a:path w="239395" h="391795">
                <a:moveTo>
                  <a:pt x="233171" y="10667"/>
                </a:moveTo>
                <a:lnTo>
                  <a:pt x="228599" y="4571"/>
                </a:lnTo>
                <a:lnTo>
                  <a:pt x="228599" y="10667"/>
                </a:lnTo>
                <a:lnTo>
                  <a:pt x="233171" y="10667"/>
                </a:lnTo>
                <a:close/>
              </a:path>
              <a:path w="239395" h="391795">
                <a:moveTo>
                  <a:pt x="233171" y="380999"/>
                </a:moveTo>
                <a:lnTo>
                  <a:pt x="233171" y="10667"/>
                </a:lnTo>
                <a:lnTo>
                  <a:pt x="228599" y="10667"/>
                </a:lnTo>
                <a:lnTo>
                  <a:pt x="228599" y="380999"/>
                </a:lnTo>
                <a:lnTo>
                  <a:pt x="233171" y="380999"/>
                </a:lnTo>
                <a:close/>
              </a:path>
              <a:path w="239395" h="391795">
                <a:moveTo>
                  <a:pt x="233171" y="391667"/>
                </a:moveTo>
                <a:lnTo>
                  <a:pt x="233171" y="380999"/>
                </a:lnTo>
                <a:lnTo>
                  <a:pt x="228599" y="385571"/>
                </a:lnTo>
                <a:lnTo>
                  <a:pt x="228599" y="391667"/>
                </a:lnTo>
                <a:lnTo>
                  <a:pt x="233171" y="391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81800" y="3200400"/>
            <a:ext cx="228599" cy="15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77228" y="3195827"/>
            <a:ext cx="239395" cy="163195"/>
          </a:xfrm>
          <a:custGeom>
            <a:avLst/>
            <a:gdLst/>
            <a:ahLst/>
            <a:cxnLst/>
            <a:rect l="l" t="t" r="r" b="b"/>
            <a:pathLst>
              <a:path w="239395" h="163195">
                <a:moveTo>
                  <a:pt x="239267" y="163067"/>
                </a:moveTo>
                <a:lnTo>
                  <a:pt x="2392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28599" y="10667"/>
                </a:lnTo>
                <a:lnTo>
                  <a:pt x="228599" y="4571"/>
                </a:lnTo>
                <a:lnTo>
                  <a:pt x="233171" y="10667"/>
                </a:lnTo>
                <a:lnTo>
                  <a:pt x="233171" y="163067"/>
                </a:lnTo>
                <a:lnTo>
                  <a:pt x="239267" y="163067"/>
                </a:lnTo>
                <a:close/>
              </a:path>
              <a:path w="239395" h="1631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39395" h="163195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239395" h="163195">
                <a:moveTo>
                  <a:pt x="2331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228599" y="163067"/>
                </a:lnTo>
                <a:lnTo>
                  <a:pt x="228599" y="156971"/>
                </a:lnTo>
                <a:lnTo>
                  <a:pt x="233171" y="152399"/>
                </a:lnTo>
                <a:close/>
              </a:path>
              <a:path w="239395" h="163195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239395" h="163195">
                <a:moveTo>
                  <a:pt x="233171" y="10667"/>
                </a:moveTo>
                <a:lnTo>
                  <a:pt x="228599" y="4571"/>
                </a:lnTo>
                <a:lnTo>
                  <a:pt x="228599" y="10667"/>
                </a:lnTo>
                <a:lnTo>
                  <a:pt x="233171" y="10667"/>
                </a:lnTo>
                <a:close/>
              </a:path>
              <a:path w="239395" h="163195">
                <a:moveTo>
                  <a:pt x="233171" y="152399"/>
                </a:moveTo>
                <a:lnTo>
                  <a:pt x="233171" y="10667"/>
                </a:lnTo>
                <a:lnTo>
                  <a:pt x="228599" y="10667"/>
                </a:lnTo>
                <a:lnTo>
                  <a:pt x="228599" y="152399"/>
                </a:lnTo>
                <a:lnTo>
                  <a:pt x="233171" y="152399"/>
                </a:lnTo>
                <a:close/>
              </a:path>
              <a:path w="239395" h="163195">
                <a:moveTo>
                  <a:pt x="233171" y="163067"/>
                </a:moveTo>
                <a:lnTo>
                  <a:pt x="233171" y="152399"/>
                </a:lnTo>
                <a:lnTo>
                  <a:pt x="228599" y="156971"/>
                </a:lnTo>
                <a:lnTo>
                  <a:pt x="228599" y="163067"/>
                </a:lnTo>
                <a:lnTo>
                  <a:pt x="2331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10400" y="3200400"/>
            <a:ext cx="228599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05828" y="3195827"/>
            <a:ext cx="239395" cy="163195"/>
          </a:xfrm>
          <a:custGeom>
            <a:avLst/>
            <a:gdLst/>
            <a:ahLst/>
            <a:cxnLst/>
            <a:rect l="l" t="t" r="r" b="b"/>
            <a:pathLst>
              <a:path w="239395" h="163195">
                <a:moveTo>
                  <a:pt x="239267" y="163067"/>
                </a:moveTo>
                <a:lnTo>
                  <a:pt x="2392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28599" y="10667"/>
                </a:lnTo>
                <a:lnTo>
                  <a:pt x="228599" y="4571"/>
                </a:lnTo>
                <a:lnTo>
                  <a:pt x="233171" y="10667"/>
                </a:lnTo>
                <a:lnTo>
                  <a:pt x="233171" y="163067"/>
                </a:lnTo>
                <a:lnTo>
                  <a:pt x="239267" y="163067"/>
                </a:lnTo>
                <a:close/>
              </a:path>
              <a:path w="239395" h="1631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39395" h="163195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239395" h="163195">
                <a:moveTo>
                  <a:pt x="2331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228599" y="163067"/>
                </a:lnTo>
                <a:lnTo>
                  <a:pt x="228599" y="156971"/>
                </a:lnTo>
                <a:lnTo>
                  <a:pt x="233171" y="152399"/>
                </a:lnTo>
                <a:close/>
              </a:path>
              <a:path w="239395" h="163195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239395" h="163195">
                <a:moveTo>
                  <a:pt x="233171" y="10667"/>
                </a:moveTo>
                <a:lnTo>
                  <a:pt x="228599" y="4571"/>
                </a:lnTo>
                <a:lnTo>
                  <a:pt x="228599" y="10667"/>
                </a:lnTo>
                <a:lnTo>
                  <a:pt x="233171" y="10667"/>
                </a:lnTo>
                <a:close/>
              </a:path>
              <a:path w="239395" h="163195">
                <a:moveTo>
                  <a:pt x="233171" y="152399"/>
                </a:moveTo>
                <a:lnTo>
                  <a:pt x="233171" y="10667"/>
                </a:lnTo>
                <a:lnTo>
                  <a:pt x="228599" y="10667"/>
                </a:lnTo>
                <a:lnTo>
                  <a:pt x="228599" y="152399"/>
                </a:lnTo>
                <a:lnTo>
                  <a:pt x="233171" y="152399"/>
                </a:lnTo>
                <a:close/>
              </a:path>
              <a:path w="239395" h="163195">
                <a:moveTo>
                  <a:pt x="233171" y="163067"/>
                </a:moveTo>
                <a:lnTo>
                  <a:pt x="233171" y="152399"/>
                </a:lnTo>
                <a:lnTo>
                  <a:pt x="228599" y="156971"/>
                </a:lnTo>
                <a:lnTo>
                  <a:pt x="228599" y="163067"/>
                </a:lnTo>
                <a:lnTo>
                  <a:pt x="2331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39000" y="3200400"/>
            <a:ext cx="228599" cy="152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34428" y="3195827"/>
            <a:ext cx="239395" cy="163195"/>
          </a:xfrm>
          <a:custGeom>
            <a:avLst/>
            <a:gdLst/>
            <a:ahLst/>
            <a:cxnLst/>
            <a:rect l="l" t="t" r="r" b="b"/>
            <a:pathLst>
              <a:path w="239395" h="163195">
                <a:moveTo>
                  <a:pt x="239267" y="163067"/>
                </a:moveTo>
                <a:lnTo>
                  <a:pt x="2392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28599" y="10667"/>
                </a:lnTo>
                <a:lnTo>
                  <a:pt x="228599" y="4571"/>
                </a:lnTo>
                <a:lnTo>
                  <a:pt x="233171" y="10667"/>
                </a:lnTo>
                <a:lnTo>
                  <a:pt x="233171" y="163067"/>
                </a:lnTo>
                <a:lnTo>
                  <a:pt x="239267" y="163067"/>
                </a:lnTo>
                <a:close/>
              </a:path>
              <a:path w="239395" h="1631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39395" h="163195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239395" h="163195">
                <a:moveTo>
                  <a:pt x="2331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228599" y="163067"/>
                </a:lnTo>
                <a:lnTo>
                  <a:pt x="228599" y="156971"/>
                </a:lnTo>
                <a:lnTo>
                  <a:pt x="233171" y="152399"/>
                </a:lnTo>
                <a:close/>
              </a:path>
              <a:path w="239395" h="163195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239395" h="163195">
                <a:moveTo>
                  <a:pt x="233171" y="10667"/>
                </a:moveTo>
                <a:lnTo>
                  <a:pt x="228599" y="4571"/>
                </a:lnTo>
                <a:lnTo>
                  <a:pt x="228599" y="10667"/>
                </a:lnTo>
                <a:lnTo>
                  <a:pt x="233171" y="10667"/>
                </a:lnTo>
                <a:close/>
              </a:path>
              <a:path w="239395" h="163195">
                <a:moveTo>
                  <a:pt x="233171" y="152399"/>
                </a:moveTo>
                <a:lnTo>
                  <a:pt x="233171" y="10667"/>
                </a:lnTo>
                <a:lnTo>
                  <a:pt x="228599" y="10667"/>
                </a:lnTo>
                <a:lnTo>
                  <a:pt x="228599" y="152399"/>
                </a:lnTo>
                <a:lnTo>
                  <a:pt x="233171" y="152399"/>
                </a:lnTo>
                <a:close/>
              </a:path>
              <a:path w="239395" h="163195">
                <a:moveTo>
                  <a:pt x="233171" y="163067"/>
                </a:moveTo>
                <a:lnTo>
                  <a:pt x="233171" y="152399"/>
                </a:lnTo>
                <a:lnTo>
                  <a:pt x="228599" y="156971"/>
                </a:lnTo>
                <a:lnTo>
                  <a:pt x="228599" y="163067"/>
                </a:lnTo>
                <a:lnTo>
                  <a:pt x="2331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67600" y="3200400"/>
            <a:ext cx="228599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463028" y="3195827"/>
            <a:ext cx="239395" cy="163195"/>
          </a:xfrm>
          <a:custGeom>
            <a:avLst/>
            <a:gdLst/>
            <a:ahLst/>
            <a:cxnLst/>
            <a:rect l="l" t="t" r="r" b="b"/>
            <a:pathLst>
              <a:path w="239395" h="163195">
                <a:moveTo>
                  <a:pt x="239267" y="163067"/>
                </a:moveTo>
                <a:lnTo>
                  <a:pt x="2392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28599" y="10667"/>
                </a:lnTo>
                <a:lnTo>
                  <a:pt x="228599" y="4571"/>
                </a:lnTo>
                <a:lnTo>
                  <a:pt x="233171" y="10667"/>
                </a:lnTo>
                <a:lnTo>
                  <a:pt x="233171" y="163067"/>
                </a:lnTo>
                <a:lnTo>
                  <a:pt x="239267" y="163067"/>
                </a:lnTo>
                <a:close/>
              </a:path>
              <a:path w="239395" h="1631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39395" h="163195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239395" h="163195">
                <a:moveTo>
                  <a:pt x="2331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228599" y="163067"/>
                </a:lnTo>
                <a:lnTo>
                  <a:pt x="228599" y="156971"/>
                </a:lnTo>
                <a:lnTo>
                  <a:pt x="233171" y="152399"/>
                </a:lnTo>
                <a:close/>
              </a:path>
              <a:path w="239395" h="163195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239395" h="163195">
                <a:moveTo>
                  <a:pt x="233171" y="10667"/>
                </a:moveTo>
                <a:lnTo>
                  <a:pt x="228599" y="4571"/>
                </a:lnTo>
                <a:lnTo>
                  <a:pt x="228599" y="10667"/>
                </a:lnTo>
                <a:lnTo>
                  <a:pt x="233171" y="10667"/>
                </a:lnTo>
                <a:close/>
              </a:path>
              <a:path w="239395" h="163195">
                <a:moveTo>
                  <a:pt x="233171" y="152399"/>
                </a:moveTo>
                <a:lnTo>
                  <a:pt x="233171" y="10667"/>
                </a:lnTo>
                <a:lnTo>
                  <a:pt x="228599" y="10667"/>
                </a:lnTo>
                <a:lnTo>
                  <a:pt x="228599" y="152399"/>
                </a:lnTo>
                <a:lnTo>
                  <a:pt x="233171" y="152399"/>
                </a:lnTo>
                <a:close/>
              </a:path>
              <a:path w="239395" h="163195">
                <a:moveTo>
                  <a:pt x="233171" y="163067"/>
                </a:moveTo>
                <a:lnTo>
                  <a:pt x="233171" y="152399"/>
                </a:lnTo>
                <a:lnTo>
                  <a:pt x="228599" y="156971"/>
                </a:lnTo>
                <a:lnTo>
                  <a:pt x="228599" y="163067"/>
                </a:lnTo>
                <a:lnTo>
                  <a:pt x="2331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678939" y="3927346"/>
            <a:ext cx="73152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10"/>
              </a:lnSpc>
            </a:pPr>
            <a:r>
              <a:rPr dirty="0" sz="1200" spc="-5">
                <a:latin typeface="Times New Roman"/>
                <a:cs typeface="Times New Roman"/>
              </a:rPr>
              <a:t>Processor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316865">
              <a:lnSpc>
                <a:spcPts val="1789"/>
              </a:lnSpc>
            </a:pPr>
            <a:r>
              <a:rPr dirty="0" sz="1600" spc="-5">
                <a:latin typeface="Times New Roman"/>
                <a:cs typeface="Times New Roman"/>
              </a:rPr>
              <a:t>(a)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002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  <p:sp>
        <p:nvSpPr>
          <p:cNvPr id="39" name="object 39"/>
          <p:cNvSpPr txBox="1"/>
          <p:nvPr/>
        </p:nvSpPr>
        <p:spPr>
          <a:xfrm>
            <a:off x="3888738" y="3850130"/>
            <a:ext cx="779145" cy="492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220345" algn="l"/>
                <a:tab pos="443230" algn="l"/>
                <a:tab pos="664210" algn="l"/>
              </a:tabLst>
            </a:pPr>
            <a:r>
              <a:rPr dirty="0" sz="1400">
                <a:latin typeface="Times New Roman"/>
                <a:cs typeface="Times New Roman"/>
              </a:rPr>
              <a:t>1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2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3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 algn="ctr" marR="52069">
              <a:lnSpc>
                <a:spcPct val="100000"/>
              </a:lnSpc>
              <a:spcBef>
                <a:spcPts val="110"/>
              </a:spcBef>
            </a:pPr>
            <a:r>
              <a:rPr dirty="0" sz="1600" spc="-5">
                <a:latin typeface="Times New Roman"/>
                <a:cs typeface="Times New Roman"/>
              </a:rPr>
              <a:t>(b)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77970" y="5412737"/>
            <a:ext cx="246062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5">
                <a:latin typeface="Times New Roman"/>
                <a:cs typeface="Times New Roman"/>
              </a:rPr>
              <a:t>perfect</a:t>
            </a:r>
            <a:r>
              <a:rPr dirty="0" sz="2200" spc="-18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parallelization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37875" y="5051549"/>
            <a:ext cx="308610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10">
                <a:latin typeface="Times New Roman"/>
                <a:cs typeface="Times New Roman"/>
              </a:rPr>
              <a:t>25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56278" y="5016497"/>
            <a:ext cx="107950" cy="216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i="1">
                <a:latin typeface="Times New Roman"/>
                <a:cs typeface="Times New Roman"/>
              </a:rPr>
              <a:t>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82542" y="4832094"/>
            <a:ext cx="1739264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5760" algn="l"/>
              </a:tabLst>
            </a:pPr>
            <a:r>
              <a:rPr dirty="0" sz="2200" spc="10" i="1">
                <a:latin typeface="Times New Roman"/>
                <a:cs typeface="Times New Roman"/>
              </a:rPr>
              <a:t>S	</a:t>
            </a:r>
            <a:r>
              <a:rPr dirty="0" sz="2200" spc="10">
                <a:latin typeface="Symbol"/>
                <a:cs typeface="Symbol"/>
              </a:rPr>
              <a:t>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baseline="35353" sz="3300" spc="15" u="sng">
                <a:latin typeface="Times New Roman"/>
                <a:cs typeface="Times New Roman"/>
              </a:rPr>
              <a:t>100 </a:t>
            </a:r>
            <a:r>
              <a:rPr dirty="0" sz="2200" spc="10">
                <a:latin typeface="Symbol"/>
                <a:cs typeface="Symbol"/>
              </a:rPr>
              <a:t>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4.0,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00645" y="5213738"/>
            <a:ext cx="2406650" cy="838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7099"/>
              </a:lnSpc>
            </a:pPr>
            <a:r>
              <a:rPr dirty="0" sz="2100" spc="5">
                <a:latin typeface="Times New Roman"/>
                <a:cs typeface="Times New Roman"/>
              </a:rPr>
              <a:t>perfect </a:t>
            </a:r>
            <a:r>
              <a:rPr dirty="0" sz="2100" spc="10">
                <a:latin typeface="Times New Roman"/>
                <a:cs typeface="Times New Roman"/>
              </a:rPr>
              <a:t>load</a:t>
            </a:r>
            <a:r>
              <a:rPr dirty="0" sz="2100" spc="-229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balancing  </a:t>
            </a:r>
            <a:r>
              <a:rPr dirty="0" sz="2100" spc="10">
                <a:latin typeface="Times New Roman"/>
                <a:cs typeface="Times New Roman"/>
              </a:rPr>
              <a:t>but</a:t>
            </a:r>
            <a:r>
              <a:rPr dirty="0" sz="2100" spc="-105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synch</a:t>
            </a:r>
            <a:r>
              <a:rPr dirty="0" sz="2100" spc="-160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cost</a:t>
            </a:r>
            <a:r>
              <a:rPr dirty="0" sz="2100" spc="-10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is</a:t>
            </a:r>
            <a:r>
              <a:rPr dirty="0" sz="2100" spc="-325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31581" y="4952997"/>
            <a:ext cx="297180" cy="344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15">
                <a:latin typeface="Times New Roman"/>
                <a:cs typeface="Times New Roman"/>
              </a:rPr>
              <a:t>3</a:t>
            </a:r>
            <a:r>
              <a:rPr dirty="0" sz="2100" spc="20">
                <a:latin typeface="Times New Roman"/>
                <a:cs typeface="Times New Roman"/>
              </a:rPr>
              <a:t>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72857" y="4916168"/>
            <a:ext cx="104775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-5" i="1">
                <a:latin typeface="Times New Roman"/>
                <a:cs typeface="Times New Roman"/>
              </a:rPr>
              <a:t>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05217" y="2935730"/>
            <a:ext cx="1807845" cy="2150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308610">
              <a:lnSpc>
                <a:spcPts val="1440"/>
              </a:lnSpc>
            </a:pPr>
            <a:r>
              <a:rPr dirty="0" sz="1400">
                <a:latin typeface="Times New Roman"/>
                <a:cs typeface="Times New Roman"/>
              </a:rPr>
              <a:t>35  35  35</a:t>
            </a:r>
            <a:r>
              <a:rPr dirty="0" sz="1400" spc="-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  <a:p>
            <a:pPr marL="210185">
              <a:lnSpc>
                <a:spcPts val="1440"/>
              </a:lnSpc>
            </a:pPr>
            <a:r>
              <a:rPr dirty="0" sz="1400" spc="-5">
                <a:latin typeface="Times New Roman"/>
                <a:cs typeface="Times New Roman"/>
              </a:rPr>
              <a:t>time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281305">
              <a:lnSpc>
                <a:spcPct val="100000"/>
              </a:lnSpc>
              <a:tabLst>
                <a:tab pos="502284" algn="l"/>
                <a:tab pos="725170" algn="l"/>
                <a:tab pos="946150" algn="l"/>
              </a:tabLst>
            </a:pPr>
            <a:r>
              <a:rPr dirty="0" sz="1400">
                <a:latin typeface="Times New Roman"/>
                <a:cs typeface="Times New Roman"/>
              </a:rPr>
              <a:t>1	2	3	4</a:t>
            </a:r>
            <a:endParaRPr sz="1400">
              <a:latin typeface="Times New Roman"/>
              <a:cs typeface="Times New Roman"/>
            </a:endParaRPr>
          </a:p>
          <a:p>
            <a:pPr algn="ctr" marL="361950">
              <a:lnSpc>
                <a:spcPct val="100000"/>
              </a:lnSpc>
              <a:spcBef>
                <a:spcPts val="110"/>
              </a:spcBef>
            </a:pPr>
            <a:r>
              <a:rPr dirty="0" sz="1600" spc="-5">
                <a:latin typeface="Times New Roman"/>
                <a:cs typeface="Times New Roman"/>
              </a:rPr>
              <a:t>(c)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3695" algn="l"/>
              </a:tabLst>
            </a:pPr>
            <a:r>
              <a:rPr dirty="0" sz="2100" spc="20" i="1">
                <a:latin typeface="Times New Roman"/>
                <a:cs typeface="Times New Roman"/>
              </a:rPr>
              <a:t>S	</a:t>
            </a:r>
            <a:r>
              <a:rPr dirty="0" sz="2100" spc="20">
                <a:latin typeface="Symbol"/>
                <a:cs typeface="Symbol"/>
              </a:rPr>
              <a:t>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baseline="35714" sz="3150" spc="22" u="sng">
                <a:latin typeface="Times New Roman"/>
                <a:cs typeface="Times New Roman"/>
              </a:rPr>
              <a:t>100 </a:t>
            </a:r>
            <a:r>
              <a:rPr dirty="0" sz="2100" spc="20">
                <a:latin typeface="Symbol"/>
                <a:cs typeface="Symbol"/>
              </a:rPr>
              <a:t></a:t>
            </a:r>
            <a:r>
              <a:rPr dirty="0" sz="2100" spc="-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2.85,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02764">
              <a:lnSpc>
                <a:spcPct val="100000"/>
              </a:lnSpc>
            </a:pPr>
            <a:r>
              <a:rPr dirty="0" sz="4400"/>
              <a:t>Example</a:t>
            </a:r>
            <a:r>
              <a:rPr dirty="0" sz="4400" spc="-100"/>
              <a:t> </a:t>
            </a:r>
            <a:r>
              <a:rPr dirty="0" sz="4400" spc="-5"/>
              <a:t>(cont.)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130295" y="3489959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1002791" y="42671"/>
                </a:moveTo>
                <a:lnTo>
                  <a:pt x="1002791" y="33527"/>
                </a:lnTo>
                <a:lnTo>
                  <a:pt x="0" y="33527"/>
                </a:lnTo>
                <a:lnTo>
                  <a:pt x="0" y="42671"/>
                </a:lnTo>
                <a:lnTo>
                  <a:pt x="1002791" y="42671"/>
                </a:lnTo>
                <a:close/>
              </a:path>
              <a:path w="1066800" h="76200">
                <a:moveTo>
                  <a:pt x="1066799" y="38099"/>
                </a:moveTo>
                <a:lnTo>
                  <a:pt x="990599" y="0"/>
                </a:lnTo>
                <a:lnTo>
                  <a:pt x="990599" y="33527"/>
                </a:lnTo>
                <a:lnTo>
                  <a:pt x="1002791" y="33527"/>
                </a:lnTo>
                <a:lnTo>
                  <a:pt x="1002791" y="70103"/>
                </a:lnTo>
                <a:lnTo>
                  <a:pt x="1066799" y="38099"/>
                </a:lnTo>
                <a:close/>
              </a:path>
              <a:path w="1066800" h="76200">
                <a:moveTo>
                  <a:pt x="1002791" y="70103"/>
                </a:moveTo>
                <a:lnTo>
                  <a:pt x="1002791" y="42671"/>
                </a:lnTo>
                <a:lnTo>
                  <a:pt x="990599" y="42671"/>
                </a:lnTo>
                <a:lnTo>
                  <a:pt x="990599" y="76199"/>
                </a:lnTo>
                <a:lnTo>
                  <a:pt x="1002791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92195" y="215646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2003" y="76199"/>
                </a:lnTo>
                <a:lnTo>
                  <a:pt x="32003" y="64007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371600">
                <a:moveTo>
                  <a:pt x="42671" y="76199"/>
                </a:moveTo>
                <a:lnTo>
                  <a:pt x="42671" y="64007"/>
                </a:lnTo>
                <a:lnTo>
                  <a:pt x="32003" y="64007"/>
                </a:lnTo>
                <a:lnTo>
                  <a:pt x="32003" y="76199"/>
                </a:lnTo>
                <a:lnTo>
                  <a:pt x="42671" y="76199"/>
                </a:lnTo>
                <a:close/>
              </a:path>
              <a:path w="76200" h="1371600">
                <a:moveTo>
                  <a:pt x="42671" y="1371599"/>
                </a:moveTo>
                <a:lnTo>
                  <a:pt x="42671" y="76199"/>
                </a:lnTo>
                <a:lnTo>
                  <a:pt x="32003" y="76199"/>
                </a:lnTo>
                <a:lnTo>
                  <a:pt x="32003" y="1371599"/>
                </a:lnTo>
                <a:lnTo>
                  <a:pt x="42671" y="137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50310" y="2882390"/>
            <a:ext cx="34099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">
                <a:latin typeface="Times New Roman"/>
                <a:cs typeface="Times New Roman"/>
              </a:rPr>
              <a:t>ti</a:t>
            </a:r>
            <a:r>
              <a:rPr dirty="0" sz="1400" spc="-25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30295" y="3070859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0" y="0"/>
                </a:moveTo>
                <a:lnTo>
                  <a:pt x="0" y="457199"/>
                </a:lnTo>
                <a:lnTo>
                  <a:pt x="228599" y="457199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24200" y="3066287"/>
            <a:ext cx="239395" cy="466725"/>
          </a:xfrm>
          <a:custGeom>
            <a:avLst/>
            <a:gdLst/>
            <a:ahLst/>
            <a:cxnLst/>
            <a:rect l="l" t="t" r="r" b="b"/>
            <a:pathLst>
              <a:path w="239395" h="466725">
                <a:moveTo>
                  <a:pt x="239267" y="466343"/>
                </a:moveTo>
                <a:lnTo>
                  <a:pt x="239267" y="0"/>
                </a:lnTo>
                <a:lnTo>
                  <a:pt x="0" y="0"/>
                </a:lnTo>
                <a:lnTo>
                  <a:pt x="0" y="466343"/>
                </a:lnTo>
                <a:lnTo>
                  <a:pt x="6095" y="466343"/>
                </a:lnTo>
                <a:lnTo>
                  <a:pt x="6095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28599" y="9143"/>
                </a:lnTo>
                <a:lnTo>
                  <a:pt x="228599" y="4571"/>
                </a:lnTo>
                <a:lnTo>
                  <a:pt x="234695" y="9143"/>
                </a:lnTo>
                <a:lnTo>
                  <a:pt x="234695" y="466343"/>
                </a:lnTo>
                <a:lnTo>
                  <a:pt x="239267" y="466343"/>
                </a:lnTo>
                <a:close/>
              </a:path>
              <a:path w="239395" h="466725">
                <a:moveTo>
                  <a:pt x="10667" y="9143"/>
                </a:moveTo>
                <a:lnTo>
                  <a:pt x="10667" y="4571"/>
                </a:lnTo>
                <a:lnTo>
                  <a:pt x="6095" y="9143"/>
                </a:lnTo>
                <a:lnTo>
                  <a:pt x="10667" y="9143"/>
                </a:lnTo>
                <a:close/>
              </a:path>
              <a:path w="239395" h="466725">
                <a:moveTo>
                  <a:pt x="10667" y="457199"/>
                </a:moveTo>
                <a:lnTo>
                  <a:pt x="10667" y="9143"/>
                </a:lnTo>
                <a:lnTo>
                  <a:pt x="6095" y="9143"/>
                </a:lnTo>
                <a:lnTo>
                  <a:pt x="6095" y="457199"/>
                </a:lnTo>
                <a:lnTo>
                  <a:pt x="10667" y="457199"/>
                </a:lnTo>
                <a:close/>
              </a:path>
              <a:path w="239395" h="466725">
                <a:moveTo>
                  <a:pt x="234695" y="457199"/>
                </a:moveTo>
                <a:lnTo>
                  <a:pt x="6095" y="457199"/>
                </a:lnTo>
                <a:lnTo>
                  <a:pt x="10667" y="461771"/>
                </a:lnTo>
                <a:lnTo>
                  <a:pt x="10667" y="466343"/>
                </a:lnTo>
                <a:lnTo>
                  <a:pt x="228599" y="466343"/>
                </a:lnTo>
                <a:lnTo>
                  <a:pt x="228599" y="461771"/>
                </a:lnTo>
                <a:lnTo>
                  <a:pt x="234695" y="457199"/>
                </a:lnTo>
                <a:close/>
              </a:path>
              <a:path w="239395" h="466725">
                <a:moveTo>
                  <a:pt x="10667" y="466343"/>
                </a:moveTo>
                <a:lnTo>
                  <a:pt x="10667" y="461771"/>
                </a:lnTo>
                <a:lnTo>
                  <a:pt x="6095" y="457199"/>
                </a:lnTo>
                <a:lnTo>
                  <a:pt x="6095" y="466343"/>
                </a:lnTo>
                <a:lnTo>
                  <a:pt x="10667" y="466343"/>
                </a:lnTo>
                <a:close/>
              </a:path>
              <a:path w="239395" h="466725">
                <a:moveTo>
                  <a:pt x="234695" y="9143"/>
                </a:moveTo>
                <a:lnTo>
                  <a:pt x="228599" y="4571"/>
                </a:lnTo>
                <a:lnTo>
                  <a:pt x="228599" y="9143"/>
                </a:lnTo>
                <a:lnTo>
                  <a:pt x="234695" y="9143"/>
                </a:lnTo>
                <a:close/>
              </a:path>
              <a:path w="239395" h="466725">
                <a:moveTo>
                  <a:pt x="234695" y="457199"/>
                </a:moveTo>
                <a:lnTo>
                  <a:pt x="234695" y="9143"/>
                </a:lnTo>
                <a:lnTo>
                  <a:pt x="228599" y="9143"/>
                </a:lnTo>
                <a:lnTo>
                  <a:pt x="228599" y="457199"/>
                </a:lnTo>
                <a:lnTo>
                  <a:pt x="234695" y="457199"/>
                </a:lnTo>
                <a:close/>
              </a:path>
              <a:path w="239395" h="466725">
                <a:moveTo>
                  <a:pt x="234695" y="466343"/>
                </a:moveTo>
                <a:lnTo>
                  <a:pt x="234695" y="457199"/>
                </a:lnTo>
                <a:lnTo>
                  <a:pt x="228599" y="461771"/>
                </a:lnTo>
                <a:lnTo>
                  <a:pt x="228599" y="466343"/>
                </a:lnTo>
                <a:lnTo>
                  <a:pt x="234695" y="466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8895" y="322325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0" y="304799"/>
                </a:lnTo>
                <a:lnTo>
                  <a:pt x="228599" y="304799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2800" y="3218687"/>
            <a:ext cx="239395" cy="314325"/>
          </a:xfrm>
          <a:custGeom>
            <a:avLst/>
            <a:gdLst/>
            <a:ahLst/>
            <a:cxnLst/>
            <a:rect l="l" t="t" r="r" b="b"/>
            <a:pathLst>
              <a:path w="239395" h="314325">
                <a:moveTo>
                  <a:pt x="239267" y="313943"/>
                </a:moveTo>
                <a:lnTo>
                  <a:pt x="239267" y="0"/>
                </a:lnTo>
                <a:lnTo>
                  <a:pt x="0" y="0"/>
                </a:lnTo>
                <a:lnTo>
                  <a:pt x="0" y="313943"/>
                </a:lnTo>
                <a:lnTo>
                  <a:pt x="6095" y="313943"/>
                </a:lnTo>
                <a:lnTo>
                  <a:pt x="6095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28599" y="9143"/>
                </a:lnTo>
                <a:lnTo>
                  <a:pt x="228599" y="4571"/>
                </a:lnTo>
                <a:lnTo>
                  <a:pt x="234695" y="9143"/>
                </a:lnTo>
                <a:lnTo>
                  <a:pt x="234695" y="313943"/>
                </a:lnTo>
                <a:lnTo>
                  <a:pt x="239267" y="313943"/>
                </a:lnTo>
                <a:close/>
              </a:path>
              <a:path w="239395" h="314325">
                <a:moveTo>
                  <a:pt x="10667" y="9143"/>
                </a:moveTo>
                <a:lnTo>
                  <a:pt x="10667" y="4571"/>
                </a:lnTo>
                <a:lnTo>
                  <a:pt x="6095" y="9143"/>
                </a:lnTo>
                <a:lnTo>
                  <a:pt x="10667" y="9143"/>
                </a:lnTo>
                <a:close/>
              </a:path>
              <a:path w="239395" h="314325">
                <a:moveTo>
                  <a:pt x="10667" y="304799"/>
                </a:moveTo>
                <a:lnTo>
                  <a:pt x="10667" y="9143"/>
                </a:lnTo>
                <a:lnTo>
                  <a:pt x="6095" y="9143"/>
                </a:lnTo>
                <a:lnTo>
                  <a:pt x="6095" y="304799"/>
                </a:lnTo>
                <a:lnTo>
                  <a:pt x="10667" y="304799"/>
                </a:lnTo>
                <a:close/>
              </a:path>
              <a:path w="239395" h="314325">
                <a:moveTo>
                  <a:pt x="234695" y="304799"/>
                </a:moveTo>
                <a:lnTo>
                  <a:pt x="6095" y="304799"/>
                </a:lnTo>
                <a:lnTo>
                  <a:pt x="10667" y="309371"/>
                </a:lnTo>
                <a:lnTo>
                  <a:pt x="10667" y="313943"/>
                </a:lnTo>
                <a:lnTo>
                  <a:pt x="228599" y="313943"/>
                </a:lnTo>
                <a:lnTo>
                  <a:pt x="228599" y="309371"/>
                </a:lnTo>
                <a:lnTo>
                  <a:pt x="234695" y="304799"/>
                </a:lnTo>
                <a:close/>
              </a:path>
              <a:path w="239395" h="314325">
                <a:moveTo>
                  <a:pt x="10667" y="313943"/>
                </a:moveTo>
                <a:lnTo>
                  <a:pt x="10667" y="309371"/>
                </a:lnTo>
                <a:lnTo>
                  <a:pt x="6095" y="304799"/>
                </a:lnTo>
                <a:lnTo>
                  <a:pt x="6095" y="313943"/>
                </a:lnTo>
                <a:lnTo>
                  <a:pt x="10667" y="313943"/>
                </a:lnTo>
                <a:close/>
              </a:path>
              <a:path w="239395" h="314325">
                <a:moveTo>
                  <a:pt x="234695" y="9143"/>
                </a:moveTo>
                <a:lnTo>
                  <a:pt x="228599" y="4571"/>
                </a:lnTo>
                <a:lnTo>
                  <a:pt x="228599" y="9143"/>
                </a:lnTo>
                <a:lnTo>
                  <a:pt x="234695" y="9143"/>
                </a:lnTo>
                <a:close/>
              </a:path>
              <a:path w="239395" h="314325">
                <a:moveTo>
                  <a:pt x="234695" y="304799"/>
                </a:moveTo>
                <a:lnTo>
                  <a:pt x="234695" y="9143"/>
                </a:lnTo>
                <a:lnTo>
                  <a:pt x="228599" y="9143"/>
                </a:lnTo>
                <a:lnTo>
                  <a:pt x="228599" y="304799"/>
                </a:lnTo>
                <a:lnTo>
                  <a:pt x="234695" y="304799"/>
                </a:lnTo>
                <a:close/>
              </a:path>
              <a:path w="239395" h="314325">
                <a:moveTo>
                  <a:pt x="234695" y="313943"/>
                </a:moveTo>
                <a:lnTo>
                  <a:pt x="234695" y="304799"/>
                </a:lnTo>
                <a:lnTo>
                  <a:pt x="228599" y="309371"/>
                </a:lnTo>
                <a:lnTo>
                  <a:pt x="228599" y="313943"/>
                </a:lnTo>
                <a:lnTo>
                  <a:pt x="234695" y="313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87495" y="2994659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0" y="533399"/>
                </a:lnTo>
                <a:lnTo>
                  <a:pt x="228599" y="533399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81400" y="2990087"/>
            <a:ext cx="239395" cy="542925"/>
          </a:xfrm>
          <a:custGeom>
            <a:avLst/>
            <a:gdLst/>
            <a:ahLst/>
            <a:cxnLst/>
            <a:rect l="l" t="t" r="r" b="b"/>
            <a:pathLst>
              <a:path w="239395" h="542925">
                <a:moveTo>
                  <a:pt x="239267" y="542543"/>
                </a:moveTo>
                <a:lnTo>
                  <a:pt x="239267" y="0"/>
                </a:lnTo>
                <a:lnTo>
                  <a:pt x="0" y="0"/>
                </a:lnTo>
                <a:lnTo>
                  <a:pt x="0" y="542543"/>
                </a:lnTo>
                <a:lnTo>
                  <a:pt x="6095" y="542543"/>
                </a:lnTo>
                <a:lnTo>
                  <a:pt x="6095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28599" y="9143"/>
                </a:lnTo>
                <a:lnTo>
                  <a:pt x="228599" y="4571"/>
                </a:lnTo>
                <a:lnTo>
                  <a:pt x="234695" y="9143"/>
                </a:lnTo>
                <a:lnTo>
                  <a:pt x="234695" y="542543"/>
                </a:lnTo>
                <a:lnTo>
                  <a:pt x="239267" y="542543"/>
                </a:lnTo>
                <a:close/>
              </a:path>
              <a:path w="239395" h="542925">
                <a:moveTo>
                  <a:pt x="10667" y="9143"/>
                </a:moveTo>
                <a:lnTo>
                  <a:pt x="10667" y="4571"/>
                </a:lnTo>
                <a:lnTo>
                  <a:pt x="6095" y="9143"/>
                </a:lnTo>
                <a:lnTo>
                  <a:pt x="10667" y="9143"/>
                </a:lnTo>
                <a:close/>
              </a:path>
              <a:path w="239395" h="542925">
                <a:moveTo>
                  <a:pt x="10667" y="533399"/>
                </a:moveTo>
                <a:lnTo>
                  <a:pt x="10667" y="9143"/>
                </a:lnTo>
                <a:lnTo>
                  <a:pt x="6095" y="9143"/>
                </a:lnTo>
                <a:lnTo>
                  <a:pt x="6095" y="533399"/>
                </a:lnTo>
                <a:lnTo>
                  <a:pt x="10667" y="533399"/>
                </a:lnTo>
                <a:close/>
              </a:path>
              <a:path w="239395" h="542925">
                <a:moveTo>
                  <a:pt x="234695" y="533399"/>
                </a:moveTo>
                <a:lnTo>
                  <a:pt x="6095" y="533399"/>
                </a:lnTo>
                <a:lnTo>
                  <a:pt x="10667" y="537971"/>
                </a:lnTo>
                <a:lnTo>
                  <a:pt x="10667" y="542543"/>
                </a:lnTo>
                <a:lnTo>
                  <a:pt x="228599" y="542543"/>
                </a:lnTo>
                <a:lnTo>
                  <a:pt x="228599" y="537971"/>
                </a:lnTo>
                <a:lnTo>
                  <a:pt x="234695" y="533399"/>
                </a:lnTo>
                <a:close/>
              </a:path>
              <a:path w="239395" h="542925">
                <a:moveTo>
                  <a:pt x="10667" y="542543"/>
                </a:moveTo>
                <a:lnTo>
                  <a:pt x="10667" y="537971"/>
                </a:lnTo>
                <a:lnTo>
                  <a:pt x="6095" y="533399"/>
                </a:lnTo>
                <a:lnTo>
                  <a:pt x="6095" y="542543"/>
                </a:lnTo>
                <a:lnTo>
                  <a:pt x="10667" y="542543"/>
                </a:lnTo>
                <a:close/>
              </a:path>
              <a:path w="239395" h="542925">
                <a:moveTo>
                  <a:pt x="234695" y="9143"/>
                </a:moveTo>
                <a:lnTo>
                  <a:pt x="228599" y="4571"/>
                </a:lnTo>
                <a:lnTo>
                  <a:pt x="228599" y="9143"/>
                </a:lnTo>
                <a:lnTo>
                  <a:pt x="234695" y="9143"/>
                </a:lnTo>
                <a:close/>
              </a:path>
              <a:path w="239395" h="542925">
                <a:moveTo>
                  <a:pt x="234695" y="533399"/>
                </a:moveTo>
                <a:lnTo>
                  <a:pt x="234695" y="9143"/>
                </a:lnTo>
                <a:lnTo>
                  <a:pt x="228599" y="9143"/>
                </a:lnTo>
                <a:lnTo>
                  <a:pt x="228599" y="533399"/>
                </a:lnTo>
                <a:lnTo>
                  <a:pt x="234695" y="533399"/>
                </a:lnTo>
                <a:close/>
              </a:path>
              <a:path w="239395" h="542925">
                <a:moveTo>
                  <a:pt x="234695" y="542543"/>
                </a:moveTo>
                <a:lnTo>
                  <a:pt x="234695" y="533399"/>
                </a:lnTo>
                <a:lnTo>
                  <a:pt x="228599" y="537971"/>
                </a:lnTo>
                <a:lnTo>
                  <a:pt x="228599" y="542543"/>
                </a:lnTo>
                <a:lnTo>
                  <a:pt x="234695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16095" y="3375659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399"/>
                </a:lnTo>
                <a:lnTo>
                  <a:pt x="228599" y="152399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10000" y="3371088"/>
            <a:ext cx="239395" cy="161925"/>
          </a:xfrm>
          <a:custGeom>
            <a:avLst/>
            <a:gdLst/>
            <a:ahLst/>
            <a:cxnLst/>
            <a:rect l="l" t="t" r="r" b="b"/>
            <a:pathLst>
              <a:path w="239395" h="161925">
                <a:moveTo>
                  <a:pt x="239267" y="161543"/>
                </a:moveTo>
                <a:lnTo>
                  <a:pt x="239267" y="0"/>
                </a:lnTo>
                <a:lnTo>
                  <a:pt x="0" y="0"/>
                </a:lnTo>
                <a:lnTo>
                  <a:pt x="0" y="161543"/>
                </a:lnTo>
                <a:lnTo>
                  <a:pt x="6095" y="161543"/>
                </a:lnTo>
                <a:lnTo>
                  <a:pt x="6095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28599" y="9143"/>
                </a:lnTo>
                <a:lnTo>
                  <a:pt x="228599" y="4571"/>
                </a:lnTo>
                <a:lnTo>
                  <a:pt x="234695" y="9143"/>
                </a:lnTo>
                <a:lnTo>
                  <a:pt x="234695" y="161543"/>
                </a:lnTo>
                <a:lnTo>
                  <a:pt x="239267" y="161543"/>
                </a:lnTo>
                <a:close/>
              </a:path>
              <a:path w="239395" h="161925">
                <a:moveTo>
                  <a:pt x="10667" y="9143"/>
                </a:moveTo>
                <a:lnTo>
                  <a:pt x="10667" y="4571"/>
                </a:lnTo>
                <a:lnTo>
                  <a:pt x="6095" y="9143"/>
                </a:lnTo>
                <a:lnTo>
                  <a:pt x="10667" y="9143"/>
                </a:lnTo>
                <a:close/>
              </a:path>
              <a:path w="239395" h="161925">
                <a:moveTo>
                  <a:pt x="10667" y="152399"/>
                </a:moveTo>
                <a:lnTo>
                  <a:pt x="10667" y="9143"/>
                </a:lnTo>
                <a:lnTo>
                  <a:pt x="6095" y="9143"/>
                </a:lnTo>
                <a:lnTo>
                  <a:pt x="6095" y="152399"/>
                </a:lnTo>
                <a:lnTo>
                  <a:pt x="10667" y="152399"/>
                </a:lnTo>
                <a:close/>
              </a:path>
              <a:path w="239395" h="161925">
                <a:moveTo>
                  <a:pt x="234695" y="152399"/>
                </a:moveTo>
                <a:lnTo>
                  <a:pt x="6095" y="152399"/>
                </a:lnTo>
                <a:lnTo>
                  <a:pt x="10667" y="156971"/>
                </a:lnTo>
                <a:lnTo>
                  <a:pt x="10667" y="161543"/>
                </a:lnTo>
                <a:lnTo>
                  <a:pt x="228599" y="161543"/>
                </a:lnTo>
                <a:lnTo>
                  <a:pt x="228599" y="156971"/>
                </a:lnTo>
                <a:lnTo>
                  <a:pt x="234695" y="152399"/>
                </a:lnTo>
                <a:close/>
              </a:path>
              <a:path w="239395" h="161925">
                <a:moveTo>
                  <a:pt x="10667" y="161543"/>
                </a:moveTo>
                <a:lnTo>
                  <a:pt x="10667" y="156971"/>
                </a:lnTo>
                <a:lnTo>
                  <a:pt x="6095" y="152399"/>
                </a:lnTo>
                <a:lnTo>
                  <a:pt x="6095" y="161543"/>
                </a:lnTo>
                <a:lnTo>
                  <a:pt x="10667" y="161543"/>
                </a:lnTo>
                <a:close/>
              </a:path>
              <a:path w="239395" h="161925">
                <a:moveTo>
                  <a:pt x="234695" y="9143"/>
                </a:moveTo>
                <a:lnTo>
                  <a:pt x="228599" y="4571"/>
                </a:lnTo>
                <a:lnTo>
                  <a:pt x="228599" y="9143"/>
                </a:lnTo>
                <a:lnTo>
                  <a:pt x="234695" y="9143"/>
                </a:lnTo>
                <a:close/>
              </a:path>
              <a:path w="239395" h="161925">
                <a:moveTo>
                  <a:pt x="234695" y="152399"/>
                </a:moveTo>
                <a:lnTo>
                  <a:pt x="234695" y="9143"/>
                </a:lnTo>
                <a:lnTo>
                  <a:pt x="228599" y="9143"/>
                </a:lnTo>
                <a:lnTo>
                  <a:pt x="228599" y="152399"/>
                </a:lnTo>
                <a:lnTo>
                  <a:pt x="234695" y="152399"/>
                </a:lnTo>
                <a:close/>
              </a:path>
              <a:path w="239395" h="161925">
                <a:moveTo>
                  <a:pt x="234695" y="161543"/>
                </a:moveTo>
                <a:lnTo>
                  <a:pt x="234695" y="152399"/>
                </a:lnTo>
                <a:lnTo>
                  <a:pt x="228599" y="156971"/>
                </a:lnTo>
                <a:lnTo>
                  <a:pt x="228599" y="161543"/>
                </a:lnTo>
                <a:lnTo>
                  <a:pt x="234695" y="161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31310" y="2729990"/>
            <a:ext cx="91503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30  20 40</a:t>
            </a:r>
            <a:r>
              <a:rPr dirty="0" sz="1400" spc="-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1095" y="3489959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1002791" y="42671"/>
                </a:moveTo>
                <a:lnTo>
                  <a:pt x="1002791" y="33527"/>
                </a:lnTo>
                <a:lnTo>
                  <a:pt x="0" y="33527"/>
                </a:lnTo>
                <a:lnTo>
                  <a:pt x="0" y="42671"/>
                </a:lnTo>
                <a:lnTo>
                  <a:pt x="1002791" y="42671"/>
                </a:lnTo>
                <a:close/>
              </a:path>
              <a:path w="1066800" h="76200">
                <a:moveTo>
                  <a:pt x="1066799" y="38099"/>
                </a:moveTo>
                <a:lnTo>
                  <a:pt x="990599" y="0"/>
                </a:lnTo>
                <a:lnTo>
                  <a:pt x="990599" y="33527"/>
                </a:lnTo>
                <a:lnTo>
                  <a:pt x="1002791" y="33527"/>
                </a:lnTo>
                <a:lnTo>
                  <a:pt x="1002791" y="70103"/>
                </a:lnTo>
                <a:lnTo>
                  <a:pt x="1066799" y="38099"/>
                </a:lnTo>
                <a:close/>
              </a:path>
              <a:path w="1066800" h="76200">
                <a:moveTo>
                  <a:pt x="1002791" y="70103"/>
                </a:moveTo>
                <a:lnTo>
                  <a:pt x="1002791" y="42671"/>
                </a:lnTo>
                <a:lnTo>
                  <a:pt x="990599" y="42671"/>
                </a:lnTo>
                <a:lnTo>
                  <a:pt x="990599" y="76199"/>
                </a:lnTo>
                <a:lnTo>
                  <a:pt x="1002791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82995" y="215646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2003" y="76199"/>
                </a:lnTo>
                <a:lnTo>
                  <a:pt x="32003" y="64007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371600">
                <a:moveTo>
                  <a:pt x="42671" y="76199"/>
                </a:moveTo>
                <a:lnTo>
                  <a:pt x="42671" y="64007"/>
                </a:lnTo>
                <a:lnTo>
                  <a:pt x="32003" y="64007"/>
                </a:lnTo>
                <a:lnTo>
                  <a:pt x="32003" y="76199"/>
                </a:lnTo>
                <a:lnTo>
                  <a:pt x="42671" y="76199"/>
                </a:lnTo>
                <a:close/>
              </a:path>
              <a:path w="76200" h="1371600">
                <a:moveTo>
                  <a:pt x="42671" y="1371599"/>
                </a:moveTo>
                <a:lnTo>
                  <a:pt x="42671" y="76199"/>
                </a:lnTo>
                <a:lnTo>
                  <a:pt x="32003" y="76199"/>
                </a:lnTo>
                <a:lnTo>
                  <a:pt x="32003" y="1371599"/>
                </a:lnTo>
                <a:lnTo>
                  <a:pt x="42671" y="137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41110" y="2882390"/>
            <a:ext cx="34099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">
                <a:latin typeface="Times New Roman"/>
                <a:cs typeface="Times New Roman"/>
              </a:rPr>
              <a:t>ti</a:t>
            </a:r>
            <a:r>
              <a:rPr dirty="0" sz="1400" spc="-25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21095" y="3070859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0" y="0"/>
                </a:moveTo>
                <a:lnTo>
                  <a:pt x="0" y="457199"/>
                </a:lnTo>
                <a:lnTo>
                  <a:pt x="228599" y="457199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15000" y="3066287"/>
            <a:ext cx="239395" cy="466725"/>
          </a:xfrm>
          <a:custGeom>
            <a:avLst/>
            <a:gdLst/>
            <a:ahLst/>
            <a:cxnLst/>
            <a:rect l="l" t="t" r="r" b="b"/>
            <a:pathLst>
              <a:path w="239395" h="466725">
                <a:moveTo>
                  <a:pt x="239267" y="466343"/>
                </a:moveTo>
                <a:lnTo>
                  <a:pt x="239267" y="0"/>
                </a:lnTo>
                <a:lnTo>
                  <a:pt x="0" y="0"/>
                </a:lnTo>
                <a:lnTo>
                  <a:pt x="0" y="466343"/>
                </a:lnTo>
                <a:lnTo>
                  <a:pt x="6095" y="466343"/>
                </a:lnTo>
                <a:lnTo>
                  <a:pt x="6095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28599" y="9143"/>
                </a:lnTo>
                <a:lnTo>
                  <a:pt x="228599" y="4571"/>
                </a:lnTo>
                <a:lnTo>
                  <a:pt x="234695" y="9143"/>
                </a:lnTo>
                <a:lnTo>
                  <a:pt x="234695" y="466343"/>
                </a:lnTo>
                <a:lnTo>
                  <a:pt x="239267" y="466343"/>
                </a:lnTo>
                <a:close/>
              </a:path>
              <a:path w="239395" h="466725">
                <a:moveTo>
                  <a:pt x="10667" y="9143"/>
                </a:moveTo>
                <a:lnTo>
                  <a:pt x="10667" y="4571"/>
                </a:lnTo>
                <a:lnTo>
                  <a:pt x="6095" y="9143"/>
                </a:lnTo>
                <a:lnTo>
                  <a:pt x="10667" y="9143"/>
                </a:lnTo>
                <a:close/>
              </a:path>
              <a:path w="239395" h="466725">
                <a:moveTo>
                  <a:pt x="10667" y="457199"/>
                </a:moveTo>
                <a:lnTo>
                  <a:pt x="10667" y="9143"/>
                </a:lnTo>
                <a:lnTo>
                  <a:pt x="6095" y="9143"/>
                </a:lnTo>
                <a:lnTo>
                  <a:pt x="6095" y="457199"/>
                </a:lnTo>
                <a:lnTo>
                  <a:pt x="10667" y="457199"/>
                </a:lnTo>
                <a:close/>
              </a:path>
              <a:path w="239395" h="466725">
                <a:moveTo>
                  <a:pt x="234695" y="457199"/>
                </a:moveTo>
                <a:lnTo>
                  <a:pt x="6095" y="457199"/>
                </a:lnTo>
                <a:lnTo>
                  <a:pt x="10667" y="461771"/>
                </a:lnTo>
                <a:lnTo>
                  <a:pt x="10667" y="466343"/>
                </a:lnTo>
                <a:lnTo>
                  <a:pt x="228599" y="466343"/>
                </a:lnTo>
                <a:lnTo>
                  <a:pt x="228599" y="461771"/>
                </a:lnTo>
                <a:lnTo>
                  <a:pt x="234695" y="457199"/>
                </a:lnTo>
                <a:close/>
              </a:path>
              <a:path w="239395" h="466725">
                <a:moveTo>
                  <a:pt x="10667" y="466343"/>
                </a:moveTo>
                <a:lnTo>
                  <a:pt x="10667" y="461771"/>
                </a:lnTo>
                <a:lnTo>
                  <a:pt x="6095" y="457199"/>
                </a:lnTo>
                <a:lnTo>
                  <a:pt x="6095" y="466343"/>
                </a:lnTo>
                <a:lnTo>
                  <a:pt x="10667" y="466343"/>
                </a:lnTo>
                <a:close/>
              </a:path>
              <a:path w="239395" h="466725">
                <a:moveTo>
                  <a:pt x="234695" y="9143"/>
                </a:moveTo>
                <a:lnTo>
                  <a:pt x="228599" y="4571"/>
                </a:lnTo>
                <a:lnTo>
                  <a:pt x="228599" y="9143"/>
                </a:lnTo>
                <a:lnTo>
                  <a:pt x="234695" y="9143"/>
                </a:lnTo>
                <a:close/>
              </a:path>
              <a:path w="239395" h="466725">
                <a:moveTo>
                  <a:pt x="234695" y="457199"/>
                </a:moveTo>
                <a:lnTo>
                  <a:pt x="234695" y="9143"/>
                </a:lnTo>
                <a:lnTo>
                  <a:pt x="228599" y="9143"/>
                </a:lnTo>
                <a:lnTo>
                  <a:pt x="228599" y="457199"/>
                </a:lnTo>
                <a:lnTo>
                  <a:pt x="234695" y="457199"/>
                </a:lnTo>
                <a:close/>
              </a:path>
              <a:path w="239395" h="466725">
                <a:moveTo>
                  <a:pt x="234695" y="466343"/>
                </a:moveTo>
                <a:lnTo>
                  <a:pt x="234695" y="457199"/>
                </a:lnTo>
                <a:lnTo>
                  <a:pt x="228599" y="461771"/>
                </a:lnTo>
                <a:lnTo>
                  <a:pt x="228599" y="466343"/>
                </a:lnTo>
                <a:lnTo>
                  <a:pt x="234695" y="466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49695" y="322325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0" y="304799"/>
                </a:lnTo>
                <a:lnTo>
                  <a:pt x="228599" y="304799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43600" y="3218687"/>
            <a:ext cx="239395" cy="314325"/>
          </a:xfrm>
          <a:custGeom>
            <a:avLst/>
            <a:gdLst/>
            <a:ahLst/>
            <a:cxnLst/>
            <a:rect l="l" t="t" r="r" b="b"/>
            <a:pathLst>
              <a:path w="239395" h="314325">
                <a:moveTo>
                  <a:pt x="239267" y="313943"/>
                </a:moveTo>
                <a:lnTo>
                  <a:pt x="239267" y="0"/>
                </a:lnTo>
                <a:lnTo>
                  <a:pt x="0" y="0"/>
                </a:lnTo>
                <a:lnTo>
                  <a:pt x="0" y="313943"/>
                </a:lnTo>
                <a:lnTo>
                  <a:pt x="6095" y="313943"/>
                </a:lnTo>
                <a:lnTo>
                  <a:pt x="6095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28599" y="9143"/>
                </a:lnTo>
                <a:lnTo>
                  <a:pt x="228599" y="4571"/>
                </a:lnTo>
                <a:lnTo>
                  <a:pt x="234695" y="9143"/>
                </a:lnTo>
                <a:lnTo>
                  <a:pt x="234695" y="313943"/>
                </a:lnTo>
                <a:lnTo>
                  <a:pt x="239267" y="313943"/>
                </a:lnTo>
                <a:close/>
              </a:path>
              <a:path w="239395" h="314325">
                <a:moveTo>
                  <a:pt x="10667" y="9143"/>
                </a:moveTo>
                <a:lnTo>
                  <a:pt x="10667" y="4571"/>
                </a:lnTo>
                <a:lnTo>
                  <a:pt x="6095" y="9143"/>
                </a:lnTo>
                <a:lnTo>
                  <a:pt x="10667" y="9143"/>
                </a:lnTo>
                <a:close/>
              </a:path>
              <a:path w="239395" h="314325">
                <a:moveTo>
                  <a:pt x="10667" y="304799"/>
                </a:moveTo>
                <a:lnTo>
                  <a:pt x="10667" y="9143"/>
                </a:lnTo>
                <a:lnTo>
                  <a:pt x="6095" y="9143"/>
                </a:lnTo>
                <a:lnTo>
                  <a:pt x="6095" y="304799"/>
                </a:lnTo>
                <a:lnTo>
                  <a:pt x="10667" y="304799"/>
                </a:lnTo>
                <a:close/>
              </a:path>
              <a:path w="239395" h="314325">
                <a:moveTo>
                  <a:pt x="234695" y="304799"/>
                </a:moveTo>
                <a:lnTo>
                  <a:pt x="6095" y="304799"/>
                </a:lnTo>
                <a:lnTo>
                  <a:pt x="10667" y="309371"/>
                </a:lnTo>
                <a:lnTo>
                  <a:pt x="10667" y="313943"/>
                </a:lnTo>
                <a:lnTo>
                  <a:pt x="228599" y="313943"/>
                </a:lnTo>
                <a:lnTo>
                  <a:pt x="228599" y="309371"/>
                </a:lnTo>
                <a:lnTo>
                  <a:pt x="234695" y="304799"/>
                </a:lnTo>
                <a:close/>
              </a:path>
              <a:path w="239395" h="314325">
                <a:moveTo>
                  <a:pt x="10667" y="313943"/>
                </a:moveTo>
                <a:lnTo>
                  <a:pt x="10667" y="309371"/>
                </a:lnTo>
                <a:lnTo>
                  <a:pt x="6095" y="304799"/>
                </a:lnTo>
                <a:lnTo>
                  <a:pt x="6095" y="313943"/>
                </a:lnTo>
                <a:lnTo>
                  <a:pt x="10667" y="313943"/>
                </a:lnTo>
                <a:close/>
              </a:path>
              <a:path w="239395" h="314325">
                <a:moveTo>
                  <a:pt x="234695" y="9143"/>
                </a:moveTo>
                <a:lnTo>
                  <a:pt x="228599" y="4571"/>
                </a:lnTo>
                <a:lnTo>
                  <a:pt x="228599" y="9143"/>
                </a:lnTo>
                <a:lnTo>
                  <a:pt x="234695" y="9143"/>
                </a:lnTo>
                <a:close/>
              </a:path>
              <a:path w="239395" h="314325">
                <a:moveTo>
                  <a:pt x="234695" y="304799"/>
                </a:moveTo>
                <a:lnTo>
                  <a:pt x="234695" y="9143"/>
                </a:lnTo>
                <a:lnTo>
                  <a:pt x="228599" y="9143"/>
                </a:lnTo>
                <a:lnTo>
                  <a:pt x="228599" y="304799"/>
                </a:lnTo>
                <a:lnTo>
                  <a:pt x="234695" y="304799"/>
                </a:lnTo>
                <a:close/>
              </a:path>
              <a:path w="239395" h="314325">
                <a:moveTo>
                  <a:pt x="234695" y="313943"/>
                </a:moveTo>
                <a:lnTo>
                  <a:pt x="234695" y="304799"/>
                </a:lnTo>
                <a:lnTo>
                  <a:pt x="228599" y="309371"/>
                </a:lnTo>
                <a:lnTo>
                  <a:pt x="228599" y="313943"/>
                </a:lnTo>
                <a:lnTo>
                  <a:pt x="234695" y="313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78295" y="2994659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0" y="533399"/>
                </a:lnTo>
                <a:lnTo>
                  <a:pt x="228599" y="533399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72200" y="2990087"/>
            <a:ext cx="239395" cy="542925"/>
          </a:xfrm>
          <a:custGeom>
            <a:avLst/>
            <a:gdLst/>
            <a:ahLst/>
            <a:cxnLst/>
            <a:rect l="l" t="t" r="r" b="b"/>
            <a:pathLst>
              <a:path w="239395" h="542925">
                <a:moveTo>
                  <a:pt x="239267" y="542543"/>
                </a:moveTo>
                <a:lnTo>
                  <a:pt x="239267" y="0"/>
                </a:lnTo>
                <a:lnTo>
                  <a:pt x="0" y="0"/>
                </a:lnTo>
                <a:lnTo>
                  <a:pt x="0" y="542543"/>
                </a:lnTo>
                <a:lnTo>
                  <a:pt x="6095" y="542543"/>
                </a:lnTo>
                <a:lnTo>
                  <a:pt x="6095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28599" y="9143"/>
                </a:lnTo>
                <a:lnTo>
                  <a:pt x="228599" y="4571"/>
                </a:lnTo>
                <a:lnTo>
                  <a:pt x="234695" y="9143"/>
                </a:lnTo>
                <a:lnTo>
                  <a:pt x="234695" y="542543"/>
                </a:lnTo>
                <a:lnTo>
                  <a:pt x="239267" y="542543"/>
                </a:lnTo>
                <a:close/>
              </a:path>
              <a:path w="239395" h="542925">
                <a:moveTo>
                  <a:pt x="10667" y="9143"/>
                </a:moveTo>
                <a:lnTo>
                  <a:pt x="10667" y="4571"/>
                </a:lnTo>
                <a:lnTo>
                  <a:pt x="6095" y="9143"/>
                </a:lnTo>
                <a:lnTo>
                  <a:pt x="10667" y="9143"/>
                </a:lnTo>
                <a:close/>
              </a:path>
              <a:path w="239395" h="542925">
                <a:moveTo>
                  <a:pt x="10667" y="533399"/>
                </a:moveTo>
                <a:lnTo>
                  <a:pt x="10667" y="9143"/>
                </a:lnTo>
                <a:lnTo>
                  <a:pt x="6095" y="9143"/>
                </a:lnTo>
                <a:lnTo>
                  <a:pt x="6095" y="533399"/>
                </a:lnTo>
                <a:lnTo>
                  <a:pt x="10667" y="533399"/>
                </a:lnTo>
                <a:close/>
              </a:path>
              <a:path w="239395" h="542925">
                <a:moveTo>
                  <a:pt x="234695" y="533399"/>
                </a:moveTo>
                <a:lnTo>
                  <a:pt x="6095" y="533399"/>
                </a:lnTo>
                <a:lnTo>
                  <a:pt x="10667" y="537971"/>
                </a:lnTo>
                <a:lnTo>
                  <a:pt x="10667" y="542543"/>
                </a:lnTo>
                <a:lnTo>
                  <a:pt x="228599" y="542543"/>
                </a:lnTo>
                <a:lnTo>
                  <a:pt x="228599" y="537971"/>
                </a:lnTo>
                <a:lnTo>
                  <a:pt x="234695" y="533399"/>
                </a:lnTo>
                <a:close/>
              </a:path>
              <a:path w="239395" h="542925">
                <a:moveTo>
                  <a:pt x="10667" y="542543"/>
                </a:moveTo>
                <a:lnTo>
                  <a:pt x="10667" y="537971"/>
                </a:lnTo>
                <a:lnTo>
                  <a:pt x="6095" y="533399"/>
                </a:lnTo>
                <a:lnTo>
                  <a:pt x="6095" y="542543"/>
                </a:lnTo>
                <a:lnTo>
                  <a:pt x="10667" y="542543"/>
                </a:lnTo>
                <a:close/>
              </a:path>
              <a:path w="239395" h="542925">
                <a:moveTo>
                  <a:pt x="234695" y="9143"/>
                </a:moveTo>
                <a:lnTo>
                  <a:pt x="228599" y="4571"/>
                </a:lnTo>
                <a:lnTo>
                  <a:pt x="228599" y="9143"/>
                </a:lnTo>
                <a:lnTo>
                  <a:pt x="234695" y="9143"/>
                </a:lnTo>
                <a:close/>
              </a:path>
              <a:path w="239395" h="542925">
                <a:moveTo>
                  <a:pt x="234695" y="533399"/>
                </a:moveTo>
                <a:lnTo>
                  <a:pt x="234695" y="9143"/>
                </a:lnTo>
                <a:lnTo>
                  <a:pt x="228599" y="9143"/>
                </a:lnTo>
                <a:lnTo>
                  <a:pt x="228599" y="533399"/>
                </a:lnTo>
                <a:lnTo>
                  <a:pt x="234695" y="533399"/>
                </a:lnTo>
                <a:close/>
              </a:path>
              <a:path w="239395" h="542925">
                <a:moveTo>
                  <a:pt x="234695" y="542543"/>
                </a:moveTo>
                <a:lnTo>
                  <a:pt x="234695" y="533399"/>
                </a:lnTo>
                <a:lnTo>
                  <a:pt x="228599" y="537971"/>
                </a:lnTo>
                <a:lnTo>
                  <a:pt x="228599" y="542543"/>
                </a:lnTo>
                <a:lnTo>
                  <a:pt x="234695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06895" y="3375659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399"/>
                </a:lnTo>
                <a:lnTo>
                  <a:pt x="228599" y="152399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00800" y="3371088"/>
            <a:ext cx="239395" cy="161925"/>
          </a:xfrm>
          <a:custGeom>
            <a:avLst/>
            <a:gdLst/>
            <a:ahLst/>
            <a:cxnLst/>
            <a:rect l="l" t="t" r="r" b="b"/>
            <a:pathLst>
              <a:path w="239395" h="161925">
                <a:moveTo>
                  <a:pt x="239267" y="161543"/>
                </a:moveTo>
                <a:lnTo>
                  <a:pt x="239267" y="0"/>
                </a:lnTo>
                <a:lnTo>
                  <a:pt x="0" y="0"/>
                </a:lnTo>
                <a:lnTo>
                  <a:pt x="0" y="161543"/>
                </a:lnTo>
                <a:lnTo>
                  <a:pt x="6095" y="161543"/>
                </a:lnTo>
                <a:lnTo>
                  <a:pt x="6095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28599" y="9143"/>
                </a:lnTo>
                <a:lnTo>
                  <a:pt x="228599" y="4571"/>
                </a:lnTo>
                <a:lnTo>
                  <a:pt x="234695" y="9143"/>
                </a:lnTo>
                <a:lnTo>
                  <a:pt x="234695" y="161543"/>
                </a:lnTo>
                <a:lnTo>
                  <a:pt x="239267" y="161543"/>
                </a:lnTo>
                <a:close/>
              </a:path>
              <a:path w="239395" h="161925">
                <a:moveTo>
                  <a:pt x="10667" y="9143"/>
                </a:moveTo>
                <a:lnTo>
                  <a:pt x="10667" y="4571"/>
                </a:lnTo>
                <a:lnTo>
                  <a:pt x="6095" y="9143"/>
                </a:lnTo>
                <a:lnTo>
                  <a:pt x="10667" y="9143"/>
                </a:lnTo>
                <a:close/>
              </a:path>
              <a:path w="239395" h="161925">
                <a:moveTo>
                  <a:pt x="10667" y="152399"/>
                </a:moveTo>
                <a:lnTo>
                  <a:pt x="10667" y="9143"/>
                </a:lnTo>
                <a:lnTo>
                  <a:pt x="6095" y="9143"/>
                </a:lnTo>
                <a:lnTo>
                  <a:pt x="6095" y="152399"/>
                </a:lnTo>
                <a:lnTo>
                  <a:pt x="10667" y="152399"/>
                </a:lnTo>
                <a:close/>
              </a:path>
              <a:path w="239395" h="161925">
                <a:moveTo>
                  <a:pt x="234695" y="152399"/>
                </a:moveTo>
                <a:lnTo>
                  <a:pt x="6095" y="152399"/>
                </a:lnTo>
                <a:lnTo>
                  <a:pt x="10667" y="156971"/>
                </a:lnTo>
                <a:lnTo>
                  <a:pt x="10667" y="161543"/>
                </a:lnTo>
                <a:lnTo>
                  <a:pt x="228599" y="161543"/>
                </a:lnTo>
                <a:lnTo>
                  <a:pt x="228599" y="156971"/>
                </a:lnTo>
                <a:lnTo>
                  <a:pt x="234695" y="152399"/>
                </a:lnTo>
                <a:close/>
              </a:path>
              <a:path w="239395" h="161925">
                <a:moveTo>
                  <a:pt x="10667" y="161543"/>
                </a:moveTo>
                <a:lnTo>
                  <a:pt x="10667" y="156971"/>
                </a:lnTo>
                <a:lnTo>
                  <a:pt x="6095" y="152399"/>
                </a:lnTo>
                <a:lnTo>
                  <a:pt x="6095" y="161543"/>
                </a:lnTo>
                <a:lnTo>
                  <a:pt x="10667" y="161543"/>
                </a:lnTo>
                <a:close/>
              </a:path>
              <a:path w="239395" h="161925">
                <a:moveTo>
                  <a:pt x="234695" y="9143"/>
                </a:moveTo>
                <a:lnTo>
                  <a:pt x="228599" y="4571"/>
                </a:lnTo>
                <a:lnTo>
                  <a:pt x="228599" y="9143"/>
                </a:lnTo>
                <a:lnTo>
                  <a:pt x="234695" y="9143"/>
                </a:lnTo>
                <a:close/>
              </a:path>
              <a:path w="239395" h="161925">
                <a:moveTo>
                  <a:pt x="234695" y="152399"/>
                </a:moveTo>
                <a:lnTo>
                  <a:pt x="234695" y="9143"/>
                </a:lnTo>
                <a:lnTo>
                  <a:pt x="228599" y="9143"/>
                </a:lnTo>
                <a:lnTo>
                  <a:pt x="228599" y="152399"/>
                </a:lnTo>
                <a:lnTo>
                  <a:pt x="234695" y="152399"/>
                </a:lnTo>
                <a:close/>
              </a:path>
              <a:path w="239395" h="161925">
                <a:moveTo>
                  <a:pt x="234695" y="161543"/>
                </a:moveTo>
                <a:lnTo>
                  <a:pt x="234695" y="152399"/>
                </a:lnTo>
                <a:lnTo>
                  <a:pt x="228599" y="156971"/>
                </a:lnTo>
                <a:lnTo>
                  <a:pt x="228599" y="161543"/>
                </a:lnTo>
                <a:lnTo>
                  <a:pt x="234695" y="161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722109" y="2577590"/>
            <a:ext cx="91503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50  50 50</a:t>
            </a:r>
            <a:r>
              <a:rPr dirty="0" sz="1400" spc="-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21095" y="2842259"/>
            <a:ext cx="228599" cy="22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15000" y="2837688"/>
            <a:ext cx="239395" cy="238125"/>
          </a:xfrm>
          <a:custGeom>
            <a:avLst/>
            <a:gdLst/>
            <a:ahLst/>
            <a:cxnLst/>
            <a:rect l="l" t="t" r="r" b="b"/>
            <a:pathLst>
              <a:path w="239395" h="238125">
                <a:moveTo>
                  <a:pt x="239267" y="237743"/>
                </a:moveTo>
                <a:lnTo>
                  <a:pt x="239267" y="0"/>
                </a:lnTo>
                <a:lnTo>
                  <a:pt x="0" y="0"/>
                </a:lnTo>
                <a:lnTo>
                  <a:pt x="0" y="237743"/>
                </a:lnTo>
                <a:lnTo>
                  <a:pt x="6095" y="237743"/>
                </a:lnTo>
                <a:lnTo>
                  <a:pt x="6095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28599" y="9143"/>
                </a:lnTo>
                <a:lnTo>
                  <a:pt x="228599" y="4571"/>
                </a:lnTo>
                <a:lnTo>
                  <a:pt x="234695" y="9143"/>
                </a:lnTo>
                <a:lnTo>
                  <a:pt x="234695" y="237743"/>
                </a:lnTo>
                <a:lnTo>
                  <a:pt x="239267" y="237743"/>
                </a:lnTo>
                <a:close/>
              </a:path>
              <a:path w="239395" h="238125">
                <a:moveTo>
                  <a:pt x="10667" y="9143"/>
                </a:moveTo>
                <a:lnTo>
                  <a:pt x="10667" y="4571"/>
                </a:lnTo>
                <a:lnTo>
                  <a:pt x="6095" y="9143"/>
                </a:lnTo>
                <a:lnTo>
                  <a:pt x="10667" y="9143"/>
                </a:lnTo>
                <a:close/>
              </a:path>
              <a:path w="239395" h="238125">
                <a:moveTo>
                  <a:pt x="10667" y="228599"/>
                </a:moveTo>
                <a:lnTo>
                  <a:pt x="10667" y="9143"/>
                </a:lnTo>
                <a:lnTo>
                  <a:pt x="6095" y="9143"/>
                </a:lnTo>
                <a:lnTo>
                  <a:pt x="6095" y="228599"/>
                </a:lnTo>
                <a:lnTo>
                  <a:pt x="10667" y="228599"/>
                </a:lnTo>
                <a:close/>
              </a:path>
              <a:path w="239395" h="238125">
                <a:moveTo>
                  <a:pt x="234695" y="228599"/>
                </a:moveTo>
                <a:lnTo>
                  <a:pt x="6095" y="228599"/>
                </a:lnTo>
                <a:lnTo>
                  <a:pt x="10667" y="233171"/>
                </a:lnTo>
                <a:lnTo>
                  <a:pt x="10667" y="237743"/>
                </a:lnTo>
                <a:lnTo>
                  <a:pt x="228599" y="237743"/>
                </a:lnTo>
                <a:lnTo>
                  <a:pt x="228599" y="233171"/>
                </a:lnTo>
                <a:lnTo>
                  <a:pt x="234695" y="228599"/>
                </a:lnTo>
                <a:close/>
              </a:path>
              <a:path w="239395" h="238125">
                <a:moveTo>
                  <a:pt x="10667" y="237743"/>
                </a:moveTo>
                <a:lnTo>
                  <a:pt x="10667" y="233171"/>
                </a:lnTo>
                <a:lnTo>
                  <a:pt x="6095" y="228599"/>
                </a:lnTo>
                <a:lnTo>
                  <a:pt x="6095" y="237743"/>
                </a:lnTo>
                <a:lnTo>
                  <a:pt x="10667" y="237743"/>
                </a:lnTo>
                <a:close/>
              </a:path>
              <a:path w="239395" h="238125">
                <a:moveTo>
                  <a:pt x="234695" y="9143"/>
                </a:moveTo>
                <a:lnTo>
                  <a:pt x="228599" y="4571"/>
                </a:lnTo>
                <a:lnTo>
                  <a:pt x="228599" y="9143"/>
                </a:lnTo>
                <a:lnTo>
                  <a:pt x="234695" y="9143"/>
                </a:lnTo>
                <a:close/>
              </a:path>
              <a:path w="239395" h="238125">
                <a:moveTo>
                  <a:pt x="234695" y="228599"/>
                </a:moveTo>
                <a:lnTo>
                  <a:pt x="234695" y="9143"/>
                </a:lnTo>
                <a:lnTo>
                  <a:pt x="228599" y="9143"/>
                </a:lnTo>
                <a:lnTo>
                  <a:pt x="228599" y="228599"/>
                </a:lnTo>
                <a:lnTo>
                  <a:pt x="234695" y="228599"/>
                </a:lnTo>
                <a:close/>
              </a:path>
              <a:path w="239395" h="238125">
                <a:moveTo>
                  <a:pt x="234695" y="237743"/>
                </a:moveTo>
                <a:lnTo>
                  <a:pt x="234695" y="228599"/>
                </a:lnTo>
                <a:lnTo>
                  <a:pt x="228599" y="233171"/>
                </a:lnTo>
                <a:lnTo>
                  <a:pt x="228599" y="237743"/>
                </a:lnTo>
                <a:lnTo>
                  <a:pt x="234695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49695" y="2842259"/>
            <a:ext cx="228599" cy="38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43600" y="2837688"/>
            <a:ext cx="239395" cy="390525"/>
          </a:xfrm>
          <a:custGeom>
            <a:avLst/>
            <a:gdLst/>
            <a:ahLst/>
            <a:cxnLst/>
            <a:rect l="l" t="t" r="r" b="b"/>
            <a:pathLst>
              <a:path w="239395" h="390525">
                <a:moveTo>
                  <a:pt x="239267" y="390143"/>
                </a:moveTo>
                <a:lnTo>
                  <a:pt x="239267" y="0"/>
                </a:lnTo>
                <a:lnTo>
                  <a:pt x="0" y="0"/>
                </a:lnTo>
                <a:lnTo>
                  <a:pt x="0" y="390143"/>
                </a:lnTo>
                <a:lnTo>
                  <a:pt x="6095" y="390143"/>
                </a:lnTo>
                <a:lnTo>
                  <a:pt x="6095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28599" y="9143"/>
                </a:lnTo>
                <a:lnTo>
                  <a:pt x="228599" y="4571"/>
                </a:lnTo>
                <a:lnTo>
                  <a:pt x="234695" y="9143"/>
                </a:lnTo>
                <a:lnTo>
                  <a:pt x="234695" y="390143"/>
                </a:lnTo>
                <a:lnTo>
                  <a:pt x="239267" y="390143"/>
                </a:lnTo>
                <a:close/>
              </a:path>
              <a:path w="239395" h="390525">
                <a:moveTo>
                  <a:pt x="10667" y="9143"/>
                </a:moveTo>
                <a:lnTo>
                  <a:pt x="10667" y="4571"/>
                </a:lnTo>
                <a:lnTo>
                  <a:pt x="6095" y="9143"/>
                </a:lnTo>
                <a:lnTo>
                  <a:pt x="10667" y="9143"/>
                </a:lnTo>
                <a:close/>
              </a:path>
              <a:path w="239395" h="390525">
                <a:moveTo>
                  <a:pt x="10667" y="380999"/>
                </a:moveTo>
                <a:lnTo>
                  <a:pt x="10667" y="9143"/>
                </a:lnTo>
                <a:lnTo>
                  <a:pt x="6095" y="9143"/>
                </a:lnTo>
                <a:lnTo>
                  <a:pt x="6095" y="380999"/>
                </a:lnTo>
                <a:lnTo>
                  <a:pt x="10667" y="380999"/>
                </a:lnTo>
                <a:close/>
              </a:path>
              <a:path w="239395" h="390525">
                <a:moveTo>
                  <a:pt x="234695" y="380999"/>
                </a:moveTo>
                <a:lnTo>
                  <a:pt x="6095" y="380999"/>
                </a:lnTo>
                <a:lnTo>
                  <a:pt x="10667" y="385571"/>
                </a:lnTo>
                <a:lnTo>
                  <a:pt x="10667" y="390143"/>
                </a:lnTo>
                <a:lnTo>
                  <a:pt x="228599" y="390143"/>
                </a:lnTo>
                <a:lnTo>
                  <a:pt x="228599" y="385571"/>
                </a:lnTo>
                <a:lnTo>
                  <a:pt x="234695" y="380999"/>
                </a:lnTo>
                <a:close/>
              </a:path>
              <a:path w="239395" h="390525">
                <a:moveTo>
                  <a:pt x="10667" y="390143"/>
                </a:moveTo>
                <a:lnTo>
                  <a:pt x="10667" y="385571"/>
                </a:lnTo>
                <a:lnTo>
                  <a:pt x="6095" y="380999"/>
                </a:lnTo>
                <a:lnTo>
                  <a:pt x="6095" y="390143"/>
                </a:lnTo>
                <a:lnTo>
                  <a:pt x="10667" y="390143"/>
                </a:lnTo>
                <a:close/>
              </a:path>
              <a:path w="239395" h="390525">
                <a:moveTo>
                  <a:pt x="234695" y="9143"/>
                </a:moveTo>
                <a:lnTo>
                  <a:pt x="228599" y="4571"/>
                </a:lnTo>
                <a:lnTo>
                  <a:pt x="228599" y="9143"/>
                </a:lnTo>
                <a:lnTo>
                  <a:pt x="234695" y="9143"/>
                </a:lnTo>
                <a:close/>
              </a:path>
              <a:path w="239395" h="390525">
                <a:moveTo>
                  <a:pt x="234695" y="380999"/>
                </a:moveTo>
                <a:lnTo>
                  <a:pt x="234695" y="9143"/>
                </a:lnTo>
                <a:lnTo>
                  <a:pt x="228599" y="9143"/>
                </a:lnTo>
                <a:lnTo>
                  <a:pt x="228599" y="380999"/>
                </a:lnTo>
                <a:lnTo>
                  <a:pt x="234695" y="380999"/>
                </a:lnTo>
                <a:close/>
              </a:path>
              <a:path w="239395" h="390525">
                <a:moveTo>
                  <a:pt x="234695" y="390143"/>
                </a:moveTo>
                <a:lnTo>
                  <a:pt x="234695" y="380999"/>
                </a:lnTo>
                <a:lnTo>
                  <a:pt x="228599" y="385571"/>
                </a:lnTo>
                <a:lnTo>
                  <a:pt x="228599" y="390143"/>
                </a:lnTo>
                <a:lnTo>
                  <a:pt x="234695" y="390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78295" y="2842259"/>
            <a:ext cx="228599" cy="152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72200" y="2837688"/>
            <a:ext cx="239395" cy="161925"/>
          </a:xfrm>
          <a:custGeom>
            <a:avLst/>
            <a:gdLst/>
            <a:ahLst/>
            <a:cxnLst/>
            <a:rect l="l" t="t" r="r" b="b"/>
            <a:pathLst>
              <a:path w="239395" h="161925">
                <a:moveTo>
                  <a:pt x="239267" y="161543"/>
                </a:moveTo>
                <a:lnTo>
                  <a:pt x="239267" y="0"/>
                </a:lnTo>
                <a:lnTo>
                  <a:pt x="0" y="0"/>
                </a:lnTo>
                <a:lnTo>
                  <a:pt x="0" y="161543"/>
                </a:lnTo>
                <a:lnTo>
                  <a:pt x="6095" y="161543"/>
                </a:lnTo>
                <a:lnTo>
                  <a:pt x="6095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28599" y="9143"/>
                </a:lnTo>
                <a:lnTo>
                  <a:pt x="228599" y="4571"/>
                </a:lnTo>
                <a:lnTo>
                  <a:pt x="234695" y="9143"/>
                </a:lnTo>
                <a:lnTo>
                  <a:pt x="234695" y="161543"/>
                </a:lnTo>
                <a:lnTo>
                  <a:pt x="239267" y="161543"/>
                </a:lnTo>
                <a:close/>
              </a:path>
              <a:path w="239395" h="161925">
                <a:moveTo>
                  <a:pt x="10667" y="9143"/>
                </a:moveTo>
                <a:lnTo>
                  <a:pt x="10667" y="4571"/>
                </a:lnTo>
                <a:lnTo>
                  <a:pt x="6095" y="9143"/>
                </a:lnTo>
                <a:lnTo>
                  <a:pt x="10667" y="9143"/>
                </a:lnTo>
                <a:close/>
              </a:path>
              <a:path w="239395" h="161925">
                <a:moveTo>
                  <a:pt x="10667" y="152399"/>
                </a:moveTo>
                <a:lnTo>
                  <a:pt x="10667" y="9143"/>
                </a:lnTo>
                <a:lnTo>
                  <a:pt x="6095" y="9143"/>
                </a:lnTo>
                <a:lnTo>
                  <a:pt x="6095" y="152399"/>
                </a:lnTo>
                <a:lnTo>
                  <a:pt x="10667" y="152399"/>
                </a:lnTo>
                <a:close/>
              </a:path>
              <a:path w="239395" h="161925">
                <a:moveTo>
                  <a:pt x="234695" y="152399"/>
                </a:moveTo>
                <a:lnTo>
                  <a:pt x="6095" y="152399"/>
                </a:lnTo>
                <a:lnTo>
                  <a:pt x="10667" y="156971"/>
                </a:lnTo>
                <a:lnTo>
                  <a:pt x="10667" y="161543"/>
                </a:lnTo>
                <a:lnTo>
                  <a:pt x="228599" y="161543"/>
                </a:lnTo>
                <a:lnTo>
                  <a:pt x="228599" y="156971"/>
                </a:lnTo>
                <a:lnTo>
                  <a:pt x="234695" y="152399"/>
                </a:lnTo>
                <a:close/>
              </a:path>
              <a:path w="239395" h="161925">
                <a:moveTo>
                  <a:pt x="10667" y="161543"/>
                </a:moveTo>
                <a:lnTo>
                  <a:pt x="10667" y="156971"/>
                </a:lnTo>
                <a:lnTo>
                  <a:pt x="6095" y="152399"/>
                </a:lnTo>
                <a:lnTo>
                  <a:pt x="6095" y="161543"/>
                </a:lnTo>
                <a:lnTo>
                  <a:pt x="10667" y="161543"/>
                </a:lnTo>
                <a:close/>
              </a:path>
              <a:path w="239395" h="161925">
                <a:moveTo>
                  <a:pt x="234695" y="9143"/>
                </a:moveTo>
                <a:lnTo>
                  <a:pt x="228599" y="4571"/>
                </a:lnTo>
                <a:lnTo>
                  <a:pt x="228599" y="9143"/>
                </a:lnTo>
                <a:lnTo>
                  <a:pt x="234695" y="9143"/>
                </a:lnTo>
                <a:close/>
              </a:path>
              <a:path w="239395" h="161925">
                <a:moveTo>
                  <a:pt x="234695" y="152399"/>
                </a:moveTo>
                <a:lnTo>
                  <a:pt x="234695" y="9143"/>
                </a:lnTo>
                <a:lnTo>
                  <a:pt x="228599" y="9143"/>
                </a:lnTo>
                <a:lnTo>
                  <a:pt x="228599" y="152399"/>
                </a:lnTo>
                <a:lnTo>
                  <a:pt x="234695" y="152399"/>
                </a:lnTo>
                <a:close/>
              </a:path>
              <a:path w="239395" h="161925">
                <a:moveTo>
                  <a:pt x="234695" y="161543"/>
                </a:moveTo>
                <a:lnTo>
                  <a:pt x="234695" y="152399"/>
                </a:lnTo>
                <a:lnTo>
                  <a:pt x="228599" y="156971"/>
                </a:lnTo>
                <a:lnTo>
                  <a:pt x="228599" y="161543"/>
                </a:lnTo>
                <a:lnTo>
                  <a:pt x="234695" y="161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06895" y="2842259"/>
            <a:ext cx="228599" cy="533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00800" y="2837688"/>
            <a:ext cx="239395" cy="542925"/>
          </a:xfrm>
          <a:custGeom>
            <a:avLst/>
            <a:gdLst/>
            <a:ahLst/>
            <a:cxnLst/>
            <a:rect l="l" t="t" r="r" b="b"/>
            <a:pathLst>
              <a:path w="239395" h="542925">
                <a:moveTo>
                  <a:pt x="239267" y="542543"/>
                </a:moveTo>
                <a:lnTo>
                  <a:pt x="239267" y="0"/>
                </a:lnTo>
                <a:lnTo>
                  <a:pt x="0" y="0"/>
                </a:lnTo>
                <a:lnTo>
                  <a:pt x="0" y="542543"/>
                </a:lnTo>
                <a:lnTo>
                  <a:pt x="6095" y="542543"/>
                </a:lnTo>
                <a:lnTo>
                  <a:pt x="6095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28599" y="9143"/>
                </a:lnTo>
                <a:lnTo>
                  <a:pt x="228599" y="4571"/>
                </a:lnTo>
                <a:lnTo>
                  <a:pt x="234695" y="9143"/>
                </a:lnTo>
                <a:lnTo>
                  <a:pt x="234695" y="542543"/>
                </a:lnTo>
                <a:lnTo>
                  <a:pt x="239267" y="542543"/>
                </a:lnTo>
                <a:close/>
              </a:path>
              <a:path w="239395" h="542925">
                <a:moveTo>
                  <a:pt x="10667" y="9143"/>
                </a:moveTo>
                <a:lnTo>
                  <a:pt x="10667" y="4571"/>
                </a:lnTo>
                <a:lnTo>
                  <a:pt x="6095" y="9143"/>
                </a:lnTo>
                <a:lnTo>
                  <a:pt x="10667" y="9143"/>
                </a:lnTo>
                <a:close/>
              </a:path>
              <a:path w="239395" h="542925">
                <a:moveTo>
                  <a:pt x="10667" y="533399"/>
                </a:moveTo>
                <a:lnTo>
                  <a:pt x="10667" y="9143"/>
                </a:lnTo>
                <a:lnTo>
                  <a:pt x="6095" y="9143"/>
                </a:lnTo>
                <a:lnTo>
                  <a:pt x="6095" y="533399"/>
                </a:lnTo>
                <a:lnTo>
                  <a:pt x="10667" y="533399"/>
                </a:lnTo>
                <a:close/>
              </a:path>
              <a:path w="239395" h="542925">
                <a:moveTo>
                  <a:pt x="234695" y="533399"/>
                </a:moveTo>
                <a:lnTo>
                  <a:pt x="6095" y="533399"/>
                </a:lnTo>
                <a:lnTo>
                  <a:pt x="10667" y="537971"/>
                </a:lnTo>
                <a:lnTo>
                  <a:pt x="10667" y="542543"/>
                </a:lnTo>
                <a:lnTo>
                  <a:pt x="228599" y="542543"/>
                </a:lnTo>
                <a:lnTo>
                  <a:pt x="228599" y="537971"/>
                </a:lnTo>
                <a:lnTo>
                  <a:pt x="234695" y="533399"/>
                </a:lnTo>
                <a:close/>
              </a:path>
              <a:path w="239395" h="542925">
                <a:moveTo>
                  <a:pt x="10667" y="542543"/>
                </a:moveTo>
                <a:lnTo>
                  <a:pt x="10667" y="537971"/>
                </a:lnTo>
                <a:lnTo>
                  <a:pt x="6095" y="533399"/>
                </a:lnTo>
                <a:lnTo>
                  <a:pt x="6095" y="542543"/>
                </a:lnTo>
                <a:lnTo>
                  <a:pt x="10667" y="542543"/>
                </a:lnTo>
                <a:close/>
              </a:path>
              <a:path w="239395" h="542925">
                <a:moveTo>
                  <a:pt x="234695" y="9143"/>
                </a:moveTo>
                <a:lnTo>
                  <a:pt x="228599" y="4571"/>
                </a:lnTo>
                <a:lnTo>
                  <a:pt x="228599" y="9143"/>
                </a:lnTo>
                <a:lnTo>
                  <a:pt x="234695" y="9143"/>
                </a:lnTo>
                <a:close/>
              </a:path>
              <a:path w="239395" h="542925">
                <a:moveTo>
                  <a:pt x="234695" y="533399"/>
                </a:moveTo>
                <a:lnTo>
                  <a:pt x="234695" y="9143"/>
                </a:lnTo>
                <a:lnTo>
                  <a:pt x="228599" y="9143"/>
                </a:lnTo>
                <a:lnTo>
                  <a:pt x="228599" y="533399"/>
                </a:lnTo>
                <a:lnTo>
                  <a:pt x="234695" y="533399"/>
                </a:lnTo>
                <a:close/>
              </a:path>
              <a:path w="239395" h="542925">
                <a:moveTo>
                  <a:pt x="234695" y="542543"/>
                </a:moveTo>
                <a:lnTo>
                  <a:pt x="234695" y="533399"/>
                </a:lnTo>
                <a:lnTo>
                  <a:pt x="228599" y="537971"/>
                </a:lnTo>
                <a:lnTo>
                  <a:pt x="228599" y="542543"/>
                </a:lnTo>
                <a:lnTo>
                  <a:pt x="234695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207510" y="3568190"/>
            <a:ext cx="779145" cy="568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220345" algn="l"/>
                <a:tab pos="443230" algn="l"/>
                <a:tab pos="664210" algn="l"/>
              </a:tabLst>
            </a:pPr>
            <a:r>
              <a:rPr dirty="0" sz="1400">
                <a:latin typeface="Times New Roman"/>
                <a:cs typeface="Times New Roman"/>
              </a:rPr>
              <a:t>1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2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3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 algn="ctr" marR="52069">
              <a:lnSpc>
                <a:spcPct val="100000"/>
              </a:lnSpc>
              <a:spcBef>
                <a:spcPts val="710"/>
              </a:spcBef>
            </a:pPr>
            <a:r>
              <a:rPr dirty="0" sz="1600" spc="-5">
                <a:latin typeface="Times New Roman"/>
                <a:cs typeface="Times New Roman"/>
              </a:rPr>
              <a:t>(d)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002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  <p:sp>
        <p:nvSpPr>
          <p:cNvPr id="37" name="object 37"/>
          <p:cNvSpPr txBox="1"/>
          <p:nvPr/>
        </p:nvSpPr>
        <p:spPr>
          <a:xfrm>
            <a:off x="5798309" y="3568190"/>
            <a:ext cx="779145" cy="492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220345" algn="l"/>
                <a:tab pos="443230" algn="l"/>
                <a:tab pos="664210" algn="l"/>
              </a:tabLst>
            </a:pPr>
            <a:r>
              <a:rPr dirty="0" sz="1400">
                <a:latin typeface="Times New Roman"/>
                <a:cs typeface="Times New Roman"/>
              </a:rPr>
              <a:t>1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2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3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 algn="ctr" marR="64135">
              <a:lnSpc>
                <a:spcPct val="100000"/>
              </a:lnSpc>
              <a:spcBef>
                <a:spcPts val="110"/>
              </a:spcBef>
            </a:pPr>
            <a:r>
              <a:rPr dirty="0" sz="1600" spc="-5">
                <a:latin typeface="Times New Roman"/>
                <a:cs typeface="Times New Roman"/>
              </a:rPr>
              <a:t>(e)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47618" y="5099555"/>
            <a:ext cx="1979295" cy="724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50">
                <a:latin typeface="Times New Roman"/>
                <a:cs typeface="Times New Roman"/>
              </a:rPr>
              <a:t>no</a:t>
            </a:r>
            <a:r>
              <a:rPr dirty="0" sz="2050" spc="-250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Times New Roman"/>
                <a:cs typeface="Times New Roman"/>
              </a:rPr>
              <a:t>synch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50">
                <a:latin typeface="Times New Roman"/>
                <a:cs typeface="Times New Roman"/>
              </a:rPr>
              <a:t>but load</a:t>
            </a:r>
            <a:r>
              <a:rPr dirty="0" sz="2050" spc="-34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imbalance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2646" y="4765799"/>
            <a:ext cx="287020" cy="33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50" spc="5">
                <a:latin typeface="Times New Roman"/>
                <a:cs typeface="Times New Roman"/>
              </a:rPr>
              <a:t>4</a:t>
            </a:r>
            <a:r>
              <a:rPr dirty="0" sz="205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12211" y="4735066"/>
            <a:ext cx="101600" cy="20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i="1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50666" y="4563108"/>
            <a:ext cx="1602740" cy="33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9725" algn="l"/>
              </a:tabLst>
            </a:pPr>
            <a:r>
              <a:rPr dirty="0" sz="2050" i="1">
                <a:latin typeface="Times New Roman"/>
                <a:cs typeface="Times New Roman"/>
              </a:rPr>
              <a:t>S	</a:t>
            </a:r>
            <a:r>
              <a:rPr dirty="0" sz="2050">
                <a:latin typeface="Symbol"/>
                <a:cs typeface="Symbol"/>
              </a:rPr>
              <a:t></a:t>
            </a:r>
            <a:r>
              <a:rPr dirty="0" sz="2050">
                <a:latin typeface="Times New Roman"/>
                <a:cs typeface="Times New Roman"/>
              </a:rPr>
              <a:t> </a:t>
            </a:r>
            <a:r>
              <a:rPr dirty="0" baseline="35230" sz="3075" u="sng">
                <a:latin typeface="Times New Roman"/>
                <a:cs typeface="Times New Roman"/>
              </a:rPr>
              <a:t>100 </a:t>
            </a:r>
            <a:r>
              <a:rPr dirty="0" sz="2050">
                <a:latin typeface="Symbol"/>
                <a:cs typeface="Symbol"/>
              </a:rPr>
              <a:t></a:t>
            </a:r>
            <a:r>
              <a:rPr dirty="0" sz="2050" spc="-150">
                <a:latin typeface="Times New Roman"/>
                <a:cs typeface="Times New Roman"/>
              </a:rPr>
              <a:t> </a:t>
            </a:r>
            <a:r>
              <a:rPr dirty="0" sz="2050" spc="-20">
                <a:latin typeface="Times New Roman"/>
                <a:cs typeface="Times New Roman"/>
              </a:rPr>
              <a:t>2.5,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83425" y="5011572"/>
            <a:ext cx="1527175" cy="776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6699"/>
              </a:lnSpc>
            </a:pPr>
            <a:r>
              <a:rPr dirty="0" sz="1950" spc="5">
                <a:latin typeface="Times New Roman"/>
                <a:cs typeface="Times New Roman"/>
              </a:rPr>
              <a:t>load</a:t>
            </a:r>
            <a:r>
              <a:rPr dirty="0" sz="1950" spc="-22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imbalance  </a:t>
            </a:r>
            <a:r>
              <a:rPr dirty="0" sz="1950" spc="5">
                <a:latin typeface="Times New Roman"/>
                <a:cs typeface="Times New Roman"/>
              </a:rPr>
              <a:t>and synch</a:t>
            </a:r>
            <a:r>
              <a:rPr dirty="0" sz="1950" spc="-34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cost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68641" y="4769356"/>
            <a:ext cx="276225" cy="320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5">
                <a:latin typeface="Times New Roman"/>
                <a:cs typeface="Times New Roman"/>
              </a:rPr>
              <a:t>5</a:t>
            </a:r>
            <a:r>
              <a:rPr dirty="0" sz="1950" spc="1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46493" y="4738368"/>
            <a:ext cx="9906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i="1">
                <a:latin typeface="Times New Roman"/>
                <a:cs typeface="Times New Roman"/>
              </a:rPr>
              <a:t>p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91045" y="4574284"/>
            <a:ext cx="1548765" cy="320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7660" algn="l"/>
              </a:tabLst>
            </a:pPr>
            <a:r>
              <a:rPr dirty="0" sz="1950" spc="10" i="1">
                <a:latin typeface="Times New Roman"/>
                <a:cs typeface="Times New Roman"/>
              </a:rPr>
              <a:t>S	</a:t>
            </a:r>
            <a:r>
              <a:rPr dirty="0" sz="1950" spc="15">
                <a:latin typeface="Symbol"/>
                <a:cs typeface="Symbol"/>
              </a:rPr>
              <a:t>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baseline="35612" sz="2925" spc="15" u="sng">
                <a:latin typeface="Times New Roman"/>
                <a:cs typeface="Times New Roman"/>
              </a:rPr>
              <a:t>100 </a:t>
            </a:r>
            <a:r>
              <a:rPr dirty="0" sz="1950" spc="15">
                <a:latin typeface="Symbol"/>
                <a:cs typeface="Symbol"/>
              </a:rPr>
              <a:t></a:t>
            </a:r>
            <a:r>
              <a:rPr dirty="0" sz="1950" spc="-13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2.0,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8010">
              <a:lnSpc>
                <a:spcPct val="100000"/>
              </a:lnSpc>
            </a:pPr>
            <a:r>
              <a:rPr dirty="0" sz="4400" spc="-5"/>
              <a:t>What Is “Good”</a:t>
            </a:r>
            <a:r>
              <a:rPr dirty="0" sz="4400" spc="-40"/>
              <a:t> </a:t>
            </a:r>
            <a:r>
              <a:rPr dirty="0" sz="4400" spc="-5"/>
              <a:t>Speedup?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941067"/>
            <a:ext cx="3655060" cy="2497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800" i="1">
                <a:latin typeface="Arial"/>
                <a:cs typeface="Arial"/>
              </a:rPr>
              <a:t>Linear</a:t>
            </a:r>
            <a:r>
              <a:rPr dirty="0" sz="2800" spc="-75" i="1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speedup: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800" i="1">
                <a:latin typeface="Arial"/>
                <a:cs typeface="Arial"/>
              </a:rPr>
              <a:t>Super</a:t>
            </a:r>
            <a:r>
              <a:rPr dirty="0" sz="2800">
                <a:latin typeface="Arial"/>
                <a:cs typeface="Arial"/>
              </a:rPr>
              <a:t>linear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speedup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800" i="1">
                <a:latin typeface="Arial"/>
                <a:cs typeface="Arial"/>
              </a:rPr>
              <a:t>Sub-linear</a:t>
            </a:r>
            <a:r>
              <a:rPr dirty="0" sz="2800" spc="-80" i="1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speedup: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002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58" y="716787"/>
            <a:ext cx="2264410" cy="6991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5"/>
              <a:t>Speedup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419855" y="2743200"/>
            <a:ext cx="172720" cy="1143000"/>
          </a:xfrm>
          <a:custGeom>
            <a:avLst/>
            <a:gdLst/>
            <a:ahLst/>
            <a:cxnLst/>
            <a:rect l="l" t="t" r="r" b="b"/>
            <a:pathLst>
              <a:path w="172720" h="1143000">
                <a:moveTo>
                  <a:pt x="172211" y="172211"/>
                </a:moveTo>
                <a:lnTo>
                  <a:pt x="85343" y="0"/>
                </a:lnTo>
                <a:lnTo>
                  <a:pt x="0" y="172211"/>
                </a:lnTo>
                <a:lnTo>
                  <a:pt x="57911" y="172211"/>
                </a:lnTo>
                <a:lnTo>
                  <a:pt x="57911" y="143255"/>
                </a:lnTo>
                <a:lnTo>
                  <a:pt x="114299" y="143255"/>
                </a:lnTo>
                <a:lnTo>
                  <a:pt x="114299" y="172211"/>
                </a:lnTo>
                <a:lnTo>
                  <a:pt x="172211" y="172211"/>
                </a:lnTo>
                <a:close/>
              </a:path>
              <a:path w="172720" h="1143000">
                <a:moveTo>
                  <a:pt x="114299" y="172211"/>
                </a:moveTo>
                <a:lnTo>
                  <a:pt x="114299" y="143255"/>
                </a:lnTo>
                <a:lnTo>
                  <a:pt x="57911" y="143255"/>
                </a:lnTo>
                <a:lnTo>
                  <a:pt x="57911" y="172211"/>
                </a:lnTo>
                <a:lnTo>
                  <a:pt x="114299" y="172211"/>
                </a:lnTo>
                <a:close/>
              </a:path>
              <a:path w="172720" h="1143000">
                <a:moveTo>
                  <a:pt x="114299" y="1142999"/>
                </a:moveTo>
                <a:lnTo>
                  <a:pt x="114299" y="172211"/>
                </a:lnTo>
                <a:lnTo>
                  <a:pt x="57911" y="172211"/>
                </a:lnTo>
                <a:lnTo>
                  <a:pt x="57911" y="1142999"/>
                </a:lnTo>
                <a:lnTo>
                  <a:pt x="114299" y="1142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59939" y="2700018"/>
            <a:ext cx="1190625" cy="454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p</a:t>
            </a:r>
            <a:r>
              <a:rPr dirty="0" sz="2800" spc="-15">
                <a:latin typeface="Times New Roman"/>
                <a:cs typeface="Times New Roman"/>
              </a:rPr>
              <a:t>ee</a:t>
            </a:r>
            <a:r>
              <a:rPr dirty="0" sz="2800">
                <a:latin typeface="Times New Roman"/>
                <a:cs typeface="Times New Roman"/>
              </a:rPr>
              <a:t>du</a:t>
            </a:r>
            <a:r>
              <a:rPr dirty="0" sz="2800" spc="-5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1137" y="3869435"/>
            <a:ext cx="55880" cy="17145"/>
          </a:xfrm>
          <a:custGeom>
            <a:avLst/>
            <a:gdLst/>
            <a:ahLst/>
            <a:cxnLst/>
            <a:rect l="l" t="t" r="r" b="b"/>
            <a:pathLst>
              <a:path w="55879" h="17145">
                <a:moveTo>
                  <a:pt x="55392" y="16763"/>
                </a:moveTo>
                <a:lnTo>
                  <a:pt x="50290" y="0"/>
                </a:lnTo>
                <a:lnTo>
                  <a:pt x="0" y="16763"/>
                </a:lnTo>
                <a:lnTo>
                  <a:pt x="55392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06246" y="2959607"/>
            <a:ext cx="852805" cy="927100"/>
          </a:xfrm>
          <a:custGeom>
            <a:avLst/>
            <a:gdLst/>
            <a:ahLst/>
            <a:cxnLst/>
            <a:rect l="l" t="t" r="r" b="b"/>
            <a:pathLst>
              <a:path w="852804" h="927100">
                <a:moveTo>
                  <a:pt x="852592" y="25907"/>
                </a:moveTo>
                <a:lnTo>
                  <a:pt x="823637" y="0"/>
                </a:lnTo>
                <a:lnTo>
                  <a:pt x="0" y="926591"/>
                </a:lnTo>
                <a:lnTo>
                  <a:pt x="51985" y="926591"/>
                </a:lnTo>
                <a:lnTo>
                  <a:pt x="852592" y="25907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6000" y="3867911"/>
            <a:ext cx="533400" cy="18415"/>
          </a:xfrm>
          <a:custGeom>
            <a:avLst/>
            <a:gdLst/>
            <a:ahLst/>
            <a:cxnLst/>
            <a:rect l="l" t="t" r="r" b="b"/>
            <a:pathLst>
              <a:path w="533400" h="18414">
                <a:moveTo>
                  <a:pt x="0" y="18287"/>
                </a:moveTo>
                <a:lnTo>
                  <a:pt x="533399" y="18287"/>
                </a:lnTo>
                <a:lnTo>
                  <a:pt x="533399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30634" y="3870959"/>
            <a:ext cx="37465" cy="15240"/>
          </a:xfrm>
          <a:custGeom>
            <a:avLst/>
            <a:gdLst/>
            <a:ahLst/>
            <a:cxnLst/>
            <a:rect l="l" t="t" r="r" b="b"/>
            <a:pathLst>
              <a:path w="37465" h="15239">
                <a:moveTo>
                  <a:pt x="36865" y="15239"/>
                </a:moveTo>
                <a:lnTo>
                  <a:pt x="9434" y="0"/>
                </a:lnTo>
                <a:lnTo>
                  <a:pt x="0" y="15239"/>
                </a:lnTo>
                <a:lnTo>
                  <a:pt x="3686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63532" y="2590800"/>
            <a:ext cx="384175" cy="1295400"/>
          </a:xfrm>
          <a:custGeom>
            <a:avLst/>
            <a:gdLst/>
            <a:ahLst/>
            <a:cxnLst/>
            <a:rect l="l" t="t" r="r" b="b"/>
            <a:pathLst>
              <a:path w="384175" h="1295400">
                <a:moveTo>
                  <a:pt x="345499" y="603503"/>
                </a:moveTo>
                <a:lnTo>
                  <a:pt x="345499" y="298703"/>
                </a:lnTo>
                <a:lnTo>
                  <a:pt x="342451" y="359663"/>
                </a:lnTo>
                <a:lnTo>
                  <a:pt x="333307" y="457199"/>
                </a:lnTo>
                <a:lnTo>
                  <a:pt x="327211" y="490727"/>
                </a:lnTo>
                <a:lnTo>
                  <a:pt x="322639" y="524255"/>
                </a:lnTo>
                <a:lnTo>
                  <a:pt x="299779" y="630935"/>
                </a:lnTo>
                <a:lnTo>
                  <a:pt x="289111" y="667511"/>
                </a:lnTo>
                <a:lnTo>
                  <a:pt x="278443" y="705611"/>
                </a:lnTo>
                <a:lnTo>
                  <a:pt x="266251" y="743711"/>
                </a:lnTo>
                <a:lnTo>
                  <a:pt x="238819" y="822959"/>
                </a:lnTo>
                <a:lnTo>
                  <a:pt x="222055" y="864107"/>
                </a:lnTo>
                <a:lnTo>
                  <a:pt x="205291" y="906779"/>
                </a:lnTo>
                <a:lnTo>
                  <a:pt x="185479" y="949451"/>
                </a:lnTo>
                <a:lnTo>
                  <a:pt x="165667" y="993647"/>
                </a:lnTo>
                <a:lnTo>
                  <a:pt x="142807" y="1039367"/>
                </a:lnTo>
                <a:lnTo>
                  <a:pt x="118423" y="1086611"/>
                </a:lnTo>
                <a:lnTo>
                  <a:pt x="65083" y="1184147"/>
                </a:lnTo>
                <a:lnTo>
                  <a:pt x="36127" y="1234439"/>
                </a:lnTo>
                <a:lnTo>
                  <a:pt x="5647" y="1286255"/>
                </a:lnTo>
                <a:lnTo>
                  <a:pt x="0" y="1295399"/>
                </a:lnTo>
                <a:lnTo>
                  <a:pt x="44240" y="1295399"/>
                </a:lnTo>
                <a:lnTo>
                  <a:pt x="69655" y="1254251"/>
                </a:lnTo>
                <a:lnTo>
                  <a:pt x="126043" y="1153667"/>
                </a:lnTo>
                <a:lnTo>
                  <a:pt x="151951" y="1104899"/>
                </a:lnTo>
                <a:lnTo>
                  <a:pt x="176335" y="1057655"/>
                </a:lnTo>
                <a:lnTo>
                  <a:pt x="220531" y="966215"/>
                </a:lnTo>
                <a:lnTo>
                  <a:pt x="240343" y="922019"/>
                </a:lnTo>
                <a:lnTo>
                  <a:pt x="273871" y="836675"/>
                </a:lnTo>
                <a:lnTo>
                  <a:pt x="289111" y="795527"/>
                </a:lnTo>
                <a:lnTo>
                  <a:pt x="302827" y="755903"/>
                </a:lnTo>
                <a:lnTo>
                  <a:pt x="315019" y="716279"/>
                </a:lnTo>
                <a:lnTo>
                  <a:pt x="336355" y="640079"/>
                </a:lnTo>
                <a:lnTo>
                  <a:pt x="345499" y="603503"/>
                </a:lnTo>
                <a:close/>
              </a:path>
              <a:path w="384175" h="1295400">
                <a:moveTo>
                  <a:pt x="383599" y="300227"/>
                </a:moveTo>
                <a:lnTo>
                  <a:pt x="383599" y="237743"/>
                </a:lnTo>
                <a:lnTo>
                  <a:pt x="380551" y="117347"/>
                </a:lnTo>
                <a:lnTo>
                  <a:pt x="377503" y="57911"/>
                </a:lnTo>
                <a:lnTo>
                  <a:pt x="372931" y="0"/>
                </a:lnTo>
                <a:lnTo>
                  <a:pt x="334831" y="1523"/>
                </a:lnTo>
                <a:lnTo>
                  <a:pt x="339403" y="59435"/>
                </a:lnTo>
                <a:lnTo>
                  <a:pt x="342451" y="118871"/>
                </a:lnTo>
                <a:lnTo>
                  <a:pt x="345499" y="237743"/>
                </a:lnTo>
                <a:lnTo>
                  <a:pt x="345499" y="603503"/>
                </a:lnTo>
                <a:lnTo>
                  <a:pt x="353119" y="566927"/>
                </a:lnTo>
                <a:lnTo>
                  <a:pt x="365311" y="496823"/>
                </a:lnTo>
                <a:lnTo>
                  <a:pt x="374455" y="428243"/>
                </a:lnTo>
                <a:lnTo>
                  <a:pt x="380551" y="362711"/>
                </a:lnTo>
                <a:lnTo>
                  <a:pt x="383599" y="300227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05961" y="3886199"/>
            <a:ext cx="0" cy="1828800"/>
          </a:xfrm>
          <a:custGeom>
            <a:avLst/>
            <a:gdLst/>
            <a:ahLst/>
            <a:cxnLst/>
            <a:rect l="l" t="t" r="r" b="b"/>
            <a:pathLst>
              <a:path w="0"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56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05200" y="5629655"/>
            <a:ext cx="4191000" cy="172720"/>
          </a:xfrm>
          <a:custGeom>
            <a:avLst/>
            <a:gdLst/>
            <a:ahLst/>
            <a:cxnLst/>
            <a:rect l="l" t="t" r="r" b="b"/>
            <a:pathLst>
              <a:path w="4191000" h="172720">
                <a:moveTo>
                  <a:pt x="4049267" y="114299"/>
                </a:moveTo>
                <a:lnTo>
                  <a:pt x="4049267" y="57911"/>
                </a:lnTo>
                <a:lnTo>
                  <a:pt x="0" y="57911"/>
                </a:lnTo>
                <a:lnTo>
                  <a:pt x="0" y="114299"/>
                </a:lnTo>
                <a:lnTo>
                  <a:pt x="4049267" y="114299"/>
                </a:lnTo>
                <a:close/>
              </a:path>
              <a:path w="4191000" h="172720">
                <a:moveTo>
                  <a:pt x="4190999" y="85343"/>
                </a:moveTo>
                <a:lnTo>
                  <a:pt x="4020311" y="0"/>
                </a:lnTo>
                <a:lnTo>
                  <a:pt x="4020311" y="57911"/>
                </a:lnTo>
                <a:lnTo>
                  <a:pt x="4049267" y="57911"/>
                </a:lnTo>
                <a:lnTo>
                  <a:pt x="4049267" y="157475"/>
                </a:lnTo>
                <a:lnTo>
                  <a:pt x="4190999" y="85343"/>
                </a:lnTo>
                <a:close/>
              </a:path>
              <a:path w="4191000" h="172720">
                <a:moveTo>
                  <a:pt x="4049267" y="157475"/>
                </a:moveTo>
                <a:lnTo>
                  <a:pt x="4049267" y="114299"/>
                </a:lnTo>
                <a:lnTo>
                  <a:pt x="4020311" y="114299"/>
                </a:lnTo>
                <a:lnTo>
                  <a:pt x="4020311" y="172211"/>
                </a:lnTo>
                <a:lnTo>
                  <a:pt x="4049267" y="157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470137" y="5900417"/>
            <a:ext cx="203200" cy="454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93008" y="5093207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5" h="635635">
                <a:moveTo>
                  <a:pt x="635507" y="25907"/>
                </a:moveTo>
                <a:lnTo>
                  <a:pt x="609599" y="0"/>
                </a:lnTo>
                <a:lnTo>
                  <a:pt x="0" y="609599"/>
                </a:lnTo>
                <a:lnTo>
                  <a:pt x="25907" y="635507"/>
                </a:lnTo>
                <a:lnTo>
                  <a:pt x="635507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02607" y="4558283"/>
            <a:ext cx="635635" cy="562610"/>
          </a:xfrm>
          <a:custGeom>
            <a:avLst/>
            <a:gdLst/>
            <a:ahLst/>
            <a:cxnLst/>
            <a:rect l="l" t="t" r="r" b="b"/>
            <a:pathLst>
              <a:path w="635635" h="562610">
                <a:moveTo>
                  <a:pt x="635507" y="28955"/>
                </a:moveTo>
                <a:lnTo>
                  <a:pt x="609599" y="0"/>
                </a:lnTo>
                <a:lnTo>
                  <a:pt x="0" y="533399"/>
                </a:lnTo>
                <a:lnTo>
                  <a:pt x="25907" y="562355"/>
                </a:lnTo>
                <a:lnTo>
                  <a:pt x="635507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15255" y="4099559"/>
            <a:ext cx="706120" cy="489584"/>
          </a:xfrm>
          <a:custGeom>
            <a:avLst/>
            <a:gdLst/>
            <a:ahLst/>
            <a:cxnLst/>
            <a:rect l="l" t="t" r="r" b="b"/>
            <a:pathLst>
              <a:path w="706120" h="489585">
                <a:moveTo>
                  <a:pt x="705611" y="32003"/>
                </a:moveTo>
                <a:lnTo>
                  <a:pt x="685799" y="0"/>
                </a:lnTo>
                <a:lnTo>
                  <a:pt x="0" y="457199"/>
                </a:lnTo>
                <a:lnTo>
                  <a:pt x="19811" y="489203"/>
                </a:lnTo>
                <a:lnTo>
                  <a:pt x="705611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05627" y="3886199"/>
            <a:ext cx="696595" cy="247015"/>
          </a:xfrm>
          <a:custGeom>
            <a:avLst/>
            <a:gdLst/>
            <a:ahLst/>
            <a:cxnLst/>
            <a:rect l="l" t="t" r="r" b="b"/>
            <a:pathLst>
              <a:path w="696595" h="247014">
                <a:moveTo>
                  <a:pt x="696467" y="18288"/>
                </a:moveTo>
                <a:lnTo>
                  <a:pt x="690901" y="0"/>
                </a:lnTo>
                <a:lnTo>
                  <a:pt x="635509" y="0"/>
                </a:lnTo>
                <a:lnTo>
                  <a:pt x="0" y="211836"/>
                </a:lnTo>
                <a:lnTo>
                  <a:pt x="10667" y="246888"/>
                </a:lnTo>
                <a:lnTo>
                  <a:pt x="696467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91483" y="3886199"/>
            <a:ext cx="1666875" cy="1842770"/>
          </a:xfrm>
          <a:custGeom>
            <a:avLst/>
            <a:gdLst/>
            <a:ahLst/>
            <a:cxnLst/>
            <a:rect l="l" t="t" r="r" b="b"/>
            <a:pathLst>
              <a:path w="1666875" h="1842770">
                <a:moveTo>
                  <a:pt x="1666748" y="0"/>
                </a:moveTo>
                <a:lnTo>
                  <a:pt x="1614762" y="0"/>
                </a:lnTo>
                <a:lnTo>
                  <a:pt x="0" y="1816608"/>
                </a:lnTo>
                <a:lnTo>
                  <a:pt x="28955" y="1842516"/>
                </a:lnTo>
                <a:lnTo>
                  <a:pt x="1666748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96000" y="3886199"/>
            <a:ext cx="533400" cy="20320"/>
          </a:xfrm>
          <a:custGeom>
            <a:avLst/>
            <a:gdLst/>
            <a:ahLst/>
            <a:cxnLst/>
            <a:rect l="l" t="t" r="r" b="b"/>
            <a:pathLst>
              <a:path w="533400" h="20320">
                <a:moveTo>
                  <a:pt x="0" y="19812"/>
                </a:moveTo>
                <a:lnTo>
                  <a:pt x="533399" y="19812"/>
                </a:lnTo>
                <a:lnTo>
                  <a:pt x="533399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20255" y="3886199"/>
            <a:ext cx="706120" cy="398145"/>
          </a:xfrm>
          <a:custGeom>
            <a:avLst/>
            <a:gdLst/>
            <a:ahLst/>
            <a:cxnLst/>
            <a:rect l="l" t="t" r="r" b="b"/>
            <a:pathLst>
              <a:path w="706120" h="398145">
                <a:moveTo>
                  <a:pt x="705611" y="365760"/>
                </a:moveTo>
                <a:lnTo>
                  <a:pt x="47243" y="0"/>
                </a:lnTo>
                <a:lnTo>
                  <a:pt x="10377" y="0"/>
                </a:lnTo>
                <a:lnTo>
                  <a:pt x="0" y="16764"/>
                </a:lnTo>
                <a:lnTo>
                  <a:pt x="685799" y="397764"/>
                </a:lnTo>
                <a:lnTo>
                  <a:pt x="705611" y="365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91483" y="3886199"/>
            <a:ext cx="1416685" cy="1841500"/>
          </a:xfrm>
          <a:custGeom>
            <a:avLst/>
            <a:gdLst/>
            <a:ahLst/>
            <a:cxnLst/>
            <a:rect l="l" t="t" r="r" b="b"/>
            <a:pathLst>
              <a:path w="1416685" h="1841500">
                <a:moveTo>
                  <a:pt x="1416289" y="0"/>
                </a:moveTo>
                <a:lnTo>
                  <a:pt x="1372048" y="0"/>
                </a:lnTo>
                <a:lnTo>
                  <a:pt x="1345691" y="42672"/>
                </a:lnTo>
                <a:lnTo>
                  <a:pt x="1310639" y="96012"/>
                </a:lnTo>
                <a:lnTo>
                  <a:pt x="1275587" y="150876"/>
                </a:lnTo>
                <a:lnTo>
                  <a:pt x="1199387" y="263652"/>
                </a:lnTo>
                <a:lnTo>
                  <a:pt x="1118615" y="381000"/>
                </a:lnTo>
                <a:lnTo>
                  <a:pt x="1033271" y="499872"/>
                </a:lnTo>
                <a:lnTo>
                  <a:pt x="941831" y="623316"/>
                </a:lnTo>
                <a:lnTo>
                  <a:pt x="749807" y="876300"/>
                </a:lnTo>
                <a:lnTo>
                  <a:pt x="544067" y="1139952"/>
                </a:lnTo>
                <a:lnTo>
                  <a:pt x="437387" y="1272540"/>
                </a:lnTo>
                <a:lnTo>
                  <a:pt x="330707" y="1408176"/>
                </a:lnTo>
                <a:lnTo>
                  <a:pt x="0" y="1818132"/>
                </a:lnTo>
                <a:lnTo>
                  <a:pt x="28955" y="1840992"/>
                </a:lnTo>
                <a:lnTo>
                  <a:pt x="359663" y="1432560"/>
                </a:lnTo>
                <a:lnTo>
                  <a:pt x="574547" y="1162812"/>
                </a:lnTo>
                <a:lnTo>
                  <a:pt x="780287" y="900684"/>
                </a:lnTo>
                <a:lnTo>
                  <a:pt x="877823" y="772668"/>
                </a:lnTo>
                <a:lnTo>
                  <a:pt x="1063751" y="522732"/>
                </a:lnTo>
                <a:lnTo>
                  <a:pt x="1231391" y="284988"/>
                </a:lnTo>
                <a:lnTo>
                  <a:pt x="1307591" y="172212"/>
                </a:lnTo>
                <a:lnTo>
                  <a:pt x="1377695" y="62484"/>
                </a:lnTo>
                <a:lnTo>
                  <a:pt x="141628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002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ct val="100000"/>
              </a:lnSpc>
            </a:pPr>
            <a:r>
              <a:rPr dirty="0" sz="4400" spc="-5"/>
              <a:t>Sources of Parallel</a:t>
            </a:r>
            <a:r>
              <a:rPr dirty="0" sz="4400" spc="-25"/>
              <a:t> </a:t>
            </a:r>
            <a:r>
              <a:rPr dirty="0" sz="4400" spc="-5"/>
              <a:t>Overheads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560067"/>
            <a:ext cx="7532370" cy="4985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Interprocessor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communication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Data movement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costs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Load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imbalance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Synchronization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Extra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computation</a:t>
            </a:r>
            <a:endParaRPr sz="2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Computation not performed by serial version, e.g.,  partially-replicated computation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reduce  </a:t>
            </a:r>
            <a:r>
              <a:rPr dirty="0" sz="2400" spc="-5">
                <a:latin typeface="Arial"/>
                <a:cs typeface="Arial"/>
              </a:rPr>
              <a:t>communication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Contention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002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6770">
              <a:lnSpc>
                <a:spcPct val="100000"/>
              </a:lnSpc>
            </a:pPr>
            <a:r>
              <a:rPr dirty="0" sz="4400"/>
              <a:t>Amdahl’s</a:t>
            </a:r>
            <a:r>
              <a:rPr dirty="0" sz="4400" spc="-130"/>
              <a:t> </a:t>
            </a:r>
            <a:r>
              <a:rPr dirty="0" sz="4400" spc="-5"/>
              <a:t>Law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1739" y="1943099"/>
            <a:ext cx="7537450" cy="606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8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performance improvement that can be gained by  a parallel implementation is limited by</a:t>
            </a:r>
            <a:r>
              <a:rPr dirty="0" sz="2400" spc="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3625594"/>
            <a:ext cx="596074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Then, parallel run time can be written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0020">
              <a:lnSpc>
                <a:spcPts val="1465"/>
              </a:lnSpc>
            </a:pPr>
            <a:r>
              <a:rPr dirty="0"/>
              <a:t>Lecture 3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2015-10-14T16:49:29Z</dcterms:created>
  <dcterms:modified xsi:type="dcterms:W3CDTF">2015-10-14T16:49:29Z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2015-10-14T00:00:00Z</vt:filetime>
  </property>
  <property fmtid="{D5CDD505-2E9C-101B-9397-08002B2CF9AE}" pid="3" name="Creator">
    <vt:lpwstr>PDFium</vt:lpwstr>
  </property>
  <property fmtid="{D5CDD505-2E9C-101B-9397-08002B2CF9AE}" pid="4" name="LastSaved">
    <vt:filetime>2015-10-14T00:00:00Z</vt:filetime>
  </property>
</Properties>
</file>