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258" y="716787"/>
            <a:ext cx="8469883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40" y="1409699"/>
            <a:ext cx="8072119" cy="492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1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305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389368" y="6773054"/>
            <a:ext cx="15347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  <a:r>
              <a:rPr dirty="0"/>
              <a:t>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cl.cs.utk.edu/papi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oregon.edu/research/tau/home.php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403" y="2637026"/>
            <a:ext cx="6894830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31135" marR="5080" indent="-2719070">
              <a:lnSpc>
                <a:spcPct val="100000"/>
              </a:lnSpc>
            </a:pPr>
            <a:r>
              <a:rPr dirty="0" spc="-5"/>
              <a:t>“Performance </a:t>
            </a:r>
            <a:r>
              <a:rPr dirty="0"/>
              <a:t>&amp; Evaluation”  </a:t>
            </a:r>
            <a:r>
              <a:rPr dirty="0" spc="-5"/>
              <a:t>(cont)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475" y="792987"/>
            <a:ext cx="8104505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Factors that Determine</a:t>
            </a:r>
            <a:r>
              <a:rPr dirty="0" spc="-25"/>
              <a:t> </a:t>
            </a:r>
            <a:r>
              <a:rPr dirty="0" spc="-5"/>
              <a:t>Speedup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1367" rIns="0" bIns="0" rtlCol="0" vert="horz">
            <a:spAutoFit/>
          </a:bodyPr>
          <a:lstStyle/>
          <a:p>
            <a:pPr marL="584200" indent="-3429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dirty="0" sz="2800" spc="-5"/>
              <a:t>Amount </a:t>
            </a:r>
            <a:r>
              <a:rPr dirty="0" sz="2800"/>
              <a:t>of sequential code </a:t>
            </a:r>
            <a:r>
              <a:rPr dirty="0" sz="2800" spc="-5"/>
              <a:t>(Amdahl’s</a:t>
            </a:r>
            <a:r>
              <a:rPr dirty="0" sz="2800" spc="10"/>
              <a:t> </a:t>
            </a:r>
            <a:r>
              <a:rPr dirty="0" sz="2800" spc="-5"/>
              <a:t>law)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84200" algn="l"/>
              </a:tabLst>
            </a:pPr>
            <a:r>
              <a:rPr dirty="0" sz="2800" spc="-5"/>
              <a:t>Amount </a:t>
            </a:r>
            <a:r>
              <a:rPr dirty="0" sz="2800"/>
              <a:t>of critical section</a:t>
            </a:r>
            <a:r>
              <a:rPr dirty="0" sz="2800" spc="-80"/>
              <a:t> </a:t>
            </a:r>
            <a:r>
              <a:rPr dirty="0" sz="2800"/>
              <a:t>code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84200" algn="l"/>
              </a:tabLst>
            </a:pPr>
            <a:r>
              <a:rPr dirty="0" sz="2800">
                <a:solidFill>
                  <a:srgbClr val="FF3200"/>
                </a:solidFill>
              </a:rPr>
              <a:t>Characteristics of parallel</a:t>
            </a:r>
            <a:r>
              <a:rPr dirty="0" sz="2800" spc="-80">
                <a:solidFill>
                  <a:srgbClr val="FF3200"/>
                </a:solidFill>
              </a:rPr>
              <a:t> </a:t>
            </a:r>
            <a:r>
              <a:rPr dirty="0" sz="2800">
                <a:solidFill>
                  <a:srgbClr val="FF3200"/>
                </a:solidFill>
              </a:rPr>
              <a:t>code</a:t>
            </a:r>
            <a:endParaRPr sz="2800"/>
          </a:p>
          <a:p>
            <a:pPr lvl="1" marL="9848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granularity</a:t>
            </a:r>
            <a:endParaRPr sz="2400">
              <a:latin typeface="Arial"/>
              <a:cs typeface="Arial"/>
            </a:endParaRPr>
          </a:p>
          <a:p>
            <a:pPr lvl="1" marL="9848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load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balance</a:t>
            </a:r>
            <a:endParaRPr sz="2400">
              <a:latin typeface="Arial"/>
              <a:cs typeface="Arial"/>
            </a:endParaRPr>
          </a:p>
          <a:p>
            <a:pPr lvl="1" marL="9848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locality</a:t>
            </a:r>
            <a:endParaRPr sz="2400">
              <a:latin typeface="Arial"/>
              <a:cs typeface="Arial"/>
            </a:endParaRPr>
          </a:p>
          <a:p>
            <a:pPr lvl="1" marL="9848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communication 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66390">
              <a:lnSpc>
                <a:spcPct val="100000"/>
              </a:lnSpc>
            </a:pPr>
            <a:r>
              <a:rPr dirty="0" spc="-5"/>
              <a:t>Granularity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7285355" cy="230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Granularity </a:t>
            </a:r>
            <a:r>
              <a:rPr dirty="0" sz="2800" spc="-5">
                <a:latin typeface="Arial"/>
                <a:cs typeface="Arial"/>
              </a:rPr>
              <a:t>= </a:t>
            </a:r>
            <a:r>
              <a:rPr dirty="0" sz="2800">
                <a:latin typeface="Arial"/>
                <a:cs typeface="Arial"/>
              </a:rPr>
              <a:t>size of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program unit that </a:t>
            </a:r>
            <a:r>
              <a:rPr dirty="0" sz="2800" spc="-5">
                <a:latin typeface="Arial"/>
                <a:cs typeface="Arial"/>
              </a:rPr>
              <a:t>is  </a:t>
            </a:r>
            <a:r>
              <a:rPr dirty="0" sz="2800">
                <a:latin typeface="Arial"/>
                <a:cs typeface="Arial"/>
              </a:rPr>
              <a:t>executed by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single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processor</a:t>
            </a:r>
            <a:endParaRPr sz="2800">
              <a:latin typeface="Arial"/>
              <a:cs typeface="Arial"/>
            </a:endParaRPr>
          </a:p>
          <a:p>
            <a:pPr marL="355600" marR="1524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May be a </a:t>
            </a:r>
            <a:r>
              <a:rPr dirty="0" sz="2800">
                <a:latin typeface="Arial"/>
                <a:cs typeface="Arial"/>
              </a:rPr>
              <a:t>single loop iteration,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set of loop  </a:t>
            </a:r>
            <a:r>
              <a:rPr dirty="0" sz="2800">
                <a:latin typeface="Arial"/>
                <a:cs typeface="Arial"/>
              </a:rPr>
              <a:t>iterations,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Fine </a:t>
            </a:r>
            <a:r>
              <a:rPr dirty="0" sz="2800">
                <a:latin typeface="Arial"/>
                <a:cs typeface="Arial"/>
              </a:rPr>
              <a:t>granularity pros </a:t>
            </a:r>
            <a:r>
              <a:rPr dirty="0" sz="2800" spc="-5">
                <a:latin typeface="Arial"/>
                <a:cs typeface="Arial"/>
              </a:rPr>
              <a:t>&amp;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cons?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23490">
              <a:lnSpc>
                <a:spcPts val="5225"/>
              </a:lnSpc>
            </a:pPr>
            <a:r>
              <a:rPr dirty="0" spc="-5"/>
              <a:t>Load</a:t>
            </a:r>
            <a:r>
              <a:rPr dirty="0" spc="-85"/>
              <a:t> </a:t>
            </a:r>
            <a:r>
              <a:rPr dirty="0"/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414779"/>
            <a:ext cx="7578725" cy="395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Load imbalance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different in execution time between  </a:t>
            </a:r>
            <a:r>
              <a:rPr dirty="0" sz="2400" spc="-5">
                <a:latin typeface="Arial"/>
                <a:cs typeface="Arial"/>
              </a:rPr>
              <a:t>processors between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barriers.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Static</a:t>
            </a:r>
            <a:r>
              <a:rPr dirty="0" sz="2400" spc="-5"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done once before</a:t>
            </a:r>
            <a:r>
              <a:rPr dirty="0" sz="24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computation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block, cyclic,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fine for </a:t>
            </a:r>
            <a:r>
              <a:rPr dirty="0" sz="2000">
                <a:latin typeface="Arial"/>
                <a:cs typeface="Arial"/>
              </a:rPr>
              <a:t>regular </a:t>
            </a:r>
            <a:r>
              <a:rPr dirty="0" sz="2000" spc="-5">
                <a:latin typeface="Arial"/>
                <a:cs typeface="Arial"/>
              </a:rPr>
              <a:t>data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10" b="1">
                <a:latin typeface="Arial"/>
                <a:cs typeface="Arial"/>
              </a:rPr>
              <a:t>Dynamic</a:t>
            </a:r>
            <a:r>
              <a:rPr dirty="0" sz="2400" spc="-10">
                <a:latin typeface="Arial"/>
                <a:cs typeface="Arial"/>
              </a:rPr>
              <a:t>: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done at runtime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Centralized vs.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distributed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fine for </a:t>
            </a:r>
            <a:r>
              <a:rPr dirty="0" sz="2000">
                <a:latin typeface="Arial"/>
                <a:cs typeface="Arial"/>
              </a:rPr>
              <a:t>unpredictable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Usually high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7810">
              <a:lnSpc>
                <a:spcPct val="100000"/>
              </a:lnSpc>
            </a:pPr>
            <a:r>
              <a:rPr dirty="0"/>
              <a:t>Static </a:t>
            </a:r>
            <a:r>
              <a:rPr dirty="0" spc="-5"/>
              <a:t>Load</a:t>
            </a:r>
            <a:r>
              <a:rPr dirty="0" spc="-95"/>
              <a:t> </a:t>
            </a:r>
            <a:r>
              <a:rPr dirty="0"/>
              <a:t>Balancing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525523"/>
            <a:ext cx="2081530" cy="293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 &amp;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Cyclic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 &amp;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Block-cyclic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 &amp;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3124200"/>
            <a:ext cx="4584191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1095">
              <a:lnSpc>
                <a:spcPct val="100000"/>
              </a:lnSpc>
            </a:pPr>
            <a:r>
              <a:rPr dirty="0"/>
              <a:t>Dynamic </a:t>
            </a:r>
            <a:r>
              <a:rPr dirty="0" spc="-5"/>
              <a:t>Load</a:t>
            </a:r>
            <a:r>
              <a:rPr dirty="0" spc="-105"/>
              <a:t> </a:t>
            </a:r>
            <a:r>
              <a:rPr dirty="0"/>
              <a:t>Balancing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562099"/>
            <a:ext cx="7423150" cy="4495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Centralized</a:t>
            </a:r>
            <a:r>
              <a:rPr dirty="0" sz="2400" spc="-5">
                <a:latin typeface="Arial"/>
                <a:cs typeface="Arial"/>
              </a:rPr>
              <a:t>: single task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queue.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Easy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Excellent </a:t>
            </a:r>
            <a:r>
              <a:rPr dirty="0" sz="2000">
                <a:latin typeface="Arial"/>
                <a:cs typeface="Arial"/>
              </a:rPr>
              <a:t>load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balance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Distributed</a:t>
            </a:r>
            <a:r>
              <a:rPr dirty="0" sz="2400" spc="-5">
                <a:latin typeface="Arial"/>
                <a:cs typeface="Arial"/>
              </a:rPr>
              <a:t>: task queue per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Less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communication/synchronization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Task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stealing</a:t>
            </a:r>
            <a:r>
              <a:rPr dirty="0" sz="2400" spc="-5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Processes </a:t>
            </a:r>
            <a:r>
              <a:rPr dirty="0" sz="2000" spc="-5">
                <a:latin typeface="Arial"/>
                <a:cs typeface="Arial"/>
              </a:rPr>
              <a:t>normally remove </a:t>
            </a:r>
            <a:r>
              <a:rPr dirty="0" sz="2000">
                <a:latin typeface="Arial"/>
                <a:cs typeface="Arial"/>
              </a:rPr>
              <a:t>and insert tasks </a:t>
            </a:r>
            <a:r>
              <a:rPr dirty="0" sz="2000" spc="-5">
                <a:latin typeface="Arial"/>
                <a:cs typeface="Arial"/>
              </a:rPr>
              <a:t>from their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own  </a:t>
            </a:r>
            <a:r>
              <a:rPr dirty="0" sz="2000">
                <a:latin typeface="Arial"/>
                <a:cs typeface="Arial"/>
              </a:rPr>
              <a:t>queue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When queue </a:t>
            </a:r>
            <a:r>
              <a:rPr dirty="0" sz="2000" spc="-5">
                <a:latin typeface="Arial"/>
                <a:cs typeface="Arial"/>
              </a:rPr>
              <a:t>is empty, remove </a:t>
            </a:r>
            <a:r>
              <a:rPr dirty="0" sz="2000">
                <a:latin typeface="Arial"/>
                <a:cs typeface="Arial"/>
              </a:rPr>
              <a:t>task(s) </a:t>
            </a:r>
            <a:r>
              <a:rPr dirty="0" sz="2000" spc="-5">
                <a:latin typeface="Arial"/>
                <a:cs typeface="Arial"/>
              </a:rPr>
              <a:t>from other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queues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Discussion?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83585">
              <a:lnSpc>
                <a:spcPct val="100000"/>
              </a:lnSpc>
            </a:pPr>
            <a:r>
              <a:rPr dirty="0" spc="-5"/>
              <a:t>Lo</a:t>
            </a:r>
            <a:r>
              <a:rPr dirty="0" spc="5"/>
              <a:t>c</a:t>
            </a:r>
            <a:r>
              <a:rPr dirty="0" spc="-5"/>
              <a:t>a</a:t>
            </a:r>
            <a:r>
              <a:rPr dirty="0" spc="5"/>
              <a:t>li</a:t>
            </a:r>
            <a:r>
              <a:rPr dirty="0" spc="-5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12467"/>
            <a:ext cx="7395209" cy="420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spc="-5" b="1">
                <a:latin typeface="Arial"/>
                <a:cs typeface="Arial"/>
              </a:rPr>
              <a:t>Locality </a:t>
            </a:r>
            <a:r>
              <a:rPr dirty="0" sz="2800">
                <a:latin typeface="Arial"/>
                <a:cs typeface="Arial"/>
              </a:rPr>
              <a:t>(or re-use) </a:t>
            </a:r>
            <a:r>
              <a:rPr dirty="0" sz="2800" spc="-5">
                <a:latin typeface="Arial"/>
                <a:cs typeface="Arial"/>
              </a:rPr>
              <a:t>= the </a:t>
            </a:r>
            <a:r>
              <a:rPr dirty="0" sz="2800">
                <a:latin typeface="Arial"/>
                <a:cs typeface="Arial"/>
              </a:rPr>
              <a:t>extent </a:t>
            </a:r>
            <a:r>
              <a:rPr dirty="0" sz="2800" spc="-5">
                <a:latin typeface="Arial"/>
                <a:cs typeface="Arial"/>
              </a:rPr>
              <a:t>to which a  </a:t>
            </a:r>
            <a:r>
              <a:rPr dirty="0" sz="2800">
                <a:latin typeface="Arial"/>
                <a:cs typeface="Arial"/>
              </a:rPr>
              <a:t>processor continues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use </a:t>
            </a:r>
            <a:r>
              <a:rPr dirty="0" sz="2800" spc="-5">
                <a:latin typeface="Arial"/>
                <a:cs typeface="Arial"/>
              </a:rPr>
              <a:t>the same </a:t>
            </a:r>
            <a:r>
              <a:rPr dirty="0" sz="2800">
                <a:latin typeface="Arial"/>
                <a:cs typeface="Arial"/>
              </a:rPr>
              <a:t>data or  </a:t>
            </a:r>
            <a:r>
              <a:rPr dirty="0" sz="2800">
                <a:latin typeface="Arial"/>
                <a:cs typeface="Arial"/>
              </a:rPr>
              <a:t>“close”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2857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spc="-5" b="1" i="1">
                <a:latin typeface="Arial"/>
                <a:cs typeface="Arial"/>
              </a:rPr>
              <a:t>Temporal </a:t>
            </a:r>
            <a:r>
              <a:rPr dirty="0" sz="2800" spc="-5" b="1">
                <a:latin typeface="Arial"/>
                <a:cs typeface="Arial"/>
              </a:rPr>
              <a:t>locality</a:t>
            </a:r>
            <a:r>
              <a:rPr dirty="0" sz="2800" spc="-5">
                <a:latin typeface="Arial"/>
                <a:cs typeface="Arial"/>
              </a:rPr>
              <a:t>: </a:t>
            </a:r>
            <a:r>
              <a:rPr dirty="0" sz="2800">
                <a:latin typeface="Arial"/>
                <a:cs typeface="Arial"/>
              </a:rPr>
              <a:t>re-accessing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particular  </a:t>
            </a:r>
            <a:r>
              <a:rPr dirty="0" sz="2800" spc="-5">
                <a:latin typeface="Arial"/>
                <a:cs typeface="Arial"/>
              </a:rPr>
              <a:t>word </a:t>
            </a:r>
            <a:r>
              <a:rPr dirty="0" sz="2800">
                <a:latin typeface="Arial"/>
                <a:cs typeface="Arial"/>
              </a:rPr>
              <a:t>before </a:t>
            </a:r>
            <a:r>
              <a:rPr dirty="0" sz="2800" spc="-5">
                <a:latin typeface="Arial"/>
                <a:cs typeface="Arial"/>
              </a:rPr>
              <a:t>it </a:t>
            </a:r>
            <a:r>
              <a:rPr dirty="0" sz="2800">
                <a:latin typeface="Arial"/>
                <a:cs typeface="Arial"/>
              </a:rPr>
              <a:t>gets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replaced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270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800" spc="-5" b="1" i="1">
                <a:latin typeface="Arial"/>
                <a:cs typeface="Arial"/>
              </a:rPr>
              <a:t>Spatial </a:t>
            </a:r>
            <a:r>
              <a:rPr dirty="0" sz="2800" spc="-5" b="1">
                <a:latin typeface="Arial"/>
                <a:cs typeface="Arial"/>
              </a:rPr>
              <a:t>locality</a:t>
            </a:r>
            <a:r>
              <a:rPr dirty="0" sz="2800" spc="-5">
                <a:latin typeface="Arial"/>
                <a:cs typeface="Arial"/>
              </a:rPr>
              <a:t>: </a:t>
            </a:r>
            <a:r>
              <a:rPr dirty="0" sz="2800">
                <a:latin typeface="Arial"/>
                <a:cs typeface="Arial"/>
              </a:rPr>
              <a:t>accessing other </a:t>
            </a:r>
            <a:r>
              <a:rPr dirty="0" sz="2800" spc="-5">
                <a:latin typeface="Arial"/>
                <a:cs typeface="Arial"/>
              </a:rPr>
              <a:t>words in a  </a:t>
            </a:r>
            <a:r>
              <a:rPr dirty="0" sz="2800">
                <a:latin typeface="Arial"/>
                <a:cs typeface="Arial"/>
              </a:rPr>
              <a:t>cache </a:t>
            </a:r>
            <a:r>
              <a:rPr dirty="0" sz="2800" spc="-5">
                <a:latin typeface="Arial"/>
                <a:cs typeface="Arial"/>
              </a:rPr>
              <a:t>line </a:t>
            </a:r>
            <a:r>
              <a:rPr dirty="0" sz="2800">
                <a:latin typeface="Arial"/>
                <a:cs typeface="Arial"/>
              </a:rPr>
              <a:t>before </a:t>
            </a:r>
            <a:r>
              <a:rPr dirty="0" sz="2800" spc="-5">
                <a:latin typeface="Arial"/>
                <a:cs typeface="Arial"/>
              </a:rPr>
              <a:t>the line </a:t>
            </a:r>
            <a:r>
              <a:rPr dirty="0" sz="2800">
                <a:latin typeface="Arial"/>
                <a:cs typeface="Arial"/>
              </a:rPr>
              <a:t>gets replaced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338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79522"/>
            <a:ext cx="3935729" cy="2454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862965" indent="-342900">
              <a:lnSpc>
                <a:spcPct val="110000"/>
              </a:lnSpc>
            </a:pP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i=0; i&lt;n; i++ )  </a:t>
            </a: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j=0; j&lt;n; j++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Arial"/>
                <a:cs typeface="Arial"/>
              </a:rPr>
              <a:t>grid[i][j] </a:t>
            </a:r>
            <a:r>
              <a:rPr dirty="0" sz="2800" spc="-5">
                <a:latin typeface="Arial"/>
                <a:cs typeface="Arial"/>
              </a:rPr>
              <a:t>=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temp[i][j];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Any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locality?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338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08122"/>
            <a:ext cx="3935729" cy="2412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862965" indent="-342900">
              <a:lnSpc>
                <a:spcPct val="110000"/>
              </a:lnSpc>
            </a:pP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j=0; j&lt;n; j++ )  </a:t>
            </a: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i=0; i&lt;n; i++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Arial"/>
                <a:cs typeface="Arial"/>
              </a:rPr>
              <a:t>grid[i][j] </a:t>
            </a:r>
            <a:r>
              <a:rPr dirty="0" sz="2800" spc="-5">
                <a:latin typeface="Arial"/>
                <a:cs typeface="Arial"/>
              </a:rPr>
              <a:t>=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temp[i][j];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Locality?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1338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84323"/>
            <a:ext cx="6411595" cy="283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3338195" indent="-3429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i=1; i&lt;n; i++ )  </a:t>
            </a:r>
            <a:r>
              <a:rPr dirty="0" sz="2800">
                <a:latin typeface="Arial"/>
                <a:cs typeface="Arial"/>
              </a:rPr>
              <a:t>for( </a:t>
            </a:r>
            <a:r>
              <a:rPr dirty="0" sz="2800" spc="-5">
                <a:latin typeface="Arial"/>
                <a:cs typeface="Arial"/>
              </a:rPr>
              <a:t>j=1; j&lt;n; j++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025"/>
              </a:lnSpc>
            </a:pPr>
            <a:r>
              <a:rPr dirty="0" sz="2800" spc="-5">
                <a:latin typeface="Arial"/>
                <a:cs typeface="Arial"/>
              </a:rPr>
              <a:t>temp[i][j] = </a:t>
            </a:r>
            <a:r>
              <a:rPr dirty="0" sz="2800">
                <a:latin typeface="Arial"/>
                <a:cs typeface="Arial"/>
              </a:rPr>
              <a:t>0.25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  <a:p>
            <a:pPr marL="2755265">
              <a:lnSpc>
                <a:spcPts val="3025"/>
              </a:lnSpc>
            </a:pPr>
            <a:r>
              <a:rPr dirty="0" sz="2800" spc="-5">
                <a:latin typeface="Arial"/>
                <a:cs typeface="Arial"/>
              </a:rPr>
              <a:t>(grid[i+1][j]+grid[i+1][j]+</a:t>
            </a:r>
            <a:endParaRPr sz="2800">
              <a:latin typeface="Arial"/>
              <a:cs typeface="Arial"/>
            </a:endParaRPr>
          </a:p>
          <a:p>
            <a:pPr marL="275526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grid[i][j-1]+grid[i][j+1]);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Locality?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41525">
              <a:lnSpc>
                <a:spcPct val="100000"/>
              </a:lnSpc>
            </a:pPr>
            <a:r>
              <a:rPr dirty="0"/>
              <a:t>Access </a:t>
            </a:r>
            <a:r>
              <a:rPr dirty="0" spc="-5"/>
              <a:t>to</a:t>
            </a:r>
            <a:r>
              <a:rPr dirty="0" spc="-60"/>
              <a:t> </a:t>
            </a:r>
            <a:r>
              <a:rPr dirty="0" spc="-5"/>
              <a:t>grid[i][j]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017267"/>
            <a:ext cx="7520305" cy="283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First time </a:t>
            </a:r>
            <a:r>
              <a:rPr dirty="0" sz="2800">
                <a:latin typeface="Arial"/>
                <a:cs typeface="Arial"/>
              </a:rPr>
              <a:t>grid[i][j]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used: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temp[i-1,j]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Second </a:t>
            </a:r>
            <a:r>
              <a:rPr dirty="0" sz="2800" spc="-5">
                <a:latin typeface="Arial"/>
                <a:cs typeface="Arial"/>
              </a:rPr>
              <a:t>time </a:t>
            </a:r>
            <a:r>
              <a:rPr dirty="0" sz="2800">
                <a:latin typeface="Arial"/>
                <a:cs typeface="Arial"/>
              </a:rPr>
              <a:t>grid[i][j]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used: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temp[i,j-1]</a:t>
            </a:r>
            <a:endParaRPr sz="2800">
              <a:latin typeface="Arial"/>
              <a:cs typeface="Arial"/>
            </a:endParaRPr>
          </a:p>
          <a:p>
            <a:pPr marL="355600" marR="211454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Between </a:t>
            </a:r>
            <a:r>
              <a:rPr dirty="0" sz="2800">
                <a:latin typeface="Arial"/>
                <a:cs typeface="Arial"/>
              </a:rPr>
              <a:t>those </a:t>
            </a:r>
            <a:r>
              <a:rPr dirty="0" sz="2800" spc="-5">
                <a:latin typeface="Arial"/>
                <a:cs typeface="Arial"/>
              </a:rPr>
              <a:t>times, 3 rows go </a:t>
            </a:r>
            <a:r>
              <a:rPr dirty="0" sz="2800">
                <a:latin typeface="Arial"/>
                <a:cs typeface="Arial"/>
              </a:rPr>
              <a:t>through </a:t>
            </a:r>
            <a:r>
              <a:rPr dirty="0" sz="2800" spc="-5">
                <a:latin typeface="Arial"/>
                <a:cs typeface="Arial"/>
              </a:rPr>
              <a:t>the  </a:t>
            </a:r>
            <a:r>
              <a:rPr dirty="0" sz="2800">
                <a:latin typeface="Arial"/>
                <a:cs typeface="Arial"/>
              </a:rPr>
              <a:t>cache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If 3 rows &gt; </a:t>
            </a:r>
            <a:r>
              <a:rPr dirty="0" sz="2800">
                <a:latin typeface="Arial"/>
                <a:cs typeface="Arial"/>
              </a:rPr>
              <a:t>cache size, cache </a:t>
            </a:r>
            <a:r>
              <a:rPr dirty="0" sz="2800" spc="-5">
                <a:latin typeface="Arial"/>
                <a:cs typeface="Arial"/>
              </a:rPr>
              <a:t>miss on </a:t>
            </a:r>
            <a:r>
              <a:rPr dirty="0" sz="2800">
                <a:latin typeface="Arial"/>
                <a:cs typeface="Arial"/>
              </a:rPr>
              <a:t>second  </a:t>
            </a:r>
            <a:r>
              <a:rPr dirty="0" sz="2800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47720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553710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Techniques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increase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Performance evaluation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Well-known </a:t>
            </a:r>
            <a:r>
              <a:rPr dirty="0" sz="2800">
                <a:latin typeface="Arial"/>
                <a:cs typeface="Arial"/>
              </a:rPr>
              <a:t>performance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</a:t>
            </a:r>
            <a:r>
              <a:rPr dirty="0"/>
              <a:t>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1594" y="716787"/>
            <a:ext cx="771525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 u="heavy">
                <a:solidFill>
                  <a:srgbClr val="003299"/>
                </a:solidFill>
                <a:latin typeface="Arial"/>
                <a:cs typeface="Arial"/>
              </a:rPr>
              <a:t>F</a:t>
            </a:r>
            <a:r>
              <a:rPr dirty="0" sz="4400" spc="5" u="heavy">
                <a:solidFill>
                  <a:srgbClr val="003299"/>
                </a:solidFill>
                <a:latin typeface="Arial"/>
                <a:cs typeface="Arial"/>
              </a:rPr>
              <a:t>i</a:t>
            </a:r>
            <a:r>
              <a:rPr dirty="0" sz="4400" u="heavy">
                <a:solidFill>
                  <a:srgbClr val="003299"/>
                </a:solidFill>
                <a:latin typeface="Arial"/>
                <a:cs typeface="Arial"/>
              </a:rPr>
              <a:t>x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1712467"/>
            <a:ext cx="7472680" cy="8534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u="none">
                <a:solidFill>
                  <a:srgbClr val="000000"/>
                </a:solidFill>
              </a:rPr>
              <a:t>Traverse </a:t>
            </a:r>
            <a:r>
              <a:rPr dirty="0" sz="2800" spc="-5" u="none">
                <a:solidFill>
                  <a:srgbClr val="000000"/>
                </a:solidFill>
              </a:rPr>
              <a:t>the </a:t>
            </a:r>
            <a:r>
              <a:rPr dirty="0" sz="2800" u="none">
                <a:solidFill>
                  <a:srgbClr val="000000"/>
                </a:solidFill>
              </a:rPr>
              <a:t>array </a:t>
            </a:r>
            <a:r>
              <a:rPr dirty="0" sz="2800" spc="-5" u="none">
                <a:solidFill>
                  <a:srgbClr val="000000"/>
                </a:solidFill>
              </a:rPr>
              <a:t>in </a:t>
            </a:r>
            <a:r>
              <a:rPr dirty="0" sz="2800" u="none">
                <a:solidFill>
                  <a:srgbClr val="000000"/>
                </a:solidFill>
              </a:rPr>
              <a:t>blocks, rather than </a:t>
            </a:r>
            <a:r>
              <a:rPr dirty="0" sz="2800" spc="-5" u="none">
                <a:solidFill>
                  <a:srgbClr val="000000"/>
                </a:solidFill>
              </a:rPr>
              <a:t>row-  </a:t>
            </a:r>
            <a:r>
              <a:rPr dirty="0" sz="2800" spc="-5" u="none">
                <a:solidFill>
                  <a:srgbClr val="000000"/>
                </a:solidFill>
              </a:rPr>
              <a:t>wise</a:t>
            </a:r>
            <a:r>
              <a:rPr dirty="0" sz="2800" spc="-75" u="none">
                <a:solidFill>
                  <a:srgbClr val="000000"/>
                </a:solidFill>
              </a:rPr>
              <a:t> </a:t>
            </a:r>
            <a:r>
              <a:rPr dirty="0" sz="2800" spc="-5" u="none">
                <a:solidFill>
                  <a:srgbClr val="000000"/>
                </a:solidFill>
              </a:rPr>
              <a:t>sweep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21739" y="2651250"/>
            <a:ext cx="7056755" cy="8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Make </a:t>
            </a:r>
            <a:r>
              <a:rPr dirty="0" sz="2800">
                <a:latin typeface="Arial"/>
                <a:cs typeface="Arial"/>
              </a:rPr>
              <a:t>sure grid[i][j] </a:t>
            </a:r>
            <a:r>
              <a:rPr dirty="0" sz="2800" spc="-5">
                <a:latin typeface="Arial"/>
                <a:cs typeface="Arial"/>
              </a:rPr>
              <a:t>still in </a:t>
            </a:r>
            <a:r>
              <a:rPr dirty="0" sz="2800">
                <a:latin typeface="Arial"/>
                <a:cs typeface="Arial"/>
              </a:rPr>
              <a:t>cache </a:t>
            </a: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second  </a:t>
            </a:r>
            <a:r>
              <a:rPr dirty="0" sz="2800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2600" y="4343400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0"/>
                </a:moveTo>
                <a:lnTo>
                  <a:pt x="0" y="2057399"/>
                </a:lnTo>
                <a:lnTo>
                  <a:pt x="2133599" y="2057399"/>
                </a:lnTo>
                <a:lnTo>
                  <a:pt x="2133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48027" y="4338827"/>
            <a:ext cx="2144395" cy="2068195"/>
          </a:xfrm>
          <a:custGeom>
            <a:avLst/>
            <a:gdLst/>
            <a:ahLst/>
            <a:cxnLst/>
            <a:rect l="l" t="t" r="r" b="b"/>
            <a:pathLst>
              <a:path w="2144395" h="2068195">
                <a:moveTo>
                  <a:pt x="2144267" y="2068067"/>
                </a:moveTo>
                <a:lnTo>
                  <a:pt x="2144267" y="0"/>
                </a:lnTo>
                <a:lnTo>
                  <a:pt x="0" y="0"/>
                </a:lnTo>
                <a:lnTo>
                  <a:pt x="0" y="2068067"/>
                </a:lnTo>
                <a:lnTo>
                  <a:pt x="4571" y="2068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133599" y="10667"/>
                </a:lnTo>
                <a:lnTo>
                  <a:pt x="2133599" y="4571"/>
                </a:lnTo>
                <a:lnTo>
                  <a:pt x="2138171" y="10667"/>
                </a:lnTo>
                <a:lnTo>
                  <a:pt x="2138171" y="2068067"/>
                </a:lnTo>
                <a:lnTo>
                  <a:pt x="2144267" y="2068067"/>
                </a:lnTo>
                <a:close/>
              </a:path>
              <a:path w="2144395" h="2068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144395" h="2068195">
                <a:moveTo>
                  <a:pt x="10667" y="2057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057399"/>
                </a:lnTo>
                <a:lnTo>
                  <a:pt x="10667" y="2057399"/>
                </a:lnTo>
                <a:close/>
              </a:path>
              <a:path w="2144395" h="2068195">
                <a:moveTo>
                  <a:pt x="2138171" y="2057399"/>
                </a:moveTo>
                <a:lnTo>
                  <a:pt x="4571" y="2057399"/>
                </a:lnTo>
                <a:lnTo>
                  <a:pt x="10667" y="2061971"/>
                </a:lnTo>
                <a:lnTo>
                  <a:pt x="10667" y="2068067"/>
                </a:lnTo>
                <a:lnTo>
                  <a:pt x="2133599" y="2068067"/>
                </a:lnTo>
                <a:lnTo>
                  <a:pt x="2133599" y="2061971"/>
                </a:lnTo>
                <a:lnTo>
                  <a:pt x="2138171" y="2057399"/>
                </a:lnTo>
                <a:close/>
              </a:path>
              <a:path w="2144395" h="2068195">
                <a:moveTo>
                  <a:pt x="10667" y="2068067"/>
                </a:moveTo>
                <a:lnTo>
                  <a:pt x="10667" y="2061971"/>
                </a:lnTo>
                <a:lnTo>
                  <a:pt x="4571" y="2057399"/>
                </a:lnTo>
                <a:lnTo>
                  <a:pt x="4571" y="2068067"/>
                </a:lnTo>
                <a:lnTo>
                  <a:pt x="10667" y="2068067"/>
                </a:lnTo>
                <a:close/>
              </a:path>
              <a:path w="2144395" h="2068195">
                <a:moveTo>
                  <a:pt x="2138171" y="10667"/>
                </a:moveTo>
                <a:lnTo>
                  <a:pt x="2133599" y="4571"/>
                </a:lnTo>
                <a:lnTo>
                  <a:pt x="2133599" y="10667"/>
                </a:lnTo>
                <a:lnTo>
                  <a:pt x="2138171" y="10667"/>
                </a:lnTo>
                <a:close/>
              </a:path>
              <a:path w="2144395" h="2068195">
                <a:moveTo>
                  <a:pt x="2138171" y="2057399"/>
                </a:moveTo>
                <a:lnTo>
                  <a:pt x="2138171" y="10667"/>
                </a:lnTo>
                <a:lnTo>
                  <a:pt x="2133599" y="10667"/>
                </a:lnTo>
                <a:lnTo>
                  <a:pt x="2133599" y="2057399"/>
                </a:lnTo>
                <a:lnTo>
                  <a:pt x="2138171" y="2057399"/>
                </a:lnTo>
                <a:close/>
              </a:path>
              <a:path w="2144395" h="2068195">
                <a:moveTo>
                  <a:pt x="2138171" y="2068067"/>
                </a:moveTo>
                <a:lnTo>
                  <a:pt x="2138171" y="2057399"/>
                </a:lnTo>
                <a:lnTo>
                  <a:pt x="2133599" y="2061971"/>
                </a:lnTo>
                <a:lnTo>
                  <a:pt x="2133599" y="2068067"/>
                </a:lnTo>
                <a:lnTo>
                  <a:pt x="2138171" y="2068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5000" y="4535423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6315" y="44195"/>
                </a:moveTo>
                <a:lnTo>
                  <a:pt x="1766315" y="33527"/>
                </a:lnTo>
                <a:lnTo>
                  <a:pt x="0" y="32003"/>
                </a:lnTo>
                <a:lnTo>
                  <a:pt x="0" y="42671"/>
                </a:lnTo>
                <a:lnTo>
                  <a:pt x="1766315" y="44195"/>
                </a:lnTo>
                <a:close/>
              </a:path>
              <a:path w="1828800" h="76200">
                <a:moveTo>
                  <a:pt x="1828799" y="39623"/>
                </a:moveTo>
                <a:lnTo>
                  <a:pt x="1752599" y="0"/>
                </a:lnTo>
                <a:lnTo>
                  <a:pt x="1752599" y="33516"/>
                </a:lnTo>
                <a:lnTo>
                  <a:pt x="1766315" y="33527"/>
                </a:lnTo>
                <a:lnTo>
                  <a:pt x="1766315" y="69616"/>
                </a:lnTo>
                <a:lnTo>
                  <a:pt x="1828799" y="39623"/>
                </a:lnTo>
                <a:close/>
              </a:path>
              <a:path w="1828800" h="76200">
                <a:moveTo>
                  <a:pt x="1766315" y="69616"/>
                </a:moveTo>
                <a:lnTo>
                  <a:pt x="1766315" y="44195"/>
                </a:lnTo>
                <a:lnTo>
                  <a:pt x="1752599" y="44184"/>
                </a:lnTo>
                <a:lnTo>
                  <a:pt x="1752599" y="76199"/>
                </a:lnTo>
                <a:lnTo>
                  <a:pt x="1766315" y="69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5000" y="4764023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6315" y="44195"/>
                </a:moveTo>
                <a:lnTo>
                  <a:pt x="1766315" y="33527"/>
                </a:lnTo>
                <a:lnTo>
                  <a:pt x="0" y="32003"/>
                </a:lnTo>
                <a:lnTo>
                  <a:pt x="0" y="42671"/>
                </a:lnTo>
                <a:lnTo>
                  <a:pt x="1766315" y="44195"/>
                </a:lnTo>
                <a:close/>
              </a:path>
              <a:path w="1828800" h="76200">
                <a:moveTo>
                  <a:pt x="1828799" y="39623"/>
                </a:moveTo>
                <a:lnTo>
                  <a:pt x="1752599" y="0"/>
                </a:lnTo>
                <a:lnTo>
                  <a:pt x="1752599" y="33516"/>
                </a:lnTo>
                <a:lnTo>
                  <a:pt x="1766315" y="33527"/>
                </a:lnTo>
                <a:lnTo>
                  <a:pt x="1766315" y="69616"/>
                </a:lnTo>
                <a:lnTo>
                  <a:pt x="1828799" y="39623"/>
                </a:lnTo>
                <a:close/>
              </a:path>
              <a:path w="1828800" h="76200">
                <a:moveTo>
                  <a:pt x="1766315" y="69616"/>
                </a:moveTo>
                <a:lnTo>
                  <a:pt x="1766315" y="44195"/>
                </a:lnTo>
                <a:lnTo>
                  <a:pt x="1752599" y="44184"/>
                </a:lnTo>
                <a:lnTo>
                  <a:pt x="1752599" y="76199"/>
                </a:lnTo>
                <a:lnTo>
                  <a:pt x="1766315" y="69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5000" y="4992623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6315" y="44195"/>
                </a:moveTo>
                <a:lnTo>
                  <a:pt x="1766315" y="33527"/>
                </a:lnTo>
                <a:lnTo>
                  <a:pt x="0" y="32003"/>
                </a:lnTo>
                <a:lnTo>
                  <a:pt x="0" y="42671"/>
                </a:lnTo>
                <a:lnTo>
                  <a:pt x="1766315" y="44195"/>
                </a:lnTo>
                <a:close/>
              </a:path>
              <a:path w="1828800" h="76200">
                <a:moveTo>
                  <a:pt x="1828799" y="39623"/>
                </a:moveTo>
                <a:lnTo>
                  <a:pt x="1752599" y="0"/>
                </a:lnTo>
                <a:lnTo>
                  <a:pt x="1752599" y="33516"/>
                </a:lnTo>
                <a:lnTo>
                  <a:pt x="1766315" y="33527"/>
                </a:lnTo>
                <a:lnTo>
                  <a:pt x="1766315" y="69616"/>
                </a:lnTo>
                <a:lnTo>
                  <a:pt x="1828799" y="39623"/>
                </a:lnTo>
                <a:close/>
              </a:path>
              <a:path w="1828800" h="76200">
                <a:moveTo>
                  <a:pt x="1766315" y="69616"/>
                </a:moveTo>
                <a:lnTo>
                  <a:pt x="1766315" y="44195"/>
                </a:lnTo>
                <a:lnTo>
                  <a:pt x="1752599" y="44184"/>
                </a:lnTo>
                <a:lnTo>
                  <a:pt x="1752599" y="76199"/>
                </a:lnTo>
                <a:lnTo>
                  <a:pt x="1766315" y="69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3600" y="4267200"/>
            <a:ext cx="2209800" cy="2133600"/>
          </a:xfrm>
          <a:custGeom>
            <a:avLst/>
            <a:gdLst/>
            <a:ahLst/>
            <a:cxnLst/>
            <a:rect l="l" t="t" r="r" b="b"/>
            <a:pathLst>
              <a:path w="2209800" h="2133600">
                <a:moveTo>
                  <a:pt x="0" y="0"/>
                </a:moveTo>
                <a:lnTo>
                  <a:pt x="0" y="2133599"/>
                </a:lnTo>
                <a:lnTo>
                  <a:pt x="2209799" y="2133599"/>
                </a:lnTo>
                <a:lnTo>
                  <a:pt x="2209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9027" y="4262627"/>
            <a:ext cx="2220595" cy="2144395"/>
          </a:xfrm>
          <a:custGeom>
            <a:avLst/>
            <a:gdLst/>
            <a:ahLst/>
            <a:cxnLst/>
            <a:rect l="l" t="t" r="r" b="b"/>
            <a:pathLst>
              <a:path w="2220595" h="2144395">
                <a:moveTo>
                  <a:pt x="2220467" y="2144267"/>
                </a:moveTo>
                <a:lnTo>
                  <a:pt x="2220467" y="0"/>
                </a:lnTo>
                <a:lnTo>
                  <a:pt x="0" y="0"/>
                </a:lnTo>
                <a:lnTo>
                  <a:pt x="0" y="2144267"/>
                </a:lnTo>
                <a:lnTo>
                  <a:pt x="4571" y="21442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2209799" y="10667"/>
                </a:lnTo>
                <a:lnTo>
                  <a:pt x="2209799" y="4571"/>
                </a:lnTo>
                <a:lnTo>
                  <a:pt x="2214371" y="10667"/>
                </a:lnTo>
                <a:lnTo>
                  <a:pt x="2214371" y="2144267"/>
                </a:lnTo>
                <a:lnTo>
                  <a:pt x="2220467" y="2144267"/>
                </a:lnTo>
                <a:close/>
              </a:path>
              <a:path w="2220595" h="21443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2220595" h="2144395">
                <a:moveTo>
                  <a:pt x="10667" y="21335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133599"/>
                </a:lnTo>
                <a:lnTo>
                  <a:pt x="10667" y="2133599"/>
                </a:lnTo>
                <a:close/>
              </a:path>
              <a:path w="2220595" h="2144395">
                <a:moveTo>
                  <a:pt x="2214371" y="2133599"/>
                </a:moveTo>
                <a:lnTo>
                  <a:pt x="4571" y="2133599"/>
                </a:lnTo>
                <a:lnTo>
                  <a:pt x="10667" y="2138171"/>
                </a:lnTo>
                <a:lnTo>
                  <a:pt x="10667" y="2144267"/>
                </a:lnTo>
                <a:lnTo>
                  <a:pt x="2209799" y="2144267"/>
                </a:lnTo>
                <a:lnTo>
                  <a:pt x="2209799" y="2138171"/>
                </a:lnTo>
                <a:lnTo>
                  <a:pt x="2214371" y="2133599"/>
                </a:lnTo>
                <a:close/>
              </a:path>
              <a:path w="2220595" h="2144395">
                <a:moveTo>
                  <a:pt x="10667" y="2144267"/>
                </a:moveTo>
                <a:lnTo>
                  <a:pt x="10667" y="2138171"/>
                </a:lnTo>
                <a:lnTo>
                  <a:pt x="4571" y="2133599"/>
                </a:lnTo>
                <a:lnTo>
                  <a:pt x="4571" y="2144267"/>
                </a:lnTo>
                <a:lnTo>
                  <a:pt x="10667" y="2144267"/>
                </a:lnTo>
                <a:close/>
              </a:path>
              <a:path w="2220595" h="2144395">
                <a:moveTo>
                  <a:pt x="2214371" y="10667"/>
                </a:moveTo>
                <a:lnTo>
                  <a:pt x="2209799" y="4571"/>
                </a:lnTo>
                <a:lnTo>
                  <a:pt x="2209799" y="10667"/>
                </a:lnTo>
                <a:lnTo>
                  <a:pt x="2214371" y="10667"/>
                </a:lnTo>
                <a:close/>
              </a:path>
              <a:path w="2220595" h="2144395">
                <a:moveTo>
                  <a:pt x="2214371" y="2133599"/>
                </a:moveTo>
                <a:lnTo>
                  <a:pt x="2214371" y="10667"/>
                </a:lnTo>
                <a:lnTo>
                  <a:pt x="2209799" y="10667"/>
                </a:lnTo>
                <a:lnTo>
                  <a:pt x="2209799" y="2133599"/>
                </a:lnTo>
                <a:lnTo>
                  <a:pt x="2214371" y="2133599"/>
                </a:lnTo>
                <a:close/>
              </a:path>
              <a:path w="2220595" h="2144395">
                <a:moveTo>
                  <a:pt x="2214371" y="2144267"/>
                </a:moveTo>
                <a:lnTo>
                  <a:pt x="2214371" y="2133599"/>
                </a:lnTo>
                <a:lnTo>
                  <a:pt x="2209799" y="2138171"/>
                </a:lnTo>
                <a:lnTo>
                  <a:pt x="2209799" y="2144267"/>
                </a:lnTo>
                <a:lnTo>
                  <a:pt x="2214371" y="214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6000" y="44592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6000" y="46878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6000" y="49164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58000" y="44592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58000" y="46878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58000" y="49164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0000" y="4459223"/>
            <a:ext cx="424180" cy="76200"/>
          </a:xfrm>
          <a:custGeom>
            <a:avLst/>
            <a:gdLst/>
            <a:ahLst/>
            <a:cxnLst/>
            <a:rect l="l" t="t" r="r" b="b"/>
            <a:pathLst>
              <a:path w="424179" h="76200">
                <a:moveTo>
                  <a:pt x="346802" y="33473"/>
                </a:moveTo>
                <a:lnTo>
                  <a:pt x="0" y="32003"/>
                </a:lnTo>
                <a:lnTo>
                  <a:pt x="0" y="42671"/>
                </a:lnTo>
                <a:lnTo>
                  <a:pt x="346618" y="42671"/>
                </a:lnTo>
                <a:lnTo>
                  <a:pt x="346802" y="33473"/>
                </a:lnTo>
                <a:close/>
              </a:path>
              <a:path w="424179" h="76200">
                <a:moveTo>
                  <a:pt x="359663" y="69745"/>
                </a:moveTo>
                <a:lnTo>
                  <a:pt x="359663" y="42671"/>
                </a:lnTo>
                <a:lnTo>
                  <a:pt x="346618" y="42671"/>
                </a:lnTo>
                <a:lnTo>
                  <a:pt x="345947" y="76199"/>
                </a:lnTo>
                <a:lnTo>
                  <a:pt x="359663" y="69745"/>
                </a:lnTo>
                <a:close/>
              </a:path>
              <a:path w="424179" h="76200">
                <a:moveTo>
                  <a:pt x="359663" y="42671"/>
                </a:moveTo>
                <a:lnTo>
                  <a:pt x="359663" y="33527"/>
                </a:lnTo>
                <a:lnTo>
                  <a:pt x="346802" y="33473"/>
                </a:lnTo>
                <a:lnTo>
                  <a:pt x="346618" y="42671"/>
                </a:lnTo>
                <a:lnTo>
                  <a:pt x="359663" y="42671"/>
                </a:lnTo>
                <a:close/>
              </a:path>
              <a:path w="424179" h="76200">
                <a:moveTo>
                  <a:pt x="423671" y="39623"/>
                </a:moveTo>
                <a:lnTo>
                  <a:pt x="347471" y="0"/>
                </a:lnTo>
                <a:lnTo>
                  <a:pt x="346802" y="33473"/>
                </a:lnTo>
                <a:lnTo>
                  <a:pt x="359663" y="33527"/>
                </a:lnTo>
                <a:lnTo>
                  <a:pt x="359663" y="69745"/>
                </a:lnTo>
                <a:lnTo>
                  <a:pt x="42367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67200" y="52578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914399" y="114299"/>
                </a:moveTo>
                <a:lnTo>
                  <a:pt x="914399" y="38099"/>
                </a:lnTo>
                <a:lnTo>
                  <a:pt x="0" y="38099"/>
                </a:lnTo>
                <a:lnTo>
                  <a:pt x="0" y="114299"/>
                </a:lnTo>
                <a:lnTo>
                  <a:pt x="914399" y="114299"/>
                </a:lnTo>
                <a:close/>
              </a:path>
              <a:path w="1219200" h="152400">
                <a:moveTo>
                  <a:pt x="1219199" y="76199"/>
                </a:moveTo>
                <a:lnTo>
                  <a:pt x="914399" y="0"/>
                </a:lnTo>
                <a:lnTo>
                  <a:pt x="914399" y="152399"/>
                </a:lnTo>
                <a:lnTo>
                  <a:pt x="1219199" y="76199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62627" y="5251703"/>
            <a:ext cx="1243965" cy="165100"/>
          </a:xfrm>
          <a:custGeom>
            <a:avLst/>
            <a:gdLst/>
            <a:ahLst/>
            <a:cxnLst/>
            <a:rect l="l" t="t" r="r" b="b"/>
            <a:pathLst>
              <a:path w="1243964" h="165100">
                <a:moveTo>
                  <a:pt x="918971" y="39623"/>
                </a:moveTo>
                <a:lnTo>
                  <a:pt x="0" y="39623"/>
                </a:lnTo>
                <a:lnTo>
                  <a:pt x="0" y="126491"/>
                </a:lnTo>
                <a:lnTo>
                  <a:pt x="4571" y="126491"/>
                </a:lnTo>
                <a:lnTo>
                  <a:pt x="4571" y="50291"/>
                </a:lnTo>
                <a:lnTo>
                  <a:pt x="10667" y="44195"/>
                </a:lnTo>
                <a:lnTo>
                  <a:pt x="10667" y="50291"/>
                </a:lnTo>
                <a:lnTo>
                  <a:pt x="914399" y="50291"/>
                </a:lnTo>
                <a:lnTo>
                  <a:pt x="914399" y="44195"/>
                </a:lnTo>
                <a:lnTo>
                  <a:pt x="918971" y="39623"/>
                </a:lnTo>
                <a:close/>
              </a:path>
              <a:path w="1243964" h="165100">
                <a:moveTo>
                  <a:pt x="10667" y="50291"/>
                </a:moveTo>
                <a:lnTo>
                  <a:pt x="10667" y="44195"/>
                </a:lnTo>
                <a:lnTo>
                  <a:pt x="4571" y="50291"/>
                </a:lnTo>
                <a:lnTo>
                  <a:pt x="10667" y="50291"/>
                </a:lnTo>
                <a:close/>
              </a:path>
              <a:path w="1243964" h="165100">
                <a:moveTo>
                  <a:pt x="10667" y="115823"/>
                </a:moveTo>
                <a:lnTo>
                  <a:pt x="10667" y="50291"/>
                </a:lnTo>
                <a:lnTo>
                  <a:pt x="4571" y="50291"/>
                </a:lnTo>
                <a:lnTo>
                  <a:pt x="4571" y="115823"/>
                </a:lnTo>
                <a:lnTo>
                  <a:pt x="10667" y="115823"/>
                </a:lnTo>
                <a:close/>
              </a:path>
              <a:path w="1243964" h="165100">
                <a:moveTo>
                  <a:pt x="925067" y="152399"/>
                </a:moveTo>
                <a:lnTo>
                  <a:pt x="925067" y="115823"/>
                </a:lnTo>
                <a:lnTo>
                  <a:pt x="4571" y="115823"/>
                </a:lnTo>
                <a:lnTo>
                  <a:pt x="10667" y="120395"/>
                </a:lnTo>
                <a:lnTo>
                  <a:pt x="10667" y="126491"/>
                </a:lnTo>
                <a:lnTo>
                  <a:pt x="914399" y="126491"/>
                </a:lnTo>
                <a:lnTo>
                  <a:pt x="914399" y="120395"/>
                </a:lnTo>
                <a:lnTo>
                  <a:pt x="918971" y="126491"/>
                </a:lnTo>
                <a:lnTo>
                  <a:pt x="918971" y="153923"/>
                </a:lnTo>
                <a:lnTo>
                  <a:pt x="925067" y="152399"/>
                </a:lnTo>
                <a:close/>
              </a:path>
              <a:path w="1243964" h="165100">
                <a:moveTo>
                  <a:pt x="10667" y="126491"/>
                </a:moveTo>
                <a:lnTo>
                  <a:pt x="10667" y="120395"/>
                </a:lnTo>
                <a:lnTo>
                  <a:pt x="4571" y="115823"/>
                </a:lnTo>
                <a:lnTo>
                  <a:pt x="4571" y="126491"/>
                </a:lnTo>
                <a:lnTo>
                  <a:pt x="10667" y="126491"/>
                </a:lnTo>
                <a:close/>
              </a:path>
              <a:path w="1243964" h="165100">
                <a:moveTo>
                  <a:pt x="1243583" y="82295"/>
                </a:moveTo>
                <a:lnTo>
                  <a:pt x="914399" y="0"/>
                </a:lnTo>
                <a:lnTo>
                  <a:pt x="914399" y="39623"/>
                </a:lnTo>
                <a:lnTo>
                  <a:pt x="918971" y="39623"/>
                </a:lnTo>
                <a:lnTo>
                  <a:pt x="918971" y="10667"/>
                </a:lnTo>
                <a:lnTo>
                  <a:pt x="925067" y="6095"/>
                </a:lnTo>
                <a:lnTo>
                  <a:pt x="925067" y="12191"/>
                </a:lnTo>
                <a:lnTo>
                  <a:pt x="1205483" y="82295"/>
                </a:lnTo>
                <a:lnTo>
                  <a:pt x="1223771" y="77723"/>
                </a:lnTo>
                <a:lnTo>
                  <a:pt x="1223771" y="87248"/>
                </a:lnTo>
                <a:lnTo>
                  <a:pt x="1243583" y="82295"/>
                </a:lnTo>
                <a:close/>
              </a:path>
              <a:path w="1243964" h="165100">
                <a:moveTo>
                  <a:pt x="925067" y="50291"/>
                </a:moveTo>
                <a:lnTo>
                  <a:pt x="925067" y="12191"/>
                </a:lnTo>
                <a:lnTo>
                  <a:pt x="918971" y="10667"/>
                </a:lnTo>
                <a:lnTo>
                  <a:pt x="918971" y="39623"/>
                </a:lnTo>
                <a:lnTo>
                  <a:pt x="914399" y="44195"/>
                </a:lnTo>
                <a:lnTo>
                  <a:pt x="914399" y="50291"/>
                </a:lnTo>
                <a:lnTo>
                  <a:pt x="925067" y="50291"/>
                </a:lnTo>
                <a:close/>
              </a:path>
              <a:path w="1243964" h="165100">
                <a:moveTo>
                  <a:pt x="918971" y="126491"/>
                </a:moveTo>
                <a:lnTo>
                  <a:pt x="914399" y="120395"/>
                </a:lnTo>
                <a:lnTo>
                  <a:pt x="914399" y="126491"/>
                </a:lnTo>
                <a:lnTo>
                  <a:pt x="918971" y="126491"/>
                </a:lnTo>
                <a:close/>
              </a:path>
              <a:path w="1243964" h="165100">
                <a:moveTo>
                  <a:pt x="925067" y="161924"/>
                </a:moveTo>
                <a:lnTo>
                  <a:pt x="925067" y="158495"/>
                </a:lnTo>
                <a:lnTo>
                  <a:pt x="918971" y="153923"/>
                </a:lnTo>
                <a:lnTo>
                  <a:pt x="918971" y="126491"/>
                </a:lnTo>
                <a:lnTo>
                  <a:pt x="914399" y="126491"/>
                </a:lnTo>
                <a:lnTo>
                  <a:pt x="914399" y="164591"/>
                </a:lnTo>
                <a:lnTo>
                  <a:pt x="925067" y="161924"/>
                </a:lnTo>
                <a:close/>
              </a:path>
              <a:path w="1243964" h="165100">
                <a:moveTo>
                  <a:pt x="925067" y="12191"/>
                </a:moveTo>
                <a:lnTo>
                  <a:pt x="925067" y="6095"/>
                </a:lnTo>
                <a:lnTo>
                  <a:pt x="918971" y="10667"/>
                </a:lnTo>
                <a:lnTo>
                  <a:pt x="925067" y="12191"/>
                </a:lnTo>
                <a:close/>
              </a:path>
              <a:path w="1243964" h="165100">
                <a:moveTo>
                  <a:pt x="1223771" y="87248"/>
                </a:moveTo>
                <a:lnTo>
                  <a:pt x="1223771" y="86867"/>
                </a:lnTo>
                <a:lnTo>
                  <a:pt x="1205483" y="82295"/>
                </a:lnTo>
                <a:lnTo>
                  <a:pt x="918971" y="153923"/>
                </a:lnTo>
                <a:lnTo>
                  <a:pt x="925067" y="158495"/>
                </a:lnTo>
                <a:lnTo>
                  <a:pt x="925067" y="161924"/>
                </a:lnTo>
                <a:lnTo>
                  <a:pt x="1223771" y="87248"/>
                </a:lnTo>
                <a:close/>
              </a:path>
              <a:path w="1243964" h="165100">
                <a:moveTo>
                  <a:pt x="1223771" y="86867"/>
                </a:moveTo>
                <a:lnTo>
                  <a:pt x="1223771" y="77723"/>
                </a:lnTo>
                <a:lnTo>
                  <a:pt x="1205483" y="82295"/>
                </a:lnTo>
                <a:lnTo>
                  <a:pt x="1223771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890">
              <a:lnSpc>
                <a:spcPct val="100000"/>
              </a:lnSpc>
            </a:pPr>
            <a:r>
              <a:rPr dirty="0"/>
              <a:t>Locality in </a:t>
            </a:r>
            <a:r>
              <a:rPr dirty="0" spc="-5"/>
              <a:t>Parallel</a:t>
            </a:r>
            <a:r>
              <a:rPr dirty="0" spc="-65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88667"/>
            <a:ext cx="7496809" cy="269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View </a:t>
            </a:r>
            <a:r>
              <a:rPr dirty="0" sz="2800">
                <a:latin typeface="Arial"/>
                <a:cs typeface="Arial"/>
              </a:rPr>
              <a:t>parallel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machine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not only as a multi-CPU system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but also as a multi-memory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even </a:t>
            </a:r>
            <a:r>
              <a:rPr dirty="0" sz="2800" spc="-5">
                <a:latin typeface="Arial"/>
                <a:cs typeface="Arial"/>
              </a:rPr>
              <a:t>more </a:t>
            </a:r>
            <a:r>
              <a:rPr dirty="0" sz="2800">
                <a:latin typeface="Arial"/>
                <a:cs typeface="Arial"/>
              </a:rPr>
              <a:t>important than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sequential  </a:t>
            </a:r>
            <a:r>
              <a:rPr dirty="0" sz="2800">
                <a:latin typeface="Arial"/>
                <a:cs typeface="Arial"/>
              </a:rPr>
              <a:t>programming, because </a:t>
            </a:r>
            <a:r>
              <a:rPr dirty="0" sz="2800" spc="-5">
                <a:latin typeface="Arial"/>
                <a:cs typeface="Arial"/>
              </a:rPr>
              <a:t>the memory </a:t>
            </a:r>
            <a:r>
              <a:rPr dirty="0" sz="2800">
                <a:latin typeface="Arial"/>
                <a:cs typeface="Arial"/>
              </a:rPr>
              <a:t>latencies 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longer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0760">
              <a:lnSpc>
                <a:spcPct val="100000"/>
              </a:lnSpc>
            </a:pPr>
            <a:r>
              <a:rPr dirty="0" spc="-5"/>
              <a:t>Performance</a:t>
            </a:r>
            <a:r>
              <a:rPr dirty="0" spc="-8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3552825" cy="443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Expose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factors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Collect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performance  </a:t>
            </a:r>
            <a:r>
              <a:rPr dirty="0" sz="280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Calculate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Analyze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Visualize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Identify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Turn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This is an</a:t>
            </a:r>
            <a:r>
              <a:rPr dirty="0" sz="28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“art”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0" y="2133600"/>
            <a:ext cx="3153155" cy="420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6670">
              <a:lnSpc>
                <a:spcPct val="100000"/>
              </a:lnSpc>
            </a:pPr>
            <a:r>
              <a:rPr dirty="0" spc="-5"/>
              <a:t>Performance</a:t>
            </a:r>
            <a:r>
              <a:rPr dirty="0" spc="-45"/>
              <a:t> </a:t>
            </a:r>
            <a:r>
              <a:rPr dirty="0" spc="-5"/>
              <a:t>Questions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7017384" cy="460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How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 spc="-5">
                <a:latin typeface="Arial"/>
                <a:cs typeface="Arial"/>
              </a:rPr>
              <a:t>tell if a </a:t>
            </a:r>
            <a:r>
              <a:rPr dirty="0" sz="2800">
                <a:latin typeface="Arial"/>
                <a:cs typeface="Arial"/>
              </a:rPr>
              <a:t>program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performing  </a:t>
            </a:r>
            <a:r>
              <a:rPr dirty="0" sz="2800" spc="-5">
                <a:latin typeface="Arial"/>
                <a:cs typeface="Arial"/>
              </a:rPr>
              <a:t>well?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Or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isn’t?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2032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If </a:t>
            </a:r>
            <a:r>
              <a:rPr dirty="0" sz="2800">
                <a:latin typeface="Arial"/>
                <a:cs typeface="Arial"/>
              </a:rPr>
              <a:t>performance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not “good,” how can </a:t>
            </a:r>
            <a:r>
              <a:rPr dirty="0" sz="2800" spc="-10">
                <a:latin typeface="Arial"/>
                <a:cs typeface="Arial"/>
              </a:rPr>
              <a:t>we  </a:t>
            </a:r>
            <a:r>
              <a:rPr dirty="0" sz="2800">
                <a:latin typeface="Arial"/>
                <a:cs typeface="Arial"/>
              </a:rPr>
              <a:t>pinpoint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How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>
                <a:latin typeface="Arial"/>
                <a:cs typeface="Arial"/>
              </a:rPr>
              <a:t>identify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causes?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What can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 spc="-5">
                <a:latin typeface="Arial"/>
                <a:cs typeface="Arial"/>
              </a:rPr>
              <a:t>do </a:t>
            </a:r>
            <a:r>
              <a:rPr dirty="0" sz="2800">
                <a:latin typeface="Arial"/>
                <a:cs typeface="Arial"/>
              </a:rPr>
              <a:t>about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01800">
              <a:lnSpc>
                <a:spcPct val="100000"/>
              </a:lnSpc>
            </a:pPr>
            <a:r>
              <a:rPr dirty="0" spc="-5"/>
              <a:t>Performance</a:t>
            </a:r>
            <a:r>
              <a:rPr dirty="0" spc="-60"/>
              <a:t> </a:t>
            </a:r>
            <a:r>
              <a:rPr dirty="0" spc="-5"/>
              <a:t>Tuning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9339" y="1485899"/>
            <a:ext cx="7835900" cy="4812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9022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most important goal of performance tuning is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reduce a program’s wall clock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lvl="1" marL="756285" marR="121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Reducing resource usage </a:t>
            </a:r>
            <a:r>
              <a:rPr dirty="0" sz="2000" spc="-5">
                <a:latin typeface="Arial"/>
                <a:cs typeface="Arial"/>
              </a:rPr>
              <a:t>in other </a:t>
            </a:r>
            <a:r>
              <a:rPr dirty="0" sz="2000">
                <a:latin typeface="Arial"/>
                <a:cs typeface="Arial"/>
              </a:rPr>
              <a:t>areas, </a:t>
            </a: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memory or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disk  </a:t>
            </a:r>
            <a:r>
              <a:rPr dirty="0" sz="2000">
                <a:latin typeface="Arial"/>
                <a:cs typeface="Arial"/>
              </a:rPr>
              <a:t>requirements or energy consumption, may also be a</a:t>
            </a:r>
            <a:r>
              <a:rPr dirty="0" sz="2000" spc="-2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goal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Performance tuning is an interactive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Often involves finding your </a:t>
            </a:r>
            <a:r>
              <a:rPr dirty="0" sz="2000">
                <a:latin typeface="Arial"/>
                <a:cs typeface="Arial"/>
              </a:rPr>
              <a:t>program’s hot spots and </a:t>
            </a:r>
            <a:r>
              <a:rPr dirty="0" sz="2000" spc="-5">
                <a:latin typeface="Arial"/>
                <a:cs typeface="Arial"/>
              </a:rPr>
              <a:t>eliminating  </a:t>
            </a:r>
            <a:r>
              <a:rPr dirty="0" sz="2000">
                <a:latin typeface="Arial"/>
                <a:cs typeface="Arial"/>
              </a:rPr>
              <a:t>bottlenecks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Performance tuning usually involves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profiling/tracing</a:t>
            </a:r>
            <a:endParaRPr sz="2400">
              <a:latin typeface="Arial"/>
              <a:cs typeface="Arial"/>
            </a:endParaRPr>
          </a:p>
          <a:p>
            <a:pPr lvl="1" marL="756285" marR="51054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Measure a program’s </a:t>
            </a:r>
            <a:r>
              <a:rPr dirty="0" sz="2000" spc="-5">
                <a:latin typeface="Arial"/>
                <a:cs typeface="Arial"/>
              </a:rPr>
              <a:t>runtime </a:t>
            </a:r>
            <a:r>
              <a:rPr dirty="0" sz="2000">
                <a:latin typeface="Arial"/>
                <a:cs typeface="Arial"/>
              </a:rPr>
              <a:t>characteristics and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resource  </a:t>
            </a:r>
            <a:r>
              <a:rPr dirty="0" sz="2000" spc="-5">
                <a:latin typeface="Arial"/>
                <a:cs typeface="Arial"/>
              </a:rPr>
              <a:t>utilization</a:t>
            </a:r>
            <a:endParaRPr sz="2000">
              <a:latin typeface="Arial"/>
              <a:cs typeface="Arial"/>
            </a:endParaRPr>
          </a:p>
          <a:p>
            <a:pPr algn="just" marL="355600" marR="15367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Use profiling/tracing tools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learn which areas of your  </a:t>
            </a:r>
            <a:r>
              <a:rPr dirty="0" sz="2400" spc="-5">
                <a:latin typeface="Arial"/>
                <a:cs typeface="Arial"/>
              </a:rPr>
              <a:t>code offer the greatest potential performance increase  BEFORE you start 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tuning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562" y="678687"/>
            <a:ext cx="2047875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r</a:t>
            </a:r>
            <a:r>
              <a:rPr dirty="0" spc="-5"/>
              <a:t>o</a:t>
            </a:r>
            <a:r>
              <a:rPr dirty="0" spc="-5"/>
              <a:t>f</a:t>
            </a:r>
            <a:r>
              <a:rPr dirty="0" spc="5"/>
              <a:t>ili</a:t>
            </a:r>
            <a:r>
              <a:rPr dirty="0" spc="-5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0096" rIns="0" bIns="0" rtlCol="0" vert="horz">
            <a:spAutoFit/>
          </a:bodyPr>
          <a:lstStyle/>
          <a:p>
            <a:pPr marL="660400" indent="-342900">
              <a:lnSpc>
                <a:spcPct val="100000"/>
              </a:lnSpc>
              <a:buChar char="•"/>
              <a:tabLst>
                <a:tab pos="660400" algn="l"/>
              </a:tabLst>
            </a:pPr>
            <a:r>
              <a:rPr dirty="0" sz="2800" spc="-5"/>
              <a:t>Timing an </a:t>
            </a:r>
            <a:r>
              <a:rPr dirty="0" sz="2800"/>
              <a:t>entire</a:t>
            </a:r>
            <a:r>
              <a:rPr dirty="0" sz="2800" spc="-30"/>
              <a:t> </a:t>
            </a:r>
            <a:r>
              <a:rPr dirty="0" sz="2800"/>
              <a:t>program</a:t>
            </a:r>
            <a:endParaRPr sz="2800"/>
          </a:p>
          <a:p>
            <a:pPr lvl="1" marL="10610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1061720" algn="l"/>
              </a:tabLst>
            </a:pPr>
            <a:r>
              <a:rPr dirty="0" sz="2400" spc="-5">
                <a:latin typeface="Arial"/>
                <a:cs typeface="Arial"/>
              </a:rPr>
              <a:t>UNIX </a:t>
            </a:r>
            <a:r>
              <a:rPr dirty="0" sz="2400" spc="-10" i="1">
                <a:latin typeface="Arial"/>
                <a:cs typeface="Arial"/>
              </a:rPr>
              <a:t>time </a:t>
            </a:r>
            <a:r>
              <a:rPr dirty="0" sz="2400" spc="-5">
                <a:latin typeface="Arial"/>
                <a:cs typeface="Arial"/>
              </a:rPr>
              <a:t>command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outputs</a:t>
            </a:r>
            <a:endParaRPr sz="24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 spc="-5">
                <a:latin typeface="Arial"/>
                <a:cs typeface="Arial"/>
              </a:rPr>
              <a:t>System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>
                <a:latin typeface="Arial"/>
                <a:cs typeface="Arial"/>
              </a:rPr>
              <a:t>Elapsed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1" marL="1061085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1061720" algn="l"/>
              </a:tabLst>
            </a:pPr>
            <a:r>
              <a:rPr dirty="0" sz="2400" spc="-5">
                <a:latin typeface="Arial"/>
                <a:cs typeface="Arial"/>
              </a:rPr>
              <a:t>User time </a:t>
            </a:r>
            <a:r>
              <a:rPr dirty="0" sz="2400">
                <a:latin typeface="Arial"/>
                <a:cs typeface="Arial"/>
              </a:rPr>
              <a:t>+ </a:t>
            </a:r>
            <a:r>
              <a:rPr dirty="0" sz="2400" spc="-5">
                <a:latin typeface="Arial"/>
                <a:cs typeface="Arial"/>
              </a:rPr>
              <a:t>system time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5">
                <a:latin typeface="Arial"/>
                <a:cs typeface="Arial"/>
              </a:rPr>
              <a:t>CPU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lvl="1" marL="10610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1061720" algn="l"/>
              </a:tabLst>
            </a:pPr>
            <a:r>
              <a:rPr dirty="0" sz="2400" spc="-5">
                <a:latin typeface="Arial"/>
                <a:cs typeface="Arial"/>
              </a:rPr>
              <a:t>Additional </a:t>
            </a:r>
            <a:r>
              <a:rPr dirty="0" sz="2400" spc="-10" i="1">
                <a:latin typeface="Arial"/>
                <a:cs typeface="Arial"/>
              </a:rPr>
              <a:t>time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>
                <a:latin typeface="Arial"/>
                <a:cs typeface="Arial"/>
              </a:rPr>
              <a:t>Percent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utilization</a:t>
            </a:r>
            <a:endParaRPr sz="20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 spc="-5">
                <a:latin typeface="Arial"/>
                <a:cs typeface="Arial"/>
              </a:rPr>
              <a:t>Average </a:t>
            </a:r>
            <a:r>
              <a:rPr dirty="0" sz="2000">
                <a:latin typeface="Arial"/>
                <a:cs typeface="Arial"/>
              </a:rPr>
              <a:t>memory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utilization</a:t>
            </a:r>
            <a:endParaRPr sz="20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>
                <a:latin typeface="Arial"/>
                <a:cs typeface="Arial"/>
              </a:rPr>
              <a:t>Blocked </a:t>
            </a:r>
            <a:r>
              <a:rPr dirty="0" sz="2000" spc="-5">
                <a:latin typeface="Arial"/>
                <a:cs typeface="Arial"/>
              </a:rPr>
              <a:t>I/O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lvl="2" marL="14605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460500" algn="l"/>
              </a:tabLst>
            </a:pPr>
            <a:r>
              <a:rPr dirty="0" sz="2000">
                <a:latin typeface="Arial"/>
                <a:cs typeface="Arial"/>
              </a:rPr>
              <a:t>Page </a:t>
            </a:r>
            <a:r>
              <a:rPr dirty="0" sz="2000" spc="-5">
                <a:latin typeface="Arial"/>
                <a:cs typeface="Arial"/>
              </a:rPr>
              <a:t>faults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swaps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747" y="678687"/>
            <a:ext cx="7483475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Timing a </a:t>
            </a:r>
            <a:r>
              <a:rPr dirty="0" spc="-5"/>
              <a:t>Portion of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355594"/>
            <a:ext cx="7073265" cy="3649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Record </a:t>
            </a:r>
            <a:r>
              <a:rPr dirty="0" sz="2800" spc="-5">
                <a:latin typeface="Arial"/>
                <a:cs typeface="Arial"/>
              </a:rPr>
              <a:t>the time </a:t>
            </a:r>
            <a:r>
              <a:rPr dirty="0" sz="2800">
                <a:latin typeface="Arial"/>
                <a:cs typeface="Arial"/>
              </a:rPr>
              <a:t>before you start doing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Do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Record </a:t>
            </a:r>
            <a:r>
              <a:rPr dirty="0" sz="2800" spc="-5">
                <a:latin typeface="Arial"/>
                <a:cs typeface="Arial"/>
              </a:rPr>
              <a:t>the time </a:t>
            </a:r>
            <a:r>
              <a:rPr dirty="0" sz="2800">
                <a:latin typeface="Arial"/>
                <a:cs typeface="Arial"/>
              </a:rPr>
              <a:t>at </a:t>
            </a:r>
            <a:r>
              <a:rPr dirty="0" sz="2800" spc="-5">
                <a:latin typeface="Arial"/>
                <a:cs typeface="Arial"/>
              </a:rPr>
              <a:t>completion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Subtract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start </a:t>
            </a:r>
            <a:r>
              <a:rPr dirty="0" sz="2800" spc="-5">
                <a:latin typeface="Arial"/>
                <a:cs typeface="Arial"/>
              </a:rPr>
              <a:t>time </a:t>
            </a:r>
            <a:r>
              <a:rPr dirty="0" sz="2800">
                <a:latin typeface="Arial"/>
                <a:cs typeface="Arial"/>
              </a:rPr>
              <a:t>from </a:t>
            </a:r>
            <a:r>
              <a:rPr dirty="0" sz="2800" spc="-5">
                <a:latin typeface="Arial"/>
                <a:cs typeface="Arial"/>
              </a:rPr>
              <a:t>the completion  </a:t>
            </a:r>
            <a:r>
              <a:rPr dirty="0" sz="2800" spc="-5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466" y="678687"/>
            <a:ext cx="4346575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Types </a:t>
            </a:r>
            <a:r>
              <a:rPr dirty="0" spc="-5"/>
              <a:t>of</a:t>
            </a:r>
            <a:r>
              <a:rPr dirty="0" spc="-110"/>
              <a:t> </a:t>
            </a:r>
            <a:r>
              <a:rPr dirty="0"/>
              <a:t>Profiling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696" rIns="0" bIns="0" rtlCol="0" vert="horz">
            <a:spAutoFit/>
          </a:bodyPr>
          <a:lstStyle/>
          <a:p>
            <a:pPr marL="584200" indent="-342900">
              <a:lnSpc>
                <a:spcPct val="100000"/>
              </a:lnSpc>
              <a:buChar char="•"/>
              <a:tabLst>
                <a:tab pos="584200" algn="l"/>
              </a:tabLst>
            </a:pPr>
            <a:r>
              <a:rPr dirty="0" sz="2800" spc="-5"/>
              <a:t>Time-based</a:t>
            </a:r>
            <a:endParaRPr sz="2800"/>
          </a:p>
          <a:p>
            <a:pPr marL="5842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584200" algn="l"/>
              </a:tabLst>
            </a:pPr>
            <a:r>
              <a:rPr dirty="0" sz="2800" spc="-5"/>
              <a:t>Based on </a:t>
            </a:r>
            <a:r>
              <a:rPr dirty="0" sz="2800"/>
              <a:t>other </a:t>
            </a:r>
            <a:r>
              <a:rPr dirty="0" sz="2800" spc="-5"/>
              <a:t>metrics </a:t>
            </a:r>
            <a:r>
              <a:rPr dirty="0" sz="2800"/>
              <a:t>such</a:t>
            </a:r>
            <a:r>
              <a:rPr dirty="0" sz="2800" spc="-10"/>
              <a:t> </a:t>
            </a:r>
            <a:r>
              <a:rPr dirty="0" sz="2800"/>
              <a:t>as</a:t>
            </a:r>
            <a:endParaRPr sz="2800"/>
          </a:p>
          <a:p>
            <a:pPr lvl="1" marL="9848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Operation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counts</a:t>
            </a:r>
            <a:endParaRPr sz="2400">
              <a:latin typeface="Arial"/>
              <a:cs typeface="Arial"/>
            </a:endParaRPr>
          </a:p>
          <a:p>
            <a:pPr lvl="1" marL="9848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Cache and memory event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counts</a:t>
            </a:r>
            <a:endParaRPr sz="240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584200" algn="l"/>
              </a:tabLst>
            </a:pPr>
            <a:r>
              <a:rPr dirty="0" sz="2800" spc="-5"/>
              <a:t>Types </a:t>
            </a:r>
            <a:r>
              <a:rPr dirty="0" sz="2800"/>
              <a:t>of</a:t>
            </a:r>
            <a:r>
              <a:rPr dirty="0" sz="2800" spc="-60"/>
              <a:t> </a:t>
            </a:r>
            <a:r>
              <a:rPr dirty="0" sz="2800" spc="-5"/>
              <a:t>Profile</a:t>
            </a:r>
            <a:endParaRPr sz="2800"/>
          </a:p>
          <a:p>
            <a:pPr lvl="1" marL="9848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Sharp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profile</a:t>
            </a:r>
            <a:endParaRPr sz="2400">
              <a:latin typeface="Arial"/>
              <a:cs typeface="Arial"/>
            </a:endParaRPr>
          </a:p>
          <a:p>
            <a:pPr lvl="1" marL="9848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985519" algn="l"/>
              </a:tabLst>
            </a:pPr>
            <a:r>
              <a:rPr dirty="0" sz="2400" spc="-5">
                <a:latin typeface="Arial"/>
                <a:cs typeface="Arial"/>
              </a:rPr>
              <a:t>Flat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0085">
              <a:lnSpc>
                <a:spcPct val="100000"/>
              </a:lnSpc>
            </a:pPr>
            <a:r>
              <a:rPr dirty="0"/>
              <a:t>Profiling &amp;</a:t>
            </a:r>
            <a:r>
              <a:rPr dirty="0" spc="-125"/>
              <a:t> </a:t>
            </a:r>
            <a:r>
              <a:rPr dirty="0"/>
              <a:t>Tracing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0" y="1905000"/>
            <a:ext cx="7162800" cy="361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96027" y="4567427"/>
            <a:ext cx="3886200" cy="848994"/>
          </a:xfrm>
          <a:custGeom>
            <a:avLst/>
            <a:gdLst/>
            <a:ahLst/>
            <a:cxnLst/>
            <a:rect l="l" t="t" r="r" b="b"/>
            <a:pathLst>
              <a:path w="3886200" h="848995">
                <a:moveTo>
                  <a:pt x="3886199" y="425195"/>
                </a:moveTo>
                <a:lnTo>
                  <a:pt x="3886199" y="379475"/>
                </a:lnTo>
                <a:lnTo>
                  <a:pt x="3855719" y="336803"/>
                </a:lnTo>
                <a:lnTo>
                  <a:pt x="3825239" y="315467"/>
                </a:lnTo>
                <a:lnTo>
                  <a:pt x="3764279" y="275843"/>
                </a:lnTo>
                <a:lnTo>
                  <a:pt x="3733799" y="257555"/>
                </a:lnTo>
                <a:lnTo>
                  <a:pt x="3688079" y="237743"/>
                </a:lnTo>
                <a:lnTo>
                  <a:pt x="3657599" y="220979"/>
                </a:lnTo>
                <a:lnTo>
                  <a:pt x="3611879" y="202691"/>
                </a:lnTo>
                <a:lnTo>
                  <a:pt x="3550919" y="185927"/>
                </a:lnTo>
                <a:lnTo>
                  <a:pt x="3505199" y="169163"/>
                </a:lnTo>
                <a:lnTo>
                  <a:pt x="3322319" y="123443"/>
                </a:lnTo>
                <a:lnTo>
                  <a:pt x="3246119" y="109727"/>
                </a:lnTo>
                <a:lnTo>
                  <a:pt x="3185159" y="96011"/>
                </a:lnTo>
                <a:lnTo>
                  <a:pt x="3032759" y="71627"/>
                </a:lnTo>
                <a:lnTo>
                  <a:pt x="2956559" y="60959"/>
                </a:lnTo>
                <a:lnTo>
                  <a:pt x="2865119" y="51815"/>
                </a:lnTo>
                <a:lnTo>
                  <a:pt x="2788919" y="42671"/>
                </a:lnTo>
                <a:lnTo>
                  <a:pt x="2697479" y="33527"/>
                </a:lnTo>
                <a:lnTo>
                  <a:pt x="2606039" y="25907"/>
                </a:lnTo>
                <a:lnTo>
                  <a:pt x="2423159" y="13715"/>
                </a:lnTo>
                <a:lnTo>
                  <a:pt x="2331719" y="9143"/>
                </a:lnTo>
                <a:lnTo>
                  <a:pt x="2240279" y="6095"/>
                </a:lnTo>
                <a:lnTo>
                  <a:pt x="2133599" y="3047"/>
                </a:lnTo>
                <a:lnTo>
                  <a:pt x="1935479" y="0"/>
                </a:lnTo>
                <a:lnTo>
                  <a:pt x="1737359" y="3047"/>
                </a:lnTo>
                <a:lnTo>
                  <a:pt x="1554479" y="9143"/>
                </a:lnTo>
                <a:lnTo>
                  <a:pt x="1463039" y="13715"/>
                </a:lnTo>
                <a:lnTo>
                  <a:pt x="1356359" y="19811"/>
                </a:lnTo>
                <a:lnTo>
                  <a:pt x="1280159" y="25907"/>
                </a:lnTo>
                <a:lnTo>
                  <a:pt x="1188719" y="33527"/>
                </a:lnTo>
                <a:lnTo>
                  <a:pt x="1097279" y="42671"/>
                </a:lnTo>
                <a:lnTo>
                  <a:pt x="1021079" y="51815"/>
                </a:lnTo>
                <a:lnTo>
                  <a:pt x="929639" y="60959"/>
                </a:lnTo>
                <a:lnTo>
                  <a:pt x="853439" y="71627"/>
                </a:lnTo>
                <a:lnTo>
                  <a:pt x="701039" y="96011"/>
                </a:lnTo>
                <a:lnTo>
                  <a:pt x="640079" y="109727"/>
                </a:lnTo>
                <a:lnTo>
                  <a:pt x="563879" y="123443"/>
                </a:lnTo>
                <a:lnTo>
                  <a:pt x="380999" y="169163"/>
                </a:lnTo>
                <a:lnTo>
                  <a:pt x="335279" y="185927"/>
                </a:lnTo>
                <a:lnTo>
                  <a:pt x="274319" y="202691"/>
                </a:lnTo>
                <a:lnTo>
                  <a:pt x="228599" y="220979"/>
                </a:lnTo>
                <a:lnTo>
                  <a:pt x="182879" y="237743"/>
                </a:lnTo>
                <a:lnTo>
                  <a:pt x="152399" y="257555"/>
                </a:lnTo>
                <a:lnTo>
                  <a:pt x="106679" y="275843"/>
                </a:lnTo>
                <a:lnTo>
                  <a:pt x="76199" y="295655"/>
                </a:lnTo>
                <a:lnTo>
                  <a:pt x="60959" y="315467"/>
                </a:lnTo>
                <a:lnTo>
                  <a:pt x="30479" y="336803"/>
                </a:lnTo>
                <a:lnTo>
                  <a:pt x="0" y="379475"/>
                </a:lnTo>
                <a:lnTo>
                  <a:pt x="0" y="403859"/>
                </a:lnTo>
                <a:lnTo>
                  <a:pt x="15239" y="382523"/>
                </a:lnTo>
                <a:lnTo>
                  <a:pt x="15239" y="384047"/>
                </a:lnTo>
                <a:lnTo>
                  <a:pt x="30479" y="362711"/>
                </a:lnTo>
                <a:lnTo>
                  <a:pt x="30479" y="364235"/>
                </a:lnTo>
                <a:lnTo>
                  <a:pt x="45719" y="342899"/>
                </a:lnTo>
                <a:lnTo>
                  <a:pt x="60959" y="323087"/>
                </a:lnTo>
                <a:lnTo>
                  <a:pt x="91439" y="303275"/>
                </a:lnTo>
                <a:lnTo>
                  <a:pt x="121919" y="284987"/>
                </a:lnTo>
                <a:lnTo>
                  <a:pt x="152399" y="265175"/>
                </a:lnTo>
                <a:lnTo>
                  <a:pt x="198119" y="246887"/>
                </a:lnTo>
                <a:lnTo>
                  <a:pt x="228599" y="228599"/>
                </a:lnTo>
                <a:lnTo>
                  <a:pt x="274319" y="211835"/>
                </a:lnTo>
                <a:lnTo>
                  <a:pt x="335279" y="195071"/>
                </a:lnTo>
                <a:lnTo>
                  <a:pt x="380999" y="178307"/>
                </a:lnTo>
                <a:lnTo>
                  <a:pt x="563879" y="132587"/>
                </a:lnTo>
                <a:lnTo>
                  <a:pt x="640079" y="118871"/>
                </a:lnTo>
                <a:lnTo>
                  <a:pt x="701039" y="105155"/>
                </a:lnTo>
                <a:lnTo>
                  <a:pt x="777239" y="92963"/>
                </a:lnTo>
                <a:lnTo>
                  <a:pt x="853439" y="82295"/>
                </a:lnTo>
                <a:lnTo>
                  <a:pt x="929639" y="70103"/>
                </a:lnTo>
                <a:lnTo>
                  <a:pt x="1021079" y="60959"/>
                </a:lnTo>
                <a:lnTo>
                  <a:pt x="1097279" y="51815"/>
                </a:lnTo>
                <a:lnTo>
                  <a:pt x="1188719" y="42671"/>
                </a:lnTo>
                <a:lnTo>
                  <a:pt x="1280159" y="35051"/>
                </a:lnTo>
                <a:lnTo>
                  <a:pt x="1463039" y="22859"/>
                </a:lnTo>
                <a:lnTo>
                  <a:pt x="1554479" y="18287"/>
                </a:lnTo>
                <a:lnTo>
                  <a:pt x="1737359" y="12191"/>
                </a:lnTo>
                <a:lnTo>
                  <a:pt x="1935479" y="10667"/>
                </a:lnTo>
                <a:lnTo>
                  <a:pt x="2133599" y="12191"/>
                </a:lnTo>
                <a:lnTo>
                  <a:pt x="2240279" y="15239"/>
                </a:lnTo>
                <a:lnTo>
                  <a:pt x="2331719" y="18287"/>
                </a:lnTo>
                <a:lnTo>
                  <a:pt x="2423159" y="22859"/>
                </a:lnTo>
                <a:lnTo>
                  <a:pt x="2606039" y="35051"/>
                </a:lnTo>
                <a:lnTo>
                  <a:pt x="2697479" y="42671"/>
                </a:lnTo>
                <a:lnTo>
                  <a:pt x="2788919" y="51815"/>
                </a:lnTo>
                <a:lnTo>
                  <a:pt x="2941319" y="70103"/>
                </a:lnTo>
                <a:lnTo>
                  <a:pt x="3032759" y="82295"/>
                </a:lnTo>
                <a:lnTo>
                  <a:pt x="3108959" y="92963"/>
                </a:lnTo>
                <a:lnTo>
                  <a:pt x="3169919" y="105155"/>
                </a:lnTo>
                <a:lnTo>
                  <a:pt x="3246119" y="118871"/>
                </a:lnTo>
                <a:lnTo>
                  <a:pt x="3307079" y="132587"/>
                </a:lnTo>
                <a:lnTo>
                  <a:pt x="3383279" y="147827"/>
                </a:lnTo>
                <a:lnTo>
                  <a:pt x="3444239" y="163067"/>
                </a:lnTo>
                <a:lnTo>
                  <a:pt x="3489959" y="178307"/>
                </a:lnTo>
                <a:lnTo>
                  <a:pt x="3550919" y="195071"/>
                </a:lnTo>
                <a:lnTo>
                  <a:pt x="3642359" y="228599"/>
                </a:lnTo>
                <a:lnTo>
                  <a:pt x="3733799" y="265175"/>
                </a:lnTo>
                <a:lnTo>
                  <a:pt x="3764279" y="284987"/>
                </a:lnTo>
                <a:lnTo>
                  <a:pt x="3794759" y="303275"/>
                </a:lnTo>
                <a:lnTo>
                  <a:pt x="3825239" y="323087"/>
                </a:lnTo>
                <a:lnTo>
                  <a:pt x="3840479" y="342899"/>
                </a:lnTo>
                <a:lnTo>
                  <a:pt x="3855719" y="364235"/>
                </a:lnTo>
                <a:lnTo>
                  <a:pt x="3855719" y="362711"/>
                </a:lnTo>
                <a:lnTo>
                  <a:pt x="3870959" y="384047"/>
                </a:lnTo>
                <a:lnTo>
                  <a:pt x="3870959" y="403859"/>
                </a:lnTo>
                <a:lnTo>
                  <a:pt x="3886199" y="425195"/>
                </a:lnTo>
                <a:close/>
              </a:path>
              <a:path w="3886200" h="848995">
                <a:moveTo>
                  <a:pt x="3886199" y="469391"/>
                </a:moveTo>
                <a:lnTo>
                  <a:pt x="3886199" y="425195"/>
                </a:lnTo>
                <a:lnTo>
                  <a:pt x="3870959" y="445007"/>
                </a:lnTo>
                <a:lnTo>
                  <a:pt x="3870959" y="464819"/>
                </a:lnTo>
                <a:lnTo>
                  <a:pt x="3855719" y="486155"/>
                </a:lnTo>
                <a:lnTo>
                  <a:pt x="3855719" y="484631"/>
                </a:lnTo>
                <a:lnTo>
                  <a:pt x="3840479" y="505967"/>
                </a:lnTo>
                <a:lnTo>
                  <a:pt x="3825239" y="525779"/>
                </a:lnTo>
                <a:lnTo>
                  <a:pt x="3794759" y="545591"/>
                </a:lnTo>
                <a:lnTo>
                  <a:pt x="3764279" y="563879"/>
                </a:lnTo>
                <a:lnTo>
                  <a:pt x="3733799" y="583691"/>
                </a:lnTo>
                <a:lnTo>
                  <a:pt x="3642359" y="620267"/>
                </a:lnTo>
                <a:lnTo>
                  <a:pt x="3550919" y="653795"/>
                </a:lnTo>
                <a:lnTo>
                  <a:pt x="3489959" y="670559"/>
                </a:lnTo>
                <a:lnTo>
                  <a:pt x="3444239" y="685799"/>
                </a:lnTo>
                <a:lnTo>
                  <a:pt x="3383279" y="701039"/>
                </a:lnTo>
                <a:lnTo>
                  <a:pt x="3307079" y="716279"/>
                </a:lnTo>
                <a:lnTo>
                  <a:pt x="3246119" y="729995"/>
                </a:lnTo>
                <a:lnTo>
                  <a:pt x="3169919" y="743711"/>
                </a:lnTo>
                <a:lnTo>
                  <a:pt x="3108959" y="755903"/>
                </a:lnTo>
                <a:lnTo>
                  <a:pt x="3032759" y="768095"/>
                </a:lnTo>
                <a:lnTo>
                  <a:pt x="2941319" y="778763"/>
                </a:lnTo>
                <a:lnTo>
                  <a:pt x="2788919" y="797051"/>
                </a:lnTo>
                <a:lnTo>
                  <a:pt x="2697479" y="806195"/>
                </a:lnTo>
                <a:lnTo>
                  <a:pt x="2606039" y="813815"/>
                </a:lnTo>
                <a:lnTo>
                  <a:pt x="2423159" y="826007"/>
                </a:lnTo>
                <a:lnTo>
                  <a:pt x="2331719" y="830579"/>
                </a:lnTo>
                <a:lnTo>
                  <a:pt x="2240279" y="833627"/>
                </a:lnTo>
                <a:lnTo>
                  <a:pt x="2133599" y="836675"/>
                </a:lnTo>
                <a:lnTo>
                  <a:pt x="1935479" y="838199"/>
                </a:lnTo>
                <a:lnTo>
                  <a:pt x="1737359" y="836675"/>
                </a:lnTo>
                <a:lnTo>
                  <a:pt x="1554479" y="830579"/>
                </a:lnTo>
                <a:lnTo>
                  <a:pt x="1463039" y="826007"/>
                </a:lnTo>
                <a:lnTo>
                  <a:pt x="1280159" y="813815"/>
                </a:lnTo>
                <a:lnTo>
                  <a:pt x="1188719" y="806195"/>
                </a:lnTo>
                <a:lnTo>
                  <a:pt x="1097279" y="797051"/>
                </a:lnTo>
                <a:lnTo>
                  <a:pt x="1021079" y="787907"/>
                </a:lnTo>
                <a:lnTo>
                  <a:pt x="929639" y="778763"/>
                </a:lnTo>
                <a:lnTo>
                  <a:pt x="853439" y="768095"/>
                </a:lnTo>
                <a:lnTo>
                  <a:pt x="701039" y="743711"/>
                </a:lnTo>
                <a:lnTo>
                  <a:pt x="640079" y="729995"/>
                </a:lnTo>
                <a:lnTo>
                  <a:pt x="563879" y="716279"/>
                </a:lnTo>
                <a:lnTo>
                  <a:pt x="380999" y="670559"/>
                </a:lnTo>
                <a:lnTo>
                  <a:pt x="335279" y="653795"/>
                </a:lnTo>
                <a:lnTo>
                  <a:pt x="274319" y="637031"/>
                </a:lnTo>
                <a:lnTo>
                  <a:pt x="228599" y="620267"/>
                </a:lnTo>
                <a:lnTo>
                  <a:pt x="198119" y="601979"/>
                </a:lnTo>
                <a:lnTo>
                  <a:pt x="152399" y="583691"/>
                </a:lnTo>
                <a:lnTo>
                  <a:pt x="121919" y="563879"/>
                </a:lnTo>
                <a:lnTo>
                  <a:pt x="91439" y="545591"/>
                </a:lnTo>
                <a:lnTo>
                  <a:pt x="60959" y="525779"/>
                </a:lnTo>
                <a:lnTo>
                  <a:pt x="45719" y="505967"/>
                </a:lnTo>
                <a:lnTo>
                  <a:pt x="30479" y="484631"/>
                </a:lnTo>
                <a:lnTo>
                  <a:pt x="30479" y="486155"/>
                </a:lnTo>
                <a:lnTo>
                  <a:pt x="15239" y="464819"/>
                </a:lnTo>
                <a:lnTo>
                  <a:pt x="15239" y="466343"/>
                </a:lnTo>
                <a:lnTo>
                  <a:pt x="0" y="445007"/>
                </a:lnTo>
                <a:lnTo>
                  <a:pt x="0" y="469391"/>
                </a:lnTo>
                <a:lnTo>
                  <a:pt x="30479" y="512063"/>
                </a:lnTo>
                <a:lnTo>
                  <a:pt x="60959" y="533399"/>
                </a:lnTo>
                <a:lnTo>
                  <a:pt x="76199" y="553211"/>
                </a:lnTo>
                <a:lnTo>
                  <a:pt x="106679" y="573023"/>
                </a:lnTo>
                <a:lnTo>
                  <a:pt x="152399" y="591311"/>
                </a:lnTo>
                <a:lnTo>
                  <a:pt x="182879" y="611123"/>
                </a:lnTo>
                <a:lnTo>
                  <a:pt x="228599" y="629411"/>
                </a:lnTo>
                <a:lnTo>
                  <a:pt x="274319" y="646175"/>
                </a:lnTo>
                <a:lnTo>
                  <a:pt x="335279" y="662939"/>
                </a:lnTo>
                <a:lnTo>
                  <a:pt x="380999" y="679703"/>
                </a:lnTo>
                <a:lnTo>
                  <a:pt x="441959" y="696467"/>
                </a:lnTo>
                <a:lnTo>
                  <a:pt x="502919" y="710183"/>
                </a:lnTo>
                <a:lnTo>
                  <a:pt x="563879" y="725423"/>
                </a:lnTo>
                <a:lnTo>
                  <a:pt x="640079" y="739139"/>
                </a:lnTo>
                <a:lnTo>
                  <a:pt x="701039" y="752855"/>
                </a:lnTo>
                <a:lnTo>
                  <a:pt x="853439" y="777239"/>
                </a:lnTo>
                <a:lnTo>
                  <a:pt x="929639" y="787907"/>
                </a:lnTo>
                <a:lnTo>
                  <a:pt x="1021079" y="797051"/>
                </a:lnTo>
                <a:lnTo>
                  <a:pt x="1097279" y="807719"/>
                </a:lnTo>
                <a:lnTo>
                  <a:pt x="1280159" y="822959"/>
                </a:lnTo>
                <a:lnTo>
                  <a:pt x="1356359" y="829055"/>
                </a:lnTo>
                <a:lnTo>
                  <a:pt x="1463039" y="835151"/>
                </a:lnTo>
                <a:lnTo>
                  <a:pt x="1554479" y="839723"/>
                </a:lnTo>
                <a:lnTo>
                  <a:pt x="1737359" y="845819"/>
                </a:lnTo>
                <a:lnTo>
                  <a:pt x="1935479" y="848867"/>
                </a:lnTo>
                <a:lnTo>
                  <a:pt x="2133599" y="845819"/>
                </a:lnTo>
                <a:lnTo>
                  <a:pt x="2240279" y="842771"/>
                </a:lnTo>
                <a:lnTo>
                  <a:pt x="2331719" y="839723"/>
                </a:lnTo>
                <a:lnTo>
                  <a:pt x="2423159" y="835151"/>
                </a:lnTo>
                <a:lnTo>
                  <a:pt x="2606039" y="822959"/>
                </a:lnTo>
                <a:lnTo>
                  <a:pt x="2788919" y="807719"/>
                </a:lnTo>
                <a:lnTo>
                  <a:pt x="2865119" y="797051"/>
                </a:lnTo>
                <a:lnTo>
                  <a:pt x="2956559" y="787907"/>
                </a:lnTo>
                <a:lnTo>
                  <a:pt x="3032759" y="777239"/>
                </a:lnTo>
                <a:lnTo>
                  <a:pt x="3185159" y="752855"/>
                </a:lnTo>
                <a:lnTo>
                  <a:pt x="3246119" y="739139"/>
                </a:lnTo>
                <a:lnTo>
                  <a:pt x="3322319" y="725423"/>
                </a:lnTo>
                <a:lnTo>
                  <a:pt x="3383279" y="710183"/>
                </a:lnTo>
                <a:lnTo>
                  <a:pt x="3444239" y="696467"/>
                </a:lnTo>
                <a:lnTo>
                  <a:pt x="3505199" y="679703"/>
                </a:lnTo>
                <a:lnTo>
                  <a:pt x="3550919" y="662939"/>
                </a:lnTo>
                <a:lnTo>
                  <a:pt x="3611879" y="646175"/>
                </a:lnTo>
                <a:lnTo>
                  <a:pt x="3657599" y="627887"/>
                </a:lnTo>
                <a:lnTo>
                  <a:pt x="3688079" y="611123"/>
                </a:lnTo>
                <a:lnTo>
                  <a:pt x="3733799" y="591311"/>
                </a:lnTo>
                <a:lnTo>
                  <a:pt x="3764279" y="573023"/>
                </a:lnTo>
                <a:lnTo>
                  <a:pt x="3825239" y="533399"/>
                </a:lnTo>
                <a:lnTo>
                  <a:pt x="3855719" y="512063"/>
                </a:lnTo>
                <a:lnTo>
                  <a:pt x="3886199" y="469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050" y="678687"/>
            <a:ext cx="4907280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Subroutine</a:t>
            </a:r>
            <a:r>
              <a:rPr dirty="0" spc="-75"/>
              <a:t> </a:t>
            </a:r>
            <a:r>
              <a:rPr dirty="0"/>
              <a:t>Profiling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8563"/>
            <a:ext cx="7594600" cy="362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24154" indent="-342900">
              <a:lnSpc>
                <a:spcPts val="302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Most </a:t>
            </a:r>
            <a:r>
              <a:rPr dirty="0" sz="2800">
                <a:latin typeface="Arial"/>
                <a:cs typeface="Arial"/>
              </a:rPr>
              <a:t>compilers provide </a:t>
            </a:r>
            <a:r>
              <a:rPr dirty="0" sz="2800" spc="-5">
                <a:latin typeface="Arial"/>
                <a:cs typeface="Arial"/>
              </a:rPr>
              <a:t>a facility to  </a:t>
            </a:r>
            <a:r>
              <a:rPr dirty="0" sz="2800">
                <a:latin typeface="Arial"/>
                <a:cs typeface="Arial"/>
              </a:rPr>
              <a:t>automatically insert </a:t>
            </a:r>
            <a:r>
              <a:rPr dirty="0" sz="2800" spc="-5">
                <a:latin typeface="Arial"/>
                <a:cs typeface="Arial"/>
              </a:rPr>
              <a:t>timing </a:t>
            </a:r>
            <a:r>
              <a:rPr dirty="0" sz="2800">
                <a:latin typeface="Arial"/>
                <a:cs typeface="Arial"/>
              </a:rPr>
              <a:t>calls </a:t>
            </a:r>
            <a:r>
              <a:rPr dirty="0" sz="2800" spc="-5">
                <a:latin typeface="Arial"/>
                <a:cs typeface="Arial"/>
              </a:rPr>
              <a:t>into </a:t>
            </a:r>
            <a:r>
              <a:rPr dirty="0" sz="2800">
                <a:latin typeface="Arial"/>
                <a:cs typeface="Arial"/>
              </a:rPr>
              <a:t>your  </a:t>
            </a:r>
            <a:r>
              <a:rPr dirty="0" sz="2800">
                <a:latin typeface="Arial"/>
                <a:cs typeface="Arial"/>
              </a:rPr>
              <a:t>program at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entry and exit of each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routine  </a:t>
            </a:r>
            <a:r>
              <a:rPr dirty="0" sz="2800">
                <a:latin typeface="Arial"/>
                <a:cs typeface="Arial"/>
              </a:rPr>
              <a:t>at </a:t>
            </a:r>
            <a:r>
              <a:rPr dirty="0" sz="2800" spc="-5">
                <a:latin typeface="Arial"/>
                <a:cs typeface="Arial"/>
              </a:rPr>
              <a:t>compile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55600" marR="86995" indent="-342900">
              <a:lnSpc>
                <a:spcPts val="302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latin typeface="Arial"/>
                <a:cs typeface="Arial"/>
              </a:rPr>
              <a:t>separate </a:t>
            </a:r>
            <a:r>
              <a:rPr dirty="0" sz="2800" spc="-5">
                <a:latin typeface="Arial"/>
                <a:cs typeface="Arial"/>
              </a:rPr>
              <a:t>utility </a:t>
            </a:r>
            <a:r>
              <a:rPr dirty="0" sz="2800">
                <a:latin typeface="Arial"/>
                <a:cs typeface="Arial"/>
              </a:rPr>
              <a:t>(e.g. </a:t>
            </a:r>
            <a:r>
              <a:rPr dirty="0" sz="2800" i="1">
                <a:latin typeface="Arial"/>
                <a:cs typeface="Arial"/>
              </a:rPr>
              <a:t>prof, gprof</a:t>
            </a:r>
            <a:r>
              <a:rPr dirty="0" sz="2800">
                <a:latin typeface="Arial"/>
                <a:cs typeface="Arial"/>
              </a:rPr>
              <a:t>) produces </a:t>
            </a:r>
            <a:r>
              <a:rPr dirty="0" sz="2800" spc="-5">
                <a:latin typeface="Arial"/>
                <a:cs typeface="Arial"/>
              </a:rPr>
              <a:t>a  </a:t>
            </a:r>
            <a:r>
              <a:rPr dirty="0" sz="2800">
                <a:latin typeface="Arial"/>
                <a:cs typeface="Arial"/>
              </a:rPr>
              <a:t>report </a:t>
            </a:r>
            <a:r>
              <a:rPr dirty="0" sz="2800" spc="-5">
                <a:latin typeface="Arial"/>
                <a:cs typeface="Arial"/>
              </a:rPr>
              <a:t>showing the </a:t>
            </a:r>
            <a:r>
              <a:rPr dirty="0" sz="2800">
                <a:latin typeface="Arial"/>
                <a:cs typeface="Arial"/>
              </a:rPr>
              <a:t>percentage of </a:t>
            </a:r>
            <a:r>
              <a:rPr dirty="0" sz="2800" spc="-5">
                <a:latin typeface="Arial"/>
                <a:cs typeface="Arial"/>
              </a:rPr>
              <a:t>time </a:t>
            </a:r>
            <a:r>
              <a:rPr dirty="0" sz="2800">
                <a:latin typeface="Arial"/>
                <a:cs typeface="Arial"/>
              </a:rPr>
              <a:t>spent 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each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routine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Many </a:t>
            </a:r>
            <a:r>
              <a:rPr dirty="0" sz="2800">
                <a:latin typeface="Arial"/>
                <a:cs typeface="Arial"/>
              </a:rPr>
              <a:t>performance analysis tools also provide  </a:t>
            </a:r>
            <a:r>
              <a:rPr dirty="0" sz="2800" spc="-5">
                <a:latin typeface="Arial"/>
                <a:cs typeface="Arial"/>
              </a:rPr>
              <a:t>this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capability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475" y="792987"/>
            <a:ext cx="8104505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Factors that Determine</a:t>
            </a:r>
            <a:r>
              <a:rPr dirty="0" spc="-25"/>
              <a:t> </a:t>
            </a:r>
            <a:r>
              <a:rPr dirty="0" spc="-5"/>
              <a:t>Speedup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8967" rIns="0" bIns="0" rtlCol="0" vert="horz">
            <a:spAutoFit/>
          </a:bodyPr>
          <a:lstStyle/>
          <a:p>
            <a:pPr marL="508000" indent="-342900">
              <a:lnSpc>
                <a:spcPct val="100000"/>
              </a:lnSpc>
              <a:buChar char="•"/>
              <a:tabLst>
                <a:tab pos="508000" algn="l"/>
              </a:tabLst>
            </a:pPr>
            <a:r>
              <a:rPr dirty="0" sz="2800" spc="-5"/>
              <a:t>Amount </a:t>
            </a:r>
            <a:r>
              <a:rPr dirty="0" sz="2800"/>
              <a:t>of sequential code </a:t>
            </a:r>
            <a:r>
              <a:rPr dirty="0" sz="2800" spc="-5"/>
              <a:t>(Amdahl’s</a:t>
            </a:r>
            <a:r>
              <a:rPr dirty="0" sz="2800" spc="10"/>
              <a:t> </a:t>
            </a:r>
            <a:r>
              <a:rPr dirty="0" sz="2800" spc="-5"/>
              <a:t>law)</a:t>
            </a:r>
            <a:endParaRPr sz="2800"/>
          </a:p>
          <a:p>
            <a:pPr marL="5080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08000" algn="l"/>
              </a:tabLst>
            </a:pPr>
            <a:r>
              <a:rPr dirty="0" sz="2800" spc="-5"/>
              <a:t>Amount </a:t>
            </a:r>
            <a:r>
              <a:rPr dirty="0" sz="2800"/>
              <a:t>of critical section</a:t>
            </a:r>
            <a:r>
              <a:rPr dirty="0" sz="2800" spc="-80"/>
              <a:t> </a:t>
            </a:r>
            <a:r>
              <a:rPr dirty="0" sz="2800"/>
              <a:t>code</a:t>
            </a:r>
            <a:endParaRPr sz="2800"/>
          </a:p>
          <a:p>
            <a:pPr marL="5080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08000" algn="l"/>
              </a:tabLst>
            </a:pPr>
            <a:r>
              <a:rPr dirty="0" sz="2800"/>
              <a:t>Characteristics of parallel</a:t>
            </a:r>
            <a:r>
              <a:rPr dirty="0" sz="2800" spc="-80"/>
              <a:t> </a:t>
            </a:r>
            <a:r>
              <a:rPr dirty="0" sz="2800"/>
              <a:t>code</a:t>
            </a:r>
            <a:endParaRPr sz="2800"/>
          </a:p>
          <a:p>
            <a:pPr lvl="1" marL="9086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granularity</a:t>
            </a:r>
            <a:endParaRPr sz="2400">
              <a:latin typeface="Arial"/>
              <a:cs typeface="Arial"/>
            </a:endParaRPr>
          </a:p>
          <a:p>
            <a:pPr lvl="1" marL="9086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load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balance</a:t>
            </a:r>
            <a:endParaRPr sz="2400">
              <a:latin typeface="Arial"/>
              <a:cs typeface="Arial"/>
            </a:endParaRPr>
          </a:p>
          <a:p>
            <a:pPr lvl="1" marL="9086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locality</a:t>
            </a:r>
            <a:endParaRPr sz="2400">
              <a:latin typeface="Arial"/>
              <a:cs typeface="Arial"/>
            </a:endParaRPr>
          </a:p>
          <a:p>
            <a:pPr lvl="1" marL="9086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communication 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84425">
              <a:lnSpc>
                <a:spcPct val="100000"/>
              </a:lnSpc>
            </a:pPr>
            <a:r>
              <a:rPr dirty="0" spc="-5"/>
              <a:t>Gettimeofday()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85899"/>
            <a:ext cx="7165975" cy="234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73723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Part of the standard C library (libc.a) on most  </a:t>
            </a:r>
            <a:r>
              <a:rPr dirty="0" sz="2400" spc="-10">
                <a:latin typeface="Arial"/>
                <a:cs typeface="Arial"/>
              </a:rPr>
              <a:t>Unix/Linux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Can be inserted anywhere within a C program and  used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determine the start and end time of code  </a:t>
            </a:r>
            <a:r>
              <a:rPr dirty="0" sz="2400" spc="-5">
                <a:latin typeface="Arial"/>
                <a:cs typeface="Arial"/>
              </a:rPr>
              <a:t>fragments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Timer resolution is hardware dependent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4600" y="3886200"/>
            <a:ext cx="4887467" cy="277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79040">
              <a:lnSpc>
                <a:spcPct val="100000"/>
              </a:lnSpc>
            </a:pPr>
            <a:r>
              <a:rPr dirty="0" spc="-5"/>
              <a:t>Profilers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5"/>
              <a:t>prof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85899"/>
            <a:ext cx="7469505" cy="80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Included in most Unix/Linux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Can profile program execution at the procedure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2438400"/>
            <a:ext cx="7027164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0180">
              <a:lnSpc>
                <a:spcPct val="100000"/>
              </a:lnSpc>
            </a:pPr>
            <a:r>
              <a:rPr dirty="0" spc="-5"/>
              <a:t>Hardware Performance</a:t>
            </a:r>
            <a:r>
              <a:rPr dirty="0" spc="-30"/>
              <a:t> </a:t>
            </a:r>
            <a:r>
              <a:rPr dirty="0" spc="-5"/>
              <a:t>Counters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09699"/>
            <a:ext cx="7436484" cy="448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Specialized registers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measure the performance of  </a:t>
            </a:r>
            <a:r>
              <a:rPr dirty="0" sz="2400" spc="-5">
                <a:latin typeface="Arial"/>
                <a:cs typeface="Arial"/>
              </a:rPr>
              <a:t>various aspects of 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microprocessor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Can be used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profile: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Whole program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Cache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behaviors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Branch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behaviors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Memory and resource </a:t>
            </a:r>
            <a:r>
              <a:rPr dirty="0" sz="2000" spc="-5">
                <a:latin typeface="Arial"/>
                <a:cs typeface="Arial"/>
              </a:rPr>
              <a:t>contention </a:t>
            </a:r>
            <a:r>
              <a:rPr dirty="0" sz="2000">
                <a:latin typeface="Arial"/>
                <a:cs typeface="Arial"/>
              </a:rPr>
              <a:t>and access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patterns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Pipeline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stalls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Floating </a:t>
            </a:r>
            <a:r>
              <a:rPr dirty="0" sz="2000">
                <a:latin typeface="Arial"/>
                <a:cs typeface="Arial"/>
              </a:rPr>
              <a:t>point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efficiency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Instructions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Subroutine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resolution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Process or thread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attribution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96004">
              <a:lnSpc>
                <a:spcPct val="100000"/>
              </a:lnSpc>
            </a:pPr>
            <a:r>
              <a:rPr dirty="0"/>
              <a:t>PAP</a:t>
            </a:r>
            <a:r>
              <a:rPr dirty="0"/>
              <a:t>I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562099"/>
            <a:ext cx="7199630" cy="426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6383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PAPI (Performance API) provides a programming  interface for accessing performance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counters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  <a:hlinkClick r:id="rId2"/>
              </a:rPr>
              <a:t>http://icl.cs.utk.edu/papi/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Countable events are defined in two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Platform-neural </a:t>
            </a:r>
            <a:r>
              <a:rPr dirty="0" sz="2000" b="1">
                <a:latin typeface="Arial"/>
                <a:cs typeface="Arial"/>
              </a:rPr>
              <a:t>Preset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Standard set of over 100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Use papi_avail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see </a:t>
            </a:r>
            <a:r>
              <a:rPr dirty="0" sz="1800" spc="-15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preset events are available on a  </a:t>
            </a:r>
            <a:r>
              <a:rPr dirty="0" sz="1800" spc="-5">
                <a:latin typeface="Arial"/>
                <a:cs typeface="Arial"/>
              </a:rPr>
              <a:t>given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Platform-dependent </a:t>
            </a:r>
            <a:r>
              <a:rPr dirty="0" sz="2000" spc="-5" b="1">
                <a:latin typeface="Arial"/>
                <a:cs typeface="Arial"/>
              </a:rPr>
              <a:t>Native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Any event countable by 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Use papi_native_avail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see alll available native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09"/>
              </a:spcBef>
              <a:buChar char="–"/>
              <a:tabLst>
                <a:tab pos="756920" algn="l"/>
              </a:tabLst>
            </a:pPr>
            <a:r>
              <a:rPr dirty="0" sz="2200" spc="-5">
                <a:latin typeface="Arial"/>
                <a:cs typeface="Arial"/>
              </a:rPr>
              <a:t>Use papi_event_chooser to select a set of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0145">
              <a:lnSpc>
                <a:spcPct val="100000"/>
              </a:lnSpc>
            </a:pPr>
            <a:r>
              <a:rPr dirty="0"/>
              <a:t>PAPI</a:t>
            </a:r>
            <a:r>
              <a:rPr dirty="0" spc="-9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1371600"/>
            <a:ext cx="7458456" cy="5340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00">
              <a:lnSpc>
                <a:spcPct val="100000"/>
              </a:lnSpc>
            </a:pPr>
            <a:r>
              <a:rPr dirty="0"/>
              <a:t>Tracing</a:t>
            </a:r>
            <a:r>
              <a:rPr dirty="0" spc="-105"/>
              <a:t> </a:t>
            </a:r>
            <a:r>
              <a:rPr dirty="0" spc="-5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85899"/>
            <a:ext cx="7520305" cy="270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The program is monitored while it is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executed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Monitoring produces performance data (TRACE) that  is interpreted in order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reveal areas of poor  </a:t>
            </a:r>
            <a:r>
              <a:rPr dirty="0" sz="2400" spc="-5"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Tracing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Vampir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Paraver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2895600"/>
            <a:ext cx="5913120" cy="369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66" y="716787"/>
            <a:ext cx="1144270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-5" u="heavy">
                <a:solidFill>
                  <a:srgbClr val="003299"/>
                </a:solidFill>
                <a:latin typeface="Arial"/>
                <a:cs typeface="Arial"/>
              </a:rPr>
              <a:t>T</a:t>
            </a:r>
            <a:r>
              <a:rPr dirty="0" sz="4400" u="heavy">
                <a:solidFill>
                  <a:srgbClr val="003299"/>
                </a:solidFill>
                <a:latin typeface="Arial"/>
                <a:cs typeface="Arial"/>
              </a:rPr>
              <a:t>A</a:t>
            </a:r>
            <a:r>
              <a:rPr dirty="0" sz="4400" u="heavy">
                <a:solidFill>
                  <a:srgbClr val="003299"/>
                </a:solidFill>
                <a:latin typeface="Arial"/>
                <a:cs typeface="Arial"/>
              </a:rPr>
              <a:t>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1562099"/>
            <a:ext cx="4094479" cy="3657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 u="none">
                <a:solidFill>
                  <a:srgbClr val="000000"/>
                </a:solidFill>
              </a:rPr>
              <a:t>Tuning and analysis</a:t>
            </a:r>
            <a:r>
              <a:rPr dirty="0" sz="2400" spc="-25" u="none">
                <a:solidFill>
                  <a:srgbClr val="000000"/>
                </a:solidFill>
              </a:rPr>
              <a:t> </a:t>
            </a:r>
            <a:r>
              <a:rPr dirty="0" sz="2400" spc="-5" u="none">
                <a:solidFill>
                  <a:srgbClr val="000000"/>
                </a:solidFill>
              </a:rPr>
              <a:t>utilities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989327"/>
            <a:ext cx="7285990" cy="4047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  <a:hlinkClick r:id="rId2"/>
              </a:rPr>
              <a:t>http://www.cs.uoregon.edu/research/tau/home.php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Integrated toolkit for performance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tuning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Portable performance profiling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tracing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Instrumentation, measurement, </a:t>
            </a:r>
            <a:r>
              <a:rPr dirty="0" sz="2000">
                <a:latin typeface="Arial"/>
                <a:cs typeface="Arial"/>
              </a:rPr>
              <a:t>analysis, and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  <a:p>
            <a:pPr lvl="1" marL="756285" marR="8763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Supports several measurement </a:t>
            </a:r>
            <a:r>
              <a:rPr dirty="0" sz="2000" spc="-5">
                <a:latin typeface="Arial"/>
                <a:cs typeface="Arial"/>
              </a:rPr>
              <a:t>options (profiling,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tracing,  </a:t>
            </a:r>
            <a:r>
              <a:rPr dirty="0" sz="2000" spc="-5">
                <a:latin typeface="Arial"/>
                <a:cs typeface="Arial"/>
              </a:rPr>
              <a:t>profiling with </a:t>
            </a:r>
            <a:r>
              <a:rPr dirty="0" sz="2000">
                <a:latin typeface="Arial"/>
                <a:cs typeface="Arial"/>
              </a:rPr>
              <a:t>hardware counters,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Can show how much </a:t>
            </a:r>
            <a:r>
              <a:rPr dirty="0" sz="2000" spc="-5">
                <a:latin typeface="Arial"/>
                <a:cs typeface="Arial"/>
              </a:rPr>
              <a:t>time </a:t>
            </a:r>
            <a:r>
              <a:rPr dirty="0" sz="2000">
                <a:latin typeface="Arial"/>
                <a:cs typeface="Arial"/>
              </a:rPr>
              <a:t>was spent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routine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automatically </a:t>
            </a:r>
            <a:r>
              <a:rPr dirty="0" sz="2000">
                <a:latin typeface="Arial"/>
                <a:cs typeface="Arial"/>
              </a:rPr>
              <a:t>instrument </a:t>
            </a:r>
            <a:r>
              <a:rPr dirty="0" sz="2000" spc="-5">
                <a:latin typeface="Arial"/>
                <a:cs typeface="Arial"/>
              </a:rPr>
              <a:t>your </a:t>
            </a:r>
            <a:r>
              <a:rPr dirty="0" sz="2000">
                <a:latin typeface="Arial"/>
                <a:cs typeface="Arial"/>
              </a:rPr>
              <a:t>source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algn="just" marL="355600" marR="11176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To use it, you need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set a couple of environment  </a:t>
            </a:r>
            <a:r>
              <a:rPr dirty="0" sz="2400" spc="-5">
                <a:latin typeface="Arial"/>
                <a:cs typeface="Arial"/>
              </a:rPr>
              <a:t>variables and substitute the name of your compiler  with a TAU shell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2560">
              <a:lnSpc>
                <a:spcPct val="100000"/>
              </a:lnSpc>
            </a:pPr>
            <a:r>
              <a:rPr dirty="0" spc="-5"/>
              <a:t>Well-Known Performance</a:t>
            </a:r>
            <a:r>
              <a:rPr dirty="0" spc="-55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12467"/>
            <a:ext cx="1392555" cy="198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P</a:t>
            </a:r>
            <a:r>
              <a:rPr dirty="0" sz="2800" spc="-10">
                <a:latin typeface="Arial"/>
                <a:cs typeface="Arial"/>
              </a:rPr>
              <a:t>R</a:t>
            </a:r>
            <a:r>
              <a:rPr dirty="0" sz="2800" spc="-1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BSP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LogP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402" y="578611"/>
            <a:ext cx="1490980" cy="5892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40"/>
              </a:lnSpc>
            </a:pPr>
            <a:r>
              <a:rPr dirty="0" sz="4000" spc="-10"/>
              <a:t>P</a:t>
            </a:r>
            <a:r>
              <a:rPr dirty="0" sz="4000" spc="-15"/>
              <a:t>R</a:t>
            </a:r>
            <a:r>
              <a:rPr dirty="0" sz="4000" spc="-10"/>
              <a:t>A</a:t>
            </a:r>
            <a:r>
              <a:rPr dirty="0" sz="4000" spc="-5"/>
              <a:t>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5539" y="1167637"/>
            <a:ext cx="5323840" cy="683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480"/>
              </a:lnSpc>
              <a:buChar char="•"/>
              <a:tabLst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Parallel Random Access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Memory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Idealized abstraction of parallel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systems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5539" y="4365750"/>
            <a:ext cx="6465570" cy="199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Properties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1900" spc="-5">
                <a:latin typeface="Arial"/>
                <a:cs typeface="Arial"/>
              </a:rPr>
              <a:t>SIMD (all processors perform the same op in a</a:t>
            </a:r>
            <a:r>
              <a:rPr dirty="0" sz="1900" spc="13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cycle)</a:t>
            </a:r>
            <a:endParaRPr sz="19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5"/>
              </a:spcBef>
              <a:buChar char="–"/>
              <a:tabLst>
                <a:tab pos="756920" algn="l"/>
              </a:tabLst>
            </a:pPr>
            <a:r>
              <a:rPr dirty="0" sz="1900" spc="-5">
                <a:latin typeface="Arial"/>
                <a:cs typeface="Arial"/>
              </a:rPr>
              <a:t>Polynomial no. 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processors</a:t>
            </a:r>
            <a:endParaRPr sz="19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5"/>
              </a:spcBef>
              <a:buChar char="–"/>
              <a:tabLst>
                <a:tab pos="756920" algn="l"/>
              </a:tabLst>
            </a:pPr>
            <a:r>
              <a:rPr dirty="0" sz="1900" spc="-5">
                <a:latin typeface="Arial"/>
                <a:cs typeface="Arial"/>
              </a:rPr>
              <a:t>Polynomial amount of shared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memory</a:t>
            </a:r>
            <a:endParaRPr sz="19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25"/>
              </a:spcBef>
              <a:buChar char="–"/>
              <a:tabLst>
                <a:tab pos="756920" algn="l"/>
              </a:tabLst>
            </a:pPr>
            <a:r>
              <a:rPr dirty="0" sz="1900" spc="-5">
                <a:latin typeface="Arial"/>
                <a:cs typeface="Arial"/>
              </a:rPr>
              <a:t>Uniform latency op: read, write,</a:t>
            </a:r>
            <a:r>
              <a:rPr dirty="0" sz="1900" spc="7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compute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Drawbacks?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1828800"/>
            <a:ext cx="6172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4462" y="654811"/>
            <a:ext cx="3493770" cy="58801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0"/>
              </a:lnSpc>
              <a:tabLst>
                <a:tab pos="1618615" algn="l"/>
              </a:tabLst>
            </a:pPr>
            <a:r>
              <a:rPr dirty="0" sz="4000" spc="-10"/>
              <a:t>P</a:t>
            </a:r>
            <a:r>
              <a:rPr dirty="0" sz="4000" spc="-15"/>
              <a:t>R</a:t>
            </a:r>
            <a:r>
              <a:rPr dirty="0" sz="4000" spc="-10"/>
              <a:t>A</a:t>
            </a:r>
            <a:r>
              <a:rPr dirty="0" sz="4000" spc="-5"/>
              <a:t>M</a:t>
            </a:r>
            <a:r>
              <a:rPr dirty="0" sz="4000"/>
              <a:t>	</a:t>
            </a:r>
            <a:r>
              <a:rPr dirty="0" sz="4000" spc="-10"/>
              <a:t>V</a:t>
            </a:r>
            <a:r>
              <a:rPr dirty="0" sz="4000" spc="-10"/>
              <a:t>a</a:t>
            </a:r>
            <a:r>
              <a:rPr dirty="0" sz="4000" spc="-5"/>
              <a:t>r</a:t>
            </a:r>
            <a:r>
              <a:rPr dirty="0" sz="4000" spc="-5"/>
              <a:t>i</a:t>
            </a:r>
            <a:r>
              <a:rPr dirty="0" sz="4000" spc="-10"/>
              <a:t>an</a:t>
            </a:r>
            <a:r>
              <a:rPr dirty="0" sz="4000"/>
              <a:t>t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339" y="1242567"/>
            <a:ext cx="8212455" cy="4971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71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Exclusive Read Exclusive Write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(EREW)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most one processor can read or </a:t>
            </a:r>
            <a:r>
              <a:rPr dirty="0" sz="2000" spc="-5">
                <a:latin typeface="Arial"/>
                <a:cs typeface="Arial"/>
              </a:rPr>
              <a:t>write </a:t>
            </a:r>
            <a:r>
              <a:rPr dirty="0" sz="2000">
                <a:latin typeface="Arial"/>
                <a:cs typeface="Arial"/>
              </a:rPr>
              <a:t>any memory cell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Concurrent Read Exclusive Write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(CREW)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Any processor can read any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Only one processor may </a:t>
            </a:r>
            <a:r>
              <a:rPr dirty="0" sz="2000" spc="-5">
                <a:latin typeface="Arial"/>
                <a:cs typeface="Arial"/>
              </a:rPr>
              <a:t>write </a:t>
            </a:r>
            <a:r>
              <a:rPr dirty="0" sz="2000">
                <a:latin typeface="Arial"/>
                <a:cs typeface="Arial"/>
              </a:rPr>
              <a:t>any one memory cell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Admits </a:t>
            </a:r>
            <a:r>
              <a:rPr dirty="0" sz="2000">
                <a:latin typeface="Arial"/>
                <a:cs typeface="Arial"/>
              </a:rPr>
              <a:t>a large class 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Concurrent Read Concurrent Write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(CRCW)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processor can read or </a:t>
            </a:r>
            <a:r>
              <a:rPr dirty="0" sz="2000" spc="-5">
                <a:latin typeface="Arial"/>
                <a:cs typeface="Arial"/>
              </a:rPr>
              <a:t>write </a:t>
            </a:r>
            <a:r>
              <a:rPr dirty="0" sz="2000">
                <a:latin typeface="Arial"/>
                <a:cs typeface="Arial"/>
              </a:rPr>
              <a:t>any one memory cell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No consideration of memory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contention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Variants depend on handling of </a:t>
            </a:r>
            <a:r>
              <a:rPr dirty="0" sz="1800" spc="-10">
                <a:latin typeface="Arial"/>
                <a:cs typeface="Arial"/>
              </a:rPr>
              <a:t>write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collisions</a:t>
            </a:r>
            <a:endParaRPr sz="18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200"/>
              </a:spcBef>
              <a:buChar char="–"/>
              <a:tabLst>
                <a:tab pos="1612900" algn="l"/>
              </a:tabLst>
            </a:pPr>
            <a:r>
              <a:rPr dirty="0" sz="1600" spc="-5">
                <a:latin typeface="Arial"/>
                <a:cs typeface="Arial"/>
              </a:rPr>
              <a:t>Common: assumes that </a:t>
            </a: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competing processor write the same</a:t>
            </a:r>
            <a:r>
              <a:rPr dirty="0" sz="1600" spc="1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190"/>
              </a:spcBef>
              <a:buChar char="–"/>
              <a:tabLst>
                <a:tab pos="1612900" algn="l"/>
              </a:tabLst>
            </a:pPr>
            <a:r>
              <a:rPr dirty="0" sz="1600" spc="-5">
                <a:latin typeface="Arial"/>
                <a:cs typeface="Arial"/>
              </a:rPr>
              <a:t>Arbitrary: one arbitrary processor’s write </a:t>
            </a:r>
            <a:r>
              <a:rPr dirty="0" sz="1600">
                <a:latin typeface="Arial"/>
                <a:cs typeface="Arial"/>
              </a:rPr>
              <a:t>succeeds; all </a:t>
            </a:r>
            <a:r>
              <a:rPr dirty="0" sz="1600" spc="-5">
                <a:latin typeface="Arial"/>
                <a:cs typeface="Arial"/>
              </a:rPr>
              <a:t>others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fail</a:t>
            </a:r>
            <a:endParaRPr sz="1600">
              <a:latin typeface="Arial"/>
              <a:cs typeface="Arial"/>
            </a:endParaRPr>
          </a:p>
          <a:p>
            <a:pPr lvl="3" marL="1612900" indent="-228600">
              <a:lnSpc>
                <a:spcPct val="100000"/>
              </a:lnSpc>
              <a:spcBef>
                <a:spcPts val="190"/>
              </a:spcBef>
              <a:buChar char="–"/>
              <a:tabLst>
                <a:tab pos="1612900" algn="l"/>
              </a:tabLst>
            </a:pPr>
            <a:r>
              <a:rPr dirty="0" sz="1600" spc="-5">
                <a:latin typeface="Arial"/>
                <a:cs typeface="Arial"/>
              </a:rPr>
              <a:t>Priority: write by highest priority processor </a:t>
            </a:r>
            <a:r>
              <a:rPr dirty="0" sz="1600">
                <a:latin typeface="Arial"/>
                <a:cs typeface="Arial"/>
              </a:rPr>
              <a:t>succeeds; all </a:t>
            </a:r>
            <a:r>
              <a:rPr dirty="0" sz="1600" spc="-5">
                <a:latin typeface="Arial"/>
                <a:cs typeface="Arial"/>
              </a:rPr>
              <a:t>others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fail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Queue Read Queue Write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(QRQW)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Permits </a:t>
            </a:r>
            <a:r>
              <a:rPr dirty="0" sz="2000">
                <a:latin typeface="Arial"/>
                <a:cs typeface="Arial"/>
              </a:rPr>
              <a:t>concurrent reads and writes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shared memory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24330">
              <a:lnSpc>
                <a:spcPct val="100000"/>
              </a:lnSpc>
            </a:pPr>
            <a:r>
              <a:rPr dirty="0"/>
              <a:t>Critical Section</a:t>
            </a:r>
            <a:r>
              <a:rPr dirty="0" spc="-130"/>
              <a:t> </a:t>
            </a:r>
            <a:r>
              <a:rPr dirty="0" spc="-5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7572375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Not </a:t>
            </a:r>
            <a:r>
              <a:rPr dirty="0" sz="2800">
                <a:latin typeface="Arial"/>
                <a:cs typeface="Arial"/>
              </a:rPr>
              <a:t>quite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sequential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latin typeface="Arial"/>
                <a:cs typeface="Arial"/>
              </a:rPr>
              <a:t>–</a:t>
            </a:r>
            <a:r>
              <a:rPr dirty="0" sz="2400" spc="1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But still </a:t>
            </a:r>
            <a:r>
              <a:rPr dirty="0" sz="2800">
                <a:latin typeface="Arial"/>
                <a:cs typeface="Arial"/>
              </a:rPr>
              <a:t>only one processor at </a:t>
            </a:r>
            <a:r>
              <a:rPr dirty="0" sz="2800" spc="-5">
                <a:latin typeface="Arial"/>
                <a:cs typeface="Arial"/>
              </a:rPr>
              <a:t>a time in </a:t>
            </a:r>
            <a:r>
              <a:rPr dirty="0" sz="2800">
                <a:latin typeface="Arial"/>
                <a:cs typeface="Arial"/>
              </a:rPr>
              <a:t>critical  </a:t>
            </a:r>
            <a:r>
              <a:rPr dirty="0" sz="2800">
                <a:latin typeface="Arial"/>
                <a:cs typeface="Arial"/>
              </a:rPr>
              <a:t>section</a:t>
            </a:r>
            <a:endParaRPr sz="2800">
              <a:latin typeface="Arial"/>
              <a:cs typeface="Arial"/>
            </a:endParaRPr>
          </a:p>
          <a:p>
            <a:pPr marL="355600" marR="61785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Can </a:t>
            </a:r>
            <a:r>
              <a:rPr dirty="0" sz="2800">
                <a:latin typeface="Arial"/>
                <a:cs typeface="Arial"/>
              </a:rPr>
              <a:t>result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contention for critical section  </a:t>
            </a:r>
            <a:r>
              <a:rPr dirty="0" sz="2800">
                <a:latin typeface="Arial"/>
                <a:cs typeface="Arial"/>
              </a:rPr>
              <a:t>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35910">
              <a:lnSpc>
                <a:spcPct val="100000"/>
              </a:lnSpc>
            </a:pPr>
            <a:r>
              <a:rPr dirty="0"/>
              <a:t>BSP</a:t>
            </a:r>
            <a:r>
              <a:rPr dirty="0" spc="-9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09699"/>
            <a:ext cx="4925060" cy="1170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Bulk Synchronous Parallel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Execution as series of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supersteps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one superstep, a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39" y="2636518"/>
            <a:ext cx="6836409" cy="380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5700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Sends limited no. 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Performs local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Receives all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Performs a global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barrier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Efficient BSP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Overlap comm 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Comm </a:t>
            </a:r>
            <a:r>
              <a:rPr dirty="0" sz="1800" spc="-10">
                <a:latin typeface="Arial"/>
                <a:cs typeface="Arial"/>
              </a:rPr>
              <a:t>bandwidth </a:t>
            </a:r>
            <a:r>
              <a:rPr dirty="0" sz="1800" spc="-5">
                <a:latin typeface="Arial"/>
                <a:cs typeface="Arial"/>
              </a:rPr>
              <a:t>and latency can be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ignored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Strengths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Simple enough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be used for design of portable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algs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Enable designer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address key performance issues for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algs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Evaluate algs using machine performance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3" y="578611"/>
            <a:ext cx="6826884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Latency </a:t>
            </a:r>
            <a:r>
              <a:rPr dirty="0" sz="4000" spc="-10"/>
              <a:t>and Bandwidth</a:t>
            </a:r>
            <a:r>
              <a:rPr dirty="0" sz="4000" spc="15"/>
              <a:t> </a:t>
            </a:r>
            <a:r>
              <a:rPr dirty="0" sz="4000" spc="-1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8000" indent="-342900">
              <a:lnSpc>
                <a:spcPct val="100000"/>
              </a:lnSpc>
              <a:buChar char="•"/>
              <a:tabLst>
                <a:tab pos="508000" algn="l"/>
              </a:tabLst>
            </a:pPr>
            <a:r>
              <a:rPr dirty="0" spc="-5"/>
              <a:t>Time </a:t>
            </a:r>
            <a:r>
              <a:rPr dirty="0"/>
              <a:t>to </a:t>
            </a:r>
            <a:r>
              <a:rPr dirty="0" spc="-5"/>
              <a:t>send message of length n is roughly</a:t>
            </a:r>
          </a:p>
          <a:p>
            <a:pPr algn="ctr" marL="152400" marR="1174750">
              <a:lnSpc>
                <a:spcPct val="100000"/>
              </a:lnSpc>
              <a:spcBef>
                <a:spcPts val="695"/>
              </a:spcBef>
            </a:pPr>
            <a:r>
              <a:rPr dirty="0" spc="-30">
                <a:latin typeface="Times New Roman"/>
                <a:cs typeface="Times New Roman"/>
              </a:rPr>
              <a:t>Time </a:t>
            </a:r>
            <a:r>
              <a:rPr dirty="0">
                <a:latin typeface="Times New Roman"/>
                <a:cs typeface="Times New Roman"/>
              </a:rPr>
              <a:t>= latency +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n*cost_per_word</a:t>
            </a:r>
          </a:p>
          <a:p>
            <a:pPr algn="ctr" marL="152400" marR="110426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= latency +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n/bandwidth</a:t>
            </a:r>
          </a:p>
          <a:p>
            <a:pPr marL="5080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508000" algn="l"/>
              </a:tabLst>
            </a:pPr>
            <a:r>
              <a:rPr dirty="0" spc="-5"/>
              <a:t>Topology is assumed</a:t>
            </a:r>
            <a:r>
              <a:rPr dirty="0" spc="-20"/>
              <a:t> </a:t>
            </a:r>
            <a:r>
              <a:rPr dirty="0" spc="-5"/>
              <a:t>irrelevant</a:t>
            </a:r>
          </a:p>
          <a:p>
            <a:pPr marL="508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508000" algn="l"/>
              </a:tabLst>
            </a:pPr>
            <a:r>
              <a:rPr dirty="0" spc="-5"/>
              <a:t>Often called </a:t>
            </a:r>
            <a:r>
              <a:rPr dirty="0"/>
              <a:t>“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dirty="0">
                <a:latin typeface="Symbol"/>
                <a:cs typeface="Symbol"/>
              </a:rPr>
              <a:t>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/>
              <a:t>model” and</a:t>
            </a:r>
            <a:r>
              <a:rPr dirty="0" spc="30"/>
              <a:t> </a:t>
            </a:r>
            <a:r>
              <a:rPr dirty="0" spc="-5"/>
              <a:t>written</a:t>
            </a:r>
          </a:p>
          <a:p>
            <a:pPr marL="2226945">
              <a:lnSpc>
                <a:spcPct val="100000"/>
              </a:lnSpc>
              <a:spcBef>
                <a:spcPts val="180"/>
              </a:spcBef>
            </a:pPr>
            <a:r>
              <a:rPr dirty="0" sz="2000" spc="-25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>
                <a:latin typeface="Symbol"/>
                <a:cs typeface="Symbol"/>
              </a:rPr>
              <a:t>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n*</a:t>
            </a:r>
            <a:r>
              <a:rPr dirty="0" sz="2000" spc="5">
                <a:latin typeface="Symbol"/>
                <a:cs typeface="Symbol"/>
              </a:rPr>
              <a:t></a:t>
            </a:r>
            <a:endParaRPr sz="2000">
              <a:latin typeface="Symbol"/>
              <a:cs typeface="Symbol"/>
            </a:endParaRPr>
          </a:p>
          <a:p>
            <a:pPr marL="508000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508000" algn="l"/>
              </a:tabLst>
            </a:pPr>
            <a:r>
              <a:rPr dirty="0" spc="-5"/>
              <a:t>Usually 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&gt;&gt; </a:t>
            </a:r>
            <a:r>
              <a:rPr dirty="0">
                <a:latin typeface="Symbol"/>
                <a:cs typeface="Symbol"/>
              </a:rPr>
              <a:t>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&gt;&gt; </a:t>
            </a:r>
            <a:r>
              <a:rPr dirty="0" spc="-5"/>
              <a:t>time per</a:t>
            </a:r>
            <a:r>
              <a:rPr dirty="0" spc="55"/>
              <a:t> </a:t>
            </a:r>
            <a:r>
              <a:rPr dirty="0" spc="-5"/>
              <a:t>flop</a:t>
            </a:r>
          </a:p>
          <a:p>
            <a:pPr lvl="1" marL="9086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909319" algn="l"/>
              </a:tabLst>
            </a:pPr>
            <a:r>
              <a:rPr dirty="0" sz="2000">
                <a:latin typeface="Arial"/>
                <a:cs typeface="Arial"/>
              </a:rPr>
              <a:t>One long message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cheaper </a:t>
            </a:r>
            <a:r>
              <a:rPr dirty="0" sz="2000" spc="-5">
                <a:latin typeface="Arial"/>
                <a:cs typeface="Arial"/>
              </a:rPr>
              <a:t>than </a:t>
            </a:r>
            <a:r>
              <a:rPr dirty="0" sz="2000">
                <a:latin typeface="Arial"/>
                <a:cs typeface="Arial"/>
              </a:rPr>
              <a:t>many short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ones</a:t>
            </a:r>
            <a:endParaRPr sz="20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1700"/>
              </a:spcBef>
            </a:pPr>
            <a:r>
              <a:rPr dirty="0" sz="2000">
                <a:latin typeface="Symbol"/>
                <a:cs typeface="Symbol"/>
              </a:rPr>
              <a:t>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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Symbol"/>
                <a:cs typeface="Symbol"/>
              </a:rPr>
              <a:t></a:t>
            </a:r>
            <a:r>
              <a:rPr dirty="0" sz="2000">
                <a:latin typeface="Times New Roman"/>
                <a:cs typeface="Times New Roman"/>
              </a:rPr>
              <a:t>  </a:t>
            </a:r>
            <a:r>
              <a:rPr dirty="0" sz="2000">
                <a:latin typeface="Symbol"/>
                <a:cs typeface="Symbol"/>
              </a:rPr>
              <a:t></a:t>
            </a:r>
            <a:r>
              <a:rPr dirty="0" sz="20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Symbol"/>
                <a:cs typeface="Symbol"/>
              </a:rPr>
              <a:t>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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</a:t>
            </a:r>
            <a:endParaRPr sz="2000">
              <a:latin typeface="Symbol"/>
              <a:cs typeface="Symbol"/>
            </a:endParaRPr>
          </a:p>
          <a:p>
            <a:pPr marL="152400">
              <a:lnSpc>
                <a:spcPct val="100000"/>
              </a:lnSpc>
              <a:spcBef>
                <a:spcPts val="8"/>
              </a:spcBef>
            </a:pPr>
            <a:endParaRPr sz="1850">
              <a:latin typeface="Times New Roman"/>
              <a:cs typeface="Times New Roman"/>
            </a:endParaRPr>
          </a:p>
          <a:p>
            <a:pPr lvl="1" marL="908685" indent="-286385">
              <a:lnSpc>
                <a:spcPct val="100000"/>
              </a:lnSpc>
              <a:buChar char="–"/>
              <a:tabLst>
                <a:tab pos="909319" algn="l"/>
              </a:tabLst>
            </a:pPr>
            <a:r>
              <a:rPr dirty="0" sz="2000">
                <a:latin typeface="Arial"/>
                <a:cs typeface="Arial"/>
              </a:rPr>
              <a:t>Can do hundreds or thousands of </a:t>
            </a:r>
            <a:r>
              <a:rPr dirty="0" sz="2000" spc="-5">
                <a:latin typeface="Arial"/>
                <a:cs typeface="Arial"/>
              </a:rPr>
              <a:t>flops for </a:t>
            </a:r>
            <a:r>
              <a:rPr dirty="0" sz="2000">
                <a:latin typeface="Arial"/>
                <a:cs typeface="Arial"/>
              </a:rPr>
              <a:t>cost of one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5080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508000" algn="l"/>
              </a:tabLst>
            </a:pPr>
            <a:r>
              <a:rPr dirty="0" spc="-5"/>
              <a:t>Useful lesson from the</a:t>
            </a:r>
            <a:r>
              <a:rPr dirty="0" spc="-30"/>
              <a:t> </a:t>
            </a:r>
            <a:r>
              <a:rPr dirty="0" spc="-5"/>
              <a:t>model?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01" y="6773054"/>
            <a:ext cx="56959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400" spc="-10">
                <a:solidFill>
                  <a:srgbClr val="003299"/>
                </a:solidFill>
                <a:latin typeface="Arial"/>
                <a:cs typeface="Arial"/>
              </a:rPr>
              <a:t>C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003299"/>
                </a:solidFill>
                <a:latin typeface="Arial"/>
                <a:cs typeface="Arial"/>
              </a:rPr>
              <a:t>54</a:t>
            </a: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4 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41295">
              <a:lnSpc>
                <a:spcPct val="100000"/>
              </a:lnSpc>
            </a:pPr>
            <a:r>
              <a:rPr dirty="0" spc="-5"/>
              <a:t>LogP</a:t>
            </a:r>
            <a:r>
              <a:rPr dirty="0" spc="-80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86407"/>
            <a:ext cx="309054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Abstract machine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4046726"/>
            <a:ext cx="6619875" cy="2519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Four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L: latency experienced in each comm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Time to communicate </a:t>
            </a:r>
            <a:r>
              <a:rPr dirty="0" sz="1600" spc="-10">
                <a:latin typeface="Arial"/>
                <a:cs typeface="Arial"/>
              </a:rPr>
              <a:t>word </a:t>
            </a:r>
            <a:r>
              <a:rPr dirty="0" sz="1600" spc="-5">
                <a:latin typeface="Arial"/>
                <a:cs typeface="Arial"/>
              </a:rPr>
              <a:t>or </a:t>
            </a:r>
            <a:r>
              <a:rPr dirty="0" sz="1600">
                <a:latin typeface="Arial"/>
                <a:cs typeface="Arial"/>
              </a:rPr>
              <a:t>small </a:t>
            </a:r>
            <a:r>
              <a:rPr dirty="0" sz="1600" spc="-5">
                <a:latin typeface="Arial"/>
                <a:cs typeface="Arial"/>
              </a:rPr>
              <a:t># of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words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o: send/recv overhead experienced by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Time processor </a:t>
            </a:r>
            <a:r>
              <a:rPr dirty="0" sz="1600">
                <a:latin typeface="Arial"/>
                <a:cs typeface="Arial"/>
              </a:rPr>
              <a:t>fully </a:t>
            </a:r>
            <a:r>
              <a:rPr dirty="0" sz="1600" spc="-5">
                <a:latin typeface="Arial"/>
                <a:cs typeface="Arial"/>
              </a:rPr>
              <a:t>engaged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transmission or</a:t>
            </a:r>
            <a:r>
              <a:rPr dirty="0" sz="1600" spc="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reception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g: gap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successive sends or recvs by a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</a:tabLst>
            </a:pPr>
            <a:r>
              <a:rPr dirty="0" sz="1600" spc="-5">
                <a:latin typeface="Arial"/>
                <a:cs typeface="Arial"/>
              </a:rPr>
              <a:t>1/g = comm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BW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P: no. of processor/memory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905000"/>
            <a:ext cx="5791199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4930">
              <a:lnSpc>
                <a:spcPct val="100000"/>
              </a:lnSpc>
            </a:pPr>
            <a:r>
              <a:rPr dirty="0"/>
              <a:t>Characteristics </a:t>
            </a:r>
            <a:r>
              <a:rPr dirty="0" spc="-5"/>
              <a:t>of</a:t>
            </a:r>
            <a:r>
              <a:rPr dirty="0" spc="-130"/>
              <a:t> </a:t>
            </a:r>
            <a:r>
              <a:rPr dirty="0" spc="-5"/>
              <a:t>LogP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09699"/>
            <a:ext cx="7178040" cy="4975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Asynchronous processors that work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independently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Messaging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assumptions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>
                <a:latin typeface="Arial"/>
                <a:cs typeface="Arial"/>
              </a:rPr>
              <a:t>messages of small </a:t>
            </a:r>
            <a:r>
              <a:rPr dirty="0" sz="2000" spc="-5">
                <a:latin typeface="Arial"/>
                <a:cs typeface="Arial"/>
              </a:rPr>
              <a:t>fixed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Network has </a:t>
            </a:r>
            <a:r>
              <a:rPr dirty="0" sz="2000" spc="-5">
                <a:latin typeface="Arial"/>
                <a:cs typeface="Arial"/>
              </a:rPr>
              <a:t>finite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1800">
                <a:latin typeface="Arial"/>
                <a:cs typeface="Arial"/>
              </a:rPr>
              <a:t>≤ </a:t>
            </a:r>
            <a:r>
              <a:rPr dirty="0" sz="1800" spc="-5">
                <a:latin typeface="Arial"/>
                <a:cs typeface="Arial"/>
              </a:rPr>
              <a:t>ceiling(L/g) messages in transit from p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q at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once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Attempting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transmit more causes processor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stall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No topology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considerations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Assumes a </a:t>
            </a:r>
            <a:r>
              <a:rPr dirty="0" sz="2000" spc="-5">
                <a:latin typeface="Arial"/>
                <a:cs typeface="Arial"/>
              </a:rPr>
              <a:t>fully </a:t>
            </a:r>
            <a:r>
              <a:rPr dirty="0" sz="2000">
                <a:latin typeface="Arial"/>
                <a:cs typeface="Arial"/>
              </a:rPr>
              <a:t>connected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Unpredictable msg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latency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Bounded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above by L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absence of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stalls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Notable missing aspect: local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computation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Does not model local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computation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Ignores cache size, </a:t>
            </a:r>
            <a:r>
              <a:rPr dirty="0" sz="2000" spc="-5">
                <a:latin typeface="Arial"/>
                <a:cs typeface="Arial"/>
              </a:rPr>
              <a:t>pipeline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0510">
              <a:lnSpc>
                <a:spcPct val="100000"/>
              </a:lnSpc>
            </a:pPr>
            <a:r>
              <a:rPr dirty="0" spc="-5"/>
              <a:t>LogGP: </a:t>
            </a:r>
            <a:r>
              <a:rPr dirty="0"/>
              <a:t>Account </a:t>
            </a:r>
            <a:r>
              <a:rPr dirty="0" spc="-5"/>
              <a:t>for Long</a:t>
            </a:r>
            <a:r>
              <a:rPr dirty="0" spc="-45"/>
              <a:t> </a:t>
            </a:r>
            <a:r>
              <a:rPr dirty="0"/>
              <a:t>Msgs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638299"/>
            <a:ext cx="7944484" cy="462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Motivation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LogP: predicts performance </a:t>
            </a:r>
            <a:r>
              <a:rPr dirty="0" sz="2000" spc="-5">
                <a:latin typeface="Arial"/>
                <a:cs typeface="Arial"/>
              </a:rPr>
              <a:t>for fixed-size </a:t>
            </a:r>
            <a:r>
              <a:rPr dirty="0" sz="2000">
                <a:latin typeface="Arial"/>
                <a:cs typeface="Arial"/>
              </a:rPr>
              <a:t>short msgs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Modern machines support long msgs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higher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BW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Goal: model performance with both short and long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msgs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Modeling long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msgs: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Transmission </a:t>
            </a:r>
            <a:r>
              <a:rPr dirty="0" sz="2000" spc="-5">
                <a:latin typeface="Arial"/>
                <a:cs typeface="Arial"/>
              </a:rPr>
              <a:t>time: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t=t</a:t>
            </a:r>
            <a:r>
              <a:rPr dirty="0" baseline="-21367" sz="195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+t</a:t>
            </a:r>
            <a:r>
              <a:rPr dirty="0" baseline="-21367" sz="195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*n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Insufficiently detailed for </a:t>
            </a:r>
            <a:r>
              <a:rPr dirty="0" sz="2000">
                <a:latin typeface="Arial"/>
                <a:cs typeface="Arial"/>
              </a:rPr>
              <a:t>short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msgs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LogGP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Extend </a:t>
            </a:r>
            <a:r>
              <a:rPr dirty="0" sz="2000">
                <a:latin typeface="Arial"/>
                <a:cs typeface="Arial"/>
              </a:rPr>
              <a:t>LogP </a:t>
            </a:r>
            <a:r>
              <a:rPr dirty="0" sz="2000" spc="-5">
                <a:latin typeface="Arial"/>
                <a:cs typeface="Arial"/>
              </a:rPr>
              <a:t>with additional </a:t>
            </a:r>
            <a:r>
              <a:rPr dirty="0" sz="2000">
                <a:latin typeface="Arial"/>
                <a:cs typeface="Arial"/>
              </a:rPr>
              <a:t>parameter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9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G=gap per </a:t>
            </a:r>
            <a:r>
              <a:rPr dirty="0" sz="1800" spc="-10">
                <a:latin typeface="Arial"/>
                <a:cs typeface="Arial"/>
              </a:rPr>
              <a:t>byte </a:t>
            </a:r>
            <a:r>
              <a:rPr dirty="0" sz="1800" spc="-5">
                <a:latin typeface="Arial"/>
                <a:cs typeface="Arial"/>
              </a:rPr>
              <a:t>for long </a:t>
            </a:r>
            <a:r>
              <a:rPr dirty="0" sz="1800">
                <a:latin typeface="Arial"/>
                <a:cs typeface="Arial"/>
              </a:rPr>
              <a:t>msg </a:t>
            </a:r>
            <a:r>
              <a:rPr dirty="0" sz="1800" spc="-5">
                <a:latin typeface="Arial"/>
                <a:cs typeface="Arial"/>
              </a:rPr>
              <a:t>– time per </a:t>
            </a:r>
            <a:r>
              <a:rPr dirty="0" sz="1800" spc="-10">
                <a:latin typeface="Arial"/>
                <a:cs typeface="Arial"/>
              </a:rPr>
              <a:t>byte </a:t>
            </a:r>
            <a:r>
              <a:rPr dirty="0" sz="1800" spc="-5">
                <a:latin typeface="Arial"/>
                <a:cs typeface="Arial"/>
              </a:rPr>
              <a:t>for long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1/G=BW for long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62960">
              <a:lnSpc>
                <a:spcPct val="100000"/>
              </a:lnSpc>
            </a:pPr>
            <a:r>
              <a:rPr dirty="0" spc="-5"/>
              <a:t>Log</a:t>
            </a:r>
            <a:r>
              <a:rPr dirty="0" spc="-10"/>
              <a:t>G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4076698"/>
            <a:ext cx="7341870" cy="259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Sending a small msg: 2o+L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cycles</a:t>
            </a:r>
            <a:endParaRPr sz="2400">
              <a:latin typeface="Arial"/>
              <a:cs typeface="Arial"/>
            </a:endParaRPr>
          </a:p>
          <a:p>
            <a:pPr algn="ctr" marL="456565">
              <a:lnSpc>
                <a:spcPct val="100000"/>
              </a:lnSpc>
              <a:spcBef>
                <a:spcPts val="480"/>
              </a:spcBef>
              <a:tabLst>
                <a:tab pos="743585" algn="l"/>
              </a:tabLst>
            </a:pPr>
            <a:r>
              <a:rPr dirty="0" sz="2000">
                <a:latin typeface="Arial"/>
                <a:cs typeface="Arial"/>
              </a:rPr>
              <a:t>–	o cycles on sender + L cycles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network + o cycles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recv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Under LogP, sending </a:t>
            </a:r>
            <a:r>
              <a:rPr dirty="0" sz="2400">
                <a:latin typeface="Arial"/>
                <a:cs typeface="Arial"/>
              </a:rPr>
              <a:t>k </a:t>
            </a:r>
            <a:r>
              <a:rPr dirty="0" sz="2400" spc="-5">
                <a:latin typeface="Arial"/>
                <a:cs typeface="Arial"/>
              </a:rPr>
              <a:t>bytes msg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requires</a:t>
            </a:r>
            <a:endParaRPr sz="2400">
              <a:latin typeface="Arial"/>
              <a:cs typeface="Arial"/>
            </a:endParaRPr>
          </a:p>
          <a:p>
            <a:pPr algn="ctr" marL="551180">
              <a:lnSpc>
                <a:spcPct val="100000"/>
              </a:lnSpc>
              <a:spcBef>
                <a:spcPts val="345"/>
              </a:spcBef>
            </a:pPr>
            <a:r>
              <a:rPr dirty="0" sz="2750" spc="5">
                <a:latin typeface="Times New Roman"/>
                <a:cs typeface="Times New Roman"/>
              </a:rPr>
              <a:t>time=o+</a:t>
            </a:r>
            <a:r>
              <a:rPr dirty="0" sz="2750" spc="-260">
                <a:latin typeface="Times New Roman"/>
                <a:cs typeface="Times New Roman"/>
              </a:rPr>
              <a:t> </a:t>
            </a:r>
            <a:r>
              <a:rPr dirty="0" baseline="-15151" sz="4125" spc="-165">
                <a:latin typeface="Symbol"/>
                <a:cs typeface="Symbol"/>
              </a:rPr>
              <a:t></a:t>
            </a:r>
            <a:r>
              <a:rPr dirty="0" baseline="-4040" sz="4125" spc="-165">
                <a:latin typeface="Symbol"/>
                <a:cs typeface="Symbol"/>
              </a:rPr>
              <a:t></a:t>
            </a:r>
            <a:r>
              <a:rPr dirty="0" sz="2750" spc="-110">
                <a:latin typeface="Times New Roman"/>
                <a:cs typeface="Times New Roman"/>
              </a:rPr>
              <a:t>(k-1)/w</a:t>
            </a:r>
            <a:r>
              <a:rPr dirty="0" sz="2750" spc="-434">
                <a:latin typeface="Times New Roman"/>
                <a:cs typeface="Times New Roman"/>
              </a:rPr>
              <a:t> </a:t>
            </a:r>
            <a:r>
              <a:rPr dirty="0" baseline="-15151" sz="4125" spc="-787">
                <a:latin typeface="Symbol"/>
                <a:cs typeface="Symbol"/>
              </a:rPr>
              <a:t></a:t>
            </a:r>
            <a:r>
              <a:rPr dirty="0" baseline="-4040" sz="4125" spc="-787">
                <a:latin typeface="Symbol"/>
                <a:cs typeface="Symbol"/>
              </a:rPr>
              <a:t></a:t>
            </a:r>
            <a:r>
              <a:rPr dirty="0" baseline="-4040" sz="4125" spc="-787">
                <a:latin typeface="Times New Roman"/>
                <a:cs typeface="Times New Roman"/>
              </a:rPr>
              <a:t> </a:t>
            </a:r>
            <a:r>
              <a:rPr dirty="0" baseline="-4040" sz="4125" spc="-727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</a:t>
            </a:r>
            <a:r>
              <a:rPr dirty="0" sz="2750" spc="-315">
                <a:latin typeface="Times New Roman"/>
                <a:cs typeface="Times New Roman"/>
              </a:rPr>
              <a:t> </a:t>
            </a:r>
            <a:r>
              <a:rPr dirty="0" sz="2750" spc="65">
                <a:latin typeface="Times New Roman"/>
                <a:cs typeface="Times New Roman"/>
              </a:rPr>
              <a:t>max(</a:t>
            </a:r>
            <a:r>
              <a:rPr dirty="0" sz="2750" spc="65" i="1">
                <a:latin typeface="Times New Roman"/>
                <a:cs typeface="Times New Roman"/>
              </a:rPr>
              <a:t>g</a:t>
            </a:r>
            <a:r>
              <a:rPr dirty="0" sz="2750" spc="65">
                <a:latin typeface="Times New Roman"/>
                <a:cs typeface="Times New Roman"/>
              </a:rPr>
              <a:t>,</a:t>
            </a:r>
            <a:r>
              <a:rPr dirty="0" sz="2750" spc="-395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Times New Roman"/>
                <a:cs typeface="Times New Roman"/>
              </a:rPr>
              <a:t>o</a:t>
            </a:r>
            <a:r>
              <a:rPr dirty="0" sz="2750" spc="30">
                <a:latin typeface="Times New Roman"/>
                <a:cs typeface="Times New Roman"/>
              </a:rPr>
              <a:t>)</a:t>
            </a:r>
            <a:r>
              <a:rPr dirty="0" sz="2750" spc="-229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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L</a:t>
            </a:r>
            <a:r>
              <a:rPr dirty="0" sz="2750" spc="-204" i="1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</a:t>
            </a:r>
            <a:r>
              <a:rPr dirty="0" sz="2750" spc="-22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o</a:t>
            </a:r>
            <a:r>
              <a:rPr dirty="0" sz="2750" spc="120" i="1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cycles</a:t>
            </a: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Under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LogGP</a:t>
            </a:r>
            <a:endParaRPr sz="2400">
              <a:latin typeface="Arial"/>
              <a:cs typeface="Arial"/>
            </a:endParaRPr>
          </a:p>
          <a:p>
            <a:pPr algn="ctr" marR="1231265">
              <a:lnSpc>
                <a:spcPct val="100000"/>
              </a:lnSpc>
              <a:spcBef>
                <a:spcPts val="190"/>
              </a:spcBef>
            </a:pPr>
            <a:r>
              <a:rPr dirty="0" sz="2750" spc="-5">
                <a:latin typeface="Times New Roman"/>
                <a:cs typeface="Times New Roman"/>
              </a:rPr>
              <a:t>time=o+(k-1)*G</a:t>
            </a:r>
            <a:r>
              <a:rPr dirty="0" sz="2750" spc="-150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Symbol"/>
                <a:cs typeface="Symbol"/>
              </a:rPr>
              <a:t></a:t>
            </a:r>
            <a:r>
              <a:rPr dirty="0" sz="2750" spc="-90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L</a:t>
            </a:r>
            <a:r>
              <a:rPr dirty="0" sz="2750" spc="-204" i="1">
                <a:latin typeface="Times New Roman"/>
                <a:cs typeface="Times New Roman"/>
              </a:rPr>
              <a:t> </a:t>
            </a:r>
            <a:r>
              <a:rPr dirty="0" sz="2750" spc="20">
                <a:latin typeface="Symbol"/>
                <a:cs typeface="Symbol"/>
              </a:rPr>
              <a:t></a:t>
            </a:r>
            <a:r>
              <a:rPr dirty="0" sz="2750" spc="-235">
                <a:latin typeface="Times New Roman"/>
                <a:cs typeface="Times New Roman"/>
              </a:rPr>
              <a:t> </a:t>
            </a:r>
            <a:r>
              <a:rPr dirty="0" sz="2750" spc="15" i="1">
                <a:latin typeface="Times New Roman"/>
                <a:cs typeface="Times New Roman"/>
              </a:rPr>
              <a:t>o</a:t>
            </a:r>
            <a:r>
              <a:rPr dirty="0" sz="2750" spc="130" i="1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cycles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948" y="1371600"/>
            <a:ext cx="8874251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24330">
              <a:lnSpc>
                <a:spcPct val="100000"/>
              </a:lnSpc>
            </a:pPr>
            <a:r>
              <a:rPr dirty="0"/>
              <a:t>Discussion </a:t>
            </a:r>
            <a:r>
              <a:rPr dirty="0" spc="-5"/>
              <a:t>of</a:t>
            </a:r>
            <a:r>
              <a:rPr dirty="0" spc="-114"/>
              <a:t> </a:t>
            </a:r>
            <a:r>
              <a:rPr dirty="0" spc="-5"/>
              <a:t>LogGP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790699"/>
            <a:ext cx="6787515" cy="3950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3972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 captures time main processor is involved in  sending/recving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G </a:t>
            </a:r>
            <a:r>
              <a:rPr dirty="0" sz="2400" spc="-5">
                <a:latin typeface="Arial"/>
                <a:cs typeface="Arial"/>
              </a:rPr>
              <a:t>reflects network BW for long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msgs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 captures startup bottleneck 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E.g., time for </a:t>
            </a:r>
            <a:r>
              <a:rPr dirty="0" sz="2000">
                <a:latin typeface="Arial"/>
                <a:cs typeface="Arial"/>
              </a:rPr>
              <a:t>comm co-proc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open comm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Simplified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For short msgs </a:t>
            </a:r>
            <a:r>
              <a:rPr dirty="0" sz="2000" spc="-5">
                <a:latin typeface="Arial"/>
                <a:cs typeface="Arial"/>
              </a:rPr>
              <a:t>only: </a:t>
            </a:r>
            <a:r>
              <a:rPr dirty="0" sz="2000">
                <a:latin typeface="Arial"/>
                <a:cs typeface="Arial"/>
              </a:rPr>
              <a:t>LogGP reduces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LogP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5">
                <a:latin typeface="Arial"/>
                <a:cs typeface="Arial"/>
              </a:rPr>
              <a:t>very </a:t>
            </a:r>
            <a:r>
              <a:rPr dirty="0" sz="2000">
                <a:latin typeface="Arial"/>
                <a:cs typeface="Arial"/>
              </a:rPr>
              <a:t>long msgs </a:t>
            </a:r>
            <a:r>
              <a:rPr dirty="0" sz="2000" spc="-5">
                <a:latin typeface="Arial"/>
                <a:cs typeface="Arial"/>
              </a:rPr>
              <a:t>only: approximate xfer-time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kG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Impact on algorithm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Aggregate short msgs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long msgs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higher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BW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3525">
              <a:lnSpc>
                <a:spcPct val="100000"/>
              </a:lnSpc>
            </a:pPr>
            <a:r>
              <a:rPr dirty="0" spc="-5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91207"/>
            <a:ext cx="7614284" cy="386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D.E. </a:t>
            </a:r>
            <a:r>
              <a:rPr dirty="0" sz="2000">
                <a:latin typeface="Arial"/>
                <a:cs typeface="Arial"/>
              </a:rPr>
              <a:t>Culler, </a:t>
            </a:r>
            <a:r>
              <a:rPr dirty="0" sz="2000" spc="-5">
                <a:latin typeface="Arial"/>
                <a:cs typeface="Arial"/>
              </a:rPr>
              <a:t>R.M. </a:t>
            </a:r>
            <a:r>
              <a:rPr dirty="0" sz="2000">
                <a:latin typeface="Arial"/>
                <a:cs typeface="Arial"/>
              </a:rPr>
              <a:t>Karp, D. </a:t>
            </a:r>
            <a:r>
              <a:rPr dirty="0" sz="2000" spc="-5">
                <a:latin typeface="Arial"/>
                <a:cs typeface="Arial"/>
              </a:rPr>
              <a:t>Patterson, A. Sahay, E.E. </a:t>
            </a:r>
            <a:r>
              <a:rPr dirty="0" sz="2000">
                <a:latin typeface="Arial"/>
                <a:cs typeface="Arial"/>
              </a:rPr>
              <a:t>Santos,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K.</a:t>
            </a:r>
            <a:endParaRPr sz="2000">
              <a:latin typeface="Arial"/>
              <a:cs typeface="Arial"/>
            </a:endParaRPr>
          </a:p>
          <a:p>
            <a:pPr marL="354965" marR="15494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E. </a:t>
            </a:r>
            <a:r>
              <a:rPr dirty="0" sz="2000">
                <a:latin typeface="Arial"/>
                <a:cs typeface="Arial"/>
              </a:rPr>
              <a:t>Schauser, R. Subramonian, </a:t>
            </a:r>
            <a:r>
              <a:rPr dirty="0" sz="2000" spc="-5">
                <a:latin typeface="Arial"/>
                <a:cs typeface="Arial"/>
              </a:rPr>
              <a:t>T. von </a:t>
            </a:r>
            <a:r>
              <a:rPr dirty="0" sz="2000">
                <a:latin typeface="Arial"/>
                <a:cs typeface="Arial"/>
              </a:rPr>
              <a:t>Eicken. </a:t>
            </a:r>
            <a:r>
              <a:rPr dirty="0" sz="2000" i="1">
                <a:latin typeface="Arial"/>
                <a:cs typeface="Arial"/>
              </a:rPr>
              <a:t>LogP: A</a:t>
            </a:r>
            <a:r>
              <a:rPr dirty="0" sz="2000" spc="-204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practical  </a:t>
            </a:r>
            <a:r>
              <a:rPr dirty="0" sz="2000" spc="-5" i="1">
                <a:latin typeface="Arial"/>
                <a:cs typeface="Arial"/>
              </a:rPr>
              <a:t>model </a:t>
            </a:r>
            <a:r>
              <a:rPr dirty="0" sz="2000" i="1">
                <a:latin typeface="Arial"/>
                <a:cs typeface="Arial"/>
              </a:rPr>
              <a:t>of parallel </a:t>
            </a:r>
            <a:r>
              <a:rPr dirty="0" sz="2000" spc="-5" i="1">
                <a:latin typeface="Arial"/>
                <a:cs typeface="Arial"/>
              </a:rPr>
              <a:t>computation. Communications </a:t>
            </a:r>
            <a:r>
              <a:rPr dirty="0" sz="2000" i="1">
                <a:latin typeface="Arial"/>
                <a:cs typeface="Arial"/>
              </a:rPr>
              <a:t>of </a:t>
            </a:r>
            <a:r>
              <a:rPr dirty="0" sz="2000" spc="-5" i="1">
                <a:latin typeface="Arial"/>
                <a:cs typeface="Arial"/>
              </a:rPr>
              <a:t>the </a:t>
            </a:r>
            <a:r>
              <a:rPr dirty="0" sz="2000" i="1">
                <a:latin typeface="Arial"/>
                <a:cs typeface="Arial"/>
              </a:rPr>
              <a:t>ACM,  </a:t>
            </a:r>
            <a:r>
              <a:rPr dirty="0" sz="2000">
                <a:latin typeface="Arial"/>
                <a:cs typeface="Arial"/>
              </a:rPr>
              <a:t>39(11):78 - 85, November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1996.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A. Alexandrov, M. F. </a:t>
            </a:r>
            <a:r>
              <a:rPr dirty="0" sz="2000">
                <a:latin typeface="Arial"/>
                <a:cs typeface="Arial"/>
              </a:rPr>
              <a:t>Ionescu, </a:t>
            </a:r>
            <a:r>
              <a:rPr dirty="0" sz="2000" spc="-5">
                <a:latin typeface="Arial"/>
                <a:cs typeface="Arial"/>
              </a:rPr>
              <a:t>K. E. </a:t>
            </a:r>
            <a:r>
              <a:rPr dirty="0" sz="2000">
                <a:latin typeface="Arial"/>
                <a:cs typeface="Arial"/>
              </a:rPr>
              <a:t>Schauser, and C.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Scheiman.  </a:t>
            </a:r>
            <a:r>
              <a:rPr dirty="0" sz="2000" i="1">
                <a:latin typeface="Arial"/>
                <a:cs typeface="Arial"/>
              </a:rPr>
              <a:t>LogGP: Incorporating long messages </a:t>
            </a:r>
            <a:r>
              <a:rPr dirty="0" sz="2000" spc="-5" i="1">
                <a:latin typeface="Arial"/>
                <a:cs typeface="Arial"/>
              </a:rPr>
              <a:t>into the </a:t>
            </a:r>
            <a:r>
              <a:rPr dirty="0" sz="2000" i="1">
                <a:latin typeface="Arial"/>
                <a:cs typeface="Arial"/>
              </a:rPr>
              <a:t>LogP </a:t>
            </a:r>
            <a:r>
              <a:rPr dirty="0" sz="2000" spc="-5" i="1">
                <a:latin typeface="Arial"/>
                <a:cs typeface="Arial"/>
              </a:rPr>
              <a:t>model.  </a:t>
            </a:r>
            <a:r>
              <a:rPr dirty="0" sz="2000" i="1">
                <a:latin typeface="Arial"/>
                <a:cs typeface="Arial"/>
              </a:rPr>
              <a:t>JPDC, </a:t>
            </a:r>
            <a:r>
              <a:rPr dirty="0" sz="2000">
                <a:latin typeface="Arial"/>
                <a:cs typeface="Arial"/>
              </a:rPr>
              <a:t>44(1):71–79,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1997.</a:t>
            </a:r>
            <a:endParaRPr sz="2000">
              <a:latin typeface="Arial"/>
              <a:cs typeface="Arial"/>
            </a:endParaRPr>
          </a:p>
          <a:p>
            <a:pPr marL="355600" marR="26606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P.B. </a:t>
            </a:r>
            <a:r>
              <a:rPr dirty="0" sz="2000">
                <a:latin typeface="Arial"/>
                <a:cs typeface="Arial"/>
              </a:rPr>
              <a:t>Gibbons, </a:t>
            </a:r>
            <a:r>
              <a:rPr dirty="0" sz="2000" spc="-5">
                <a:latin typeface="Arial"/>
                <a:cs typeface="Arial"/>
              </a:rPr>
              <a:t>Y. Matias, V. </a:t>
            </a:r>
            <a:r>
              <a:rPr dirty="0" sz="2000">
                <a:latin typeface="Arial"/>
                <a:cs typeface="Arial"/>
              </a:rPr>
              <a:t>Ramachandran.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1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Queue-Read  </a:t>
            </a:r>
            <a:r>
              <a:rPr dirty="0" sz="2000" spc="-5" i="1">
                <a:latin typeface="Arial"/>
                <a:cs typeface="Arial"/>
              </a:rPr>
              <a:t>Queue-Write </a:t>
            </a:r>
            <a:r>
              <a:rPr dirty="0" sz="2000" i="1">
                <a:latin typeface="Arial"/>
                <a:cs typeface="Arial"/>
              </a:rPr>
              <a:t>PRAM Model: Accounting </a:t>
            </a:r>
            <a:r>
              <a:rPr dirty="0" sz="2000" spc="-5" i="1">
                <a:latin typeface="Arial"/>
                <a:cs typeface="Arial"/>
              </a:rPr>
              <a:t>for Contention in  </a:t>
            </a:r>
            <a:r>
              <a:rPr dirty="0" sz="2000" spc="-5" i="1">
                <a:latin typeface="Arial"/>
                <a:cs typeface="Arial"/>
              </a:rPr>
              <a:t>Parallel Algorithms. SIAM </a:t>
            </a:r>
            <a:r>
              <a:rPr dirty="0" sz="2000" i="1">
                <a:latin typeface="Arial"/>
                <a:cs typeface="Arial"/>
              </a:rPr>
              <a:t>J. </a:t>
            </a:r>
            <a:r>
              <a:rPr dirty="0" sz="2000" spc="-5" i="1">
                <a:latin typeface="Arial"/>
                <a:cs typeface="Arial"/>
              </a:rPr>
              <a:t>Computing 28(2):733-769,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1998.</a:t>
            </a:r>
            <a:endParaRPr sz="2000">
              <a:latin typeface="Arial"/>
              <a:cs typeface="Arial"/>
            </a:endParaRPr>
          </a:p>
          <a:p>
            <a:pPr marL="355600" marR="37909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Bell </a:t>
            </a:r>
            <a:r>
              <a:rPr dirty="0" sz="2000">
                <a:latin typeface="Arial"/>
                <a:cs typeface="Arial"/>
              </a:rPr>
              <a:t>et </a:t>
            </a:r>
            <a:r>
              <a:rPr dirty="0" sz="2000" spc="-5">
                <a:latin typeface="Arial"/>
                <a:cs typeface="Arial"/>
              </a:rPr>
              <a:t>al. </a:t>
            </a:r>
            <a:r>
              <a:rPr dirty="0" sz="2000" spc="-5" i="1">
                <a:latin typeface="Arial"/>
                <a:cs typeface="Arial"/>
              </a:rPr>
              <a:t>An </a:t>
            </a:r>
            <a:r>
              <a:rPr dirty="0" sz="2000" i="1">
                <a:latin typeface="Arial"/>
                <a:cs typeface="Arial"/>
              </a:rPr>
              <a:t>evaluation of current </a:t>
            </a:r>
            <a:r>
              <a:rPr dirty="0" sz="2000" spc="-5" i="1">
                <a:latin typeface="Arial"/>
                <a:cs typeface="Arial"/>
              </a:rPr>
              <a:t>high-performanc </a:t>
            </a:r>
            <a:r>
              <a:rPr dirty="0" sz="2000" i="1">
                <a:latin typeface="Arial"/>
                <a:cs typeface="Arial"/>
              </a:rPr>
              <a:t>networks,  </a:t>
            </a:r>
            <a:r>
              <a:rPr dirty="0" sz="2000" spc="-5" i="1">
                <a:latin typeface="Arial"/>
                <a:cs typeface="Arial"/>
              </a:rPr>
              <a:t>IPDPS, </a:t>
            </a:r>
            <a:r>
              <a:rPr dirty="0" sz="2000" i="1">
                <a:latin typeface="Arial"/>
                <a:cs typeface="Arial"/>
              </a:rPr>
              <a:t>Nice, France, </a:t>
            </a:r>
            <a:r>
              <a:rPr dirty="0" sz="2000" spc="-5" i="1">
                <a:latin typeface="Arial"/>
                <a:cs typeface="Arial"/>
              </a:rPr>
              <a:t>April</a:t>
            </a:r>
            <a:r>
              <a:rPr dirty="0" sz="2000" spc="-10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2003.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36570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-5"/>
              <a:t>a</a:t>
            </a:r>
            <a:r>
              <a:rPr dirty="0" spc="-5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553710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Techniques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increase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speedup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Performance evaluation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Well-known </a:t>
            </a:r>
            <a:r>
              <a:rPr dirty="0" sz="2800">
                <a:latin typeface="Arial"/>
                <a:cs typeface="Arial"/>
              </a:rPr>
              <a:t>performance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86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3525">
              <a:lnSpc>
                <a:spcPct val="100000"/>
              </a:lnSpc>
            </a:pPr>
            <a:r>
              <a:rPr dirty="0" spc="-5"/>
              <a:t>Approach</a:t>
            </a:r>
            <a:r>
              <a:rPr dirty="0" spc="-8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567" rIns="0" bIns="0" rtlCol="0" vert="horz">
            <a:spAutoFit/>
          </a:bodyPr>
          <a:lstStyle/>
          <a:p>
            <a:pPr marL="508000" indent="-342900">
              <a:lnSpc>
                <a:spcPct val="100000"/>
              </a:lnSpc>
              <a:buChar char="•"/>
              <a:tabLst>
                <a:tab pos="508000" algn="l"/>
              </a:tabLst>
            </a:pPr>
            <a:r>
              <a:rPr dirty="0" sz="2800" spc="-5"/>
              <a:t>Minimize </a:t>
            </a:r>
            <a:r>
              <a:rPr dirty="0" sz="2800"/>
              <a:t>number of critical section</a:t>
            </a:r>
            <a:r>
              <a:rPr dirty="0" sz="2800" spc="-25"/>
              <a:t> </a:t>
            </a:r>
            <a:r>
              <a:rPr dirty="0" sz="2800"/>
              <a:t>accesses</a:t>
            </a:r>
            <a:endParaRPr sz="2800"/>
          </a:p>
          <a:p>
            <a:pPr marL="5080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08000" algn="l"/>
              </a:tabLst>
            </a:pPr>
            <a:r>
              <a:rPr dirty="0" sz="2800" spc="-5"/>
              <a:t>Goal: </a:t>
            </a:r>
            <a:r>
              <a:rPr dirty="0" sz="2800"/>
              <a:t>reduce</a:t>
            </a:r>
            <a:r>
              <a:rPr dirty="0" sz="2800" spc="-60"/>
              <a:t> </a:t>
            </a:r>
            <a:r>
              <a:rPr dirty="0" sz="2800"/>
              <a:t>contention</a:t>
            </a:r>
            <a:endParaRPr sz="2800"/>
          </a:p>
          <a:p>
            <a:pPr marL="5080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508000" algn="l"/>
              </a:tabLst>
            </a:pPr>
            <a:r>
              <a:rPr dirty="0" sz="2800"/>
              <a:t>General</a:t>
            </a:r>
            <a:r>
              <a:rPr dirty="0" sz="2800" spc="-75"/>
              <a:t> </a:t>
            </a:r>
            <a:r>
              <a:rPr dirty="0" sz="2800"/>
              <a:t>approach:</a:t>
            </a:r>
            <a:endParaRPr sz="2800"/>
          </a:p>
          <a:p>
            <a:pPr lvl="1" marL="9086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replace/approximate shared by local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accesses</a:t>
            </a:r>
            <a:endParaRPr sz="2400">
              <a:latin typeface="Arial"/>
              <a:cs typeface="Arial"/>
            </a:endParaRPr>
          </a:p>
          <a:p>
            <a:pPr lvl="1" marL="9086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909319" algn="l"/>
              </a:tabLst>
            </a:pPr>
            <a:r>
              <a:rPr dirty="0" sz="2400" spc="-5">
                <a:latin typeface="Arial"/>
                <a:cs typeface="Arial"/>
              </a:rPr>
              <a:t>no need for critical section on local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371600"/>
            <a:ext cx="4114800" cy="2514600"/>
          </a:xfrm>
          <a:custGeom>
            <a:avLst/>
            <a:gdLst/>
            <a:ahLst/>
            <a:cxnLst/>
            <a:rect l="l" t="t" r="r" b="b"/>
            <a:pathLst>
              <a:path w="4114800" h="2514600">
                <a:moveTo>
                  <a:pt x="0" y="0"/>
                </a:moveTo>
                <a:lnTo>
                  <a:pt x="0" y="2514599"/>
                </a:lnTo>
                <a:lnTo>
                  <a:pt x="4114799" y="2514599"/>
                </a:lnTo>
                <a:lnTo>
                  <a:pt x="4114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4627" y="1367027"/>
            <a:ext cx="4125595" cy="2519680"/>
          </a:xfrm>
          <a:custGeom>
            <a:avLst/>
            <a:gdLst/>
            <a:ahLst/>
            <a:cxnLst/>
            <a:rect l="l" t="t" r="r" b="b"/>
            <a:pathLst>
              <a:path w="4125595" h="2519679">
                <a:moveTo>
                  <a:pt x="4125467" y="2519171"/>
                </a:moveTo>
                <a:lnTo>
                  <a:pt x="4125467" y="0"/>
                </a:lnTo>
                <a:lnTo>
                  <a:pt x="0" y="0"/>
                </a:lnTo>
                <a:lnTo>
                  <a:pt x="0" y="2519171"/>
                </a:lnTo>
                <a:lnTo>
                  <a:pt x="4571" y="2519171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114799" y="10667"/>
                </a:lnTo>
                <a:lnTo>
                  <a:pt x="4114799" y="4571"/>
                </a:lnTo>
                <a:lnTo>
                  <a:pt x="4119371" y="10667"/>
                </a:lnTo>
                <a:lnTo>
                  <a:pt x="4119371" y="2519171"/>
                </a:lnTo>
                <a:lnTo>
                  <a:pt x="4125467" y="2519171"/>
                </a:lnTo>
                <a:close/>
              </a:path>
              <a:path w="4125595" h="251967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125595" h="2519679">
                <a:moveTo>
                  <a:pt x="10667" y="2519171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519171"/>
                </a:lnTo>
                <a:lnTo>
                  <a:pt x="10667" y="2519171"/>
                </a:lnTo>
                <a:close/>
              </a:path>
              <a:path w="4125595" h="2519679">
                <a:moveTo>
                  <a:pt x="4119371" y="10667"/>
                </a:moveTo>
                <a:lnTo>
                  <a:pt x="4114799" y="4571"/>
                </a:lnTo>
                <a:lnTo>
                  <a:pt x="4114799" y="10667"/>
                </a:lnTo>
                <a:lnTo>
                  <a:pt x="4119371" y="10667"/>
                </a:lnTo>
                <a:close/>
              </a:path>
              <a:path w="4125595" h="2519679">
                <a:moveTo>
                  <a:pt x="4119371" y="2519171"/>
                </a:moveTo>
                <a:lnTo>
                  <a:pt x="4119371" y="10667"/>
                </a:lnTo>
                <a:lnTo>
                  <a:pt x="4114799" y="10667"/>
                </a:lnTo>
                <a:lnTo>
                  <a:pt x="4114799" y="2519171"/>
                </a:lnTo>
                <a:lnTo>
                  <a:pt x="4119371" y="2519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19630">
              <a:lnSpc>
                <a:spcPct val="100000"/>
              </a:lnSpc>
            </a:pPr>
            <a:r>
              <a:rPr dirty="0" spc="-5"/>
              <a:t>Approach </a:t>
            </a:r>
            <a:r>
              <a:rPr dirty="0"/>
              <a:t>1</a:t>
            </a:r>
            <a:r>
              <a:rPr dirty="0" spc="-55"/>
              <a:t> </a:t>
            </a:r>
            <a:r>
              <a:rPr dirty="0" spc="-5"/>
              <a:t>cont.</a:t>
            </a: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6427" y="4186427"/>
            <a:ext cx="4658995" cy="2296795"/>
          </a:xfrm>
          <a:custGeom>
            <a:avLst/>
            <a:gdLst/>
            <a:ahLst/>
            <a:cxnLst/>
            <a:rect l="l" t="t" r="r" b="b"/>
            <a:pathLst>
              <a:path w="4658995" h="2296795">
                <a:moveTo>
                  <a:pt x="4658867" y="2296667"/>
                </a:moveTo>
                <a:lnTo>
                  <a:pt x="4658867" y="0"/>
                </a:lnTo>
                <a:lnTo>
                  <a:pt x="0" y="0"/>
                </a:lnTo>
                <a:lnTo>
                  <a:pt x="0" y="2296667"/>
                </a:lnTo>
                <a:lnTo>
                  <a:pt x="4571" y="22966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4648199" y="10667"/>
                </a:lnTo>
                <a:lnTo>
                  <a:pt x="4648199" y="4571"/>
                </a:lnTo>
                <a:lnTo>
                  <a:pt x="4652771" y="10667"/>
                </a:lnTo>
                <a:lnTo>
                  <a:pt x="4652771" y="2296667"/>
                </a:lnTo>
                <a:lnTo>
                  <a:pt x="4658867" y="2296667"/>
                </a:lnTo>
                <a:close/>
              </a:path>
              <a:path w="4658995" h="22967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4658995" h="2296795">
                <a:moveTo>
                  <a:pt x="10667" y="22859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285999"/>
                </a:lnTo>
                <a:lnTo>
                  <a:pt x="10667" y="2285999"/>
                </a:lnTo>
                <a:close/>
              </a:path>
              <a:path w="4658995" h="2296795">
                <a:moveTo>
                  <a:pt x="4652771" y="2285999"/>
                </a:moveTo>
                <a:lnTo>
                  <a:pt x="4571" y="2285999"/>
                </a:lnTo>
                <a:lnTo>
                  <a:pt x="10667" y="2290571"/>
                </a:lnTo>
                <a:lnTo>
                  <a:pt x="10667" y="2296667"/>
                </a:lnTo>
                <a:lnTo>
                  <a:pt x="4648199" y="2296667"/>
                </a:lnTo>
                <a:lnTo>
                  <a:pt x="4648199" y="2290571"/>
                </a:lnTo>
                <a:lnTo>
                  <a:pt x="4652771" y="2285999"/>
                </a:lnTo>
                <a:close/>
              </a:path>
              <a:path w="4658995" h="2296795">
                <a:moveTo>
                  <a:pt x="10667" y="2296667"/>
                </a:moveTo>
                <a:lnTo>
                  <a:pt x="10667" y="2290571"/>
                </a:lnTo>
                <a:lnTo>
                  <a:pt x="4571" y="2285999"/>
                </a:lnTo>
                <a:lnTo>
                  <a:pt x="4571" y="2296667"/>
                </a:lnTo>
                <a:lnTo>
                  <a:pt x="10667" y="2296667"/>
                </a:lnTo>
                <a:close/>
              </a:path>
              <a:path w="4658995" h="2296795">
                <a:moveTo>
                  <a:pt x="4652771" y="10667"/>
                </a:moveTo>
                <a:lnTo>
                  <a:pt x="4648199" y="4571"/>
                </a:lnTo>
                <a:lnTo>
                  <a:pt x="4648199" y="10667"/>
                </a:lnTo>
                <a:lnTo>
                  <a:pt x="4652771" y="10667"/>
                </a:lnTo>
                <a:close/>
              </a:path>
              <a:path w="4658995" h="2296795">
                <a:moveTo>
                  <a:pt x="4652771" y="2285999"/>
                </a:moveTo>
                <a:lnTo>
                  <a:pt x="4652771" y="10667"/>
                </a:lnTo>
                <a:lnTo>
                  <a:pt x="4648199" y="10667"/>
                </a:lnTo>
                <a:lnTo>
                  <a:pt x="4648199" y="2285999"/>
                </a:lnTo>
                <a:lnTo>
                  <a:pt x="4652771" y="2285999"/>
                </a:lnTo>
                <a:close/>
              </a:path>
              <a:path w="4658995" h="2296795">
                <a:moveTo>
                  <a:pt x="4652771" y="2296667"/>
                </a:moveTo>
                <a:lnTo>
                  <a:pt x="4652771" y="2285999"/>
                </a:lnTo>
                <a:lnTo>
                  <a:pt x="4648199" y="2290571"/>
                </a:lnTo>
                <a:lnTo>
                  <a:pt x="4648199" y="2296667"/>
                </a:lnTo>
                <a:lnTo>
                  <a:pt x="4652771" y="2296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9200" y="3886199"/>
            <a:ext cx="4114800" cy="228600"/>
          </a:xfrm>
          <a:custGeom>
            <a:avLst/>
            <a:gdLst/>
            <a:ahLst/>
            <a:cxnLst/>
            <a:rect l="l" t="t" r="r" b="b"/>
            <a:pathLst>
              <a:path w="4114800" h="228600">
                <a:moveTo>
                  <a:pt x="4114799" y="0"/>
                </a:moveTo>
                <a:lnTo>
                  <a:pt x="0" y="0"/>
                </a:lnTo>
                <a:lnTo>
                  <a:pt x="0" y="228600"/>
                </a:lnTo>
                <a:lnTo>
                  <a:pt x="4114799" y="228600"/>
                </a:lnTo>
                <a:lnTo>
                  <a:pt x="411479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4627" y="3886199"/>
            <a:ext cx="4125595" cy="234950"/>
          </a:xfrm>
          <a:custGeom>
            <a:avLst/>
            <a:gdLst/>
            <a:ahLst/>
            <a:cxnLst/>
            <a:rect l="l" t="t" r="r" b="b"/>
            <a:pathLst>
              <a:path w="4125595" h="234950">
                <a:moveTo>
                  <a:pt x="10667" y="224028"/>
                </a:moveTo>
                <a:lnTo>
                  <a:pt x="10667" y="0"/>
                </a:lnTo>
                <a:lnTo>
                  <a:pt x="0" y="0"/>
                </a:lnTo>
                <a:lnTo>
                  <a:pt x="0" y="234696"/>
                </a:lnTo>
                <a:lnTo>
                  <a:pt x="4571" y="234696"/>
                </a:lnTo>
                <a:lnTo>
                  <a:pt x="4571" y="224028"/>
                </a:lnTo>
                <a:lnTo>
                  <a:pt x="10667" y="224028"/>
                </a:lnTo>
                <a:close/>
              </a:path>
              <a:path w="4125595" h="234950">
                <a:moveTo>
                  <a:pt x="4119371" y="224028"/>
                </a:moveTo>
                <a:lnTo>
                  <a:pt x="4571" y="224028"/>
                </a:lnTo>
                <a:lnTo>
                  <a:pt x="10667" y="228600"/>
                </a:lnTo>
                <a:lnTo>
                  <a:pt x="10667" y="234696"/>
                </a:lnTo>
                <a:lnTo>
                  <a:pt x="4114799" y="234696"/>
                </a:lnTo>
                <a:lnTo>
                  <a:pt x="4114799" y="228600"/>
                </a:lnTo>
                <a:lnTo>
                  <a:pt x="4119371" y="224028"/>
                </a:lnTo>
                <a:close/>
              </a:path>
              <a:path w="4125595" h="234950">
                <a:moveTo>
                  <a:pt x="10667" y="234696"/>
                </a:moveTo>
                <a:lnTo>
                  <a:pt x="10667" y="228600"/>
                </a:lnTo>
                <a:lnTo>
                  <a:pt x="4571" y="224028"/>
                </a:lnTo>
                <a:lnTo>
                  <a:pt x="4571" y="234696"/>
                </a:lnTo>
                <a:lnTo>
                  <a:pt x="10667" y="234696"/>
                </a:lnTo>
                <a:close/>
              </a:path>
              <a:path w="4125595" h="234950">
                <a:moveTo>
                  <a:pt x="4125467" y="234696"/>
                </a:moveTo>
                <a:lnTo>
                  <a:pt x="4125467" y="0"/>
                </a:lnTo>
                <a:lnTo>
                  <a:pt x="4114799" y="0"/>
                </a:lnTo>
                <a:lnTo>
                  <a:pt x="4114799" y="224028"/>
                </a:lnTo>
                <a:lnTo>
                  <a:pt x="4119371" y="224028"/>
                </a:lnTo>
                <a:lnTo>
                  <a:pt x="4119371" y="234696"/>
                </a:lnTo>
                <a:lnTo>
                  <a:pt x="4125467" y="234696"/>
                </a:lnTo>
                <a:close/>
              </a:path>
              <a:path w="4125595" h="234950">
                <a:moveTo>
                  <a:pt x="4119371" y="234696"/>
                </a:moveTo>
                <a:lnTo>
                  <a:pt x="4119371" y="224028"/>
                </a:lnTo>
                <a:lnTo>
                  <a:pt x="4114799" y="228600"/>
                </a:lnTo>
                <a:lnTo>
                  <a:pt x="4114799" y="234696"/>
                </a:lnTo>
                <a:lnTo>
                  <a:pt x="4119371" y="234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19200" y="1371600"/>
            <a:ext cx="4114800" cy="2743200"/>
          </a:xfrm>
          <a:prstGeom prst="rect">
            <a:avLst/>
          </a:prstGeom>
        </p:spPr>
        <p:txBody>
          <a:bodyPr wrap="square" lIns="0" tIns="16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endParaRPr sz="13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computepi()</a:t>
            </a:r>
            <a:endParaRPr sz="16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157605" marR="2113280">
              <a:lnSpc>
                <a:spcPct val="100000"/>
              </a:lnSpc>
            </a:pPr>
            <a:r>
              <a:rPr dirty="0" sz="1600" i="1">
                <a:latin typeface="Times New Roman"/>
                <a:cs typeface="Times New Roman"/>
              </a:rPr>
              <a:t>h=1.0/n;  </a:t>
            </a:r>
            <a:r>
              <a:rPr dirty="0" sz="1600" spc="-5" i="1">
                <a:latin typeface="Times New Roman"/>
                <a:cs typeface="Times New Roman"/>
              </a:rPr>
              <a:t>sum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=0.0;</a:t>
            </a:r>
            <a:endParaRPr sz="1600">
              <a:latin typeface="Times New Roman"/>
              <a:cs typeface="Times New Roman"/>
            </a:endParaRPr>
          </a:p>
          <a:p>
            <a:pPr marL="1157605">
              <a:lnSpc>
                <a:spcPct val="100000"/>
              </a:lnSpc>
            </a:pPr>
            <a:r>
              <a:rPr dirty="0" sz="1600" i="1">
                <a:latin typeface="Times New Roman"/>
                <a:cs typeface="Times New Roman"/>
              </a:rPr>
              <a:t>for </a:t>
            </a:r>
            <a:r>
              <a:rPr dirty="0" sz="1600" spc="-5" i="1">
                <a:latin typeface="Times New Roman"/>
                <a:cs typeface="Times New Roman"/>
              </a:rPr>
              <a:t>(i=0;i&lt;n;i++)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072005" marR="72390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x=h*(i+0.5);  </a:t>
            </a:r>
            <a:r>
              <a:rPr dirty="0" sz="1600" spc="-5" i="1">
                <a:latin typeface="Times New Roman"/>
                <a:cs typeface="Times New Roman"/>
              </a:rPr>
              <a:t>s</a:t>
            </a: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=</a:t>
            </a:r>
            <a:r>
              <a:rPr dirty="0" sz="1600" spc="-5" i="1">
                <a:latin typeface="Times New Roman"/>
                <a:cs typeface="Times New Roman"/>
              </a:rPr>
              <a:t>s</a:t>
            </a: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i="1">
                <a:latin typeface="Times New Roman"/>
                <a:cs typeface="Times New Roman"/>
              </a:rPr>
              <a:t>4</a:t>
            </a:r>
            <a:r>
              <a:rPr dirty="0" sz="1600" spc="-10" i="1">
                <a:latin typeface="Times New Roman"/>
                <a:cs typeface="Times New Roman"/>
              </a:rPr>
              <a:t>.</a:t>
            </a:r>
            <a:r>
              <a:rPr dirty="0" sz="1600" i="1">
                <a:latin typeface="Times New Roman"/>
                <a:cs typeface="Times New Roman"/>
              </a:rPr>
              <a:t>0</a:t>
            </a:r>
            <a:r>
              <a:rPr dirty="0" sz="1600" spc="-5" i="1">
                <a:latin typeface="Times New Roman"/>
                <a:cs typeface="Times New Roman"/>
              </a:rPr>
              <a:t>/</a:t>
            </a:r>
            <a:r>
              <a:rPr dirty="0" sz="1600" spc="-25" i="1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1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spc="-10" i="1">
                <a:latin typeface="Times New Roman"/>
                <a:cs typeface="Times New Roman"/>
              </a:rPr>
              <a:t>x</a:t>
            </a:r>
            <a:r>
              <a:rPr dirty="0" sz="1600" i="1">
                <a:latin typeface="Times New Roman"/>
                <a:cs typeface="Times New Roman"/>
              </a:rPr>
              <a:t>*</a:t>
            </a:r>
            <a:r>
              <a:rPr dirty="0" sz="1600" spc="-10" i="1">
                <a:latin typeface="Times New Roman"/>
                <a:cs typeface="Times New Roman"/>
              </a:rPr>
              <a:t>x</a:t>
            </a:r>
            <a:r>
              <a:rPr dirty="0" sz="1600" spc="-10" i="1">
                <a:latin typeface="Times New Roman"/>
                <a:cs typeface="Times New Roman"/>
              </a:rPr>
              <a:t>)</a:t>
            </a:r>
            <a:r>
              <a:rPr dirty="0" sz="1600" spc="-5" i="1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157605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157605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pi=h*sum;</a:t>
            </a:r>
            <a:endParaRPr sz="160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1000" y="4191000"/>
            <a:ext cx="4648200" cy="2286000"/>
          </a:xfrm>
          <a:prstGeom prst="rect">
            <a:avLst/>
          </a:prstGeom>
          <a:solidFill>
            <a:srgbClr val="00CC98"/>
          </a:solidFill>
        </p:spPr>
        <p:txBody>
          <a:bodyPr wrap="square" lIns="0" tIns="0" rIns="0" bIns="0" rtlCol="0" vert="horz">
            <a:spAutoFit/>
          </a:bodyPr>
          <a:lstStyle/>
          <a:p>
            <a:pPr marL="319405">
              <a:lnSpc>
                <a:spcPts val="1630"/>
              </a:lnSpc>
            </a:pPr>
            <a:r>
              <a:rPr dirty="0" sz="1600" spc="-5" i="1">
                <a:latin typeface="Times New Roman"/>
                <a:cs typeface="Times New Roman"/>
              </a:rPr>
              <a:t>sum=0.0;</a:t>
            </a:r>
            <a:endParaRPr sz="160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for(i=id;i&lt;n;i=i+nprocs)</a:t>
            </a:r>
            <a:r>
              <a:rPr dirty="0" sz="1600" spc="-4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33805" marR="1443990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x=h*(i+0.5);  </a:t>
            </a:r>
            <a:r>
              <a:rPr dirty="0" sz="1600" spc="-5" i="1">
                <a:latin typeface="Times New Roman"/>
                <a:cs typeface="Times New Roman"/>
              </a:rPr>
              <a:t>s</a:t>
            </a: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=</a:t>
            </a:r>
            <a:r>
              <a:rPr dirty="0" sz="1600" spc="-5" i="1">
                <a:latin typeface="Times New Roman"/>
                <a:cs typeface="Times New Roman"/>
              </a:rPr>
              <a:t>s</a:t>
            </a:r>
            <a:r>
              <a:rPr dirty="0" sz="1600" i="1">
                <a:latin typeface="Times New Roman"/>
                <a:cs typeface="Times New Roman"/>
              </a:rPr>
              <a:t>u</a:t>
            </a:r>
            <a:r>
              <a:rPr dirty="0" sz="1600" spc="-10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i="1">
                <a:latin typeface="Times New Roman"/>
                <a:cs typeface="Times New Roman"/>
              </a:rPr>
              <a:t>4</a:t>
            </a:r>
            <a:r>
              <a:rPr dirty="0" sz="1600" spc="-10" i="1">
                <a:latin typeface="Times New Roman"/>
                <a:cs typeface="Times New Roman"/>
              </a:rPr>
              <a:t>.</a:t>
            </a:r>
            <a:r>
              <a:rPr dirty="0" sz="1600" i="1">
                <a:latin typeface="Times New Roman"/>
                <a:cs typeface="Times New Roman"/>
              </a:rPr>
              <a:t>0</a:t>
            </a:r>
            <a:r>
              <a:rPr dirty="0" sz="1600" spc="-5" i="1">
                <a:latin typeface="Times New Roman"/>
                <a:cs typeface="Times New Roman"/>
              </a:rPr>
              <a:t>/</a:t>
            </a:r>
            <a:r>
              <a:rPr dirty="0" sz="1600" spc="-25" i="1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1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spc="-10" i="1">
                <a:latin typeface="Times New Roman"/>
                <a:cs typeface="Times New Roman"/>
              </a:rPr>
              <a:t>x</a:t>
            </a:r>
            <a:r>
              <a:rPr dirty="0" sz="1600" i="1">
                <a:latin typeface="Times New Roman"/>
                <a:cs typeface="Times New Roman"/>
              </a:rPr>
              <a:t>*</a:t>
            </a:r>
            <a:r>
              <a:rPr dirty="0" sz="1600" spc="-10" i="1">
                <a:latin typeface="Times New Roman"/>
                <a:cs typeface="Times New Roman"/>
              </a:rPr>
              <a:t>x</a:t>
            </a:r>
            <a:r>
              <a:rPr dirty="0" sz="1600" spc="-10" i="1">
                <a:latin typeface="Times New Roman"/>
                <a:cs typeface="Times New Roman"/>
              </a:rPr>
              <a:t>)</a:t>
            </a:r>
            <a:r>
              <a:rPr dirty="0" sz="1600" spc="-5" i="1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dirty="0" sz="1600" spc="-5" i="1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19405" marR="191135">
              <a:lnSpc>
                <a:spcPct val="100000"/>
              </a:lnSpc>
            </a:pP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localpi=sum*h;  use_tree_based_combining_for_critical_section();</a:t>
            </a:r>
            <a:endParaRPr sz="1600">
              <a:latin typeface="Times New Roman"/>
              <a:cs typeface="Times New Roman"/>
            </a:endParaRPr>
          </a:p>
          <a:p>
            <a:pPr marL="319405" marR="2181860" indent="914400">
              <a:lnSpc>
                <a:spcPct val="100000"/>
              </a:lnSpc>
            </a:pP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600" spc="-10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600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; 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Times New Roman"/>
                <a:cs typeface="Times New Roman"/>
              </a:rPr>
              <a:t>end_critical_section();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3525">
              <a:lnSpc>
                <a:spcPct val="100000"/>
              </a:lnSpc>
            </a:pPr>
            <a:r>
              <a:rPr dirty="0" spc="-5"/>
              <a:t>Approach</a:t>
            </a:r>
            <a:r>
              <a:rPr dirty="0" spc="-8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7056755" cy="187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Access shared data </a:t>
            </a:r>
            <a:r>
              <a:rPr dirty="0" sz="2800" spc="-5">
                <a:latin typeface="Arial"/>
                <a:cs typeface="Arial"/>
              </a:rPr>
              <a:t>without </a:t>
            </a:r>
            <a:r>
              <a:rPr dirty="0" sz="2800">
                <a:latin typeface="Arial"/>
                <a:cs typeface="Arial"/>
              </a:rPr>
              <a:t>critical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section</a:t>
            </a:r>
            <a:endParaRPr sz="2800">
              <a:latin typeface="Arial"/>
              <a:cs typeface="Arial"/>
            </a:endParaRPr>
          </a:p>
          <a:p>
            <a:pPr marL="355600" marR="160591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FF3200"/>
                </a:solidFill>
                <a:latin typeface="Arial"/>
                <a:cs typeface="Arial"/>
              </a:rPr>
              <a:t>Dangerous</a:t>
            </a:r>
            <a:r>
              <a:rPr dirty="0" sz="2800">
                <a:latin typeface="Arial"/>
                <a:cs typeface="Arial"/>
              </a:rPr>
              <a:t>, because of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possible  </a:t>
            </a:r>
            <a:r>
              <a:rPr dirty="0" sz="2800">
                <a:latin typeface="Arial"/>
                <a:cs typeface="Arial"/>
              </a:rPr>
              <a:t>incorrectness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Sometimes </a:t>
            </a:r>
            <a:r>
              <a:rPr dirty="0" sz="2800">
                <a:latin typeface="Arial"/>
                <a:cs typeface="Arial"/>
              </a:rPr>
              <a:t>done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reduce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overhead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3525">
              <a:lnSpc>
                <a:spcPct val="100000"/>
              </a:lnSpc>
            </a:pPr>
            <a:r>
              <a:rPr dirty="0" spc="-5"/>
              <a:t>Approach</a:t>
            </a:r>
            <a:r>
              <a:rPr dirty="0" spc="-8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12467"/>
            <a:ext cx="6967220" cy="2099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908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Minimize </a:t>
            </a:r>
            <a:r>
              <a:rPr dirty="0" sz="2800">
                <a:latin typeface="Arial"/>
                <a:cs typeface="Arial"/>
              </a:rPr>
              <a:t>amount of execution </a:t>
            </a:r>
            <a:r>
              <a:rPr dirty="0" sz="2800" spc="-5">
                <a:latin typeface="Arial"/>
                <a:cs typeface="Arial"/>
              </a:rPr>
              <a:t>time </a:t>
            </a:r>
            <a:r>
              <a:rPr dirty="0" sz="2800">
                <a:latin typeface="Arial"/>
                <a:cs typeface="Arial"/>
              </a:rPr>
              <a:t>inside  </a:t>
            </a:r>
            <a:r>
              <a:rPr dirty="0" sz="2800">
                <a:latin typeface="Arial"/>
                <a:cs typeface="Arial"/>
              </a:rPr>
              <a:t>critical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section.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Minimize number of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instructions.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Minimize number of data accesses, especially  remote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3525">
              <a:lnSpc>
                <a:spcPct val="100000"/>
              </a:lnSpc>
            </a:pPr>
            <a:r>
              <a:rPr dirty="0" spc="-5"/>
              <a:t>Approach</a:t>
            </a:r>
            <a:r>
              <a:rPr dirty="0" spc="-8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2467"/>
            <a:ext cx="7251700" cy="327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Stagger accesses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critical sections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Example: </a:t>
            </a:r>
            <a:r>
              <a:rPr dirty="0" sz="2800">
                <a:latin typeface="Arial"/>
                <a:cs typeface="Arial"/>
              </a:rPr>
              <a:t>each process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executes:</a:t>
            </a:r>
            <a:endParaRPr sz="2800">
              <a:latin typeface="Arial"/>
              <a:cs typeface="Arial"/>
            </a:endParaRPr>
          </a:p>
          <a:p>
            <a:pPr algn="just" marL="926465" marR="4411980">
              <a:lnSpc>
                <a:spcPct val="120000"/>
              </a:lnSpc>
              <a:spcBef>
                <a:spcPts val="20"/>
              </a:spcBef>
            </a:pPr>
            <a:r>
              <a:rPr dirty="0" sz="2000">
                <a:latin typeface="Arial"/>
                <a:cs typeface="Arial"/>
              </a:rPr>
              <a:t>Critical section A  Critical section B  Critical section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  </a:t>
            </a:r>
            <a:r>
              <a:rPr dirty="0" sz="2000">
                <a:latin typeface="Arial"/>
                <a:cs typeface="Arial"/>
              </a:rPr>
              <a:t>Critical section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algn="just" marL="9264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Solution?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465"/>
              </a:lnSpc>
            </a:pPr>
            <a:r>
              <a:rPr dirty="0"/>
              <a:t>Lecture 4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2015-10-14T16:49:50Z</dcterms:created>
  <dcterms:modified xsi:type="dcterms:W3CDTF">2015-10-14T16:49:50Z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