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38827" y="2814827"/>
            <a:ext cx="239395" cy="1071880"/>
          </a:xfrm>
          <a:custGeom>
            <a:avLst/>
            <a:gdLst/>
            <a:ahLst/>
            <a:cxnLst/>
            <a:rect l="l" t="t" r="r" b="b"/>
            <a:pathLst>
              <a:path w="239395" h="1071879">
                <a:moveTo>
                  <a:pt x="239267" y="1071371"/>
                </a:moveTo>
                <a:lnTo>
                  <a:pt x="239267" y="0"/>
                </a:lnTo>
                <a:lnTo>
                  <a:pt x="0" y="0"/>
                </a:lnTo>
                <a:lnTo>
                  <a:pt x="0" y="1071371"/>
                </a:lnTo>
                <a:lnTo>
                  <a:pt x="4571" y="10713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071371"/>
                </a:lnTo>
                <a:lnTo>
                  <a:pt x="239267" y="1071371"/>
                </a:lnTo>
                <a:close/>
              </a:path>
              <a:path w="239395" h="10718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071879">
                <a:moveTo>
                  <a:pt x="10667" y="1066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066799"/>
                </a:lnTo>
                <a:lnTo>
                  <a:pt x="10667" y="1066799"/>
                </a:lnTo>
                <a:close/>
              </a:path>
              <a:path w="239395" h="1071879">
                <a:moveTo>
                  <a:pt x="228600" y="1071371"/>
                </a:moveTo>
                <a:lnTo>
                  <a:pt x="228600" y="1066799"/>
                </a:lnTo>
                <a:lnTo>
                  <a:pt x="4571" y="1066799"/>
                </a:lnTo>
                <a:lnTo>
                  <a:pt x="10667" y="1071371"/>
                </a:lnTo>
                <a:lnTo>
                  <a:pt x="228600" y="1071371"/>
                </a:lnTo>
                <a:close/>
              </a:path>
              <a:path w="239395" h="1071879">
                <a:moveTo>
                  <a:pt x="10667" y="1071371"/>
                </a:moveTo>
                <a:lnTo>
                  <a:pt x="4571" y="1066799"/>
                </a:lnTo>
                <a:lnTo>
                  <a:pt x="4571" y="1071371"/>
                </a:lnTo>
                <a:lnTo>
                  <a:pt x="10667" y="1071371"/>
                </a:lnTo>
                <a:close/>
              </a:path>
              <a:path w="239395" h="1071879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071879">
                <a:moveTo>
                  <a:pt x="228599" y="10667"/>
                </a:moveTo>
                <a:lnTo>
                  <a:pt x="228599" y="4571"/>
                </a:lnTo>
                <a:lnTo>
                  <a:pt x="228599" y="10667"/>
                </a:lnTo>
                <a:close/>
              </a:path>
              <a:path w="239395" h="1071879">
                <a:moveTo>
                  <a:pt x="233171" y="10667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600" y="1066799"/>
                </a:lnTo>
                <a:lnTo>
                  <a:pt x="233171" y="1066799"/>
                </a:lnTo>
                <a:close/>
              </a:path>
              <a:path w="239395" h="1071879">
                <a:moveTo>
                  <a:pt x="233171" y="1066799"/>
                </a:moveTo>
                <a:lnTo>
                  <a:pt x="228600" y="1066799"/>
                </a:lnTo>
                <a:lnTo>
                  <a:pt x="228600" y="1071371"/>
                </a:lnTo>
                <a:lnTo>
                  <a:pt x="233171" y="1066799"/>
                </a:lnTo>
                <a:close/>
              </a:path>
              <a:path w="239395" h="1071879">
                <a:moveTo>
                  <a:pt x="233171" y="1071371"/>
                </a:moveTo>
                <a:lnTo>
                  <a:pt x="233171" y="1066799"/>
                </a:lnTo>
                <a:lnTo>
                  <a:pt x="228600" y="1071371"/>
                </a:lnTo>
                <a:lnTo>
                  <a:pt x="233171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6811" y="442975"/>
            <a:ext cx="7224777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745" y="1831847"/>
            <a:ext cx="7788909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7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305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32" y="677305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959" y="2629406"/>
            <a:ext cx="7141209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8035" marR="5080" indent="-775970">
              <a:lnSpc>
                <a:spcPct val="100000"/>
              </a:lnSpc>
            </a:pPr>
            <a:r>
              <a:rPr dirty="0" spc="-5"/>
              <a:t>Shared Memory </a:t>
            </a:r>
            <a:r>
              <a:rPr dirty="0"/>
              <a:t>Architecture  </a:t>
            </a:r>
            <a:r>
              <a:rPr dirty="0" spc="-5"/>
              <a:t>and </a:t>
            </a:r>
            <a:r>
              <a:rPr dirty="0"/>
              <a:t>Cache</a:t>
            </a:r>
            <a:r>
              <a:rPr dirty="0" spc="-65"/>
              <a:t> </a:t>
            </a:r>
            <a:r>
              <a:rPr dirty="0" spc="-5"/>
              <a:t>Coherency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939165">
              <a:lnSpc>
                <a:spcPct val="100000"/>
              </a:lnSpc>
            </a:pPr>
            <a:r>
              <a:rPr dirty="0" spc="-5"/>
              <a:t>Memory</a:t>
            </a:r>
            <a:r>
              <a:rPr dirty="0" spc="-55"/>
              <a:t> </a:t>
            </a:r>
            <a:r>
              <a:rPr dirty="0" spc="-5"/>
              <a:t>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7939" y="1636267"/>
            <a:ext cx="7578725" cy="308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Typically, </a:t>
            </a:r>
            <a:r>
              <a:rPr dirty="0" sz="2800" spc="-5">
                <a:latin typeface="Arial"/>
                <a:cs typeface="Arial"/>
              </a:rPr>
              <a:t>which </a:t>
            </a:r>
            <a:r>
              <a:rPr dirty="0" sz="2800">
                <a:latin typeface="Arial"/>
                <a:cs typeface="Arial"/>
              </a:rPr>
              <a:t>interleaving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used?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Programming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issues: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Must spread accesses across banks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avoid bank  </a:t>
            </a:r>
            <a:r>
              <a:rPr dirty="0" sz="2400" spc="-5">
                <a:latin typeface="Arial"/>
                <a:cs typeface="Arial"/>
              </a:rPr>
              <a:t>conflicts</a:t>
            </a:r>
            <a:endParaRPr sz="2400">
              <a:latin typeface="Arial"/>
              <a:cs typeface="Arial"/>
            </a:endParaRPr>
          </a:p>
          <a:p>
            <a:pPr lvl="1" marL="756285" marR="135763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Involves data placement as well as code  restructuring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648" rIns="0" bIns="0" rtlCol="0" vert="horz">
            <a:spAutoFit/>
          </a:bodyPr>
          <a:lstStyle/>
          <a:p>
            <a:pPr marL="962025">
              <a:lnSpc>
                <a:spcPct val="100000"/>
              </a:lnSpc>
            </a:pPr>
            <a:r>
              <a:rPr dirty="0" spc="-5"/>
              <a:t>Memory</a:t>
            </a:r>
            <a:r>
              <a:rPr dirty="0" spc="-60"/>
              <a:t> </a:t>
            </a:r>
            <a:r>
              <a:rPr dirty="0" spc="-5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9" y="1333499"/>
            <a:ext cx="7451725" cy="190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Most programs have a high degree of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locality </a:t>
            </a:r>
            <a:r>
              <a:rPr dirty="0" sz="2400" spc="-5">
                <a:latin typeface="Arial"/>
                <a:cs typeface="Arial"/>
              </a:rPr>
              <a:t>in their  </a:t>
            </a:r>
            <a:r>
              <a:rPr dirty="0" sz="2400" spc="-5">
                <a:latin typeface="Arial"/>
                <a:cs typeface="Arial"/>
              </a:rPr>
              <a:t>accesses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 b="1">
                <a:latin typeface="Arial"/>
                <a:cs typeface="Arial"/>
              </a:rPr>
              <a:t>spatial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locality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 b="1">
                <a:latin typeface="Arial"/>
                <a:cs typeface="Arial"/>
              </a:rPr>
              <a:t>temporal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locality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Memory hierarchy tries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10">
                <a:latin typeface="Arial"/>
                <a:cs typeface="Arial"/>
              </a:rPr>
              <a:t>exploit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locality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429000"/>
            <a:ext cx="1844039" cy="457200"/>
          </a:xfrm>
          <a:custGeom>
            <a:avLst/>
            <a:gdLst/>
            <a:ahLst/>
            <a:cxnLst/>
            <a:rect l="l" t="t" r="r" b="b"/>
            <a:pathLst>
              <a:path w="1844039" h="457200">
                <a:moveTo>
                  <a:pt x="0" y="0"/>
                </a:moveTo>
                <a:lnTo>
                  <a:pt x="0" y="457199"/>
                </a:lnTo>
                <a:lnTo>
                  <a:pt x="1844039" y="457199"/>
                </a:lnTo>
                <a:lnTo>
                  <a:pt x="1844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88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2704" y="3422903"/>
            <a:ext cx="1856739" cy="463550"/>
          </a:xfrm>
          <a:custGeom>
            <a:avLst/>
            <a:gdLst/>
            <a:ahLst/>
            <a:cxnLst/>
            <a:rect l="l" t="t" r="r" b="b"/>
            <a:pathLst>
              <a:path w="1856739" h="463550">
                <a:moveTo>
                  <a:pt x="1856231" y="463295"/>
                </a:moveTo>
                <a:lnTo>
                  <a:pt x="1856231" y="0"/>
                </a:lnTo>
                <a:lnTo>
                  <a:pt x="0" y="0"/>
                </a:lnTo>
                <a:lnTo>
                  <a:pt x="0" y="463295"/>
                </a:lnTo>
                <a:lnTo>
                  <a:pt x="6095" y="4632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844039" y="13715"/>
                </a:lnTo>
                <a:lnTo>
                  <a:pt x="1844039" y="6095"/>
                </a:lnTo>
                <a:lnTo>
                  <a:pt x="1850135" y="13715"/>
                </a:lnTo>
                <a:lnTo>
                  <a:pt x="1850135" y="463295"/>
                </a:lnTo>
                <a:lnTo>
                  <a:pt x="1856231" y="463295"/>
                </a:lnTo>
                <a:close/>
              </a:path>
              <a:path w="1856739" h="4635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856739" h="463550">
                <a:moveTo>
                  <a:pt x="13715" y="4632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463295"/>
                </a:lnTo>
                <a:lnTo>
                  <a:pt x="13715" y="463295"/>
                </a:lnTo>
                <a:close/>
              </a:path>
              <a:path w="1856739" h="463550">
                <a:moveTo>
                  <a:pt x="1850135" y="13715"/>
                </a:moveTo>
                <a:lnTo>
                  <a:pt x="1844039" y="6095"/>
                </a:lnTo>
                <a:lnTo>
                  <a:pt x="1844039" y="13715"/>
                </a:lnTo>
                <a:lnTo>
                  <a:pt x="1850135" y="13715"/>
                </a:lnTo>
                <a:close/>
              </a:path>
              <a:path w="1856739" h="463550">
                <a:moveTo>
                  <a:pt x="1850135" y="463295"/>
                </a:moveTo>
                <a:lnTo>
                  <a:pt x="1850135" y="13715"/>
                </a:lnTo>
                <a:lnTo>
                  <a:pt x="1844039" y="13715"/>
                </a:lnTo>
                <a:lnTo>
                  <a:pt x="1844039" y="463295"/>
                </a:lnTo>
                <a:lnTo>
                  <a:pt x="1850135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8339" y="3651503"/>
            <a:ext cx="1572895" cy="234950"/>
          </a:xfrm>
          <a:custGeom>
            <a:avLst/>
            <a:gdLst/>
            <a:ahLst/>
            <a:cxnLst/>
            <a:rect l="l" t="t" r="r" b="b"/>
            <a:pathLst>
              <a:path w="1572895" h="234950">
                <a:moveTo>
                  <a:pt x="1572767" y="234695"/>
                </a:moveTo>
                <a:lnTo>
                  <a:pt x="1572767" y="0"/>
                </a:lnTo>
                <a:lnTo>
                  <a:pt x="0" y="0"/>
                </a:lnTo>
                <a:lnTo>
                  <a:pt x="0" y="234695"/>
                </a:lnTo>
                <a:lnTo>
                  <a:pt x="6095" y="23469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1560575" y="13715"/>
                </a:lnTo>
                <a:lnTo>
                  <a:pt x="1560575" y="6095"/>
                </a:lnTo>
                <a:lnTo>
                  <a:pt x="1566671" y="13715"/>
                </a:lnTo>
                <a:lnTo>
                  <a:pt x="1566671" y="234695"/>
                </a:lnTo>
                <a:lnTo>
                  <a:pt x="1572767" y="234695"/>
                </a:lnTo>
                <a:close/>
              </a:path>
              <a:path w="1572895" h="23495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572895" h="234950">
                <a:moveTo>
                  <a:pt x="12191" y="23469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34695"/>
                </a:lnTo>
                <a:lnTo>
                  <a:pt x="12191" y="234695"/>
                </a:lnTo>
                <a:close/>
              </a:path>
              <a:path w="1572895" h="234950">
                <a:moveTo>
                  <a:pt x="1566671" y="13715"/>
                </a:moveTo>
                <a:lnTo>
                  <a:pt x="1560575" y="6095"/>
                </a:lnTo>
                <a:lnTo>
                  <a:pt x="1560575" y="13715"/>
                </a:lnTo>
                <a:lnTo>
                  <a:pt x="1566671" y="13715"/>
                </a:lnTo>
                <a:close/>
              </a:path>
              <a:path w="1572895" h="234950">
                <a:moveTo>
                  <a:pt x="1566671" y="234695"/>
                </a:moveTo>
                <a:lnTo>
                  <a:pt x="1566671" y="13715"/>
                </a:lnTo>
                <a:lnTo>
                  <a:pt x="1560575" y="13715"/>
                </a:lnTo>
                <a:lnTo>
                  <a:pt x="1560575" y="234695"/>
                </a:lnTo>
                <a:lnTo>
                  <a:pt x="1566671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3235" y="3810000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0" y="0"/>
                </a:moveTo>
                <a:lnTo>
                  <a:pt x="0" y="76199"/>
                </a:lnTo>
                <a:lnTo>
                  <a:pt x="850391" y="76199"/>
                </a:lnTo>
                <a:lnTo>
                  <a:pt x="850391" y="0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87139" y="3803903"/>
            <a:ext cx="864235" cy="82550"/>
          </a:xfrm>
          <a:custGeom>
            <a:avLst/>
            <a:gdLst/>
            <a:ahLst/>
            <a:cxnLst/>
            <a:rect l="l" t="t" r="r" b="b"/>
            <a:pathLst>
              <a:path w="864235" h="82550">
                <a:moveTo>
                  <a:pt x="864107" y="82295"/>
                </a:moveTo>
                <a:lnTo>
                  <a:pt x="864107" y="0"/>
                </a:lnTo>
                <a:lnTo>
                  <a:pt x="0" y="0"/>
                </a:lnTo>
                <a:lnTo>
                  <a:pt x="0" y="82295"/>
                </a:lnTo>
                <a:lnTo>
                  <a:pt x="6095" y="8229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850391" y="13715"/>
                </a:lnTo>
                <a:lnTo>
                  <a:pt x="850391" y="6095"/>
                </a:lnTo>
                <a:lnTo>
                  <a:pt x="856487" y="13715"/>
                </a:lnTo>
                <a:lnTo>
                  <a:pt x="856487" y="82295"/>
                </a:lnTo>
                <a:lnTo>
                  <a:pt x="864107" y="82295"/>
                </a:lnTo>
                <a:close/>
              </a:path>
              <a:path w="864235" h="8255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864235" h="82550">
                <a:moveTo>
                  <a:pt x="12191" y="8229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82295"/>
                </a:lnTo>
                <a:lnTo>
                  <a:pt x="12191" y="82295"/>
                </a:lnTo>
                <a:close/>
              </a:path>
              <a:path w="864235" h="82550">
                <a:moveTo>
                  <a:pt x="856487" y="13715"/>
                </a:moveTo>
                <a:lnTo>
                  <a:pt x="850391" y="6095"/>
                </a:lnTo>
                <a:lnTo>
                  <a:pt x="850391" y="13715"/>
                </a:lnTo>
                <a:lnTo>
                  <a:pt x="856487" y="13715"/>
                </a:lnTo>
                <a:close/>
              </a:path>
              <a:path w="864235" h="82550">
                <a:moveTo>
                  <a:pt x="856487" y="82295"/>
                </a:moveTo>
                <a:lnTo>
                  <a:pt x="856487" y="13715"/>
                </a:lnTo>
                <a:lnTo>
                  <a:pt x="850391" y="13715"/>
                </a:lnTo>
                <a:lnTo>
                  <a:pt x="850391" y="82295"/>
                </a:lnTo>
                <a:lnTo>
                  <a:pt x="856487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9744" y="3581400"/>
            <a:ext cx="850900" cy="304800"/>
          </a:xfrm>
          <a:custGeom>
            <a:avLst/>
            <a:gdLst/>
            <a:ahLst/>
            <a:cxnLst/>
            <a:rect l="l" t="t" r="r" b="b"/>
            <a:pathLst>
              <a:path w="850900" h="304800">
                <a:moveTo>
                  <a:pt x="0" y="0"/>
                </a:moveTo>
                <a:lnTo>
                  <a:pt x="0" y="304799"/>
                </a:lnTo>
                <a:lnTo>
                  <a:pt x="850391" y="304799"/>
                </a:lnTo>
                <a:lnTo>
                  <a:pt x="8503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3647" y="3575303"/>
            <a:ext cx="862965" cy="311150"/>
          </a:xfrm>
          <a:custGeom>
            <a:avLst/>
            <a:gdLst/>
            <a:ahLst/>
            <a:cxnLst/>
            <a:rect l="l" t="t" r="r" b="b"/>
            <a:pathLst>
              <a:path w="862964" h="311150">
                <a:moveTo>
                  <a:pt x="862583" y="310895"/>
                </a:moveTo>
                <a:lnTo>
                  <a:pt x="862583" y="0"/>
                </a:lnTo>
                <a:lnTo>
                  <a:pt x="0" y="0"/>
                </a:lnTo>
                <a:lnTo>
                  <a:pt x="0" y="310895"/>
                </a:lnTo>
                <a:lnTo>
                  <a:pt x="6095" y="31089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850391" y="13715"/>
                </a:lnTo>
                <a:lnTo>
                  <a:pt x="850391" y="6095"/>
                </a:lnTo>
                <a:lnTo>
                  <a:pt x="856487" y="13715"/>
                </a:lnTo>
                <a:lnTo>
                  <a:pt x="856487" y="310895"/>
                </a:lnTo>
                <a:lnTo>
                  <a:pt x="862583" y="310895"/>
                </a:lnTo>
                <a:close/>
              </a:path>
              <a:path w="862964" h="31115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862964" h="311150">
                <a:moveTo>
                  <a:pt x="12191" y="31089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10895"/>
                </a:lnTo>
                <a:lnTo>
                  <a:pt x="12191" y="310895"/>
                </a:lnTo>
                <a:close/>
              </a:path>
              <a:path w="862964" h="311150">
                <a:moveTo>
                  <a:pt x="856487" y="13715"/>
                </a:moveTo>
                <a:lnTo>
                  <a:pt x="850391" y="6095"/>
                </a:lnTo>
                <a:lnTo>
                  <a:pt x="850391" y="13715"/>
                </a:lnTo>
                <a:lnTo>
                  <a:pt x="856487" y="13715"/>
                </a:lnTo>
                <a:close/>
              </a:path>
              <a:path w="862964" h="311150">
                <a:moveTo>
                  <a:pt x="856487" y="310895"/>
                </a:moveTo>
                <a:lnTo>
                  <a:pt x="856487" y="13715"/>
                </a:lnTo>
                <a:lnTo>
                  <a:pt x="850391" y="13715"/>
                </a:lnTo>
                <a:lnTo>
                  <a:pt x="850391" y="310895"/>
                </a:lnTo>
                <a:lnTo>
                  <a:pt x="856487" y="31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24727" y="3429000"/>
            <a:ext cx="1064260" cy="457200"/>
          </a:xfrm>
          <a:custGeom>
            <a:avLst/>
            <a:gdLst/>
            <a:ahLst/>
            <a:cxnLst/>
            <a:rect l="l" t="t" r="r" b="b"/>
            <a:pathLst>
              <a:path w="1064259" h="457200">
                <a:moveTo>
                  <a:pt x="0" y="0"/>
                </a:moveTo>
                <a:lnTo>
                  <a:pt x="0" y="457199"/>
                </a:lnTo>
                <a:lnTo>
                  <a:pt x="1063751" y="457199"/>
                </a:lnTo>
                <a:lnTo>
                  <a:pt x="1063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CF9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18632" y="3422903"/>
            <a:ext cx="1076325" cy="463550"/>
          </a:xfrm>
          <a:custGeom>
            <a:avLst/>
            <a:gdLst/>
            <a:ahLst/>
            <a:cxnLst/>
            <a:rect l="l" t="t" r="r" b="b"/>
            <a:pathLst>
              <a:path w="1076325" h="463550">
                <a:moveTo>
                  <a:pt x="1075943" y="463295"/>
                </a:moveTo>
                <a:lnTo>
                  <a:pt x="1075943" y="0"/>
                </a:lnTo>
                <a:lnTo>
                  <a:pt x="0" y="0"/>
                </a:lnTo>
                <a:lnTo>
                  <a:pt x="0" y="463295"/>
                </a:lnTo>
                <a:lnTo>
                  <a:pt x="6095" y="4632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063751" y="13715"/>
                </a:lnTo>
                <a:lnTo>
                  <a:pt x="1063751" y="6095"/>
                </a:lnTo>
                <a:lnTo>
                  <a:pt x="1069847" y="13715"/>
                </a:lnTo>
                <a:lnTo>
                  <a:pt x="1069847" y="463295"/>
                </a:lnTo>
                <a:lnTo>
                  <a:pt x="1075943" y="463295"/>
                </a:lnTo>
                <a:close/>
              </a:path>
              <a:path w="1076325" h="4635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076325" h="463550">
                <a:moveTo>
                  <a:pt x="13715" y="4632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463295"/>
                </a:lnTo>
                <a:lnTo>
                  <a:pt x="13715" y="463295"/>
                </a:lnTo>
                <a:close/>
              </a:path>
              <a:path w="1076325" h="463550">
                <a:moveTo>
                  <a:pt x="1069847" y="13715"/>
                </a:moveTo>
                <a:lnTo>
                  <a:pt x="1063751" y="6095"/>
                </a:lnTo>
                <a:lnTo>
                  <a:pt x="1063751" y="13715"/>
                </a:lnTo>
                <a:lnTo>
                  <a:pt x="1069847" y="13715"/>
                </a:lnTo>
                <a:close/>
              </a:path>
              <a:path w="1076325" h="463550">
                <a:moveTo>
                  <a:pt x="1069847" y="463295"/>
                </a:moveTo>
                <a:lnTo>
                  <a:pt x="1069847" y="13715"/>
                </a:lnTo>
                <a:lnTo>
                  <a:pt x="1063751" y="13715"/>
                </a:lnTo>
                <a:lnTo>
                  <a:pt x="1063751" y="463295"/>
                </a:lnTo>
                <a:lnTo>
                  <a:pt x="1069847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12507" y="3276600"/>
            <a:ext cx="1346200" cy="609600"/>
          </a:xfrm>
          <a:custGeom>
            <a:avLst/>
            <a:gdLst/>
            <a:ahLst/>
            <a:cxnLst/>
            <a:rect l="l" t="t" r="r" b="b"/>
            <a:pathLst>
              <a:path w="1346200" h="609600">
                <a:moveTo>
                  <a:pt x="0" y="0"/>
                </a:moveTo>
                <a:lnTo>
                  <a:pt x="0" y="609599"/>
                </a:lnTo>
                <a:lnTo>
                  <a:pt x="1345691" y="609599"/>
                </a:lnTo>
                <a:lnTo>
                  <a:pt x="13456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6411" y="3270503"/>
            <a:ext cx="1359535" cy="615950"/>
          </a:xfrm>
          <a:custGeom>
            <a:avLst/>
            <a:gdLst/>
            <a:ahLst/>
            <a:cxnLst/>
            <a:rect l="l" t="t" r="r" b="b"/>
            <a:pathLst>
              <a:path w="1359534" h="615950">
                <a:moveTo>
                  <a:pt x="1359407" y="615695"/>
                </a:moveTo>
                <a:lnTo>
                  <a:pt x="1359407" y="0"/>
                </a:lnTo>
                <a:lnTo>
                  <a:pt x="0" y="0"/>
                </a:lnTo>
                <a:lnTo>
                  <a:pt x="0" y="615695"/>
                </a:lnTo>
                <a:lnTo>
                  <a:pt x="6095" y="61569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1345691" y="13715"/>
                </a:lnTo>
                <a:lnTo>
                  <a:pt x="1345691" y="6095"/>
                </a:lnTo>
                <a:lnTo>
                  <a:pt x="1351787" y="13715"/>
                </a:lnTo>
                <a:lnTo>
                  <a:pt x="1351787" y="615695"/>
                </a:lnTo>
                <a:lnTo>
                  <a:pt x="1359407" y="615695"/>
                </a:lnTo>
                <a:close/>
              </a:path>
              <a:path w="1359534" h="61595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359534" h="615950">
                <a:moveTo>
                  <a:pt x="12191" y="61569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615695"/>
                </a:lnTo>
                <a:lnTo>
                  <a:pt x="12191" y="615695"/>
                </a:lnTo>
                <a:close/>
              </a:path>
              <a:path w="1359534" h="615950">
                <a:moveTo>
                  <a:pt x="1351787" y="13715"/>
                </a:moveTo>
                <a:lnTo>
                  <a:pt x="1345691" y="6095"/>
                </a:lnTo>
                <a:lnTo>
                  <a:pt x="1345691" y="13715"/>
                </a:lnTo>
                <a:lnTo>
                  <a:pt x="1351787" y="13715"/>
                </a:lnTo>
                <a:close/>
              </a:path>
              <a:path w="1359534" h="615950">
                <a:moveTo>
                  <a:pt x="1351787" y="615695"/>
                </a:moveTo>
                <a:lnTo>
                  <a:pt x="1351787" y="13715"/>
                </a:lnTo>
                <a:lnTo>
                  <a:pt x="1345691" y="13715"/>
                </a:lnTo>
                <a:lnTo>
                  <a:pt x="1345691" y="615695"/>
                </a:lnTo>
                <a:lnTo>
                  <a:pt x="1351787" y="6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800" y="3886199"/>
            <a:ext cx="1844039" cy="1371600"/>
          </a:xfrm>
          <a:custGeom>
            <a:avLst/>
            <a:gdLst/>
            <a:ahLst/>
            <a:cxnLst/>
            <a:rect l="l" t="t" r="r" b="b"/>
            <a:pathLst>
              <a:path w="1844039" h="1371600">
                <a:moveTo>
                  <a:pt x="1844039" y="0"/>
                </a:moveTo>
                <a:lnTo>
                  <a:pt x="0" y="0"/>
                </a:lnTo>
                <a:lnTo>
                  <a:pt x="0" y="1371600"/>
                </a:lnTo>
                <a:lnTo>
                  <a:pt x="1844039" y="1371600"/>
                </a:lnTo>
                <a:lnTo>
                  <a:pt x="1844039" y="0"/>
                </a:lnTo>
                <a:close/>
              </a:path>
            </a:pathLst>
          </a:custGeom>
          <a:solidFill>
            <a:srgbClr val="88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22704" y="3886199"/>
            <a:ext cx="1856739" cy="1379220"/>
          </a:xfrm>
          <a:custGeom>
            <a:avLst/>
            <a:gdLst/>
            <a:ahLst/>
            <a:cxnLst/>
            <a:rect l="l" t="t" r="r" b="b"/>
            <a:pathLst>
              <a:path w="1856739" h="1379220">
                <a:moveTo>
                  <a:pt x="13715" y="1365504"/>
                </a:moveTo>
                <a:lnTo>
                  <a:pt x="13715" y="0"/>
                </a:lnTo>
                <a:lnTo>
                  <a:pt x="0" y="0"/>
                </a:lnTo>
                <a:lnTo>
                  <a:pt x="0" y="1379220"/>
                </a:lnTo>
                <a:lnTo>
                  <a:pt x="6095" y="1379220"/>
                </a:lnTo>
                <a:lnTo>
                  <a:pt x="6095" y="1365504"/>
                </a:lnTo>
                <a:lnTo>
                  <a:pt x="13715" y="1365504"/>
                </a:lnTo>
                <a:close/>
              </a:path>
              <a:path w="1856739" h="1379220">
                <a:moveTo>
                  <a:pt x="1850135" y="1365504"/>
                </a:moveTo>
                <a:lnTo>
                  <a:pt x="6095" y="1365504"/>
                </a:lnTo>
                <a:lnTo>
                  <a:pt x="13715" y="1371600"/>
                </a:lnTo>
                <a:lnTo>
                  <a:pt x="13715" y="1379220"/>
                </a:lnTo>
                <a:lnTo>
                  <a:pt x="1844039" y="1379220"/>
                </a:lnTo>
                <a:lnTo>
                  <a:pt x="1844039" y="1371600"/>
                </a:lnTo>
                <a:lnTo>
                  <a:pt x="1850135" y="1365504"/>
                </a:lnTo>
                <a:close/>
              </a:path>
              <a:path w="1856739" h="1379220">
                <a:moveTo>
                  <a:pt x="13715" y="1379220"/>
                </a:moveTo>
                <a:lnTo>
                  <a:pt x="13715" y="1371600"/>
                </a:lnTo>
                <a:lnTo>
                  <a:pt x="6095" y="1365504"/>
                </a:lnTo>
                <a:lnTo>
                  <a:pt x="6095" y="1379220"/>
                </a:lnTo>
                <a:lnTo>
                  <a:pt x="13715" y="1379220"/>
                </a:lnTo>
                <a:close/>
              </a:path>
              <a:path w="1856739" h="1379220">
                <a:moveTo>
                  <a:pt x="1856231" y="1379220"/>
                </a:moveTo>
                <a:lnTo>
                  <a:pt x="1856231" y="0"/>
                </a:lnTo>
                <a:lnTo>
                  <a:pt x="1844039" y="0"/>
                </a:lnTo>
                <a:lnTo>
                  <a:pt x="1844039" y="1365504"/>
                </a:lnTo>
                <a:lnTo>
                  <a:pt x="1850135" y="1365504"/>
                </a:lnTo>
                <a:lnTo>
                  <a:pt x="1850135" y="1379220"/>
                </a:lnTo>
                <a:lnTo>
                  <a:pt x="1856231" y="1379220"/>
                </a:lnTo>
                <a:close/>
              </a:path>
              <a:path w="1856739" h="1379220">
                <a:moveTo>
                  <a:pt x="1850135" y="1379220"/>
                </a:moveTo>
                <a:lnTo>
                  <a:pt x="1850135" y="1365504"/>
                </a:lnTo>
                <a:lnTo>
                  <a:pt x="1844039" y="1371600"/>
                </a:lnTo>
                <a:lnTo>
                  <a:pt x="1844039" y="1379220"/>
                </a:lnTo>
                <a:lnTo>
                  <a:pt x="1850135" y="137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8339" y="3886199"/>
            <a:ext cx="1572895" cy="312420"/>
          </a:xfrm>
          <a:custGeom>
            <a:avLst/>
            <a:gdLst/>
            <a:ahLst/>
            <a:cxnLst/>
            <a:rect l="l" t="t" r="r" b="b"/>
            <a:pathLst>
              <a:path w="1572895" h="312420">
                <a:moveTo>
                  <a:pt x="12191" y="298704"/>
                </a:moveTo>
                <a:lnTo>
                  <a:pt x="12191" y="0"/>
                </a:lnTo>
                <a:lnTo>
                  <a:pt x="0" y="0"/>
                </a:lnTo>
                <a:lnTo>
                  <a:pt x="0" y="312420"/>
                </a:lnTo>
                <a:lnTo>
                  <a:pt x="6095" y="312420"/>
                </a:lnTo>
                <a:lnTo>
                  <a:pt x="6095" y="298704"/>
                </a:lnTo>
                <a:lnTo>
                  <a:pt x="12191" y="298704"/>
                </a:lnTo>
                <a:close/>
              </a:path>
              <a:path w="1572895" h="312420">
                <a:moveTo>
                  <a:pt x="1566671" y="298704"/>
                </a:moveTo>
                <a:lnTo>
                  <a:pt x="6095" y="298704"/>
                </a:lnTo>
                <a:lnTo>
                  <a:pt x="12191" y="304800"/>
                </a:lnTo>
                <a:lnTo>
                  <a:pt x="12191" y="312420"/>
                </a:lnTo>
                <a:lnTo>
                  <a:pt x="1560575" y="312420"/>
                </a:lnTo>
                <a:lnTo>
                  <a:pt x="1560575" y="304800"/>
                </a:lnTo>
                <a:lnTo>
                  <a:pt x="1566671" y="298704"/>
                </a:lnTo>
                <a:close/>
              </a:path>
              <a:path w="1572895" h="312420">
                <a:moveTo>
                  <a:pt x="12191" y="312420"/>
                </a:moveTo>
                <a:lnTo>
                  <a:pt x="12191" y="304800"/>
                </a:lnTo>
                <a:lnTo>
                  <a:pt x="6095" y="298704"/>
                </a:lnTo>
                <a:lnTo>
                  <a:pt x="6095" y="312420"/>
                </a:lnTo>
                <a:lnTo>
                  <a:pt x="12191" y="312420"/>
                </a:lnTo>
                <a:close/>
              </a:path>
              <a:path w="1572895" h="312420">
                <a:moveTo>
                  <a:pt x="1572767" y="312420"/>
                </a:moveTo>
                <a:lnTo>
                  <a:pt x="1572767" y="0"/>
                </a:lnTo>
                <a:lnTo>
                  <a:pt x="1560575" y="0"/>
                </a:lnTo>
                <a:lnTo>
                  <a:pt x="1560575" y="298704"/>
                </a:lnTo>
                <a:lnTo>
                  <a:pt x="1566671" y="298704"/>
                </a:lnTo>
                <a:lnTo>
                  <a:pt x="1566671" y="312420"/>
                </a:lnTo>
                <a:lnTo>
                  <a:pt x="1572767" y="312420"/>
                </a:lnTo>
                <a:close/>
              </a:path>
              <a:path w="1572895" h="312420">
                <a:moveTo>
                  <a:pt x="1566671" y="312420"/>
                </a:moveTo>
                <a:lnTo>
                  <a:pt x="1566671" y="298704"/>
                </a:lnTo>
                <a:lnTo>
                  <a:pt x="1560575" y="304800"/>
                </a:lnTo>
                <a:lnTo>
                  <a:pt x="1560575" y="312420"/>
                </a:lnTo>
                <a:lnTo>
                  <a:pt x="1566671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58339" y="4718303"/>
            <a:ext cx="792480" cy="318770"/>
          </a:xfrm>
          <a:custGeom>
            <a:avLst/>
            <a:gdLst/>
            <a:ahLst/>
            <a:cxnLst/>
            <a:rect l="l" t="t" r="r" b="b"/>
            <a:pathLst>
              <a:path w="792480" h="318770">
                <a:moveTo>
                  <a:pt x="792479" y="318515"/>
                </a:moveTo>
                <a:lnTo>
                  <a:pt x="792479" y="0"/>
                </a:lnTo>
                <a:lnTo>
                  <a:pt x="0" y="0"/>
                </a:lnTo>
                <a:lnTo>
                  <a:pt x="0" y="318515"/>
                </a:lnTo>
                <a:lnTo>
                  <a:pt x="6095" y="31851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778763" y="13715"/>
                </a:lnTo>
                <a:lnTo>
                  <a:pt x="778763" y="6095"/>
                </a:lnTo>
                <a:lnTo>
                  <a:pt x="784859" y="13715"/>
                </a:lnTo>
                <a:lnTo>
                  <a:pt x="784859" y="318515"/>
                </a:lnTo>
                <a:lnTo>
                  <a:pt x="792479" y="318515"/>
                </a:lnTo>
                <a:close/>
              </a:path>
              <a:path w="792480" h="31877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792480" h="318770">
                <a:moveTo>
                  <a:pt x="12191" y="304799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04799"/>
                </a:lnTo>
                <a:lnTo>
                  <a:pt x="12191" y="304799"/>
                </a:lnTo>
                <a:close/>
              </a:path>
              <a:path w="792480" h="318770">
                <a:moveTo>
                  <a:pt x="784859" y="304799"/>
                </a:moveTo>
                <a:lnTo>
                  <a:pt x="6095" y="304799"/>
                </a:lnTo>
                <a:lnTo>
                  <a:pt x="12191" y="310895"/>
                </a:lnTo>
                <a:lnTo>
                  <a:pt x="12191" y="318515"/>
                </a:lnTo>
                <a:lnTo>
                  <a:pt x="778763" y="318515"/>
                </a:lnTo>
                <a:lnTo>
                  <a:pt x="778763" y="310895"/>
                </a:lnTo>
                <a:lnTo>
                  <a:pt x="784859" y="304799"/>
                </a:lnTo>
                <a:close/>
              </a:path>
              <a:path w="792480" h="318770">
                <a:moveTo>
                  <a:pt x="12191" y="318515"/>
                </a:moveTo>
                <a:lnTo>
                  <a:pt x="12191" y="310895"/>
                </a:lnTo>
                <a:lnTo>
                  <a:pt x="6095" y="304799"/>
                </a:lnTo>
                <a:lnTo>
                  <a:pt x="6095" y="318515"/>
                </a:lnTo>
                <a:lnTo>
                  <a:pt x="12191" y="318515"/>
                </a:lnTo>
                <a:close/>
              </a:path>
              <a:path w="792480" h="318770">
                <a:moveTo>
                  <a:pt x="784859" y="13715"/>
                </a:moveTo>
                <a:lnTo>
                  <a:pt x="778763" y="6095"/>
                </a:lnTo>
                <a:lnTo>
                  <a:pt x="778763" y="13715"/>
                </a:lnTo>
                <a:lnTo>
                  <a:pt x="784859" y="13715"/>
                </a:lnTo>
                <a:close/>
              </a:path>
              <a:path w="792480" h="318770">
                <a:moveTo>
                  <a:pt x="784859" y="304799"/>
                </a:moveTo>
                <a:lnTo>
                  <a:pt x="784859" y="13715"/>
                </a:lnTo>
                <a:lnTo>
                  <a:pt x="778763" y="13715"/>
                </a:lnTo>
                <a:lnTo>
                  <a:pt x="778763" y="304799"/>
                </a:lnTo>
                <a:lnTo>
                  <a:pt x="784859" y="304799"/>
                </a:lnTo>
                <a:close/>
              </a:path>
              <a:path w="792480" h="318770">
                <a:moveTo>
                  <a:pt x="784859" y="318515"/>
                </a:moveTo>
                <a:lnTo>
                  <a:pt x="784859" y="304799"/>
                </a:lnTo>
                <a:lnTo>
                  <a:pt x="778763" y="310895"/>
                </a:lnTo>
                <a:lnTo>
                  <a:pt x="778763" y="318515"/>
                </a:lnTo>
                <a:lnTo>
                  <a:pt x="784859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36746" y="4689346"/>
            <a:ext cx="46482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hi</a:t>
            </a:r>
            <a:r>
              <a:rPr dirty="0" sz="120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675"/>
              </a:lnSpc>
            </a:pPr>
            <a:r>
              <a:rPr dirty="0" sz="1400">
                <a:latin typeface="Times New Roman"/>
                <a:cs typeface="Times New Roman"/>
              </a:rPr>
              <a:t>cache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9211" y="4565903"/>
            <a:ext cx="721360" cy="623570"/>
          </a:xfrm>
          <a:custGeom>
            <a:avLst/>
            <a:gdLst/>
            <a:ahLst/>
            <a:cxnLst/>
            <a:rect l="l" t="t" r="r" b="b"/>
            <a:pathLst>
              <a:path w="721360" h="623570">
                <a:moveTo>
                  <a:pt x="720851" y="623315"/>
                </a:moveTo>
                <a:lnTo>
                  <a:pt x="720851" y="0"/>
                </a:lnTo>
                <a:lnTo>
                  <a:pt x="0" y="0"/>
                </a:lnTo>
                <a:lnTo>
                  <a:pt x="0" y="623315"/>
                </a:lnTo>
                <a:lnTo>
                  <a:pt x="6095" y="62331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708659" y="13715"/>
                </a:lnTo>
                <a:lnTo>
                  <a:pt x="708659" y="6095"/>
                </a:lnTo>
                <a:lnTo>
                  <a:pt x="714755" y="13715"/>
                </a:lnTo>
                <a:lnTo>
                  <a:pt x="714755" y="623315"/>
                </a:lnTo>
                <a:lnTo>
                  <a:pt x="720851" y="623315"/>
                </a:lnTo>
                <a:close/>
              </a:path>
              <a:path w="721360" h="62357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721360" h="623570">
                <a:moveTo>
                  <a:pt x="12191" y="609599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609599"/>
                </a:lnTo>
                <a:lnTo>
                  <a:pt x="12191" y="609599"/>
                </a:lnTo>
                <a:close/>
              </a:path>
              <a:path w="721360" h="623570">
                <a:moveTo>
                  <a:pt x="714755" y="609599"/>
                </a:moveTo>
                <a:lnTo>
                  <a:pt x="6095" y="609599"/>
                </a:lnTo>
                <a:lnTo>
                  <a:pt x="12191" y="615695"/>
                </a:lnTo>
                <a:lnTo>
                  <a:pt x="12191" y="623315"/>
                </a:lnTo>
                <a:lnTo>
                  <a:pt x="708659" y="623315"/>
                </a:lnTo>
                <a:lnTo>
                  <a:pt x="708659" y="615695"/>
                </a:lnTo>
                <a:lnTo>
                  <a:pt x="714755" y="609599"/>
                </a:lnTo>
                <a:close/>
              </a:path>
              <a:path w="721360" h="623570">
                <a:moveTo>
                  <a:pt x="12191" y="623315"/>
                </a:moveTo>
                <a:lnTo>
                  <a:pt x="12191" y="615695"/>
                </a:lnTo>
                <a:lnTo>
                  <a:pt x="6095" y="609599"/>
                </a:lnTo>
                <a:lnTo>
                  <a:pt x="6095" y="623315"/>
                </a:lnTo>
                <a:lnTo>
                  <a:pt x="12191" y="623315"/>
                </a:lnTo>
                <a:close/>
              </a:path>
              <a:path w="721360" h="623570">
                <a:moveTo>
                  <a:pt x="714755" y="13715"/>
                </a:moveTo>
                <a:lnTo>
                  <a:pt x="708659" y="6095"/>
                </a:lnTo>
                <a:lnTo>
                  <a:pt x="708659" y="13715"/>
                </a:lnTo>
                <a:lnTo>
                  <a:pt x="714755" y="13715"/>
                </a:lnTo>
                <a:close/>
              </a:path>
              <a:path w="721360" h="623570">
                <a:moveTo>
                  <a:pt x="714755" y="609599"/>
                </a:moveTo>
                <a:lnTo>
                  <a:pt x="714755" y="13715"/>
                </a:lnTo>
                <a:lnTo>
                  <a:pt x="708659" y="13715"/>
                </a:lnTo>
                <a:lnTo>
                  <a:pt x="708659" y="609599"/>
                </a:lnTo>
                <a:lnTo>
                  <a:pt x="714755" y="609599"/>
                </a:lnTo>
                <a:close/>
              </a:path>
              <a:path w="721360" h="623570">
                <a:moveTo>
                  <a:pt x="714755" y="623315"/>
                </a:moveTo>
                <a:lnTo>
                  <a:pt x="714755" y="609599"/>
                </a:lnTo>
                <a:lnTo>
                  <a:pt x="708659" y="615695"/>
                </a:lnTo>
                <a:lnTo>
                  <a:pt x="708659" y="623315"/>
                </a:lnTo>
                <a:lnTo>
                  <a:pt x="714755" y="623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89760" y="4261103"/>
            <a:ext cx="935990" cy="852169"/>
          </a:xfrm>
          <a:custGeom>
            <a:avLst/>
            <a:gdLst/>
            <a:ahLst/>
            <a:cxnLst/>
            <a:rect l="l" t="t" r="r" b="b"/>
            <a:pathLst>
              <a:path w="935989" h="852170">
                <a:moveTo>
                  <a:pt x="935735" y="851915"/>
                </a:moveTo>
                <a:lnTo>
                  <a:pt x="935735" y="0"/>
                </a:lnTo>
                <a:lnTo>
                  <a:pt x="0" y="0"/>
                </a:lnTo>
                <a:lnTo>
                  <a:pt x="0" y="851915"/>
                </a:lnTo>
                <a:lnTo>
                  <a:pt x="6095" y="85191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922019" y="13715"/>
                </a:lnTo>
                <a:lnTo>
                  <a:pt x="922019" y="6095"/>
                </a:lnTo>
                <a:lnTo>
                  <a:pt x="928115" y="13715"/>
                </a:lnTo>
                <a:lnTo>
                  <a:pt x="928115" y="851915"/>
                </a:lnTo>
                <a:lnTo>
                  <a:pt x="935735" y="851915"/>
                </a:lnTo>
                <a:close/>
              </a:path>
              <a:path w="935989" h="85217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935989" h="852170">
                <a:moveTo>
                  <a:pt x="12191" y="838199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838199"/>
                </a:lnTo>
                <a:lnTo>
                  <a:pt x="12191" y="838199"/>
                </a:lnTo>
                <a:close/>
              </a:path>
              <a:path w="935989" h="852170">
                <a:moveTo>
                  <a:pt x="928115" y="838199"/>
                </a:moveTo>
                <a:lnTo>
                  <a:pt x="6095" y="838199"/>
                </a:lnTo>
                <a:lnTo>
                  <a:pt x="12191" y="844295"/>
                </a:lnTo>
                <a:lnTo>
                  <a:pt x="12191" y="851915"/>
                </a:lnTo>
                <a:lnTo>
                  <a:pt x="922019" y="851915"/>
                </a:lnTo>
                <a:lnTo>
                  <a:pt x="922019" y="844295"/>
                </a:lnTo>
                <a:lnTo>
                  <a:pt x="928115" y="838199"/>
                </a:lnTo>
                <a:close/>
              </a:path>
              <a:path w="935989" h="852170">
                <a:moveTo>
                  <a:pt x="12191" y="851915"/>
                </a:moveTo>
                <a:lnTo>
                  <a:pt x="12191" y="844295"/>
                </a:lnTo>
                <a:lnTo>
                  <a:pt x="6095" y="838199"/>
                </a:lnTo>
                <a:lnTo>
                  <a:pt x="6095" y="851915"/>
                </a:lnTo>
                <a:lnTo>
                  <a:pt x="12191" y="851915"/>
                </a:lnTo>
                <a:close/>
              </a:path>
              <a:path w="935989" h="852170">
                <a:moveTo>
                  <a:pt x="928115" y="13715"/>
                </a:moveTo>
                <a:lnTo>
                  <a:pt x="922019" y="6095"/>
                </a:lnTo>
                <a:lnTo>
                  <a:pt x="922019" y="13715"/>
                </a:lnTo>
                <a:lnTo>
                  <a:pt x="928115" y="13715"/>
                </a:lnTo>
                <a:close/>
              </a:path>
              <a:path w="935989" h="852170">
                <a:moveTo>
                  <a:pt x="928115" y="838199"/>
                </a:moveTo>
                <a:lnTo>
                  <a:pt x="928115" y="13715"/>
                </a:lnTo>
                <a:lnTo>
                  <a:pt x="922019" y="13715"/>
                </a:lnTo>
                <a:lnTo>
                  <a:pt x="922019" y="838199"/>
                </a:lnTo>
                <a:lnTo>
                  <a:pt x="928115" y="838199"/>
                </a:lnTo>
                <a:close/>
              </a:path>
              <a:path w="935989" h="852170">
                <a:moveTo>
                  <a:pt x="928115" y="851915"/>
                </a:moveTo>
                <a:lnTo>
                  <a:pt x="928115" y="838199"/>
                </a:lnTo>
                <a:lnTo>
                  <a:pt x="922019" y="844295"/>
                </a:lnTo>
                <a:lnTo>
                  <a:pt x="922019" y="851915"/>
                </a:lnTo>
                <a:lnTo>
                  <a:pt x="928115" y="85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79675" y="4368198"/>
            <a:ext cx="60769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42900"/>
              </a:lnSpc>
            </a:pPr>
            <a:r>
              <a:rPr dirty="0" sz="1400" spc="5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h </a:t>
            </a:r>
            <a:r>
              <a:rPr dirty="0" sz="1400">
                <a:latin typeface="Times New Roman"/>
                <a:cs typeface="Times New Roman"/>
              </a:rPr>
              <a:t> r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5">
                <a:latin typeface="Times New Roman"/>
                <a:cs typeface="Times New Roman"/>
              </a:rPr>
              <a:t>g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2678" y="3265930"/>
            <a:ext cx="687705" cy="72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945" indent="-68580">
              <a:lnSpc>
                <a:spcPts val="3000"/>
              </a:lnSpc>
            </a:pPr>
            <a:r>
              <a:rPr dirty="0" sz="1400" spc="5">
                <a:latin typeface="Times New Roman"/>
                <a:cs typeface="Times New Roman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ce</a:t>
            </a:r>
            <a:r>
              <a:rPr dirty="0" sz="1400" spc="5">
                <a:latin typeface="Times New Roman"/>
                <a:cs typeface="Times New Roman"/>
              </a:rPr>
              <a:t>ss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93235" y="3886199"/>
            <a:ext cx="850900" cy="1066800"/>
          </a:xfrm>
          <a:custGeom>
            <a:avLst/>
            <a:gdLst/>
            <a:ahLst/>
            <a:cxnLst/>
            <a:rect l="l" t="t" r="r" b="b"/>
            <a:pathLst>
              <a:path w="850900" h="1066800">
                <a:moveTo>
                  <a:pt x="850391" y="0"/>
                </a:moveTo>
                <a:lnTo>
                  <a:pt x="0" y="0"/>
                </a:lnTo>
                <a:lnTo>
                  <a:pt x="0" y="1066800"/>
                </a:lnTo>
                <a:lnTo>
                  <a:pt x="850391" y="1066800"/>
                </a:lnTo>
                <a:lnTo>
                  <a:pt x="850391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87139" y="3886199"/>
            <a:ext cx="864235" cy="1074420"/>
          </a:xfrm>
          <a:custGeom>
            <a:avLst/>
            <a:gdLst/>
            <a:ahLst/>
            <a:cxnLst/>
            <a:rect l="l" t="t" r="r" b="b"/>
            <a:pathLst>
              <a:path w="864235" h="1074420">
                <a:moveTo>
                  <a:pt x="12191" y="1060704"/>
                </a:moveTo>
                <a:lnTo>
                  <a:pt x="12191" y="0"/>
                </a:lnTo>
                <a:lnTo>
                  <a:pt x="0" y="0"/>
                </a:lnTo>
                <a:lnTo>
                  <a:pt x="0" y="1074420"/>
                </a:lnTo>
                <a:lnTo>
                  <a:pt x="6095" y="1074420"/>
                </a:lnTo>
                <a:lnTo>
                  <a:pt x="6095" y="1060704"/>
                </a:lnTo>
                <a:lnTo>
                  <a:pt x="12191" y="1060704"/>
                </a:lnTo>
                <a:close/>
              </a:path>
              <a:path w="864235" h="1074420">
                <a:moveTo>
                  <a:pt x="856487" y="1060704"/>
                </a:moveTo>
                <a:lnTo>
                  <a:pt x="6095" y="1060704"/>
                </a:lnTo>
                <a:lnTo>
                  <a:pt x="12191" y="1066800"/>
                </a:lnTo>
                <a:lnTo>
                  <a:pt x="12191" y="1074420"/>
                </a:lnTo>
                <a:lnTo>
                  <a:pt x="850391" y="1074420"/>
                </a:lnTo>
                <a:lnTo>
                  <a:pt x="850391" y="1066800"/>
                </a:lnTo>
                <a:lnTo>
                  <a:pt x="856487" y="1060704"/>
                </a:lnTo>
                <a:close/>
              </a:path>
              <a:path w="864235" h="1074420">
                <a:moveTo>
                  <a:pt x="12191" y="1074420"/>
                </a:moveTo>
                <a:lnTo>
                  <a:pt x="12191" y="1066800"/>
                </a:lnTo>
                <a:lnTo>
                  <a:pt x="6095" y="1060704"/>
                </a:lnTo>
                <a:lnTo>
                  <a:pt x="6095" y="1074420"/>
                </a:lnTo>
                <a:lnTo>
                  <a:pt x="12191" y="1074420"/>
                </a:lnTo>
                <a:close/>
              </a:path>
              <a:path w="864235" h="1074420">
                <a:moveTo>
                  <a:pt x="864107" y="1074420"/>
                </a:moveTo>
                <a:lnTo>
                  <a:pt x="864107" y="0"/>
                </a:lnTo>
                <a:lnTo>
                  <a:pt x="850391" y="0"/>
                </a:lnTo>
                <a:lnTo>
                  <a:pt x="850391" y="1060704"/>
                </a:lnTo>
                <a:lnTo>
                  <a:pt x="856487" y="1060704"/>
                </a:lnTo>
                <a:lnTo>
                  <a:pt x="856487" y="1074420"/>
                </a:lnTo>
                <a:lnTo>
                  <a:pt x="864107" y="1074420"/>
                </a:lnTo>
                <a:close/>
              </a:path>
              <a:path w="864235" h="1074420">
                <a:moveTo>
                  <a:pt x="856487" y="1074420"/>
                </a:moveTo>
                <a:lnTo>
                  <a:pt x="856487" y="1060704"/>
                </a:lnTo>
                <a:lnTo>
                  <a:pt x="850391" y="1066800"/>
                </a:lnTo>
                <a:lnTo>
                  <a:pt x="850391" y="1074420"/>
                </a:lnTo>
                <a:lnTo>
                  <a:pt x="856487" y="1074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09744" y="3886199"/>
            <a:ext cx="850900" cy="1295400"/>
          </a:xfrm>
          <a:custGeom>
            <a:avLst/>
            <a:gdLst/>
            <a:ahLst/>
            <a:cxnLst/>
            <a:rect l="l" t="t" r="r" b="b"/>
            <a:pathLst>
              <a:path w="850900" h="1295400">
                <a:moveTo>
                  <a:pt x="850391" y="0"/>
                </a:moveTo>
                <a:lnTo>
                  <a:pt x="0" y="0"/>
                </a:lnTo>
                <a:lnTo>
                  <a:pt x="0" y="1295400"/>
                </a:lnTo>
                <a:lnTo>
                  <a:pt x="850391" y="1295400"/>
                </a:lnTo>
                <a:lnTo>
                  <a:pt x="850391" y="0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03647" y="3886199"/>
            <a:ext cx="862965" cy="1303020"/>
          </a:xfrm>
          <a:custGeom>
            <a:avLst/>
            <a:gdLst/>
            <a:ahLst/>
            <a:cxnLst/>
            <a:rect l="l" t="t" r="r" b="b"/>
            <a:pathLst>
              <a:path w="862964" h="1303020">
                <a:moveTo>
                  <a:pt x="12191" y="1289304"/>
                </a:moveTo>
                <a:lnTo>
                  <a:pt x="12191" y="0"/>
                </a:lnTo>
                <a:lnTo>
                  <a:pt x="0" y="0"/>
                </a:lnTo>
                <a:lnTo>
                  <a:pt x="0" y="1303020"/>
                </a:lnTo>
                <a:lnTo>
                  <a:pt x="6095" y="1303020"/>
                </a:lnTo>
                <a:lnTo>
                  <a:pt x="6095" y="1289304"/>
                </a:lnTo>
                <a:lnTo>
                  <a:pt x="12191" y="1289304"/>
                </a:lnTo>
                <a:close/>
              </a:path>
              <a:path w="862964" h="1303020">
                <a:moveTo>
                  <a:pt x="856487" y="1289304"/>
                </a:moveTo>
                <a:lnTo>
                  <a:pt x="6095" y="1289304"/>
                </a:lnTo>
                <a:lnTo>
                  <a:pt x="12191" y="1295400"/>
                </a:lnTo>
                <a:lnTo>
                  <a:pt x="12191" y="1303020"/>
                </a:lnTo>
                <a:lnTo>
                  <a:pt x="850391" y="1303020"/>
                </a:lnTo>
                <a:lnTo>
                  <a:pt x="850391" y="1295400"/>
                </a:lnTo>
                <a:lnTo>
                  <a:pt x="856487" y="1289304"/>
                </a:lnTo>
                <a:close/>
              </a:path>
              <a:path w="862964" h="1303020">
                <a:moveTo>
                  <a:pt x="12191" y="1303020"/>
                </a:moveTo>
                <a:lnTo>
                  <a:pt x="12191" y="1295400"/>
                </a:lnTo>
                <a:lnTo>
                  <a:pt x="6095" y="1289304"/>
                </a:lnTo>
                <a:lnTo>
                  <a:pt x="6095" y="1303020"/>
                </a:lnTo>
                <a:lnTo>
                  <a:pt x="12191" y="1303020"/>
                </a:lnTo>
                <a:close/>
              </a:path>
              <a:path w="862964" h="1303020">
                <a:moveTo>
                  <a:pt x="862583" y="1303020"/>
                </a:moveTo>
                <a:lnTo>
                  <a:pt x="862583" y="0"/>
                </a:lnTo>
                <a:lnTo>
                  <a:pt x="850391" y="0"/>
                </a:lnTo>
                <a:lnTo>
                  <a:pt x="850391" y="1289304"/>
                </a:lnTo>
                <a:lnTo>
                  <a:pt x="856487" y="1289304"/>
                </a:lnTo>
                <a:lnTo>
                  <a:pt x="856487" y="1303020"/>
                </a:lnTo>
                <a:lnTo>
                  <a:pt x="862583" y="1303020"/>
                </a:lnTo>
                <a:close/>
              </a:path>
              <a:path w="862964" h="1303020">
                <a:moveTo>
                  <a:pt x="856487" y="1303020"/>
                </a:moveTo>
                <a:lnTo>
                  <a:pt x="856487" y="1289304"/>
                </a:lnTo>
                <a:lnTo>
                  <a:pt x="850391" y="1295400"/>
                </a:lnTo>
                <a:lnTo>
                  <a:pt x="850391" y="1303020"/>
                </a:lnTo>
                <a:lnTo>
                  <a:pt x="856487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4727" y="3886199"/>
            <a:ext cx="1064260" cy="1447800"/>
          </a:xfrm>
          <a:custGeom>
            <a:avLst/>
            <a:gdLst/>
            <a:ahLst/>
            <a:cxnLst/>
            <a:rect l="l" t="t" r="r" b="b"/>
            <a:pathLst>
              <a:path w="1064259" h="1447800">
                <a:moveTo>
                  <a:pt x="1063751" y="0"/>
                </a:moveTo>
                <a:lnTo>
                  <a:pt x="0" y="0"/>
                </a:lnTo>
                <a:lnTo>
                  <a:pt x="0" y="1447800"/>
                </a:lnTo>
                <a:lnTo>
                  <a:pt x="1063751" y="1447800"/>
                </a:lnTo>
                <a:lnTo>
                  <a:pt x="1063751" y="0"/>
                </a:lnTo>
                <a:close/>
              </a:path>
            </a:pathLst>
          </a:custGeom>
          <a:solidFill>
            <a:srgbClr val="CF9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18632" y="3886199"/>
            <a:ext cx="1076325" cy="1455420"/>
          </a:xfrm>
          <a:custGeom>
            <a:avLst/>
            <a:gdLst/>
            <a:ahLst/>
            <a:cxnLst/>
            <a:rect l="l" t="t" r="r" b="b"/>
            <a:pathLst>
              <a:path w="1076325" h="1455420">
                <a:moveTo>
                  <a:pt x="13715" y="1441704"/>
                </a:moveTo>
                <a:lnTo>
                  <a:pt x="13715" y="0"/>
                </a:lnTo>
                <a:lnTo>
                  <a:pt x="0" y="0"/>
                </a:lnTo>
                <a:lnTo>
                  <a:pt x="0" y="1455420"/>
                </a:lnTo>
                <a:lnTo>
                  <a:pt x="6095" y="1455420"/>
                </a:lnTo>
                <a:lnTo>
                  <a:pt x="6095" y="1441704"/>
                </a:lnTo>
                <a:lnTo>
                  <a:pt x="13715" y="1441704"/>
                </a:lnTo>
                <a:close/>
              </a:path>
              <a:path w="1076325" h="1455420">
                <a:moveTo>
                  <a:pt x="1069847" y="1441704"/>
                </a:moveTo>
                <a:lnTo>
                  <a:pt x="6095" y="1441704"/>
                </a:lnTo>
                <a:lnTo>
                  <a:pt x="13715" y="1447800"/>
                </a:lnTo>
                <a:lnTo>
                  <a:pt x="13715" y="1455420"/>
                </a:lnTo>
                <a:lnTo>
                  <a:pt x="1063751" y="1455420"/>
                </a:lnTo>
                <a:lnTo>
                  <a:pt x="1063751" y="1447800"/>
                </a:lnTo>
                <a:lnTo>
                  <a:pt x="1069847" y="1441704"/>
                </a:lnTo>
                <a:close/>
              </a:path>
              <a:path w="1076325" h="1455420">
                <a:moveTo>
                  <a:pt x="13715" y="1455420"/>
                </a:moveTo>
                <a:lnTo>
                  <a:pt x="13715" y="1447800"/>
                </a:lnTo>
                <a:lnTo>
                  <a:pt x="6095" y="1441704"/>
                </a:lnTo>
                <a:lnTo>
                  <a:pt x="6095" y="1455420"/>
                </a:lnTo>
                <a:lnTo>
                  <a:pt x="13715" y="1455420"/>
                </a:lnTo>
                <a:close/>
              </a:path>
              <a:path w="1076325" h="1455420">
                <a:moveTo>
                  <a:pt x="1075943" y="1455420"/>
                </a:moveTo>
                <a:lnTo>
                  <a:pt x="1075943" y="0"/>
                </a:lnTo>
                <a:lnTo>
                  <a:pt x="1063751" y="0"/>
                </a:lnTo>
                <a:lnTo>
                  <a:pt x="1063751" y="1441704"/>
                </a:lnTo>
                <a:lnTo>
                  <a:pt x="1069847" y="1441704"/>
                </a:lnTo>
                <a:lnTo>
                  <a:pt x="1069847" y="1455420"/>
                </a:lnTo>
                <a:lnTo>
                  <a:pt x="1075943" y="1455420"/>
                </a:lnTo>
                <a:close/>
              </a:path>
              <a:path w="1076325" h="1455420">
                <a:moveTo>
                  <a:pt x="1069847" y="1455420"/>
                </a:moveTo>
                <a:lnTo>
                  <a:pt x="1069847" y="1441704"/>
                </a:lnTo>
                <a:lnTo>
                  <a:pt x="1063751" y="1447800"/>
                </a:lnTo>
                <a:lnTo>
                  <a:pt x="1063751" y="1455420"/>
                </a:lnTo>
                <a:lnTo>
                  <a:pt x="1069847" y="1455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12507" y="3886199"/>
            <a:ext cx="1346200" cy="1524000"/>
          </a:xfrm>
          <a:custGeom>
            <a:avLst/>
            <a:gdLst/>
            <a:ahLst/>
            <a:cxnLst/>
            <a:rect l="l" t="t" r="r" b="b"/>
            <a:pathLst>
              <a:path w="1346200" h="1524000">
                <a:moveTo>
                  <a:pt x="1345691" y="0"/>
                </a:moveTo>
                <a:lnTo>
                  <a:pt x="0" y="0"/>
                </a:lnTo>
                <a:lnTo>
                  <a:pt x="0" y="1524000"/>
                </a:lnTo>
                <a:lnTo>
                  <a:pt x="1345691" y="1524000"/>
                </a:lnTo>
                <a:lnTo>
                  <a:pt x="1345691" y="0"/>
                </a:lnTo>
                <a:close/>
              </a:path>
            </a:pathLst>
          </a:custGeom>
          <a:solidFill>
            <a:srgbClr val="98F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06411" y="3886199"/>
            <a:ext cx="1359535" cy="1531620"/>
          </a:xfrm>
          <a:custGeom>
            <a:avLst/>
            <a:gdLst/>
            <a:ahLst/>
            <a:cxnLst/>
            <a:rect l="l" t="t" r="r" b="b"/>
            <a:pathLst>
              <a:path w="1359534" h="1531620">
                <a:moveTo>
                  <a:pt x="12191" y="1517904"/>
                </a:moveTo>
                <a:lnTo>
                  <a:pt x="12191" y="0"/>
                </a:lnTo>
                <a:lnTo>
                  <a:pt x="0" y="0"/>
                </a:lnTo>
                <a:lnTo>
                  <a:pt x="0" y="1531620"/>
                </a:lnTo>
                <a:lnTo>
                  <a:pt x="6095" y="1531620"/>
                </a:lnTo>
                <a:lnTo>
                  <a:pt x="6095" y="1517904"/>
                </a:lnTo>
                <a:lnTo>
                  <a:pt x="12191" y="1517904"/>
                </a:lnTo>
                <a:close/>
              </a:path>
              <a:path w="1359534" h="1531620">
                <a:moveTo>
                  <a:pt x="1351787" y="1517904"/>
                </a:moveTo>
                <a:lnTo>
                  <a:pt x="6095" y="1517904"/>
                </a:lnTo>
                <a:lnTo>
                  <a:pt x="12191" y="1524000"/>
                </a:lnTo>
                <a:lnTo>
                  <a:pt x="12191" y="1531620"/>
                </a:lnTo>
                <a:lnTo>
                  <a:pt x="1345691" y="1531620"/>
                </a:lnTo>
                <a:lnTo>
                  <a:pt x="1345691" y="1524000"/>
                </a:lnTo>
                <a:lnTo>
                  <a:pt x="1351787" y="1517904"/>
                </a:lnTo>
                <a:close/>
              </a:path>
              <a:path w="1359534" h="1531620">
                <a:moveTo>
                  <a:pt x="12191" y="1531620"/>
                </a:moveTo>
                <a:lnTo>
                  <a:pt x="12191" y="1524000"/>
                </a:lnTo>
                <a:lnTo>
                  <a:pt x="6095" y="1517904"/>
                </a:lnTo>
                <a:lnTo>
                  <a:pt x="6095" y="1531620"/>
                </a:lnTo>
                <a:lnTo>
                  <a:pt x="12191" y="1531620"/>
                </a:lnTo>
                <a:close/>
              </a:path>
              <a:path w="1359534" h="1531620">
                <a:moveTo>
                  <a:pt x="1359407" y="1531620"/>
                </a:moveTo>
                <a:lnTo>
                  <a:pt x="1359407" y="0"/>
                </a:lnTo>
                <a:lnTo>
                  <a:pt x="1345691" y="0"/>
                </a:lnTo>
                <a:lnTo>
                  <a:pt x="1345691" y="1517904"/>
                </a:lnTo>
                <a:lnTo>
                  <a:pt x="1351787" y="1517904"/>
                </a:lnTo>
                <a:lnTo>
                  <a:pt x="1351787" y="1531620"/>
                </a:lnTo>
                <a:lnTo>
                  <a:pt x="1359407" y="1531620"/>
                </a:lnTo>
                <a:close/>
              </a:path>
              <a:path w="1359534" h="1531620">
                <a:moveTo>
                  <a:pt x="1351787" y="1531620"/>
                </a:moveTo>
                <a:lnTo>
                  <a:pt x="1351787" y="1517904"/>
                </a:lnTo>
                <a:lnTo>
                  <a:pt x="1345691" y="1524000"/>
                </a:lnTo>
                <a:lnTo>
                  <a:pt x="1345691" y="1531620"/>
                </a:lnTo>
                <a:lnTo>
                  <a:pt x="1351787" y="1531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93235" y="3810000"/>
            <a:ext cx="850900" cy="114300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 marL="89535" marR="129539" indent="635">
              <a:lnSpc>
                <a:spcPct val="100000"/>
              </a:lnSpc>
              <a:spcBef>
                <a:spcPts val="915"/>
              </a:spcBef>
            </a:pPr>
            <a:r>
              <a:rPr dirty="0" sz="1400">
                <a:latin typeface="Times New Roman"/>
                <a:cs typeface="Times New Roman"/>
              </a:rPr>
              <a:t>Second  level  cache 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4" name="object 34"/>
          <p:cNvSpPr txBox="1"/>
          <p:nvPr/>
        </p:nvSpPr>
        <p:spPr>
          <a:xfrm>
            <a:off x="4809744" y="3581400"/>
            <a:ext cx="850900" cy="160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38430" marR="51435" indent="-127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Main  </a:t>
            </a:r>
            <a:r>
              <a:rPr dirty="0" sz="1400" spc="-1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  <a:p>
            <a:pPr algn="ctr" marL="7874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latin typeface="Times New Roman"/>
                <a:cs typeface="Times New Roman"/>
              </a:rPr>
              <a:t>(DRAM)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4727" y="3429000"/>
            <a:ext cx="1064260" cy="190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142875" marR="15748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ec</a:t>
            </a:r>
            <a:r>
              <a:rPr dirty="0" sz="1400" spc="5">
                <a:latin typeface="Times New Roman"/>
                <a:cs typeface="Times New Roman"/>
              </a:rPr>
              <a:t>ond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ry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storage  </a:t>
            </a:r>
            <a:r>
              <a:rPr dirty="0" sz="1400">
                <a:latin typeface="Times New Roman"/>
                <a:cs typeface="Times New Roman"/>
              </a:rPr>
              <a:t>(Disk)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2507" y="3276600"/>
            <a:ext cx="1346200" cy="213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227965" marR="257175" indent="635">
              <a:lnSpc>
                <a:spcPct val="100000"/>
              </a:lnSpc>
              <a:spcBef>
                <a:spcPts val="885"/>
              </a:spcBef>
            </a:pPr>
            <a:r>
              <a:rPr dirty="0" sz="1400" spc="-15">
                <a:latin typeface="Times New Roman"/>
                <a:cs typeface="Times New Roman"/>
              </a:rPr>
              <a:t>Tertiary  </a:t>
            </a:r>
            <a:r>
              <a:rPr dirty="0" sz="1400">
                <a:latin typeface="Times New Roman"/>
                <a:cs typeface="Times New Roman"/>
              </a:rPr>
              <a:t>storage</a:t>
            </a:r>
            <a:endParaRPr sz="1400">
              <a:latin typeface="Times New Roman"/>
              <a:cs typeface="Times New Roman"/>
            </a:endParaRPr>
          </a:p>
          <a:p>
            <a:pPr algn="ctr" marR="28575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latin typeface="Times New Roman"/>
                <a:cs typeface="Times New Roman"/>
              </a:rPr>
              <a:t>(Disk/Tape)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81683" y="5548883"/>
          <a:ext cx="7646034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205"/>
                <a:gridCol w="1267967"/>
                <a:gridCol w="1266443"/>
                <a:gridCol w="1267205"/>
                <a:gridCol w="1268729"/>
                <a:gridCol w="1266443"/>
              </a:tblGrid>
              <a:tr h="457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Speed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88A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100ns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FF65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CF9D6D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10sec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98FF98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Size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KB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88A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MB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GB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FF65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CF9D6D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PB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98FF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803" y="413511"/>
            <a:ext cx="788543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Processor-DRAM </a:t>
            </a:r>
            <a:r>
              <a:rPr dirty="0" spc="-5"/>
              <a:t>Gap</a:t>
            </a:r>
            <a:r>
              <a:rPr dirty="0" spc="-125"/>
              <a:t> </a:t>
            </a:r>
            <a:r>
              <a:rPr dirty="0"/>
              <a:t>(latency)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3056" y="2316478"/>
            <a:ext cx="984250" cy="756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185">
                <a:latin typeface="Times New Roman"/>
                <a:cs typeface="Times New Roman"/>
              </a:rPr>
              <a:t>µ </a:t>
            </a:r>
            <a:r>
              <a:rPr dirty="0" sz="2400" spc="-5">
                <a:latin typeface="Times New Roman"/>
                <a:cs typeface="Times New Roman"/>
              </a:rPr>
              <a:t>Proc  </a:t>
            </a:r>
            <a:r>
              <a:rPr dirty="0" sz="2400">
                <a:latin typeface="Times New Roman"/>
                <a:cs typeface="Times New Roman"/>
              </a:rPr>
              <a:t>60%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3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9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5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11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8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4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0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6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2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9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45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21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97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3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0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26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025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787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549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11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073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835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59708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35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12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88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64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40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16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3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69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45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21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97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4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50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26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02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8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55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31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07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83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59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36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12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88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64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40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17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93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69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45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21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98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74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50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26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02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79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55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31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7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83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601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363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125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887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64907" y="3575303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83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59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35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11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88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64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40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16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92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69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45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21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97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73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50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26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025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787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549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311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073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835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59708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35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912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88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064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40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16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93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69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45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21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97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674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50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26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02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78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55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31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207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283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359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36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512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588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64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740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17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93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969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45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21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198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74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50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26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02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579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55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31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07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83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601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0363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125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1887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264907" y="261061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930907" y="2598419"/>
            <a:ext cx="0" cy="1287780"/>
          </a:xfrm>
          <a:custGeom>
            <a:avLst/>
            <a:gdLst/>
            <a:ahLst/>
            <a:cxnLst/>
            <a:rect l="l" t="t" r="r" b="b"/>
            <a:pathLst>
              <a:path w="0" h="1287779">
                <a:moveTo>
                  <a:pt x="0" y="0"/>
                </a:moveTo>
                <a:lnTo>
                  <a:pt x="0" y="12877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11257" y="2622803"/>
            <a:ext cx="1993264" cy="1263650"/>
          </a:xfrm>
          <a:custGeom>
            <a:avLst/>
            <a:gdLst/>
            <a:ahLst/>
            <a:cxnLst/>
            <a:rect l="l" t="t" r="r" b="b"/>
            <a:pathLst>
              <a:path w="1993265" h="1263650">
                <a:moveTo>
                  <a:pt x="1993274" y="6095"/>
                </a:moveTo>
                <a:lnTo>
                  <a:pt x="1991750" y="3047"/>
                </a:lnTo>
                <a:lnTo>
                  <a:pt x="1988702" y="0"/>
                </a:lnTo>
                <a:lnTo>
                  <a:pt x="1985654" y="0"/>
                </a:lnTo>
                <a:lnTo>
                  <a:pt x="1982606" y="1523"/>
                </a:lnTo>
                <a:lnTo>
                  <a:pt x="1715906" y="179831"/>
                </a:lnTo>
                <a:lnTo>
                  <a:pt x="1449206" y="344423"/>
                </a:lnTo>
                <a:lnTo>
                  <a:pt x="1182506" y="522731"/>
                </a:lnTo>
                <a:lnTo>
                  <a:pt x="915806" y="687323"/>
                </a:lnTo>
                <a:lnTo>
                  <a:pt x="635390" y="851915"/>
                </a:lnTo>
                <a:lnTo>
                  <a:pt x="370214" y="1030223"/>
                </a:lnTo>
                <a:lnTo>
                  <a:pt x="101990" y="1194815"/>
                </a:lnTo>
                <a:lnTo>
                  <a:pt x="0" y="1263395"/>
                </a:lnTo>
                <a:lnTo>
                  <a:pt x="22990" y="1263395"/>
                </a:lnTo>
                <a:lnTo>
                  <a:pt x="109610" y="1205483"/>
                </a:lnTo>
                <a:lnTo>
                  <a:pt x="376310" y="1040891"/>
                </a:lnTo>
                <a:lnTo>
                  <a:pt x="643010" y="862583"/>
                </a:lnTo>
                <a:lnTo>
                  <a:pt x="921902" y="697991"/>
                </a:lnTo>
                <a:lnTo>
                  <a:pt x="1188602" y="533399"/>
                </a:lnTo>
                <a:lnTo>
                  <a:pt x="1455302" y="355091"/>
                </a:lnTo>
                <a:lnTo>
                  <a:pt x="1722002" y="190499"/>
                </a:lnTo>
                <a:lnTo>
                  <a:pt x="1988702" y="12191"/>
                </a:lnTo>
                <a:lnTo>
                  <a:pt x="1991750" y="10667"/>
                </a:lnTo>
                <a:lnTo>
                  <a:pt x="199327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385815" y="38168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379719" y="37856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52515" y="36522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46419" y="36195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19215" y="3473958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913119" y="34427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98107" y="3309365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192011" y="32766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39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6039" h="64135">
                <a:moveTo>
                  <a:pt x="59435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1815"/>
                </a:lnTo>
                <a:close/>
              </a:path>
              <a:path w="66039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39" h="64135">
                <a:moveTo>
                  <a:pt x="59435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39" h="64135">
                <a:moveTo>
                  <a:pt x="59435" y="5181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9435" y="51815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464807" y="314401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458711" y="31120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40" h="64135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6040" h="64135">
                <a:moveTo>
                  <a:pt x="59435" y="50291"/>
                </a:moveTo>
                <a:lnTo>
                  <a:pt x="6095" y="50291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0291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40" h="64135">
                <a:moveTo>
                  <a:pt x="59435" y="50291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9435" y="50291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0291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31507" y="296646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25411" y="29337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40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6040" h="64135">
                <a:moveTo>
                  <a:pt x="59435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1815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40" h="64135">
                <a:moveTo>
                  <a:pt x="59435" y="5181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9435" y="51815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98207" y="280111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92111" y="27691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40" h="64135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6040" h="64135">
                <a:moveTo>
                  <a:pt x="59435" y="50291"/>
                </a:moveTo>
                <a:lnTo>
                  <a:pt x="6095" y="50291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0291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40" h="64135">
                <a:moveTo>
                  <a:pt x="59435" y="50291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9435" y="50291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0291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264907" y="262356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258811" y="25908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40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6040" h="64135">
                <a:moveTo>
                  <a:pt x="59435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1815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40" h="64135">
                <a:moveTo>
                  <a:pt x="59435" y="5181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9435" y="51815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1206499" y="3442206"/>
            <a:ext cx="619125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10</a:t>
            </a:r>
            <a:r>
              <a:rPr dirty="0" sz="2800" spc="-5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65707" y="2387598"/>
            <a:ext cx="817244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100</a:t>
            </a:r>
            <a:r>
              <a:rPr dirty="0" sz="2800" spc="-5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383268" y="2599434"/>
            <a:ext cx="2921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367016" y="2368295"/>
            <a:ext cx="571500" cy="200025"/>
          </a:xfrm>
          <a:custGeom>
            <a:avLst/>
            <a:gdLst/>
            <a:ahLst/>
            <a:cxnLst/>
            <a:rect l="l" t="t" r="r" b="b"/>
            <a:pathLst>
              <a:path w="571500" h="200025">
                <a:moveTo>
                  <a:pt x="26709" y="127206"/>
                </a:moveTo>
                <a:lnTo>
                  <a:pt x="3047" y="114299"/>
                </a:lnTo>
                <a:lnTo>
                  <a:pt x="0" y="199643"/>
                </a:lnTo>
                <a:lnTo>
                  <a:pt x="16763" y="187982"/>
                </a:lnTo>
                <a:lnTo>
                  <a:pt x="16763" y="141731"/>
                </a:lnTo>
                <a:lnTo>
                  <a:pt x="19811" y="135635"/>
                </a:lnTo>
                <a:lnTo>
                  <a:pt x="26709" y="127206"/>
                </a:lnTo>
                <a:close/>
              </a:path>
              <a:path w="571500" h="200025">
                <a:moveTo>
                  <a:pt x="49372" y="139567"/>
                </a:moveTo>
                <a:lnTo>
                  <a:pt x="26709" y="127206"/>
                </a:lnTo>
                <a:lnTo>
                  <a:pt x="19811" y="135635"/>
                </a:lnTo>
                <a:lnTo>
                  <a:pt x="16763" y="141731"/>
                </a:lnTo>
                <a:lnTo>
                  <a:pt x="16763" y="149351"/>
                </a:lnTo>
                <a:lnTo>
                  <a:pt x="28955" y="158495"/>
                </a:lnTo>
                <a:lnTo>
                  <a:pt x="36575" y="156971"/>
                </a:lnTo>
                <a:lnTo>
                  <a:pt x="41147" y="150875"/>
                </a:lnTo>
                <a:lnTo>
                  <a:pt x="49372" y="139567"/>
                </a:lnTo>
                <a:close/>
              </a:path>
              <a:path w="571500" h="200025">
                <a:moveTo>
                  <a:pt x="70103" y="150875"/>
                </a:moveTo>
                <a:lnTo>
                  <a:pt x="49372" y="139567"/>
                </a:lnTo>
                <a:lnTo>
                  <a:pt x="41147" y="150875"/>
                </a:lnTo>
                <a:lnTo>
                  <a:pt x="36575" y="156971"/>
                </a:lnTo>
                <a:lnTo>
                  <a:pt x="28955" y="158495"/>
                </a:lnTo>
                <a:lnTo>
                  <a:pt x="16763" y="149351"/>
                </a:lnTo>
                <a:lnTo>
                  <a:pt x="16763" y="187982"/>
                </a:lnTo>
                <a:lnTo>
                  <a:pt x="70103" y="150875"/>
                </a:lnTo>
                <a:close/>
              </a:path>
              <a:path w="571500" h="200025">
                <a:moveTo>
                  <a:pt x="571499" y="18287"/>
                </a:moveTo>
                <a:lnTo>
                  <a:pt x="571499" y="4571"/>
                </a:lnTo>
                <a:lnTo>
                  <a:pt x="565403" y="0"/>
                </a:lnTo>
                <a:lnTo>
                  <a:pt x="501395" y="0"/>
                </a:lnTo>
                <a:lnTo>
                  <a:pt x="445007" y="3047"/>
                </a:lnTo>
                <a:lnTo>
                  <a:pt x="391667" y="7619"/>
                </a:lnTo>
                <a:lnTo>
                  <a:pt x="339851" y="13715"/>
                </a:lnTo>
                <a:lnTo>
                  <a:pt x="289559" y="22859"/>
                </a:lnTo>
                <a:lnTo>
                  <a:pt x="220979" y="36575"/>
                </a:lnTo>
                <a:lnTo>
                  <a:pt x="178307" y="48767"/>
                </a:lnTo>
                <a:lnTo>
                  <a:pt x="140207" y="62483"/>
                </a:lnTo>
                <a:lnTo>
                  <a:pt x="121919" y="68579"/>
                </a:lnTo>
                <a:lnTo>
                  <a:pt x="74675" y="91439"/>
                </a:lnTo>
                <a:lnTo>
                  <a:pt x="36575" y="115823"/>
                </a:lnTo>
                <a:lnTo>
                  <a:pt x="26709" y="127206"/>
                </a:lnTo>
                <a:lnTo>
                  <a:pt x="49372" y="139567"/>
                </a:lnTo>
                <a:lnTo>
                  <a:pt x="53339" y="134111"/>
                </a:lnTo>
                <a:lnTo>
                  <a:pt x="53339" y="135853"/>
                </a:lnTo>
                <a:lnTo>
                  <a:pt x="62483" y="128015"/>
                </a:lnTo>
                <a:lnTo>
                  <a:pt x="86867" y="112775"/>
                </a:lnTo>
                <a:lnTo>
                  <a:pt x="100583" y="106679"/>
                </a:lnTo>
                <a:lnTo>
                  <a:pt x="115823" y="99059"/>
                </a:lnTo>
                <a:lnTo>
                  <a:pt x="185927" y="73151"/>
                </a:lnTo>
                <a:lnTo>
                  <a:pt x="227075" y="62483"/>
                </a:lnTo>
                <a:lnTo>
                  <a:pt x="248411" y="56387"/>
                </a:lnTo>
                <a:lnTo>
                  <a:pt x="294131" y="47243"/>
                </a:lnTo>
                <a:lnTo>
                  <a:pt x="318515" y="42671"/>
                </a:lnTo>
                <a:lnTo>
                  <a:pt x="342899" y="39623"/>
                </a:lnTo>
                <a:lnTo>
                  <a:pt x="368807" y="36575"/>
                </a:lnTo>
                <a:lnTo>
                  <a:pt x="393191" y="33527"/>
                </a:lnTo>
                <a:lnTo>
                  <a:pt x="446531" y="28955"/>
                </a:lnTo>
                <a:lnTo>
                  <a:pt x="501395" y="25907"/>
                </a:lnTo>
                <a:lnTo>
                  <a:pt x="559307" y="24383"/>
                </a:lnTo>
                <a:lnTo>
                  <a:pt x="565403" y="24383"/>
                </a:lnTo>
                <a:lnTo>
                  <a:pt x="571499" y="18287"/>
                </a:lnTo>
                <a:close/>
              </a:path>
              <a:path w="571500" h="200025">
                <a:moveTo>
                  <a:pt x="53339" y="135853"/>
                </a:moveTo>
                <a:lnTo>
                  <a:pt x="53339" y="134111"/>
                </a:lnTo>
                <a:lnTo>
                  <a:pt x="51815" y="137159"/>
                </a:lnTo>
                <a:lnTo>
                  <a:pt x="53339" y="13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483095" y="3214116"/>
            <a:ext cx="76200" cy="672465"/>
          </a:xfrm>
          <a:custGeom>
            <a:avLst/>
            <a:gdLst/>
            <a:ahLst/>
            <a:cxnLst/>
            <a:rect l="l" t="t" r="r" b="b"/>
            <a:pathLst>
              <a:path w="76200" h="67246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4383" y="76199"/>
                </a:lnTo>
                <a:lnTo>
                  <a:pt x="24383" y="62483"/>
                </a:lnTo>
                <a:lnTo>
                  <a:pt x="50291" y="62483"/>
                </a:lnTo>
                <a:lnTo>
                  <a:pt x="50291" y="76199"/>
                </a:lnTo>
                <a:lnTo>
                  <a:pt x="76199" y="76199"/>
                </a:lnTo>
                <a:close/>
              </a:path>
              <a:path w="76200" h="672464">
                <a:moveTo>
                  <a:pt x="50291" y="76199"/>
                </a:moveTo>
                <a:lnTo>
                  <a:pt x="50291" y="62483"/>
                </a:lnTo>
                <a:lnTo>
                  <a:pt x="24383" y="62483"/>
                </a:lnTo>
                <a:lnTo>
                  <a:pt x="24383" y="76199"/>
                </a:lnTo>
                <a:lnTo>
                  <a:pt x="50291" y="76199"/>
                </a:lnTo>
                <a:close/>
              </a:path>
              <a:path w="76200" h="672464">
                <a:moveTo>
                  <a:pt x="50291" y="672083"/>
                </a:moveTo>
                <a:lnTo>
                  <a:pt x="50291" y="76199"/>
                </a:lnTo>
                <a:lnTo>
                  <a:pt x="24383" y="76199"/>
                </a:lnTo>
                <a:lnTo>
                  <a:pt x="24383" y="672083"/>
                </a:lnTo>
                <a:lnTo>
                  <a:pt x="50291" y="672083"/>
                </a:lnTo>
                <a:close/>
              </a:path>
            </a:pathLst>
          </a:custGeom>
          <a:solidFill>
            <a:srgbClr val="FC00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584693" y="3448810"/>
            <a:ext cx="235712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oc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544058" y="2840734"/>
            <a:ext cx="192913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FC0127"/>
                </a:solidFill>
                <a:latin typeface="Times New Roman"/>
                <a:cs typeface="Times New Roman"/>
              </a:rPr>
              <a:t>“Moore’s</a:t>
            </a:r>
            <a:r>
              <a:rPr dirty="0" sz="2400" spc="-85">
                <a:solidFill>
                  <a:srgbClr val="FC0127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C0127"/>
                </a:solidFill>
                <a:latin typeface="Times New Roman"/>
                <a:cs typeface="Times New Roman"/>
              </a:rPr>
              <a:t>Law”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069339" y="1409699"/>
            <a:ext cx="6212205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Memory hierarchies are getting deeper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Processors get </a:t>
            </a:r>
            <a:r>
              <a:rPr dirty="0" sz="2000" spc="-5">
                <a:latin typeface="Arial"/>
                <a:cs typeface="Arial"/>
              </a:rPr>
              <a:t>faster </a:t>
            </a:r>
            <a:r>
              <a:rPr dirty="0" sz="2000">
                <a:latin typeface="Arial"/>
                <a:cs typeface="Arial"/>
              </a:rPr>
              <a:t>more quickly </a:t>
            </a:r>
            <a:r>
              <a:rPr dirty="0" sz="2000" spc="-5">
                <a:latin typeface="Arial"/>
                <a:cs typeface="Arial"/>
              </a:rPr>
              <a:t>than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7985249" y="4994145"/>
            <a:ext cx="8318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7%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367016" y="4730495"/>
            <a:ext cx="571500" cy="200025"/>
          </a:xfrm>
          <a:custGeom>
            <a:avLst/>
            <a:gdLst/>
            <a:ahLst/>
            <a:cxnLst/>
            <a:rect l="l" t="t" r="r" b="b"/>
            <a:pathLst>
              <a:path w="571500" h="200025">
                <a:moveTo>
                  <a:pt x="26709" y="127206"/>
                </a:moveTo>
                <a:lnTo>
                  <a:pt x="3047" y="114299"/>
                </a:lnTo>
                <a:lnTo>
                  <a:pt x="0" y="199643"/>
                </a:lnTo>
                <a:lnTo>
                  <a:pt x="16763" y="187982"/>
                </a:lnTo>
                <a:lnTo>
                  <a:pt x="16763" y="141731"/>
                </a:lnTo>
                <a:lnTo>
                  <a:pt x="19811" y="135635"/>
                </a:lnTo>
                <a:lnTo>
                  <a:pt x="26709" y="127206"/>
                </a:lnTo>
                <a:close/>
              </a:path>
              <a:path w="571500" h="200025">
                <a:moveTo>
                  <a:pt x="49372" y="139567"/>
                </a:moveTo>
                <a:lnTo>
                  <a:pt x="26709" y="127206"/>
                </a:lnTo>
                <a:lnTo>
                  <a:pt x="19811" y="135635"/>
                </a:lnTo>
                <a:lnTo>
                  <a:pt x="16763" y="141731"/>
                </a:lnTo>
                <a:lnTo>
                  <a:pt x="16763" y="149351"/>
                </a:lnTo>
                <a:lnTo>
                  <a:pt x="28955" y="158495"/>
                </a:lnTo>
                <a:lnTo>
                  <a:pt x="36575" y="156971"/>
                </a:lnTo>
                <a:lnTo>
                  <a:pt x="41147" y="150875"/>
                </a:lnTo>
                <a:lnTo>
                  <a:pt x="49372" y="139567"/>
                </a:lnTo>
                <a:close/>
              </a:path>
              <a:path w="571500" h="200025">
                <a:moveTo>
                  <a:pt x="70103" y="150875"/>
                </a:moveTo>
                <a:lnTo>
                  <a:pt x="49372" y="139567"/>
                </a:lnTo>
                <a:lnTo>
                  <a:pt x="41147" y="150875"/>
                </a:lnTo>
                <a:lnTo>
                  <a:pt x="36575" y="156971"/>
                </a:lnTo>
                <a:lnTo>
                  <a:pt x="28955" y="158495"/>
                </a:lnTo>
                <a:lnTo>
                  <a:pt x="16763" y="149351"/>
                </a:lnTo>
                <a:lnTo>
                  <a:pt x="16763" y="187982"/>
                </a:lnTo>
                <a:lnTo>
                  <a:pt x="70103" y="150875"/>
                </a:lnTo>
                <a:close/>
              </a:path>
              <a:path w="571500" h="200025">
                <a:moveTo>
                  <a:pt x="571499" y="18287"/>
                </a:moveTo>
                <a:lnTo>
                  <a:pt x="571499" y="4571"/>
                </a:lnTo>
                <a:lnTo>
                  <a:pt x="565403" y="0"/>
                </a:lnTo>
                <a:lnTo>
                  <a:pt x="501395" y="0"/>
                </a:lnTo>
                <a:lnTo>
                  <a:pt x="445007" y="3047"/>
                </a:lnTo>
                <a:lnTo>
                  <a:pt x="391667" y="7619"/>
                </a:lnTo>
                <a:lnTo>
                  <a:pt x="339851" y="13715"/>
                </a:lnTo>
                <a:lnTo>
                  <a:pt x="289559" y="22859"/>
                </a:lnTo>
                <a:lnTo>
                  <a:pt x="220979" y="36575"/>
                </a:lnTo>
                <a:lnTo>
                  <a:pt x="178307" y="48767"/>
                </a:lnTo>
                <a:lnTo>
                  <a:pt x="140207" y="62483"/>
                </a:lnTo>
                <a:lnTo>
                  <a:pt x="121919" y="68579"/>
                </a:lnTo>
                <a:lnTo>
                  <a:pt x="74675" y="91439"/>
                </a:lnTo>
                <a:lnTo>
                  <a:pt x="36575" y="115823"/>
                </a:lnTo>
                <a:lnTo>
                  <a:pt x="26709" y="127206"/>
                </a:lnTo>
                <a:lnTo>
                  <a:pt x="49372" y="139567"/>
                </a:lnTo>
                <a:lnTo>
                  <a:pt x="53339" y="134111"/>
                </a:lnTo>
                <a:lnTo>
                  <a:pt x="53339" y="135853"/>
                </a:lnTo>
                <a:lnTo>
                  <a:pt x="62483" y="128015"/>
                </a:lnTo>
                <a:lnTo>
                  <a:pt x="86867" y="112775"/>
                </a:lnTo>
                <a:lnTo>
                  <a:pt x="100583" y="106679"/>
                </a:lnTo>
                <a:lnTo>
                  <a:pt x="115823" y="99059"/>
                </a:lnTo>
                <a:lnTo>
                  <a:pt x="185927" y="73151"/>
                </a:lnTo>
                <a:lnTo>
                  <a:pt x="227075" y="62483"/>
                </a:lnTo>
                <a:lnTo>
                  <a:pt x="248411" y="56387"/>
                </a:lnTo>
                <a:lnTo>
                  <a:pt x="294131" y="47243"/>
                </a:lnTo>
                <a:lnTo>
                  <a:pt x="318515" y="42671"/>
                </a:lnTo>
                <a:lnTo>
                  <a:pt x="342899" y="39623"/>
                </a:lnTo>
                <a:lnTo>
                  <a:pt x="368807" y="36575"/>
                </a:lnTo>
                <a:lnTo>
                  <a:pt x="393191" y="33527"/>
                </a:lnTo>
                <a:lnTo>
                  <a:pt x="446531" y="28955"/>
                </a:lnTo>
                <a:lnTo>
                  <a:pt x="501395" y="25907"/>
                </a:lnTo>
                <a:lnTo>
                  <a:pt x="559307" y="24383"/>
                </a:lnTo>
                <a:lnTo>
                  <a:pt x="565403" y="24383"/>
                </a:lnTo>
                <a:lnTo>
                  <a:pt x="571499" y="18287"/>
                </a:lnTo>
                <a:close/>
              </a:path>
              <a:path w="571500" h="200025">
                <a:moveTo>
                  <a:pt x="53339" y="135853"/>
                </a:moveTo>
                <a:lnTo>
                  <a:pt x="53339" y="134111"/>
                </a:lnTo>
                <a:lnTo>
                  <a:pt x="51815" y="137159"/>
                </a:lnTo>
                <a:lnTo>
                  <a:pt x="53339" y="13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083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59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235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311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388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464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540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616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692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69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845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921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997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073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150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26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3025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3787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4549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5311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073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6835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759708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835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912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988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64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140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216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93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69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445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21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97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74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50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826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02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78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055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131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207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283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359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436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512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588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664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740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817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893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969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045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121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198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274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350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426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502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579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655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731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807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883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9601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363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125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887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264907" y="454075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930907" y="3886199"/>
            <a:ext cx="0" cy="1632585"/>
          </a:xfrm>
          <a:custGeom>
            <a:avLst/>
            <a:gdLst/>
            <a:ahLst/>
            <a:cxnLst/>
            <a:rect l="l" t="t" r="r" b="b"/>
            <a:pathLst>
              <a:path w="0" h="1632585">
                <a:moveTo>
                  <a:pt x="0" y="0"/>
                </a:moveTo>
                <a:lnTo>
                  <a:pt x="0" y="16322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892807" y="5518403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930907" y="5518403"/>
            <a:ext cx="5361940" cy="0"/>
          </a:xfrm>
          <a:custGeom>
            <a:avLst/>
            <a:gdLst/>
            <a:ahLst/>
            <a:cxnLst/>
            <a:rect l="l" t="t" r="r" b="b"/>
            <a:pathLst>
              <a:path w="5361940" h="0">
                <a:moveTo>
                  <a:pt x="0" y="0"/>
                </a:moveTo>
                <a:lnTo>
                  <a:pt x="53614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9309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1976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4772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7439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0106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2773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5440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8107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077461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3571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238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8905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1572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4239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6906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957315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2362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029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7696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0363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303007" y="5458967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917191" y="3886199"/>
            <a:ext cx="3417570" cy="1633855"/>
          </a:xfrm>
          <a:custGeom>
            <a:avLst/>
            <a:gdLst/>
            <a:ahLst/>
            <a:cxnLst/>
            <a:rect l="l" t="t" r="r" b="b"/>
            <a:pathLst>
              <a:path w="3417570" h="1633854">
                <a:moveTo>
                  <a:pt x="1885187" y="973827"/>
                </a:moveTo>
                <a:lnTo>
                  <a:pt x="1885187" y="960120"/>
                </a:lnTo>
                <a:lnTo>
                  <a:pt x="1618487" y="1048512"/>
                </a:lnTo>
                <a:lnTo>
                  <a:pt x="1351787" y="1150620"/>
                </a:lnTo>
                <a:lnTo>
                  <a:pt x="1085087" y="1239012"/>
                </a:lnTo>
                <a:lnTo>
                  <a:pt x="818387" y="1341120"/>
                </a:lnTo>
                <a:lnTo>
                  <a:pt x="551687" y="1429512"/>
                </a:lnTo>
                <a:lnTo>
                  <a:pt x="271271" y="1519428"/>
                </a:lnTo>
                <a:lnTo>
                  <a:pt x="4571" y="1620012"/>
                </a:lnTo>
                <a:lnTo>
                  <a:pt x="1523" y="1621536"/>
                </a:lnTo>
                <a:lnTo>
                  <a:pt x="0" y="1624584"/>
                </a:lnTo>
                <a:lnTo>
                  <a:pt x="1523" y="1629156"/>
                </a:lnTo>
                <a:lnTo>
                  <a:pt x="3047" y="1632204"/>
                </a:lnTo>
                <a:lnTo>
                  <a:pt x="6095" y="1633728"/>
                </a:lnTo>
                <a:lnTo>
                  <a:pt x="9143" y="1632204"/>
                </a:lnTo>
                <a:lnTo>
                  <a:pt x="275843" y="1530096"/>
                </a:lnTo>
                <a:lnTo>
                  <a:pt x="556259" y="1441704"/>
                </a:lnTo>
                <a:lnTo>
                  <a:pt x="822959" y="1353312"/>
                </a:lnTo>
                <a:lnTo>
                  <a:pt x="1089659" y="1251204"/>
                </a:lnTo>
                <a:lnTo>
                  <a:pt x="1356359" y="1162812"/>
                </a:lnTo>
                <a:lnTo>
                  <a:pt x="1623059" y="1060704"/>
                </a:lnTo>
                <a:lnTo>
                  <a:pt x="1885187" y="973827"/>
                </a:lnTo>
                <a:close/>
              </a:path>
              <a:path w="3417570" h="1633854">
                <a:moveTo>
                  <a:pt x="3417055" y="0"/>
                </a:moveTo>
                <a:lnTo>
                  <a:pt x="3394065" y="0"/>
                </a:lnTo>
                <a:lnTo>
                  <a:pt x="3230879" y="109728"/>
                </a:lnTo>
                <a:lnTo>
                  <a:pt x="2962655" y="274320"/>
                </a:lnTo>
                <a:lnTo>
                  <a:pt x="2697479" y="452628"/>
                </a:lnTo>
                <a:lnTo>
                  <a:pt x="2429255" y="617220"/>
                </a:lnTo>
                <a:lnTo>
                  <a:pt x="2150363" y="795528"/>
                </a:lnTo>
                <a:lnTo>
                  <a:pt x="1883663" y="960120"/>
                </a:lnTo>
                <a:lnTo>
                  <a:pt x="1885187" y="960120"/>
                </a:lnTo>
                <a:lnTo>
                  <a:pt x="1885187" y="973827"/>
                </a:lnTo>
                <a:lnTo>
                  <a:pt x="1889759" y="972312"/>
                </a:lnTo>
                <a:lnTo>
                  <a:pt x="1891283" y="970788"/>
                </a:lnTo>
                <a:lnTo>
                  <a:pt x="2157983" y="806196"/>
                </a:lnTo>
                <a:lnTo>
                  <a:pt x="2436875" y="627888"/>
                </a:lnTo>
                <a:lnTo>
                  <a:pt x="2703575" y="463296"/>
                </a:lnTo>
                <a:lnTo>
                  <a:pt x="2970275" y="284988"/>
                </a:lnTo>
                <a:lnTo>
                  <a:pt x="3236975" y="120396"/>
                </a:lnTo>
                <a:lnTo>
                  <a:pt x="341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918716" y="4934711"/>
            <a:ext cx="5384800" cy="585470"/>
          </a:xfrm>
          <a:custGeom>
            <a:avLst/>
            <a:gdLst/>
            <a:ahLst/>
            <a:cxnLst/>
            <a:rect l="l" t="t" r="r" b="b"/>
            <a:pathLst>
              <a:path w="5384800" h="585470">
                <a:moveTo>
                  <a:pt x="5384291" y="9143"/>
                </a:moveTo>
                <a:lnTo>
                  <a:pt x="5384291" y="1523"/>
                </a:lnTo>
                <a:lnTo>
                  <a:pt x="5381243" y="0"/>
                </a:lnTo>
                <a:lnTo>
                  <a:pt x="5378195" y="0"/>
                </a:lnTo>
                <a:lnTo>
                  <a:pt x="5111495" y="25907"/>
                </a:lnTo>
                <a:lnTo>
                  <a:pt x="4843271" y="50291"/>
                </a:lnTo>
                <a:lnTo>
                  <a:pt x="4578095" y="88391"/>
                </a:lnTo>
                <a:lnTo>
                  <a:pt x="4311395" y="114299"/>
                </a:lnTo>
                <a:lnTo>
                  <a:pt x="4030979" y="140207"/>
                </a:lnTo>
                <a:lnTo>
                  <a:pt x="3764279" y="164591"/>
                </a:lnTo>
                <a:lnTo>
                  <a:pt x="3497579" y="202691"/>
                </a:lnTo>
                <a:lnTo>
                  <a:pt x="2964179" y="254507"/>
                </a:lnTo>
                <a:lnTo>
                  <a:pt x="2697479" y="278891"/>
                </a:lnTo>
                <a:lnTo>
                  <a:pt x="2430779" y="316991"/>
                </a:lnTo>
                <a:lnTo>
                  <a:pt x="2151887" y="342899"/>
                </a:lnTo>
                <a:lnTo>
                  <a:pt x="1885187" y="368807"/>
                </a:lnTo>
                <a:lnTo>
                  <a:pt x="1618487" y="393191"/>
                </a:lnTo>
                <a:lnTo>
                  <a:pt x="1351787" y="431291"/>
                </a:lnTo>
                <a:lnTo>
                  <a:pt x="818387" y="483107"/>
                </a:lnTo>
                <a:lnTo>
                  <a:pt x="551687" y="507491"/>
                </a:lnTo>
                <a:lnTo>
                  <a:pt x="272795" y="545591"/>
                </a:lnTo>
                <a:lnTo>
                  <a:pt x="6095" y="571499"/>
                </a:lnTo>
                <a:lnTo>
                  <a:pt x="1523" y="571499"/>
                </a:lnTo>
                <a:lnTo>
                  <a:pt x="0" y="574547"/>
                </a:lnTo>
                <a:lnTo>
                  <a:pt x="0" y="582167"/>
                </a:lnTo>
                <a:lnTo>
                  <a:pt x="3047" y="585215"/>
                </a:lnTo>
                <a:lnTo>
                  <a:pt x="6095" y="583691"/>
                </a:lnTo>
                <a:lnTo>
                  <a:pt x="272795" y="559307"/>
                </a:lnTo>
                <a:lnTo>
                  <a:pt x="553211" y="521207"/>
                </a:lnTo>
                <a:lnTo>
                  <a:pt x="1086611" y="469391"/>
                </a:lnTo>
                <a:lnTo>
                  <a:pt x="1353311" y="445007"/>
                </a:lnTo>
                <a:lnTo>
                  <a:pt x="1620011" y="406907"/>
                </a:lnTo>
                <a:lnTo>
                  <a:pt x="2153411" y="355091"/>
                </a:lnTo>
                <a:lnTo>
                  <a:pt x="2432303" y="330707"/>
                </a:lnTo>
                <a:lnTo>
                  <a:pt x="2699003" y="292607"/>
                </a:lnTo>
                <a:lnTo>
                  <a:pt x="3232403" y="240791"/>
                </a:lnTo>
                <a:lnTo>
                  <a:pt x="3499103" y="216407"/>
                </a:lnTo>
                <a:lnTo>
                  <a:pt x="3765803" y="178307"/>
                </a:lnTo>
                <a:lnTo>
                  <a:pt x="4032503" y="152399"/>
                </a:lnTo>
                <a:lnTo>
                  <a:pt x="4311395" y="126491"/>
                </a:lnTo>
                <a:lnTo>
                  <a:pt x="4578095" y="102107"/>
                </a:lnTo>
                <a:lnTo>
                  <a:pt x="4846319" y="64007"/>
                </a:lnTo>
                <a:lnTo>
                  <a:pt x="5111495" y="38099"/>
                </a:lnTo>
                <a:lnTo>
                  <a:pt x="5378195" y="12191"/>
                </a:lnTo>
                <a:lnTo>
                  <a:pt x="5382767" y="12191"/>
                </a:lnTo>
                <a:lnTo>
                  <a:pt x="5384291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892807" y="5472683"/>
            <a:ext cx="53340" cy="67310"/>
          </a:xfrm>
          <a:custGeom>
            <a:avLst/>
            <a:gdLst/>
            <a:ahLst/>
            <a:cxnLst/>
            <a:rect l="l" t="t" r="r" b="b"/>
            <a:pathLst>
              <a:path w="53339" h="67310">
                <a:moveTo>
                  <a:pt x="0" y="67055"/>
                </a:moveTo>
                <a:lnTo>
                  <a:pt x="53339" y="67055"/>
                </a:lnTo>
                <a:lnTo>
                  <a:pt x="533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DD07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886711" y="5466588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39" h="79375">
                <a:moveTo>
                  <a:pt x="12191" y="6705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67055"/>
                </a:lnTo>
                <a:lnTo>
                  <a:pt x="12191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2191" y="73151"/>
                </a:lnTo>
                <a:lnTo>
                  <a:pt x="12191" y="79247"/>
                </a:lnTo>
                <a:lnTo>
                  <a:pt x="51815" y="79247"/>
                </a:lnTo>
                <a:lnTo>
                  <a:pt x="51815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2191" y="79247"/>
                </a:moveTo>
                <a:lnTo>
                  <a:pt x="12191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2191" y="79247"/>
                </a:lnTo>
                <a:close/>
              </a:path>
              <a:path w="66039" h="7937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1815" y="73151"/>
                </a:lnTo>
                <a:lnTo>
                  <a:pt x="51815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86177" y="53705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153411" y="5364479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6095"/>
                </a:lnTo>
                <a:lnTo>
                  <a:pt x="59435" y="13715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39" h="79375">
                <a:moveTo>
                  <a:pt x="12191" y="6705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67055"/>
                </a:lnTo>
                <a:lnTo>
                  <a:pt x="12191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2191" y="73151"/>
                </a:lnTo>
                <a:lnTo>
                  <a:pt x="12191" y="79247"/>
                </a:lnTo>
                <a:lnTo>
                  <a:pt x="51815" y="79247"/>
                </a:lnTo>
                <a:lnTo>
                  <a:pt x="51815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2191" y="79247"/>
                </a:moveTo>
                <a:lnTo>
                  <a:pt x="12191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2191" y="79247"/>
                </a:lnTo>
                <a:close/>
              </a:path>
              <a:path w="66039" h="79375">
                <a:moveTo>
                  <a:pt x="59435" y="13715"/>
                </a:moveTo>
                <a:lnTo>
                  <a:pt x="51815" y="6095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1815" y="73151"/>
                </a:lnTo>
                <a:lnTo>
                  <a:pt x="51815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438400" y="531571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432303" y="52837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4135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4135">
                <a:moveTo>
                  <a:pt x="59435" y="50291"/>
                </a:moveTo>
                <a:lnTo>
                  <a:pt x="6095" y="50291"/>
                </a:lnTo>
                <a:lnTo>
                  <a:pt x="13715" y="57911"/>
                </a:lnTo>
                <a:lnTo>
                  <a:pt x="13715" y="64007"/>
                </a:lnTo>
                <a:lnTo>
                  <a:pt x="53339" y="64007"/>
                </a:lnTo>
                <a:lnTo>
                  <a:pt x="53339" y="57911"/>
                </a:lnTo>
                <a:lnTo>
                  <a:pt x="59435" y="50291"/>
                </a:lnTo>
                <a:close/>
              </a:path>
              <a:path w="66039" h="64135">
                <a:moveTo>
                  <a:pt x="13715" y="64007"/>
                </a:moveTo>
                <a:lnTo>
                  <a:pt x="13715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3715" y="64007"/>
                </a:lnTo>
                <a:close/>
              </a:path>
              <a:path w="66039" h="6413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4135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0291"/>
                </a:lnTo>
                <a:lnTo>
                  <a:pt x="53339" y="57911"/>
                </a:lnTo>
                <a:lnTo>
                  <a:pt x="53339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705100" y="5226557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699003" y="5195315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39" h="62864">
                <a:moveTo>
                  <a:pt x="65531" y="62483"/>
                </a:moveTo>
                <a:lnTo>
                  <a:pt x="65531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2483"/>
                </a:lnTo>
                <a:lnTo>
                  <a:pt x="65531" y="62483"/>
                </a:lnTo>
                <a:close/>
              </a:path>
              <a:path w="66039" h="6286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2864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2864">
                <a:moveTo>
                  <a:pt x="59435" y="50291"/>
                </a:moveTo>
                <a:lnTo>
                  <a:pt x="6095" y="50291"/>
                </a:lnTo>
                <a:lnTo>
                  <a:pt x="13715" y="56387"/>
                </a:lnTo>
                <a:lnTo>
                  <a:pt x="13715" y="62483"/>
                </a:lnTo>
                <a:lnTo>
                  <a:pt x="53339" y="62483"/>
                </a:lnTo>
                <a:lnTo>
                  <a:pt x="53339" y="56387"/>
                </a:lnTo>
                <a:lnTo>
                  <a:pt x="59435" y="50291"/>
                </a:lnTo>
                <a:close/>
              </a:path>
              <a:path w="66039" h="62864">
                <a:moveTo>
                  <a:pt x="13715" y="62483"/>
                </a:moveTo>
                <a:lnTo>
                  <a:pt x="13715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3715" y="62483"/>
                </a:lnTo>
                <a:close/>
              </a:path>
              <a:path w="66039" h="62864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2864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2864">
                <a:moveTo>
                  <a:pt x="59435" y="62483"/>
                </a:moveTo>
                <a:lnTo>
                  <a:pt x="59435" y="50291"/>
                </a:lnTo>
                <a:lnTo>
                  <a:pt x="53339" y="56387"/>
                </a:lnTo>
                <a:lnTo>
                  <a:pt x="53339" y="62483"/>
                </a:lnTo>
                <a:lnTo>
                  <a:pt x="59435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971800" y="512521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65703" y="50932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4135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4135">
                <a:moveTo>
                  <a:pt x="59435" y="50291"/>
                </a:moveTo>
                <a:lnTo>
                  <a:pt x="6095" y="50291"/>
                </a:lnTo>
                <a:lnTo>
                  <a:pt x="13715" y="57911"/>
                </a:lnTo>
                <a:lnTo>
                  <a:pt x="13715" y="64007"/>
                </a:lnTo>
                <a:lnTo>
                  <a:pt x="53339" y="64007"/>
                </a:lnTo>
                <a:lnTo>
                  <a:pt x="53339" y="57911"/>
                </a:lnTo>
                <a:lnTo>
                  <a:pt x="59435" y="50291"/>
                </a:lnTo>
                <a:close/>
              </a:path>
              <a:path w="66039" h="64135">
                <a:moveTo>
                  <a:pt x="13715" y="64007"/>
                </a:moveTo>
                <a:lnTo>
                  <a:pt x="13715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3715" y="64007"/>
                </a:lnTo>
                <a:close/>
              </a:path>
              <a:path w="66039" h="6413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4135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0291"/>
                </a:lnTo>
                <a:lnTo>
                  <a:pt x="53339" y="57911"/>
                </a:lnTo>
                <a:lnTo>
                  <a:pt x="53339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238500" y="5036057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232403" y="5004815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39" h="62864">
                <a:moveTo>
                  <a:pt x="65531" y="62483"/>
                </a:moveTo>
                <a:lnTo>
                  <a:pt x="65531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2483"/>
                </a:lnTo>
                <a:lnTo>
                  <a:pt x="65531" y="62483"/>
                </a:lnTo>
                <a:close/>
              </a:path>
              <a:path w="66039" h="6286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2864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2864">
                <a:moveTo>
                  <a:pt x="59435" y="50291"/>
                </a:moveTo>
                <a:lnTo>
                  <a:pt x="6095" y="50291"/>
                </a:lnTo>
                <a:lnTo>
                  <a:pt x="13715" y="56387"/>
                </a:lnTo>
                <a:lnTo>
                  <a:pt x="13715" y="62483"/>
                </a:lnTo>
                <a:lnTo>
                  <a:pt x="53339" y="62483"/>
                </a:lnTo>
                <a:lnTo>
                  <a:pt x="53339" y="56387"/>
                </a:lnTo>
                <a:lnTo>
                  <a:pt x="59435" y="50291"/>
                </a:lnTo>
                <a:close/>
              </a:path>
              <a:path w="66039" h="62864">
                <a:moveTo>
                  <a:pt x="13715" y="62483"/>
                </a:moveTo>
                <a:lnTo>
                  <a:pt x="13715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3715" y="62483"/>
                </a:lnTo>
                <a:close/>
              </a:path>
              <a:path w="66039" h="62864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2864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2864">
                <a:moveTo>
                  <a:pt x="59435" y="62483"/>
                </a:moveTo>
                <a:lnTo>
                  <a:pt x="59435" y="50291"/>
                </a:lnTo>
                <a:lnTo>
                  <a:pt x="53339" y="56387"/>
                </a:lnTo>
                <a:lnTo>
                  <a:pt x="53339" y="62483"/>
                </a:lnTo>
                <a:lnTo>
                  <a:pt x="59435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505200" y="493471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499103" y="49027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4135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4135">
                <a:moveTo>
                  <a:pt x="59435" y="50291"/>
                </a:moveTo>
                <a:lnTo>
                  <a:pt x="6095" y="50291"/>
                </a:lnTo>
                <a:lnTo>
                  <a:pt x="13715" y="57911"/>
                </a:lnTo>
                <a:lnTo>
                  <a:pt x="13715" y="64007"/>
                </a:lnTo>
                <a:lnTo>
                  <a:pt x="53339" y="64007"/>
                </a:lnTo>
                <a:lnTo>
                  <a:pt x="53339" y="57911"/>
                </a:lnTo>
                <a:lnTo>
                  <a:pt x="59435" y="50291"/>
                </a:lnTo>
                <a:close/>
              </a:path>
              <a:path w="66039" h="64135">
                <a:moveTo>
                  <a:pt x="13715" y="64007"/>
                </a:moveTo>
                <a:lnTo>
                  <a:pt x="13715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3715" y="64007"/>
                </a:lnTo>
                <a:close/>
              </a:path>
              <a:path w="66039" h="6413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4135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0291"/>
                </a:lnTo>
                <a:lnTo>
                  <a:pt x="53339" y="57911"/>
                </a:lnTo>
                <a:lnTo>
                  <a:pt x="53339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771900" y="4845557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765803" y="4814315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39" h="62864">
                <a:moveTo>
                  <a:pt x="65531" y="62483"/>
                </a:moveTo>
                <a:lnTo>
                  <a:pt x="65531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2483"/>
                </a:lnTo>
                <a:lnTo>
                  <a:pt x="65531" y="62483"/>
                </a:lnTo>
                <a:close/>
              </a:path>
              <a:path w="66039" h="6286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2864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2864">
                <a:moveTo>
                  <a:pt x="59435" y="50291"/>
                </a:moveTo>
                <a:lnTo>
                  <a:pt x="6095" y="50291"/>
                </a:lnTo>
                <a:lnTo>
                  <a:pt x="13715" y="56387"/>
                </a:lnTo>
                <a:lnTo>
                  <a:pt x="13715" y="62483"/>
                </a:lnTo>
                <a:lnTo>
                  <a:pt x="53339" y="62483"/>
                </a:lnTo>
                <a:lnTo>
                  <a:pt x="53339" y="56387"/>
                </a:lnTo>
                <a:lnTo>
                  <a:pt x="59435" y="50291"/>
                </a:lnTo>
                <a:close/>
              </a:path>
              <a:path w="66039" h="62864">
                <a:moveTo>
                  <a:pt x="13715" y="62483"/>
                </a:moveTo>
                <a:lnTo>
                  <a:pt x="13715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3715" y="62483"/>
                </a:lnTo>
                <a:close/>
              </a:path>
              <a:path w="66039" h="62864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2864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2864">
                <a:moveTo>
                  <a:pt x="59435" y="62483"/>
                </a:moveTo>
                <a:lnTo>
                  <a:pt x="59435" y="50291"/>
                </a:lnTo>
                <a:lnTo>
                  <a:pt x="53339" y="56387"/>
                </a:lnTo>
                <a:lnTo>
                  <a:pt x="53339" y="62483"/>
                </a:lnTo>
                <a:lnTo>
                  <a:pt x="59435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038600" y="4680965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032503" y="46482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53339" y="13715"/>
                </a:lnTo>
                <a:lnTo>
                  <a:pt x="53339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3715" y="13715"/>
                </a:moveTo>
                <a:lnTo>
                  <a:pt x="13715" y="7619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6039" h="64135">
                <a:moveTo>
                  <a:pt x="13715" y="5181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3715" y="51815"/>
                </a:lnTo>
                <a:close/>
              </a:path>
              <a:path w="66039" h="64135">
                <a:moveTo>
                  <a:pt x="59435" y="51815"/>
                </a:moveTo>
                <a:lnTo>
                  <a:pt x="6095" y="51815"/>
                </a:lnTo>
                <a:lnTo>
                  <a:pt x="13715" y="57911"/>
                </a:lnTo>
                <a:lnTo>
                  <a:pt x="13715" y="64007"/>
                </a:lnTo>
                <a:lnTo>
                  <a:pt x="53339" y="64007"/>
                </a:lnTo>
                <a:lnTo>
                  <a:pt x="53339" y="57911"/>
                </a:lnTo>
                <a:lnTo>
                  <a:pt x="59435" y="51815"/>
                </a:lnTo>
                <a:close/>
              </a:path>
              <a:path w="66039" h="64135">
                <a:moveTo>
                  <a:pt x="13715" y="64007"/>
                </a:moveTo>
                <a:lnTo>
                  <a:pt x="13715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3715" y="64007"/>
                </a:lnTo>
                <a:close/>
              </a:path>
              <a:path w="66039" h="64135">
                <a:moveTo>
                  <a:pt x="59435" y="13715"/>
                </a:moveTo>
                <a:lnTo>
                  <a:pt x="53339" y="7619"/>
                </a:lnTo>
                <a:lnTo>
                  <a:pt x="53339" y="13715"/>
                </a:lnTo>
                <a:lnTo>
                  <a:pt x="59435" y="13715"/>
                </a:lnTo>
                <a:close/>
              </a:path>
              <a:path w="66039" h="64135">
                <a:moveTo>
                  <a:pt x="59435" y="51815"/>
                </a:moveTo>
                <a:lnTo>
                  <a:pt x="59435" y="13715"/>
                </a:lnTo>
                <a:lnTo>
                  <a:pt x="53339" y="13715"/>
                </a:lnTo>
                <a:lnTo>
                  <a:pt x="53339" y="51815"/>
                </a:lnTo>
                <a:lnTo>
                  <a:pt x="59435" y="51815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1815"/>
                </a:lnTo>
                <a:lnTo>
                  <a:pt x="53339" y="57911"/>
                </a:lnTo>
                <a:lnTo>
                  <a:pt x="53339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319015" y="45026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312920" y="44714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585715" y="43380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579620" y="43053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852415" y="41597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846320" y="41285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119115" y="39951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DD07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113020" y="39624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892807" y="5472683"/>
            <a:ext cx="53340" cy="67310"/>
          </a:xfrm>
          <a:custGeom>
            <a:avLst/>
            <a:gdLst/>
            <a:ahLst/>
            <a:cxnLst/>
            <a:rect l="l" t="t" r="r" b="b"/>
            <a:pathLst>
              <a:path w="53339" h="67310">
                <a:moveTo>
                  <a:pt x="0" y="67055"/>
                </a:moveTo>
                <a:lnTo>
                  <a:pt x="53339" y="67055"/>
                </a:lnTo>
                <a:lnTo>
                  <a:pt x="5333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007F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886711" y="5466588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39" h="79375">
                <a:moveTo>
                  <a:pt x="12191" y="67055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67055"/>
                </a:lnTo>
                <a:lnTo>
                  <a:pt x="12191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2191" y="73151"/>
                </a:lnTo>
                <a:lnTo>
                  <a:pt x="12191" y="79247"/>
                </a:lnTo>
                <a:lnTo>
                  <a:pt x="51815" y="79247"/>
                </a:lnTo>
                <a:lnTo>
                  <a:pt x="51815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2191" y="79247"/>
                </a:moveTo>
                <a:lnTo>
                  <a:pt x="12191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2191" y="79247"/>
                </a:lnTo>
                <a:close/>
              </a:path>
              <a:path w="66039" h="7937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1815" y="73151"/>
                </a:lnTo>
                <a:lnTo>
                  <a:pt x="51815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186177" y="54467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153411" y="5440679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6095"/>
                </a:lnTo>
                <a:lnTo>
                  <a:pt x="59435" y="13715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39" h="79375">
                <a:moveTo>
                  <a:pt x="12191" y="6705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67055"/>
                </a:lnTo>
                <a:lnTo>
                  <a:pt x="12191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2191" y="73151"/>
                </a:lnTo>
                <a:lnTo>
                  <a:pt x="12191" y="79247"/>
                </a:lnTo>
                <a:lnTo>
                  <a:pt x="51815" y="79247"/>
                </a:lnTo>
                <a:lnTo>
                  <a:pt x="51815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2191" y="79247"/>
                </a:moveTo>
                <a:lnTo>
                  <a:pt x="12191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2191" y="79247"/>
                </a:lnTo>
                <a:close/>
              </a:path>
              <a:path w="66039" h="79375">
                <a:moveTo>
                  <a:pt x="59435" y="13715"/>
                </a:moveTo>
                <a:lnTo>
                  <a:pt x="51815" y="6095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1815" y="73151"/>
                </a:lnTo>
                <a:lnTo>
                  <a:pt x="51815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465069" y="54086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432303" y="5402579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53339" y="13715"/>
                </a:lnTo>
                <a:lnTo>
                  <a:pt x="53339" y="6095"/>
                </a:lnTo>
                <a:lnTo>
                  <a:pt x="59435" y="13715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6039" h="79375">
                <a:moveTo>
                  <a:pt x="13715" y="6705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67055"/>
                </a:lnTo>
                <a:lnTo>
                  <a:pt x="13715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3715" y="73151"/>
                </a:lnTo>
                <a:lnTo>
                  <a:pt x="13715" y="79247"/>
                </a:lnTo>
                <a:lnTo>
                  <a:pt x="53339" y="79247"/>
                </a:lnTo>
                <a:lnTo>
                  <a:pt x="53339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3715" y="79247"/>
                </a:moveTo>
                <a:lnTo>
                  <a:pt x="13715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3715" y="79247"/>
                </a:lnTo>
                <a:close/>
              </a:path>
              <a:path w="66039" h="79375">
                <a:moveTo>
                  <a:pt x="59435" y="13715"/>
                </a:moveTo>
                <a:lnTo>
                  <a:pt x="53339" y="6095"/>
                </a:lnTo>
                <a:lnTo>
                  <a:pt x="53339" y="13715"/>
                </a:lnTo>
                <a:lnTo>
                  <a:pt x="59435" y="13715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3715"/>
                </a:lnTo>
                <a:lnTo>
                  <a:pt x="53339" y="13715"/>
                </a:lnTo>
                <a:lnTo>
                  <a:pt x="53339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3339" y="73151"/>
                </a:lnTo>
                <a:lnTo>
                  <a:pt x="53339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31769" y="538429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699003" y="5378195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79375">
                <a:moveTo>
                  <a:pt x="13715" y="6553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65531"/>
                </a:lnTo>
                <a:lnTo>
                  <a:pt x="13715" y="65531"/>
                </a:lnTo>
                <a:close/>
              </a:path>
              <a:path w="66039" h="79375">
                <a:moveTo>
                  <a:pt x="59435" y="65531"/>
                </a:moveTo>
                <a:lnTo>
                  <a:pt x="6095" y="65531"/>
                </a:lnTo>
                <a:lnTo>
                  <a:pt x="13715" y="73151"/>
                </a:lnTo>
                <a:lnTo>
                  <a:pt x="13715" y="79247"/>
                </a:lnTo>
                <a:lnTo>
                  <a:pt x="53339" y="79247"/>
                </a:lnTo>
                <a:lnTo>
                  <a:pt x="53339" y="73151"/>
                </a:lnTo>
                <a:lnTo>
                  <a:pt x="59435" y="65531"/>
                </a:lnTo>
                <a:close/>
              </a:path>
              <a:path w="66039" h="79375">
                <a:moveTo>
                  <a:pt x="13715" y="79247"/>
                </a:moveTo>
                <a:lnTo>
                  <a:pt x="13715" y="73151"/>
                </a:lnTo>
                <a:lnTo>
                  <a:pt x="6095" y="65531"/>
                </a:lnTo>
                <a:lnTo>
                  <a:pt x="6095" y="79247"/>
                </a:lnTo>
                <a:lnTo>
                  <a:pt x="13715" y="79247"/>
                </a:lnTo>
                <a:close/>
              </a:path>
              <a:path w="66039" h="7937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79375">
                <a:moveTo>
                  <a:pt x="59435" y="6553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65531"/>
                </a:lnTo>
                <a:lnTo>
                  <a:pt x="59435" y="65531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5531"/>
                </a:lnTo>
                <a:lnTo>
                  <a:pt x="53339" y="73151"/>
                </a:lnTo>
                <a:lnTo>
                  <a:pt x="53339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998469" y="5358383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965703" y="5352288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79375">
                <a:moveTo>
                  <a:pt x="13715" y="67055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67055"/>
                </a:lnTo>
                <a:lnTo>
                  <a:pt x="13715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3715" y="73151"/>
                </a:lnTo>
                <a:lnTo>
                  <a:pt x="13715" y="79247"/>
                </a:lnTo>
                <a:lnTo>
                  <a:pt x="53339" y="79247"/>
                </a:lnTo>
                <a:lnTo>
                  <a:pt x="53339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3715" y="79247"/>
                </a:moveTo>
                <a:lnTo>
                  <a:pt x="13715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3715" y="79247"/>
                </a:lnTo>
                <a:close/>
              </a:path>
              <a:path w="66039" h="7937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3339" y="73151"/>
                </a:lnTo>
                <a:lnTo>
                  <a:pt x="53339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265170" y="53324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232403" y="5326379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53339" y="13715"/>
                </a:lnTo>
                <a:lnTo>
                  <a:pt x="53339" y="6095"/>
                </a:lnTo>
                <a:lnTo>
                  <a:pt x="59435" y="13715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6039" h="79375">
                <a:moveTo>
                  <a:pt x="13715" y="6705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67055"/>
                </a:lnTo>
                <a:lnTo>
                  <a:pt x="13715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3715" y="73151"/>
                </a:lnTo>
                <a:lnTo>
                  <a:pt x="13715" y="79247"/>
                </a:lnTo>
                <a:lnTo>
                  <a:pt x="53339" y="79247"/>
                </a:lnTo>
                <a:lnTo>
                  <a:pt x="53339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3715" y="79247"/>
                </a:moveTo>
                <a:lnTo>
                  <a:pt x="13715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3715" y="79247"/>
                </a:lnTo>
                <a:close/>
              </a:path>
              <a:path w="66039" h="79375">
                <a:moveTo>
                  <a:pt x="59435" y="13715"/>
                </a:moveTo>
                <a:lnTo>
                  <a:pt x="53339" y="6095"/>
                </a:lnTo>
                <a:lnTo>
                  <a:pt x="53339" y="13715"/>
                </a:lnTo>
                <a:lnTo>
                  <a:pt x="59435" y="13715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3715"/>
                </a:lnTo>
                <a:lnTo>
                  <a:pt x="53339" y="13715"/>
                </a:lnTo>
                <a:lnTo>
                  <a:pt x="53339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3339" y="73151"/>
                </a:lnTo>
                <a:lnTo>
                  <a:pt x="53339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531870" y="52943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53339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499103" y="5288279"/>
            <a:ext cx="66040" cy="79375"/>
          </a:xfrm>
          <a:custGeom>
            <a:avLst/>
            <a:gdLst/>
            <a:ahLst/>
            <a:cxnLst/>
            <a:rect l="l" t="t" r="r" b="b"/>
            <a:pathLst>
              <a:path w="66039" h="79375">
                <a:moveTo>
                  <a:pt x="65531" y="79247"/>
                </a:moveTo>
                <a:lnTo>
                  <a:pt x="65531" y="0"/>
                </a:lnTo>
                <a:lnTo>
                  <a:pt x="0" y="0"/>
                </a:lnTo>
                <a:lnTo>
                  <a:pt x="0" y="79247"/>
                </a:lnTo>
                <a:lnTo>
                  <a:pt x="6095" y="79247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53339" y="13715"/>
                </a:lnTo>
                <a:lnTo>
                  <a:pt x="53339" y="6095"/>
                </a:lnTo>
                <a:lnTo>
                  <a:pt x="59435" y="13715"/>
                </a:lnTo>
                <a:lnTo>
                  <a:pt x="59435" y="79247"/>
                </a:lnTo>
                <a:lnTo>
                  <a:pt x="65531" y="79247"/>
                </a:lnTo>
                <a:close/>
              </a:path>
              <a:path w="66039" h="7937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6039" h="79375">
                <a:moveTo>
                  <a:pt x="13715" y="6705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67055"/>
                </a:lnTo>
                <a:lnTo>
                  <a:pt x="13715" y="67055"/>
                </a:lnTo>
                <a:close/>
              </a:path>
              <a:path w="66039" h="79375">
                <a:moveTo>
                  <a:pt x="59435" y="67055"/>
                </a:moveTo>
                <a:lnTo>
                  <a:pt x="6095" y="67055"/>
                </a:lnTo>
                <a:lnTo>
                  <a:pt x="13715" y="73151"/>
                </a:lnTo>
                <a:lnTo>
                  <a:pt x="13715" y="79247"/>
                </a:lnTo>
                <a:lnTo>
                  <a:pt x="53339" y="79247"/>
                </a:lnTo>
                <a:lnTo>
                  <a:pt x="53339" y="73151"/>
                </a:lnTo>
                <a:lnTo>
                  <a:pt x="59435" y="67055"/>
                </a:lnTo>
                <a:close/>
              </a:path>
              <a:path w="66039" h="79375">
                <a:moveTo>
                  <a:pt x="13715" y="79247"/>
                </a:moveTo>
                <a:lnTo>
                  <a:pt x="13715" y="73151"/>
                </a:lnTo>
                <a:lnTo>
                  <a:pt x="6095" y="67055"/>
                </a:lnTo>
                <a:lnTo>
                  <a:pt x="6095" y="79247"/>
                </a:lnTo>
                <a:lnTo>
                  <a:pt x="13715" y="79247"/>
                </a:lnTo>
                <a:close/>
              </a:path>
              <a:path w="66039" h="79375">
                <a:moveTo>
                  <a:pt x="59435" y="13715"/>
                </a:moveTo>
                <a:lnTo>
                  <a:pt x="53339" y="6095"/>
                </a:lnTo>
                <a:lnTo>
                  <a:pt x="53339" y="13715"/>
                </a:lnTo>
                <a:lnTo>
                  <a:pt x="59435" y="13715"/>
                </a:lnTo>
                <a:close/>
              </a:path>
              <a:path w="66039" h="79375">
                <a:moveTo>
                  <a:pt x="59435" y="67055"/>
                </a:moveTo>
                <a:lnTo>
                  <a:pt x="59435" y="13715"/>
                </a:lnTo>
                <a:lnTo>
                  <a:pt x="53339" y="13715"/>
                </a:lnTo>
                <a:lnTo>
                  <a:pt x="53339" y="67055"/>
                </a:lnTo>
                <a:lnTo>
                  <a:pt x="59435" y="67055"/>
                </a:lnTo>
                <a:close/>
              </a:path>
              <a:path w="66039" h="79375">
                <a:moveTo>
                  <a:pt x="59435" y="79247"/>
                </a:moveTo>
                <a:lnTo>
                  <a:pt x="59435" y="67055"/>
                </a:lnTo>
                <a:lnTo>
                  <a:pt x="53339" y="73151"/>
                </a:lnTo>
                <a:lnTo>
                  <a:pt x="53339" y="79247"/>
                </a:lnTo>
                <a:lnTo>
                  <a:pt x="59435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771900" y="5302757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765803" y="5271515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39" h="62864">
                <a:moveTo>
                  <a:pt x="65531" y="62483"/>
                </a:moveTo>
                <a:lnTo>
                  <a:pt x="65531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2483"/>
                </a:lnTo>
                <a:lnTo>
                  <a:pt x="65531" y="62483"/>
                </a:lnTo>
                <a:close/>
              </a:path>
              <a:path w="66039" h="6286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2864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2864">
                <a:moveTo>
                  <a:pt x="59435" y="50291"/>
                </a:moveTo>
                <a:lnTo>
                  <a:pt x="6095" y="50291"/>
                </a:lnTo>
                <a:lnTo>
                  <a:pt x="13715" y="56387"/>
                </a:lnTo>
                <a:lnTo>
                  <a:pt x="13715" y="62483"/>
                </a:lnTo>
                <a:lnTo>
                  <a:pt x="53339" y="62483"/>
                </a:lnTo>
                <a:lnTo>
                  <a:pt x="53339" y="56387"/>
                </a:lnTo>
                <a:lnTo>
                  <a:pt x="59435" y="50291"/>
                </a:lnTo>
                <a:close/>
              </a:path>
              <a:path w="66039" h="62864">
                <a:moveTo>
                  <a:pt x="13715" y="62483"/>
                </a:moveTo>
                <a:lnTo>
                  <a:pt x="13715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3715" y="62483"/>
                </a:lnTo>
                <a:close/>
              </a:path>
              <a:path w="66039" h="62864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2864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2864">
                <a:moveTo>
                  <a:pt x="59435" y="62483"/>
                </a:moveTo>
                <a:lnTo>
                  <a:pt x="59435" y="50291"/>
                </a:lnTo>
                <a:lnTo>
                  <a:pt x="53339" y="56387"/>
                </a:lnTo>
                <a:lnTo>
                  <a:pt x="53339" y="62483"/>
                </a:lnTo>
                <a:lnTo>
                  <a:pt x="59435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038600" y="527761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032503" y="52456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53339" y="12191"/>
                </a:lnTo>
                <a:lnTo>
                  <a:pt x="53339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66039" h="64135">
                <a:moveTo>
                  <a:pt x="13715" y="50291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3715" y="50291"/>
                </a:lnTo>
                <a:close/>
              </a:path>
              <a:path w="66039" h="64135">
                <a:moveTo>
                  <a:pt x="59435" y="50291"/>
                </a:moveTo>
                <a:lnTo>
                  <a:pt x="6095" y="50291"/>
                </a:lnTo>
                <a:lnTo>
                  <a:pt x="13715" y="57911"/>
                </a:lnTo>
                <a:lnTo>
                  <a:pt x="13715" y="64007"/>
                </a:lnTo>
                <a:lnTo>
                  <a:pt x="53339" y="64007"/>
                </a:lnTo>
                <a:lnTo>
                  <a:pt x="53339" y="57911"/>
                </a:lnTo>
                <a:lnTo>
                  <a:pt x="59435" y="50291"/>
                </a:lnTo>
                <a:close/>
              </a:path>
              <a:path w="66039" h="64135">
                <a:moveTo>
                  <a:pt x="13715" y="64007"/>
                </a:moveTo>
                <a:lnTo>
                  <a:pt x="13715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3715" y="64007"/>
                </a:lnTo>
                <a:close/>
              </a:path>
              <a:path w="66039" h="64135">
                <a:moveTo>
                  <a:pt x="59435" y="12191"/>
                </a:moveTo>
                <a:lnTo>
                  <a:pt x="53339" y="6095"/>
                </a:lnTo>
                <a:lnTo>
                  <a:pt x="53339" y="12191"/>
                </a:lnTo>
                <a:lnTo>
                  <a:pt x="59435" y="12191"/>
                </a:lnTo>
                <a:close/>
              </a:path>
              <a:path w="66039" h="64135">
                <a:moveTo>
                  <a:pt x="59435" y="50291"/>
                </a:moveTo>
                <a:lnTo>
                  <a:pt x="59435" y="12191"/>
                </a:lnTo>
                <a:lnTo>
                  <a:pt x="53339" y="12191"/>
                </a:lnTo>
                <a:lnTo>
                  <a:pt x="53339" y="50291"/>
                </a:lnTo>
                <a:lnTo>
                  <a:pt x="59435" y="50291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0291"/>
                </a:lnTo>
                <a:lnTo>
                  <a:pt x="53339" y="57911"/>
                </a:lnTo>
                <a:lnTo>
                  <a:pt x="53339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319015" y="52524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312920" y="52197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585715" y="52143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579620" y="51816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852415" y="51884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846320" y="51572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119115" y="5163311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1815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113020" y="513130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4135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4135">
                <a:moveTo>
                  <a:pt x="57911" y="50291"/>
                </a:moveTo>
                <a:lnTo>
                  <a:pt x="6095" y="50291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0291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4135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0291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85815" y="51381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379719" y="51054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652515" y="510006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646419" y="50673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64007"/>
                </a:move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7911" y="13715"/>
                </a:lnTo>
                <a:lnTo>
                  <a:pt x="57911" y="64007"/>
                </a:lnTo>
                <a:lnTo>
                  <a:pt x="64007" y="64007"/>
                </a:lnTo>
                <a:close/>
              </a:path>
              <a:path w="64135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4135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4135" h="64135">
                <a:moveTo>
                  <a:pt x="57911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7911" y="51815"/>
                </a:lnTo>
                <a:close/>
              </a:path>
              <a:path w="64135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4135" h="64135">
                <a:moveTo>
                  <a:pt x="57911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7911" y="13715"/>
                </a:lnTo>
                <a:close/>
              </a:path>
              <a:path w="64135" h="64135">
                <a:moveTo>
                  <a:pt x="57911" y="51815"/>
                </a:moveTo>
                <a:lnTo>
                  <a:pt x="57911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7911" y="51815"/>
                </a:lnTo>
                <a:close/>
              </a:path>
              <a:path w="64135" h="64135">
                <a:moveTo>
                  <a:pt x="57911" y="64007"/>
                </a:moveTo>
                <a:lnTo>
                  <a:pt x="57911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79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19215" y="50741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913119" y="5042915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7" y="62483"/>
                </a:moveTo>
                <a:lnTo>
                  <a:pt x="64007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7911" y="12191"/>
                </a:lnTo>
                <a:lnTo>
                  <a:pt x="57911" y="62483"/>
                </a:lnTo>
                <a:lnTo>
                  <a:pt x="64007" y="62483"/>
                </a:lnTo>
                <a:close/>
              </a:path>
              <a:path w="64135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4135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4135" h="62864">
                <a:moveTo>
                  <a:pt x="57911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7911" y="50291"/>
                </a:lnTo>
                <a:close/>
              </a:path>
              <a:path w="64135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4135" h="62864">
                <a:moveTo>
                  <a:pt x="57911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7911" y="12191"/>
                </a:lnTo>
                <a:close/>
              </a:path>
              <a:path w="64135" h="62864">
                <a:moveTo>
                  <a:pt x="57911" y="50291"/>
                </a:moveTo>
                <a:lnTo>
                  <a:pt x="57911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7911" y="50291"/>
                </a:lnTo>
                <a:close/>
              </a:path>
              <a:path w="64135" h="62864">
                <a:moveTo>
                  <a:pt x="57911" y="62483"/>
                </a:moveTo>
                <a:lnTo>
                  <a:pt x="57911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791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6198107" y="504901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6192011" y="50170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39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39" h="641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39" h="64135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6039" h="64135">
                <a:moveTo>
                  <a:pt x="59435" y="50291"/>
                </a:moveTo>
                <a:lnTo>
                  <a:pt x="6095" y="50291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0291"/>
                </a:lnTo>
                <a:close/>
              </a:path>
              <a:path w="66039" h="64135">
                <a:moveTo>
                  <a:pt x="12191" y="64007"/>
                </a:moveTo>
                <a:lnTo>
                  <a:pt x="12191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39" h="6413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39" h="64135">
                <a:moveTo>
                  <a:pt x="59435" y="50291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9435" y="50291"/>
                </a:lnTo>
                <a:close/>
              </a:path>
              <a:path w="66039" h="64135">
                <a:moveTo>
                  <a:pt x="59435" y="64007"/>
                </a:moveTo>
                <a:lnTo>
                  <a:pt x="59435" y="50291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464807" y="50238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458711" y="49911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40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6040" h="64135">
                <a:moveTo>
                  <a:pt x="59435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1815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40" h="64135">
                <a:moveTo>
                  <a:pt x="59435" y="5181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9435" y="51815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731507" y="49857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725411" y="4953000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51815" y="13715"/>
                </a:lnTo>
                <a:lnTo>
                  <a:pt x="51815" y="7619"/>
                </a:lnTo>
                <a:lnTo>
                  <a:pt x="59435" y="13715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66040" h="64135">
                <a:moveTo>
                  <a:pt x="12191" y="5181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"/>
                </a:lnTo>
                <a:lnTo>
                  <a:pt x="12191" y="51815"/>
                </a:lnTo>
                <a:close/>
              </a:path>
              <a:path w="66040" h="64135">
                <a:moveTo>
                  <a:pt x="59435" y="51815"/>
                </a:moveTo>
                <a:lnTo>
                  <a:pt x="6095" y="51815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1815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1815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3715"/>
                </a:moveTo>
                <a:lnTo>
                  <a:pt x="51815" y="7619"/>
                </a:lnTo>
                <a:lnTo>
                  <a:pt x="51815" y="13715"/>
                </a:lnTo>
                <a:lnTo>
                  <a:pt x="59435" y="13715"/>
                </a:lnTo>
                <a:close/>
              </a:path>
              <a:path w="66040" h="64135">
                <a:moveTo>
                  <a:pt x="59435" y="51815"/>
                </a:moveTo>
                <a:lnTo>
                  <a:pt x="59435" y="13715"/>
                </a:lnTo>
                <a:lnTo>
                  <a:pt x="51815" y="13715"/>
                </a:lnTo>
                <a:lnTo>
                  <a:pt x="51815" y="51815"/>
                </a:lnTo>
                <a:lnTo>
                  <a:pt x="59435" y="51815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1815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998207" y="495985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0291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992111" y="4928615"/>
            <a:ext cx="66040" cy="62865"/>
          </a:xfrm>
          <a:custGeom>
            <a:avLst/>
            <a:gdLst/>
            <a:ahLst/>
            <a:cxnLst/>
            <a:rect l="l" t="t" r="r" b="b"/>
            <a:pathLst>
              <a:path w="66040" h="62864">
                <a:moveTo>
                  <a:pt x="65531" y="62483"/>
                </a:moveTo>
                <a:lnTo>
                  <a:pt x="65531" y="0"/>
                </a:lnTo>
                <a:lnTo>
                  <a:pt x="0" y="0"/>
                </a:lnTo>
                <a:lnTo>
                  <a:pt x="0" y="62483"/>
                </a:lnTo>
                <a:lnTo>
                  <a:pt x="6095" y="624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62483"/>
                </a:lnTo>
                <a:lnTo>
                  <a:pt x="65531" y="62483"/>
                </a:lnTo>
                <a:close/>
              </a:path>
              <a:path w="66040" h="628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40" h="62864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6040" h="62864">
                <a:moveTo>
                  <a:pt x="59435" y="50291"/>
                </a:moveTo>
                <a:lnTo>
                  <a:pt x="6095" y="50291"/>
                </a:lnTo>
                <a:lnTo>
                  <a:pt x="12191" y="56387"/>
                </a:lnTo>
                <a:lnTo>
                  <a:pt x="12191" y="62483"/>
                </a:lnTo>
                <a:lnTo>
                  <a:pt x="51815" y="62483"/>
                </a:lnTo>
                <a:lnTo>
                  <a:pt x="51815" y="56387"/>
                </a:lnTo>
                <a:lnTo>
                  <a:pt x="59435" y="50291"/>
                </a:lnTo>
                <a:close/>
              </a:path>
              <a:path w="66040" h="62864">
                <a:moveTo>
                  <a:pt x="12191" y="62483"/>
                </a:moveTo>
                <a:lnTo>
                  <a:pt x="12191" y="56387"/>
                </a:lnTo>
                <a:lnTo>
                  <a:pt x="6095" y="50291"/>
                </a:lnTo>
                <a:lnTo>
                  <a:pt x="6095" y="62483"/>
                </a:lnTo>
                <a:lnTo>
                  <a:pt x="12191" y="62483"/>
                </a:lnTo>
                <a:close/>
              </a:path>
              <a:path w="66040" h="62864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40" h="62864">
                <a:moveTo>
                  <a:pt x="59435" y="50291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9435" y="50291"/>
                </a:lnTo>
                <a:close/>
              </a:path>
              <a:path w="66040" h="62864">
                <a:moveTo>
                  <a:pt x="59435" y="62483"/>
                </a:moveTo>
                <a:lnTo>
                  <a:pt x="59435" y="50291"/>
                </a:lnTo>
                <a:lnTo>
                  <a:pt x="51815" y="56387"/>
                </a:lnTo>
                <a:lnTo>
                  <a:pt x="51815" y="62483"/>
                </a:lnTo>
                <a:lnTo>
                  <a:pt x="59435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264907" y="4934711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51815">
            <a:solidFill>
              <a:srgbClr val="007F1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258811" y="4902707"/>
            <a:ext cx="66040" cy="64135"/>
          </a:xfrm>
          <a:custGeom>
            <a:avLst/>
            <a:gdLst/>
            <a:ahLst/>
            <a:cxnLst/>
            <a:rect l="l" t="t" r="r" b="b"/>
            <a:pathLst>
              <a:path w="66040" h="64135">
                <a:moveTo>
                  <a:pt x="65531" y="64007"/>
                </a:moveTo>
                <a:lnTo>
                  <a:pt x="65531" y="0"/>
                </a:lnTo>
                <a:lnTo>
                  <a:pt x="0" y="0"/>
                </a:lnTo>
                <a:lnTo>
                  <a:pt x="0" y="64007"/>
                </a:lnTo>
                <a:lnTo>
                  <a:pt x="6095" y="6400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51815" y="12191"/>
                </a:lnTo>
                <a:lnTo>
                  <a:pt x="51815" y="6095"/>
                </a:lnTo>
                <a:lnTo>
                  <a:pt x="59435" y="12191"/>
                </a:lnTo>
                <a:lnTo>
                  <a:pt x="59435" y="64007"/>
                </a:lnTo>
                <a:lnTo>
                  <a:pt x="65531" y="64007"/>
                </a:lnTo>
                <a:close/>
              </a:path>
              <a:path w="66040" h="6413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6040" h="64135">
                <a:moveTo>
                  <a:pt x="12191" y="502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291"/>
                </a:lnTo>
                <a:lnTo>
                  <a:pt x="12191" y="50291"/>
                </a:lnTo>
                <a:close/>
              </a:path>
              <a:path w="66040" h="64135">
                <a:moveTo>
                  <a:pt x="59435" y="50291"/>
                </a:moveTo>
                <a:lnTo>
                  <a:pt x="6095" y="50291"/>
                </a:lnTo>
                <a:lnTo>
                  <a:pt x="12191" y="57911"/>
                </a:lnTo>
                <a:lnTo>
                  <a:pt x="12191" y="64007"/>
                </a:lnTo>
                <a:lnTo>
                  <a:pt x="51815" y="64007"/>
                </a:lnTo>
                <a:lnTo>
                  <a:pt x="51815" y="57911"/>
                </a:lnTo>
                <a:lnTo>
                  <a:pt x="59435" y="50291"/>
                </a:lnTo>
                <a:close/>
              </a:path>
              <a:path w="66040" h="64135">
                <a:moveTo>
                  <a:pt x="12191" y="64007"/>
                </a:moveTo>
                <a:lnTo>
                  <a:pt x="12191" y="57911"/>
                </a:lnTo>
                <a:lnTo>
                  <a:pt x="6095" y="50291"/>
                </a:lnTo>
                <a:lnTo>
                  <a:pt x="6095" y="64007"/>
                </a:lnTo>
                <a:lnTo>
                  <a:pt x="12191" y="64007"/>
                </a:lnTo>
                <a:close/>
              </a:path>
              <a:path w="66040" h="64135">
                <a:moveTo>
                  <a:pt x="59435" y="12191"/>
                </a:moveTo>
                <a:lnTo>
                  <a:pt x="51815" y="6095"/>
                </a:lnTo>
                <a:lnTo>
                  <a:pt x="51815" y="12191"/>
                </a:lnTo>
                <a:lnTo>
                  <a:pt x="59435" y="12191"/>
                </a:lnTo>
                <a:close/>
              </a:path>
              <a:path w="66040" h="64135">
                <a:moveTo>
                  <a:pt x="59435" y="50291"/>
                </a:moveTo>
                <a:lnTo>
                  <a:pt x="59435" y="12191"/>
                </a:lnTo>
                <a:lnTo>
                  <a:pt x="51815" y="12191"/>
                </a:lnTo>
                <a:lnTo>
                  <a:pt x="51815" y="50291"/>
                </a:lnTo>
                <a:lnTo>
                  <a:pt x="59435" y="50291"/>
                </a:lnTo>
                <a:close/>
              </a:path>
              <a:path w="66040" h="64135">
                <a:moveTo>
                  <a:pt x="59435" y="64007"/>
                </a:moveTo>
                <a:lnTo>
                  <a:pt x="59435" y="50291"/>
                </a:lnTo>
                <a:lnTo>
                  <a:pt x="51815" y="57911"/>
                </a:lnTo>
                <a:lnTo>
                  <a:pt x="51815" y="64007"/>
                </a:lnTo>
                <a:lnTo>
                  <a:pt x="59435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/>
          <p:nvPr/>
        </p:nvSpPr>
        <p:spPr>
          <a:xfrm>
            <a:off x="1371091" y="4330698"/>
            <a:ext cx="421005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5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7268968" y="5074409"/>
            <a:ext cx="40322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D</a:t>
            </a:r>
            <a:r>
              <a:rPr dirty="0" sz="1000" spc="-10">
                <a:latin typeface="Times New Roman"/>
                <a:cs typeface="Times New Roman"/>
              </a:rPr>
              <a:t>R</a:t>
            </a:r>
            <a:r>
              <a:rPr dirty="0" sz="1000" spc="-20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976268" y="5569099"/>
            <a:ext cx="5626100" cy="5340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0"/>
              </a:lnSpc>
              <a:spcBef>
                <a:spcPts val="240"/>
              </a:spcBef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35"/>
              </a:spcBef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198</a:t>
            </a:r>
            <a:r>
              <a:rPr dirty="0" sz="180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5"/>
              </a:spcBef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35"/>
              </a:spcBef>
            </a:pPr>
            <a:r>
              <a:rPr dirty="0" sz="1800" spc="-5">
                <a:latin typeface="Arial"/>
                <a:cs typeface="Arial"/>
              </a:rPr>
              <a:t>199</a:t>
            </a:r>
            <a:r>
              <a:rPr dirty="0" sz="180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200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6483095" y="3886199"/>
            <a:ext cx="76200" cy="1130935"/>
          </a:xfrm>
          <a:custGeom>
            <a:avLst/>
            <a:gdLst/>
            <a:ahLst/>
            <a:cxnLst/>
            <a:rect l="l" t="t" r="r" b="b"/>
            <a:pathLst>
              <a:path w="76200" h="1130935">
                <a:moveTo>
                  <a:pt x="76199" y="1054608"/>
                </a:moveTo>
                <a:lnTo>
                  <a:pt x="0" y="1054608"/>
                </a:lnTo>
                <a:lnTo>
                  <a:pt x="24383" y="1103376"/>
                </a:lnTo>
                <a:lnTo>
                  <a:pt x="24383" y="1066800"/>
                </a:lnTo>
                <a:lnTo>
                  <a:pt x="50291" y="1066800"/>
                </a:lnTo>
                <a:lnTo>
                  <a:pt x="50291" y="1106424"/>
                </a:lnTo>
                <a:lnTo>
                  <a:pt x="76199" y="1054608"/>
                </a:lnTo>
                <a:close/>
              </a:path>
              <a:path w="76200" h="1130935">
                <a:moveTo>
                  <a:pt x="50291" y="1054608"/>
                </a:moveTo>
                <a:lnTo>
                  <a:pt x="50291" y="0"/>
                </a:lnTo>
                <a:lnTo>
                  <a:pt x="24383" y="0"/>
                </a:lnTo>
                <a:lnTo>
                  <a:pt x="24383" y="1054608"/>
                </a:lnTo>
                <a:lnTo>
                  <a:pt x="50291" y="1054608"/>
                </a:lnTo>
                <a:close/>
              </a:path>
              <a:path w="76200" h="1130935">
                <a:moveTo>
                  <a:pt x="50291" y="1106424"/>
                </a:moveTo>
                <a:lnTo>
                  <a:pt x="50291" y="1066800"/>
                </a:lnTo>
                <a:lnTo>
                  <a:pt x="24383" y="1066800"/>
                </a:lnTo>
                <a:lnTo>
                  <a:pt x="24383" y="1103376"/>
                </a:lnTo>
                <a:lnTo>
                  <a:pt x="38099" y="1130808"/>
                </a:lnTo>
                <a:lnTo>
                  <a:pt x="50291" y="1106424"/>
                </a:lnTo>
                <a:close/>
              </a:path>
            </a:pathLst>
          </a:custGeom>
          <a:solidFill>
            <a:srgbClr val="FC00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 txBox="1"/>
          <p:nvPr/>
        </p:nvSpPr>
        <p:spPr>
          <a:xfrm>
            <a:off x="6584693" y="3814570"/>
            <a:ext cx="2370455" cy="1205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Performance Gap:  (grows </a:t>
            </a:r>
            <a:r>
              <a:rPr dirty="0" sz="2400">
                <a:latin typeface="Times New Roman"/>
                <a:cs typeface="Times New Roman"/>
              </a:rPr>
              <a:t>50% /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year)</a:t>
            </a:r>
            <a:endParaRPr sz="2400">
              <a:latin typeface="Times New Roman"/>
              <a:cs typeface="Times New Roman"/>
            </a:endParaRPr>
          </a:p>
          <a:p>
            <a:pPr marL="1412875">
              <a:lnSpc>
                <a:spcPct val="100000"/>
              </a:lnSpc>
              <a:spcBef>
                <a:spcPts val="645"/>
              </a:spcBef>
            </a:pPr>
            <a:r>
              <a:rPr dirty="0" sz="2400" spc="-5">
                <a:latin typeface="Times New Roman"/>
                <a:cs typeface="Times New Roman"/>
              </a:rPr>
              <a:t>DRAM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2" name="object 3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43" name="object 3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44" name="object 3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40" name="object 340"/>
          <p:cNvSpPr txBox="1"/>
          <p:nvPr/>
        </p:nvSpPr>
        <p:spPr>
          <a:xfrm>
            <a:off x="763204" y="3331259"/>
            <a:ext cx="330200" cy="1581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405"/>
              </a:lnSpc>
            </a:pP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nc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613407" y="5295389"/>
            <a:ext cx="3729990" cy="134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9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ct val="100000"/>
              </a:lnSpc>
            </a:pPr>
            <a:r>
              <a:rPr dirty="0"/>
              <a:t>Handling </a:t>
            </a:r>
            <a:r>
              <a:rPr dirty="0" spc="-5"/>
              <a:t>Memory</a:t>
            </a:r>
            <a:r>
              <a:rPr dirty="0" spc="-90"/>
              <a:t> </a:t>
            </a:r>
            <a:r>
              <a:rPr dirty="0" spc="-5"/>
              <a:t>Latency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9" y="1257299"/>
            <a:ext cx="7757795" cy="5115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Bandwidth has improved more than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latency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23% per </a:t>
            </a:r>
            <a:r>
              <a:rPr dirty="0" sz="2000" spc="-5">
                <a:latin typeface="Arial"/>
                <a:cs typeface="Arial"/>
              </a:rPr>
              <a:t>year vs </a:t>
            </a:r>
            <a:r>
              <a:rPr dirty="0" sz="2000">
                <a:latin typeface="Arial"/>
                <a:cs typeface="Arial"/>
              </a:rPr>
              <a:t>7% per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year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Approach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address the memory latency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lvl="1" marL="756285" marR="27622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Eliminate </a:t>
            </a:r>
            <a:r>
              <a:rPr dirty="0" sz="2000">
                <a:latin typeface="Arial"/>
                <a:cs typeface="Arial"/>
              </a:rPr>
              <a:t>memory operations by saving </a:t>
            </a:r>
            <a:r>
              <a:rPr dirty="0" sz="2000" spc="-5">
                <a:latin typeface="Arial"/>
                <a:cs typeface="Arial"/>
              </a:rPr>
              <a:t>values in </a:t>
            </a:r>
            <a:r>
              <a:rPr dirty="0" sz="2000">
                <a:latin typeface="Arial"/>
                <a:cs typeface="Arial"/>
              </a:rPr>
              <a:t>small,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fast  </a:t>
            </a:r>
            <a:r>
              <a:rPr dirty="0" sz="2000">
                <a:latin typeface="Arial"/>
                <a:cs typeface="Arial"/>
              </a:rPr>
              <a:t>memory (cache) and reusing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Which locality is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needed?</a:t>
            </a:r>
            <a:endParaRPr sz="1800">
              <a:latin typeface="Arial"/>
              <a:cs typeface="Arial"/>
            </a:endParaRPr>
          </a:p>
          <a:p>
            <a:pPr lvl="1" marL="756285" marR="9842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Take </a:t>
            </a:r>
            <a:r>
              <a:rPr dirty="0" sz="2000" spc="-5">
                <a:latin typeface="Arial"/>
                <a:cs typeface="Arial"/>
              </a:rPr>
              <a:t>advantage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better </a:t>
            </a:r>
            <a:r>
              <a:rPr dirty="0" sz="2000">
                <a:latin typeface="Arial"/>
                <a:cs typeface="Arial"/>
              </a:rPr>
              <a:t>bandwidth by </a:t>
            </a:r>
            <a:r>
              <a:rPr dirty="0" sz="2000" spc="-5">
                <a:latin typeface="Arial"/>
                <a:cs typeface="Arial"/>
              </a:rPr>
              <a:t>getting </a:t>
            </a:r>
            <a:r>
              <a:rPr dirty="0" sz="2000">
                <a:latin typeface="Arial"/>
                <a:cs typeface="Arial"/>
              </a:rPr>
              <a:t>a chunk of  </a:t>
            </a:r>
            <a:r>
              <a:rPr dirty="0" sz="2000">
                <a:latin typeface="Arial"/>
                <a:cs typeface="Arial"/>
              </a:rPr>
              <a:t>memory and saving </a:t>
            </a:r>
            <a:r>
              <a:rPr dirty="0" sz="2000" spc="-5">
                <a:latin typeface="Arial"/>
                <a:cs typeface="Arial"/>
              </a:rPr>
              <a:t>it in </a:t>
            </a:r>
            <a:r>
              <a:rPr dirty="0" sz="2000">
                <a:latin typeface="Arial"/>
                <a:cs typeface="Arial"/>
              </a:rPr>
              <a:t>small fast memory (cache) and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using  </a:t>
            </a:r>
            <a:r>
              <a:rPr dirty="0" sz="2000">
                <a:latin typeface="Arial"/>
                <a:cs typeface="Arial"/>
              </a:rPr>
              <a:t>whole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chunk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Which locality is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needed?</a:t>
            </a:r>
            <a:endParaRPr sz="1800">
              <a:latin typeface="Arial"/>
              <a:cs typeface="Arial"/>
            </a:endParaRPr>
          </a:p>
          <a:p>
            <a:pPr lvl="1" marL="756285" marR="15176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Take </a:t>
            </a:r>
            <a:r>
              <a:rPr dirty="0" sz="2000" spc="-5">
                <a:latin typeface="Arial"/>
                <a:cs typeface="Arial"/>
              </a:rPr>
              <a:t>advantage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better </a:t>
            </a:r>
            <a:r>
              <a:rPr dirty="0" sz="2000">
                <a:latin typeface="Arial"/>
                <a:cs typeface="Arial"/>
              </a:rPr>
              <a:t>bandwidth by allowing processor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issue </a:t>
            </a:r>
            <a:r>
              <a:rPr dirty="0" sz="2000" spc="-5">
                <a:latin typeface="Arial"/>
                <a:cs typeface="Arial"/>
              </a:rPr>
              <a:t>multiple </a:t>
            </a:r>
            <a:r>
              <a:rPr dirty="0" sz="2000">
                <a:latin typeface="Arial"/>
                <a:cs typeface="Arial"/>
              </a:rPr>
              <a:t>reads </a:t>
            </a:r>
            <a:r>
              <a:rPr dirty="0" sz="2000" spc="-5">
                <a:latin typeface="Arial"/>
                <a:cs typeface="Arial"/>
              </a:rPr>
              <a:t>to the </a:t>
            </a:r>
            <a:r>
              <a:rPr dirty="0" sz="2000">
                <a:latin typeface="Arial"/>
                <a:cs typeface="Arial"/>
              </a:rPr>
              <a:t>memory system at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concurrency in the instruction stream, e.g. load </a:t>
            </a:r>
            <a:r>
              <a:rPr dirty="0" sz="1800" spc="-10">
                <a:latin typeface="Arial"/>
                <a:cs typeface="Arial"/>
              </a:rPr>
              <a:t>whole array, </a:t>
            </a:r>
            <a:r>
              <a:rPr dirty="0" sz="1800" spc="-5">
                <a:latin typeface="Arial"/>
                <a:cs typeface="Arial"/>
              </a:rPr>
              <a:t>as in  </a:t>
            </a:r>
            <a:r>
              <a:rPr dirty="0" sz="1800" spc="-5">
                <a:latin typeface="Arial"/>
                <a:cs typeface="Arial"/>
              </a:rPr>
              <a:t>vector processors; or prefetching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Overlap computation </a:t>
            </a:r>
            <a:r>
              <a:rPr dirty="0" sz="2000">
                <a:latin typeface="Arial"/>
                <a:cs typeface="Arial"/>
              </a:rPr>
              <a:t>&amp; memory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6900">
              <a:lnSpc>
                <a:spcPct val="100000"/>
              </a:lnSpc>
            </a:pPr>
            <a:r>
              <a:rPr dirty="0"/>
              <a:t>Little’s</a:t>
            </a:r>
            <a:r>
              <a:rPr dirty="0" spc="-114"/>
              <a:t> </a:t>
            </a:r>
            <a:r>
              <a:rPr dirty="0" spc="-5"/>
              <a:t>Law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409699"/>
            <a:ext cx="7732395" cy="494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Latency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Latency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physics (wire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length)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e.g., the </a:t>
            </a:r>
            <a:r>
              <a:rPr dirty="0" sz="1800" spc="-10">
                <a:latin typeface="Arial"/>
                <a:cs typeface="Arial"/>
              </a:rPr>
              <a:t>network </a:t>
            </a:r>
            <a:r>
              <a:rPr dirty="0" sz="1800" spc="-5">
                <a:latin typeface="Arial"/>
                <a:cs typeface="Arial"/>
              </a:rPr>
              <a:t>latency on the Earth Simulation is only about 2x  </a:t>
            </a:r>
            <a:r>
              <a:rPr dirty="0" sz="1800" spc="-5">
                <a:latin typeface="Arial"/>
                <a:cs typeface="Arial"/>
              </a:rPr>
              <a:t>times the speed of light across the machine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room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Bandwidth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cost: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add more </a:t>
            </a:r>
            <a:r>
              <a:rPr dirty="0" sz="1800" spc="-15">
                <a:latin typeface="Arial"/>
                <a:cs typeface="Arial"/>
              </a:rPr>
              <a:t>wires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increase </a:t>
            </a:r>
            <a:r>
              <a:rPr dirty="0" sz="1800" spc="-10">
                <a:latin typeface="Arial"/>
                <a:cs typeface="Arial"/>
              </a:rPr>
              <a:t>bandwidth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(over-simplification)</a:t>
            </a:r>
            <a:endParaRPr sz="1800">
              <a:latin typeface="Arial"/>
              <a:cs typeface="Arial"/>
            </a:endParaRPr>
          </a:p>
          <a:p>
            <a:pPr marL="355600" marR="14033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Principle (Little's </a:t>
            </a:r>
            <a:r>
              <a:rPr dirty="0" sz="1800" spc="-15">
                <a:latin typeface="Arial"/>
                <a:cs typeface="Arial"/>
              </a:rPr>
              <a:t>Law): </a:t>
            </a:r>
            <a:r>
              <a:rPr dirty="0" sz="1800" spc="-5">
                <a:latin typeface="Arial"/>
                <a:cs typeface="Arial"/>
              </a:rPr>
              <a:t>the relationship of a production system in steady  </a:t>
            </a:r>
            <a:r>
              <a:rPr dirty="0" sz="1800" spc="-5">
                <a:latin typeface="Arial"/>
                <a:cs typeface="Arial"/>
              </a:rPr>
              <a:t>state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solidFill>
                  <a:srgbClr val="323299"/>
                </a:solidFill>
                <a:latin typeface="Arial"/>
                <a:cs typeface="Arial"/>
              </a:rPr>
              <a:t>Inventory </a:t>
            </a:r>
            <a:r>
              <a:rPr dirty="0" sz="180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323299"/>
                </a:solidFill>
                <a:latin typeface="Arial"/>
                <a:cs typeface="Arial"/>
              </a:rPr>
              <a:t>Throughput </a:t>
            </a:r>
            <a:r>
              <a:rPr dirty="0" sz="1800">
                <a:solidFill>
                  <a:srgbClr val="323299"/>
                </a:solidFill>
                <a:latin typeface="SimSun"/>
                <a:cs typeface="SimSun"/>
              </a:rPr>
              <a:t>×</a:t>
            </a:r>
            <a:r>
              <a:rPr dirty="0" sz="1800" spc="-405">
                <a:solidFill>
                  <a:srgbClr val="323299"/>
                </a:solidFill>
                <a:latin typeface="SimSun"/>
                <a:cs typeface="SimSun"/>
              </a:rPr>
              <a:t> </a:t>
            </a:r>
            <a:r>
              <a:rPr dirty="0" sz="1800" spc="-5">
                <a:solidFill>
                  <a:srgbClr val="323299"/>
                </a:solidFill>
                <a:latin typeface="Arial"/>
                <a:cs typeface="Arial"/>
              </a:rPr>
              <a:t>Flow </a:t>
            </a:r>
            <a:r>
              <a:rPr dirty="0" sz="1800">
                <a:solidFill>
                  <a:srgbClr val="32329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4287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parallel computing, Little’s Law is about the required concurrency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be limited by </a:t>
            </a:r>
            <a:r>
              <a:rPr dirty="0" sz="1800" spc="-10">
                <a:latin typeface="Arial"/>
                <a:cs typeface="Arial"/>
              </a:rPr>
              <a:t>bandwidth </a:t>
            </a:r>
            <a:r>
              <a:rPr dirty="0" sz="1800" spc="-5">
                <a:latin typeface="Arial"/>
                <a:cs typeface="Arial"/>
              </a:rPr>
              <a:t>rather than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latency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Required concurrency = Bandwidth *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Latency</a:t>
            </a:r>
            <a:endParaRPr sz="2000">
              <a:latin typeface="Arial"/>
              <a:cs typeface="Arial"/>
            </a:endParaRPr>
          </a:p>
          <a:p>
            <a:pPr marL="861060" marR="3237230" indent="-848360">
              <a:lnSpc>
                <a:spcPct val="120000"/>
              </a:lnSpc>
              <a:spcBef>
                <a:spcPts val="5"/>
              </a:spcBef>
              <a:buChar char="•"/>
              <a:tabLst>
                <a:tab pos="355600" algn="l"/>
                <a:tab pos="3585845" algn="l"/>
              </a:tabLst>
            </a:pPr>
            <a:r>
              <a:rPr dirty="0" sz="1800" spc="-5">
                <a:latin typeface="Arial"/>
                <a:cs typeface="Arial"/>
              </a:rPr>
              <a:t>For parallel computing, this means:  </a:t>
            </a:r>
            <a:r>
              <a:rPr dirty="0" sz="1800" spc="-5">
                <a:solidFill>
                  <a:srgbClr val="323299"/>
                </a:solidFill>
                <a:latin typeface="Arial"/>
                <a:cs typeface="Arial"/>
              </a:rPr>
              <a:t>Concurrency </a:t>
            </a:r>
            <a:r>
              <a:rPr dirty="0" sz="1800" spc="9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dirty="0" sz="1800" spc="25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23299"/>
                </a:solidFill>
                <a:latin typeface="Arial"/>
                <a:cs typeface="Arial"/>
              </a:rPr>
              <a:t>bandwidth	</a:t>
            </a:r>
            <a:r>
              <a:rPr dirty="0" sz="180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dirty="0" sz="1800" spc="-9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23299"/>
                </a:solidFill>
                <a:latin typeface="Arial"/>
                <a:cs typeface="Arial"/>
              </a:rPr>
              <a:t>latency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411" rIns="0" bIns="0" rtlCol="0" vert="horz">
            <a:spAutoFit/>
          </a:bodyPr>
          <a:lstStyle/>
          <a:p>
            <a:pPr marL="2075814">
              <a:lnSpc>
                <a:spcPct val="100000"/>
              </a:lnSpc>
            </a:pPr>
            <a:r>
              <a:rPr dirty="0"/>
              <a:t>Little’s</a:t>
            </a:r>
            <a:r>
              <a:rPr dirty="0" spc="-120"/>
              <a:t> </a:t>
            </a:r>
            <a:r>
              <a:rPr dirty="0" spc="-5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409699"/>
            <a:ext cx="45148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Example </a:t>
            </a:r>
            <a:r>
              <a:rPr dirty="0" sz="2400" spc="-5">
                <a:latin typeface="Arial"/>
                <a:cs typeface="Arial"/>
              </a:rPr>
              <a:t>1: a single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</a:t>
            </a:r>
            <a:r>
              <a:rPr dirty="0" sz="1800" spc="-5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67080" indent="-286385">
              <a:lnSpc>
                <a:spcPct val="100000"/>
              </a:lnSpc>
              <a:buChar char="–"/>
              <a:tabLst>
                <a:tab pos="767715" algn="l"/>
              </a:tabLst>
            </a:pPr>
            <a:r>
              <a:rPr dirty="0"/>
              <a:t>If </a:t>
            </a:r>
            <a:r>
              <a:rPr dirty="0" spc="-5"/>
              <a:t>the latency is </a:t>
            </a:r>
            <a:r>
              <a:rPr dirty="0"/>
              <a:t>to </a:t>
            </a:r>
            <a:r>
              <a:rPr dirty="0" spc="-5"/>
              <a:t>memory is 50ns, and the </a:t>
            </a:r>
            <a:r>
              <a:rPr dirty="0" spc="-10"/>
              <a:t>bandwidth </a:t>
            </a:r>
            <a:r>
              <a:rPr dirty="0" spc="-5"/>
              <a:t>is 5 GB/s</a:t>
            </a:r>
            <a:r>
              <a:rPr dirty="0" spc="130"/>
              <a:t> </a:t>
            </a:r>
            <a:r>
              <a:rPr dirty="0" spc="-5"/>
              <a:t>(.2ns</a:t>
            </a:r>
          </a:p>
          <a:p>
            <a:pPr marL="767080">
              <a:lnSpc>
                <a:spcPct val="100000"/>
              </a:lnSpc>
            </a:pPr>
            <a:r>
              <a:rPr dirty="0"/>
              <a:t>/ </a:t>
            </a:r>
            <a:r>
              <a:rPr dirty="0" spc="-10"/>
              <a:t>Bytes </a:t>
            </a:r>
            <a:r>
              <a:rPr dirty="0"/>
              <a:t>= </a:t>
            </a:r>
            <a:r>
              <a:rPr dirty="0" spc="-5"/>
              <a:t>12.8 ns </a:t>
            </a:r>
            <a:r>
              <a:rPr dirty="0"/>
              <a:t>/ </a:t>
            </a:r>
            <a:r>
              <a:rPr dirty="0" spc="-10"/>
              <a:t>64-byte </a:t>
            </a:r>
            <a:r>
              <a:rPr dirty="0" spc="-5"/>
              <a:t>cache</a:t>
            </a:r>
            <a:r>
              <a:rPr dirty="0" spc="40"/>
              <a:t> </a:t>
            </a:r>
            <a:r>
              <a:rPr dirty="0" spc="-5"/>
              <a:t>line)</a:t>
            </a:r>
          </a:p>
          <a:p>
            <a:pPr marL="767080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67715" algn="l"/>
              </a:tabLst>
            </a:pPr>
            <a:r>
              <a:rPr dirty="0" spc="-5"/>
              <a:t>What does Little’s Law tell</a:t>
            </a:r>
            <a:r>
              <a:rPr dirty="0" spc="-15"/>
              <a:t> </a:t>
            </a:r>
            <a:r>
              <a:rPr dirty="0" spc="-5"/>
              <a:t>us?</a:t>
            </a:r>
          </a:p>
          <a:p>
            <a:pPr marL="10795">
              <a:lnSpc>
                <a:spcPct val="100000"/>
              </a:lnSpc>
            </a:pPr>
          </a:p>
          <a:p>
            <a:pPr marL="10795">
              <a:lnSpc>
                <a:spcPct val="100000"/>
              </a:lnSpc>
              <a:spcBef>
                <a:spcPts val="52"/>
              </a:spcBef>
            </a:pPr>
            <a:endParaRPr sz="1650">
              <a:latin typeface="Times New Roman"/>
              <a:cs typeface="Times New Roman"/>
            </a:endParaRPr>
          </a:p>
          <a:p>
            <a:pPr marL="366395" indent="-342900">
              <a:lnSpc>
                <a:spcPct val="100000"/>
              </a:lnSpc>
              <a:buChar char="•"/>
              <a:tabLst>
                <a:tab pos="366395" algn="l"/>
              </a:tabLst>
            </a:pPr>
            <a:r>
              <a:rPr dirty="0" sz="2400" spc="-10"/>
              <a:t>Example </a:t>
            </a:r>
            <a:r>
              <a:rPr dirty="0" sz="2400" spc="-5"/>
              <a:t>2: 1000 processor</a:t>
            </a:r>
            <a:r>
              <a:rPr dirty="0" sz="2400" spc="45"/>
              <a:t> </a:t>
            </a:r>
            <a:r>
              <a:rPr dirty="0" sz="2400" spc="-5"/>
              <a:t>system</a:t>
            </a:r>
            <a:endParaRPr sz="2400"/>
          </a:p>
          <a:p>
            <a:pPr lvl="1" marL="767080" marR="22034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67715" algn="l"/>
              </a:tabLst>
            </a:pPr>
            <a:r>
              <a:rPr dirty="0" sz="1800" spc="-5">
                <a:latin typeface="Arial"/>
                <a:cs typeface="Arial"/>
              </a:rPr>
              <a:t>1 GHz clock, 100 ns memory </a:t>
            </a:r>
            <a:r>
              <a:rPr dirty="0" sz="1800" spc="-10">
                <a:latin typeface="Arial"/>
                <a:cs typeface="Arial"/>
              </a:rPr>
              <a:t>latency, </a:t>
            </a:r>
            <a:r>
              <a:rPr dirty="0" sz="1800" spc="-5">
                <a:latin typeface="Arial"/>
                <a:cs typeface="Arial"/>
              </a:rPr>
              <a:t>100 </a:t>
            </a:r>
            <a:r>
              <a:rPr dirty="0" sz="1800" spc="-15">
                <a:latin typeface="Arial"/>
                <a:cs typeface="Arial"/>
              </a:rPr>
              <a:t>words </a:t>
            </a:r>
            <a:r>
              <a:rPr dirty="0" sz="1800" spc="-5">
                <a:latin typeface="Arial"/>
                <a:cs typeface="Arial"/>
              </a:rPr>
              <a:t>of memory in data  </a:t>
            </a:r>
            <a:r>
              <a:rPr dirty="0" sz="1800" spc="-5">
                <a:latin typeface="Arial"/>
                <a:cs typeface="Arial"/>
              </a:rPr>
              <a:t>paths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CPU and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lvl="1" marL="767080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67715" algn="l"/>
              </a:tabLst>
            </a:pPr>
            <a:r>
              <a:rPr dirty="0" sz="1800" spc="-5">
                <a:latin typeface="Arial"/>
                <a:cs typeface="Arial"/>
              </a:rPr>
              <a:t>What does Little’s Law tell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648" rIns="0" bIns="0" rtlCol="0" vert="horz">
            <a:spAutoFit/>
          </a:bodyPr>
          <a:lstStyle/>
          <a:p>
            <a:pPr marL="1382395">
              <a:lnSpc>
                <a:spcPct val="100000"/>
              </a:lnSpc>
            </a:pPr>
            <a:r>
              <a:rPr dirty="0"/>
              <a:t>Cache</a:t>
            </a:r>
            <a:r>
              <a:rPr dirty="0" spc="-95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4015" y="1565655"/>
            <a:ext cx="7468870" cy="400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Cache is fast (expensive) memory which keeps copy  of data in main memory; it is hidden from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Cache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In-cache memory access,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cheap!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Cache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miss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Non-cached memory access,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expensive!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95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Cache line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Associativity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Char char="•"/>
              <a:tabLst>
                <a:tab pos="698500" algn="l"/>
              </a:tabLst>
            </a:pPr>
            <a:r>
              <a:rPr dirty="0" sz="2000" spc="-5">
                <a:latin typeface="Arial"/>
                <a:cs typeface="Arial"/>
              </a:rPr>
              <a:t>direct-mapped</a:t>
            </a:r>
            <a:endParaRPr sz="20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-way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155" y="547623"/>
            <a:ext cx="7700645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Why </a:t>
            </a:r>
            <a:r>
              <a:rPr dirty="0"/>
              <a:t>Multiple Levels </a:t>
            </a:r>
            <a:r>
              <a:rPr dirty="0" spc="-5"/>
              <a:t>of</a:t>
            </a:r>
            <a:r>
              <a:rPr dirty="0" spc="-114"/>
              <a:t> </a:t>
            </a:r>
            <a:r>
              <a:rPr dirty="0"/>
              <a:t>Cache?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9799" y="1409699"/>
            <a:ext cx="8273415" cy="454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On-chip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off-chip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On-chip caches are </a:t>
            </a:r>
            <a:r>
              <a:rPr dirty="0" sz="2000" spc="-5">
                <a:latin typeface="Arial"/>
                <a:cs typeface="Arial"/>
              </a:rPr>
              <a:t>faster, </a:t>
            </a:r>
            <a:r>
              <a:rPr dirty="0" sz="2000">
                <a:latin typeface="Arial"/>
                <a:cs typeface="Arial"/>
              </a:rPr>
              <a:t>but </a:t>
            </a:r>
            <a:r>
              <a:rPr dirty="0" sz="2000" spc="-5">
                <a:latin typeface="Arial"/>
                <a:cs typeface="Arial"/>
              </a:rPr>
              <a:t>limited in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large cache has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Hardware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check longer addresses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cache takes more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Associativity, </a:t>
            </a:r>
            <a:r>
              <a:rPr dirty="0" sz="2000">
                <a:latin typeface="Arial"/>
                <a:cs typeface="Arial"/>
              </a:rPr>
              <a:t>which </a:t>
            </a:r>
            <a:r>
              <a:rPr dirty="0" sz="2000" spc="-5">
                <a:latin typeface="Arial"/>
                <a:cs typeface="Arial"/>
              </a:rPr>
              <a:t>gives </a:t>
            </a:r>
            <a:r>
              <a:rPr dirty="0" sz="2000">
                <a:latin typeface="Arial"/>
                <a:cs typeface="Arial"/>
              </a:rPr>
              <a:t>a more general set of </a:t>
            </a:r>
            <a:r>
              <a:rPr dirty="0" sz="2000" spc="-5">
                <a:latin typeface="Arial"/>
                <a:cs typeface="Arial"/>
              </a:rPr>
              <a:t>data in </a:t>
            </a:r>
            <a:r>
              <a:rPr dirty="0" sz="2000">
                <a:latin typeface="Arial"/>
                <a:cs typeface="Arial"/>
              </a:rPr>
              <a:t>cache,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also  </a:t>
            </a:r>
            <a:r>
              <a:rPr dirty="0" sz="2000">
                <a:latin typeface="Arial"/>
                <a:cs typeface="Arial"/>
              </a:rPr>
              <a:t>takes more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Some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Cray T3E </a:t>
            </a:r>
            <a:r>
              <a:rPr dirty="0" sz="2000" spc="-5">
                <a:latin typeface="Arial"/>
                <a:cs typeface="Arial"/>
              </a:rPr>
              <a:t>eliminated </a:t>
            </a:r>
            <a:r>
              <a:rPr dirty="0" sz="2000">
                <a:latin typeface="Arial"/>
                <a:cs typeface="Arial"/>
              </a:rPr>
              <a:t>one cache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speed up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misses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IBM </a:t>
            </a:r>
            <a:r>
              <a:rPr dirty="0" sz="2000">
                <a:latin typeface="Arial"/>
                <a:cs typeface="Arial"/>
              </a:rPr>
              <a:t>uses a </a:t>
            </a:r>
            <a:r>
              <a:rPr dirty="0" sz="2000" spc="-5">
                <a:latin typeface="Arial"/>
                <a:cs typeface="Arial"/>
              </a:rPr>
              <a:t>level </a:t>
            </a:r>
            <a:r>
              <a:rPr dirty="0" sz="2000">
                <a:latin typeface="Arial"/>
                <a:cs typeface="Arial"/>
              </a:rPr>
              <a:t>of cache as a </a:t>
            </a:r>
            <a:r>
              <a:rPr dirty="0" sz="2000" spc="-5">
                <a:latin typeface="Arial"/>
                <a:cs typeface="Arial"/>
              </a:rPr>
              <a:t>“victim </a:t>
            </a:r>
            <a:r>
              <a:rPr dirty="0" sz="2000">
                <a:latin typeface="Arial"/>
                <a:cs typeface="Arial"/>
              </a:rPr>
              <a:t>cache” which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cheaper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There are other levels of the memory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hierarchy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Register, pages (TLB, </a:t>
            </a:r>
            <a:r>
              <a:rPr dirty="0" sz="2000" spc="-5">
                <a:latin typeface="Arial"/>
                <a:cs typeface="Arial"/>
              </a:rPr>
              <a:t>virtual memory),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isn’t always a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hierarchy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358265">
              <a:lnSpc>
                <a:spcPct val="100000"/>
              </a:lnSpc>
            </a:pPr>
            <a:r>
              <a:rPr dirty="0"/>
              <a:t>Cache</a:t>
            </a:r>
            <a:r>
              <a:rPr dirty="0" spc="-8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1067"/>
            <a:ext cx="6858634" cy="1901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significant issue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shared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Processors </a:t>
            </a:r>
            <a:r>
              <a:rPr dirty="0" sz="2800" spc="-5">
                <a:latin typeface="Arial"/>
                <a:cs typeface="Arial"/>
              </a:rPr>
              <a:t>may </a:t>
            </a:r>
            <a:r>
              <a:rPr dirty="0" sz="2800">
                <a:latin typeface="Arial"/>
                <a:cs typeface="Arial"/>
              </a:rPr>
              <a:t>cache </a:t>
            </a:r>
            <a:r>
              <a:rPr dirty="0" sz="2800" spc="-5">
                <a:latin typeface="Arial"/>
                <a:cs typeface="Arial"/>
              </a:rPr>
              <a:t>the same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location</a:t>
            </a:r>
            <a:endParaRPr sz="2800">
              <a:latin typeface="Arial"/>
              <a:cs typeface="Arial"/>
            </a:endParaRPr>
          </a:p>
          <a:p>
            <a:pPr marL="355600" marR="4381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If </a:t>
            </a:r>
            <a:r>
              <a:rPr dirty="0" sz="2800">
                <a:latin typeface="Arial"/>
                <a:cs typeface="Arial"/>
              </a:rPr>
              <a:t>one processor </a:t>
            </a:r>
            <a:r>
              <a:rPr dirty="0" sz="2800" spc="-5">
                <a:latin typeface="Arial"/>
                <a:cs typeface="Arial"/>
              </a:rPr>
              <a:t>writes to the </a:t>
            </a:r>
            <a:r>
              <a:rPr dirty="0" sz="2800">
                <a:latin typeface="Arial"/>
                <a:cs typeface="Arial"/>
              </a:rPr>
              <a:t>location, </a:t>
            </a:r>
            <a:r>
              <a:rPr dirty="0" sz="2800" spc="-5">
                <a:latin typeface="Arial"/>
                <a:cs typeface="Arial"/>
              </a:rPr>
              <a:t>all  </a:t>
            </a:r>
            <a:r>
              <a:rPr dirty="0" sz="2800">
                <a:latin typeface="Arial"/>
                <a:cs typeface="Arial"/>
              </a:rPr>
              <a:t>others </a:t>
            </a:r>
            <a:r>
              <a:rPr dirty="0" sz="2800" spc="-5">
                <a:latin typeface="Arial"/>
                <a:cs typeface="Arial"/>
              </a:rPr>
              <a:t>must </a:t>
            </a:r>
            <a:r>
              <a:rPr dirty="0" sz="2800" i="1">
                <a:latin typeface="Arial"/>
                <a:cs typeface="Arial"/>
              </a:rPr>
              <a:t>eventually </a:t>
            </a:r>
            <a:r>
              <a:rPr dirty="0" sz="2800">
                <a:latin typeface="Arial"/>
                <a:cs typeface="Arial"/>
              </a:rPr>
              <a:t>see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write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0627" y="4872227"/>
            <a:ext cx="1306195" cy="467995"/>
          </a:xfrm>
          <a:custGeom>
            <a:avLst/>
            <a:gdLst/>
            <a:ahLst/>
            <a:cxnLst/>
            <a:rect l="l" t="t" r="r" b="b"/>
            <a:pathLst>
              <a:path w="1306195" h="467995">
                <a:moveTo>
                  <a:pt x="1306067" y="467867"/>
                </a:moveTo>
                <a:lnTo>
                  <a:pt x="1306067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lnTo>
                  <a:pt x="1299971" y="10667"/>
                </a:lnTo>
                <a:lnTo>
                  <a:pt x="1299971" y="467867"/>
                </a:lnTo>
                <a:lnTo>
                  <a:pt x="1306067" y="467867"/>
                </a:lnTo>
                <a:close/>
              </a:path>
              <a:path w="1306195" h="4679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306195" h="467995">
                <a:moveTo>
                  <a:pt x="10667" y="4571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10667" y="457199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67867"/>
                </a:lnTo>
                <a:lnTo>
                  <a:pt x="1295399" y="467867"/>
                </a:lnTo>
                <a:lnTo>
                  <a:pt x="1295399" y="461771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0667" y="467867"/>
                </a:moveTo>
                <a:lnTo>
                  <a:pt x="10667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10667" y="467867"/>
                </a:lnTo>
                <a:close/>
              </a:path>
              <a:path w="1306195" h="467995">
                <a:moveTo>
                  <a:pt x="1299971" y="10667"/>
                </a:moveTo>
                <a:lnTo>
                  <a:pt x="1295399" y="4571"/>
                </a:lnTo>
                <a:lnTo>
                  <a:pt x="1295399" y="10667"/>
                </a:lnTo>
                <a:lnTo>
                  <a:pt x="1299971" y="10667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1299971" y="10667"/>
                </a:lnTo>
                <a:lnTo>
                  <a:pt x="1295399" y="10667"/>
                </a:lnTo>
                <a:lnTo>
                  <a:pt x="1295399" y="457199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299971" y="467867"/>
                </a:moveTo>
                <a:lnTo>
                  <a:pt x="1299971" y="457199"/>
                </a:lnTo>
                <a:lnTo>
                  <a:pt x="1295399" y="461771"/>
                </a:lnTo>
                <a:lnTo>
                  <a:pt x="1295399" y="467867"/>
                </a:lnTo>
                <a:lnTo>
                  <a:pt x="1299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12538" y="49910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latin typeface="Times New Roman"/>
                <a:cs typeface="Times New Roman"/>
              </a:rPr>
              <a:t>X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0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184137" y="4991097"/>
            <a:ext cx="7874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10" i="1">
                <a:latin typeface="Times New Roman"/>
                <a:cs typeface="Times New Roman"/>
              </a:rPr>
              <a:t>m</a:t>
            </a:r>
            <a:r>
              <a:rPr dirty="0" sz="1800" spc="-5" i="1">
                <a:latin typeface="Times New Roman"/>
                <a:cs typeface="Times New Roman"/>
              </a:rPr>
              <a:t>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358265">
              <a:lnSpc>
                <a:spcPct val="100000"/>
              </a:lnSpc>
            </a:pPr>
            <a:r>
              <a:rPr dirty="0"/>
              <a:t>Cache</a:t>
            </a:r>
            <a:r>
              <a:rPr dirty="0" spc="-8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1067"/>
            <a:ext cx="7332345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P1 </a:t>
            </a:r>
            <a:r>
              <a:rPr dirty="0" sz="2800">
                <a:latin typeface="Arial"/>
                <a:cs typeface="Arial"/>
              </a:rPr>
              <a:t>loads </a:t>
            </a:r>
            <a:r>
              <a:rPr dirty="0" sz="2800" spc="-5">
                <a:latin typeface="Arial"/>
                <a:cs typeface="Arial"/>
              </a:rPr>
              <a:t>X </a:t>
            </a:r>
            <a:r>
              <a:rPr dirty="0" sz="2800">
                <a:latin typeface="Arial"/>
                <a:cs typeface="Arial"/>
              </a:rPr>
              <a:t>from </a:t>
            </a:r>
            <a:r>
              <a:rPr dirty="0" sz="2800" spc="-5">
                <a:latin typeface="Arial"/>
                <a:cs typeface="Arial"/>
              </a:rPr>
              <a:t>main memory into its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cache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6027" y="3500627"/>
            <a:ext cx="1306195" cy="386080"/>
          </a:xfrm>
          <a:custGeom>
            <a:avLst/>
            <a:gdLst/>
            <a:ahLst/>
            <a:cxnLst/>
            <a:rect l="l" t="t" r="r" b="b"/>
            <a:pathLst>
              <a:path w="1306195" h="386079">
                <a:moveTo>
                  <a:pt x="1306067" y="385571"/>
                </a:moveTo>
                <a:lnTo>
                  <a:pt x="1306067" y="0"/>
                </a:lnTo>
                <a:lnTo>
                  <a:pt x="0" y="0"/>
                </a:lnTo>
                <a:lnTo>
                  <a:pt x="0" y="385571"/>
                </a:lnTo>
                <a:lnTo>
                  <a:pt x="4571" y="3855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lnTo>
                  <a:pt x="1299971" y="10667"/>
                </a:lnTo>
                <a:lnTo>
                  <a:pt x="1299971" y="385571"/>
                </a:lnTo>
                <a:lnTo>
                  <a:pt x="1306067" y="385571"/>
                </a:lnTo>
                <a:close/>
              </a:path>
              <a:path w="1306195" h="3860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306195" h="386079">
                <a:moveTo>
                  <a:pt x="10667" y="385571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5571"/>
                </a:lnTo>
                <a:lnTo>
                  <a:pt x="10667" y="385571"/>
                </a:lnTo>
                <a:close/>
              </a:path>
              <a:path w="1306195" h="386079">
                <a:moveTo>
                  <a:pt x="1299971" y="10667"/>
                </a:moveTo>
                <a:lnTo>
                  <a:pt x="1295399" y="4571"/>
                </a:lnTo>
                <a:lnTo>
                  <a:pt x="1295399" y="10667"/>
                </a:lnTo>
                <a:lnTo>
                  <a:pt x="1299971" y="10667"/>
                </a:lnTo>
                <a:close/>
              </a:path>
              <a:path w="1306195" h="386079">
                <a:moveTo>
                  <a:pt x="1299971" y="385571"/>
                </a:moveTo>
                <a:lnTo>
                  <a:pt x="1299971" y="10667"/>
                </a:lnTo>
                <a:lnTo>
                  <a:pt x="1295399" y="10667"/>
                </a:lnTo>
                <a:lnTo>
                  <a:pt x="1295399" y="385571"/>
                </a:lnTo>
                <a:lnTo>
                  <a:pt x="1299971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7937" y="3619498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latin typeface="Times New Roman"/>
                <a:cs typeface="Times New Roman"/>
              </a:rPr>
              <a:t>X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0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9537" y="3619498"/>
            <a:ext cx="7874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10" i="1">
                <a:latin typeface="Times New Roman"/>
                <a:cs typeface="Times New Roman"/>
              </a:rPr>
              <a:t>m</a:t>
            </a:r>
            <a:r>
              <a:rPr dirty="0" sz="1800" spc="-5" i="1">
                <a:latin typeface="Times New Roman"/>
                <a:cs typeface="Times New Roman"/>
              </a:rPr>
              <a:t>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4631" y="3358895"/>
            <a:ext cx="991869" cy="527685"/>
          </a:xfrm>
          <a:custGeom>
            <a:avLst/>
            <a:gdLst/>
            <a:ahLst/>
            <a:cxnLst/>
            <a:rect l="l" t="t" r="r" b="b"/>
            <a:pathLst>
              <a:path w="991870" h="527685">
                <a:moveTo>
                  <a:pt x="991436" y="213359"/>
                </a:moveTo>
                <a:lnTo>
                  <a:pt x="933524" y="158495"/>
                </a:lnTo>
                <a:lnTo>
                  <a:pt x="875612" y="106679"/>
                </a:lnTo>
                <a:lnTo>
                  <a:pt x="814652" y="62483"/>
                </a:lnTo>
                <a:lnTo>
                  <a:pt x="732356" y="19811"/>
                </a:lnTo>
                <a:lnTo>
                  <a:pt x="697304" y="9143"/>
                </a:lnTo>
                <a:lnTo>
                  <a:pt x="680540" y="4571"/>
                </a:lnTo>
                <a:lnTo>
                  <a:pt x="662252" y="3047"/>
                </a:lnTo>
                <a:lnTo>
                  <a:pt x="643964" y="0"/>
                </a:lnTo>
                <a:lnTo>
                  <a:pt x="625676" y="0"/>
                </a:lnTo>
                <a:lnTo>
                  <a:pt x="586052" y="3047"/>
                </a:lnTo>
                <a:lnTo>
                  <a:pt x="566240" y="6095"/>
                </a:lnTo>
                <a:lnTo>
                  <a:pt x="546428" y="10667"/>
                </a:lnTo>
                <a:lnTo>
                  <a:pt x="526616" y="18287"/>
                </a:lnTo>
                <a:lnTo>
                  <a:pt x="505280" y="25907"/>
                </a:lnTo>
                <a:lnTo>
                  <a:pt x="462608" y="45719"/>
                </a:lnTo>
                <a:lnTo>
                  <a:pt x="429080" y="65531"/>
                </a:lnTo>
                <a:lnTo>
                  <a:pt x="394028" y="91439"/>
                </a:lnTo>
                <a:lnTo>
                  <a:pt x="381836" y="102107"/>
                </a:lnTo>
                <a:lnTo>
                  <a:pt x="368120" y="112775"/>
                </a:lnTo>
                <a:lnTo>
                  <a:pt x="355928" y="123443"/>
                </a:lnTo>
                <a:lnTo>
                  <a:pt x="342212" y="135635"/>
                </a:lnTo>
                <a:lnTo>
                  <a:pt x="328496" y="149351"/>
                </a:lnTo>
                <a:lnTo>
                  <a:pt x="314780" y="161543"/>
                </a:lnTo>
                <a:lnTo>
                  <a:pt x="287348" y="190499"/>
                </a:lnTo>
                <a:lnTo>
                  <a:pt x="258392" y="219455"/>
                </a:lnTo>
                <a:lnTo>
                  <a:pt x="229436" y="251459"/>
                </a:lnTo>
                <a:lnTo>
                  <a:pt x="170000" y="320039"/>
                </a:lnTo>
                <a:lnTo>
                  <a:pt x="77036" y="431291"/>
                </a:lnTo>
                <a:lnTo>
                  <a:pt x="0" y="527303"/>
                </a:lnTo>
                <a:lnTo>
                  <a:pt x="36815" y="527303"/>
                </a:lnTo>
                <a:lnTo>
                  <a:pt x="67892" y="487679"/>
                </a:lnTo>
                <a:lnTo>
                  <a:pt x="99896" y="449579"/>
                </a:lnTo>
                <a:lnTo>
                  <a:pt x="130376" y="411479"/>
                </a:lnTo>
                <a:lnTo>
                  <a:pt x="191336" y="338327"/>
                </a:lnTo>
                <a:lnTo>
                  <a:pt x="221816" y="304799"/>
                </a:lnTo>
                <a:lnTo>
                  <a:pt x="250772" y="271271"/>
                </a:lnTo>
                <a:lnTo>
                  <a:pt x="279728" y="239267"/>
                </a:lnTo>
                <a:lnTo>
                  <a:pt x="307160" y="210311"/>
                </a:lnTo>
                <a:lnTo>
                  <a:pt x="348308" y="169163"/>
                </a:lnTo>
                <a:lnTo>
                  <a:pt x="374216" y="146303"/>
                </a:lnTo>
                <a:lnTo>
                  <a:pt x="386408" y="134111"/>
                </a:lnTo>
                <a:lnTo>
                  <a:pt x="422984" y="105155"/>
                </a:lnTo>
                <a:lnTo>
                  <a:pt x="476324" y="71627"/>
                </a:lnTo>
                <a:lnTo>
                  <a:pt x="515948" y="51815"/>
                </a:lnTo>
                <a:lnTo>
                  <a:pt x="552524" y="39623"/>
                </a:lnTo>
                <a:lnTo>
                  <a:pt x="607388" y="28955"/>
                </a:lnTo>
                <a:lnTo>
                  <a:pt x="640916" y="28955"/>
                </a:lnTo>
                <a:lnTo>
                  <a:pt x="689684" y="36575"/>
                </a:lnTo>
                <a:lnTo>
                  <a:pt x="752168" y="59435"/>
                </a:lnTo>
                <a:lnTo>
                  <a:pt x="767408" y="68579"/>
                </a:lnTo>
                <a:lnTo>
                  <a:pt x="782648" y="76199"/>
                </a:lnTo>
                <a:lnTo>
                  <a:pt x="797888" y="85343"/>
                </a:lnTo>
                <a:lnTo>
                  <a:pt x="813128" y="96011"/>
                </a:lnTo>
                <a:lnTo>
                  <a:pt x="826844" y="106679"/>
                </a:lnTo>
                <a:lnTo>
                  <a:pt x="857324" y="129539"/>
                </a:lnTo>
                <a:lnTo>
                  <a:pt x="886280" y="153923"/>
                </a:lnTo>
                <a:lnTo>
                  <a:pt x="913712" y="179831"/>
                </a:lnTo>
                <a:lnTo>
                  <a:pt x="942668" y="205739"/>
                </a:lnTo>
                <a:lnTo>
                  <a:pt x="971624" y="233171"/>
                </a:lnTo>
                <a:lnTo>
                  <a:pt x="991436" y="213359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96027" y="3886199"/>
            <a:ext cx="1306195" cy="82550"/>
          </a:xfrm>
          <a:custGeom>
            <a:avLst/>
            <a:gdLst/>
            <a:ahLst/>
            <a:cxnLst/>
            <a:rect l="l" t="t" r="r" b="b"/>
            <a:pathLst>
              <a:path w="1306195" h="82550">
                <a:moveTo>
                  <a:pt x="10667" y="71628"/>
                </a:moveTo>
                <a:lnTo>
                  <a:pt x="10667" y="0"/>
                </a:lnTo>
                <a:lnTo>
                  <a:pt x="0" y="0"/>
                </a:lnTo>
                <a:lnTo>
                  <a:pt x="0" y="82296"/>
                </a:lnTo>
                <a:lnTo>
                  <a:pt x="4571" y="82296"/>
                </a:lnTo>
                <a:lnTo>
                  <a:pt x="4571" y="71628"/>
                </a:lnTo>
                <a:lnTo>
                  <a:pt x="10667" y="71628"/>
                </a:lnTo>
                <a:close/>
              </a:path>
              <a:path w="1306195" h="82550">
                <a:moveTo>
                  <a:pt x="1299971" y="71628"/>
                </a:moveTo>
                <a:lnTo>
                  <a:pt x="4571" y="71628"/>
                </a:lnTo>
                <a:lnTo>
                  <a:pt x="10667" y="76200"/>
                </a:lnTo>
                <a:lnTo>
                  <a:pt x="10667" y="82296"/>
                </a:lnTo>
                <a:lnTo>
                  <a:pt x="1295399" y="82296"/>
                </a:lnTo>
                <a:lnTo>
                  <a:pt x="1295399" y="76200"/>
                </a:lnTo>
                <a:lnTo>
                  <a:pt x="1299971" y="71628"/>
                </a:lnTo>
                <a:close/>
              </a:path>
              <a:path w="1306195" h="82550">
                <a:moveTo>
                  <a:pt x="10667" y="82296"/>
                </a:moveTo>
                <a:lnTo>
                  <a:pt x="10667" y="76200"/>
                </a:lnTo>
                <a:lnTo>
                  <a:pt x="4571" y="71628"/>
                </a:lnTo>
                <a:lnTo>
                  <a:pt x="4571" y="82296"/>
                </a:lnTo>
                <a:lnTo>
                  <a:pt x="10667" y="82296"/>
                </a:lnTo>
                <a:close/>
              </a:path>
              <a:path w="1306195" h="82550">
                <a:moveTo>
                  <a:pt x="1306067" y="82296"/>
                </a:moveTo>
                <a:lnTo>
                  <a:pt x="1306067" y="0"/>
                </a:lnTo>
                <a:lnTo>
                  <a:pt x="1295399" y="0"/>
                </a:lnTo>
                <a:lnTo>
                  <a:pt x="1295399" y="71628"/>
                </a:lnTo>
                <a:lnTo>
                  <a:pt x="1299971" y="71628"/>
                </a:lnTo>
                <a:lnTo>
                  <a:pt x="1299971" y="82296"/>
                </a:lnTo>
                <a:lnTo>
                  <a:pt x="1306067" y="82296"/>
                </a:lnTo>
                <a:close/>
              </a:path>
              <a:path w="1306195" h="82550">
                <a:moveTo>
                  <a:pt x="1299971" y="82296"/>
                </a:moveTo>
                <a:lnTo>
                  <a:pt x="1299971" y="71628"/>
                </a:lnTo>
                <a:lnTo>
                  <a:pt x="1295399" y="76200"/>
                </a:lnTo>
                <a:lnTo>
                  <a:pt x="1295399" y="82296"/>
                </a:lnTo>
                <a:lnTo>
                  <a:pt x="1299971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027" y="41102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2315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64738" y="4305298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3886199"/>
            <a:ext cx="427990" cy="533400"/>
          </a:xfrm>
          <a:custGeom>
            <a:avLst/>
            <a:gdLst/>
            <a:ahLst/>
            <a:cxnLst/>
            <a:rect l="l" t="t" r="r" b="b"/>
            <a:pathLst>
              <a:path w="427989" h="533400">
                <a:moveTo>
                  <a:pt x="42350" y="458364"/>
                </a:moveTo>
                <a:lnTo>
                  <a:pt x="19811" y="440436"/>
                </a:lnTo>
                <a:lnTo>
                  <a:pt x="0" y="533400"/>
                </a:lnTo>
                <a:lnTo>
                  <a:pt x="33527" y="518106"/>
                </a:lnTo>
                <a:lnTo>
                  <a:pt x="33527" y="469392"/>
                </a:lnTo>
                <a:lnTo>
                  <a:pt x="42350" y="458364"/>
                </a:lnTo>
                <a:close/>
              </a:path>
              <a:path w="427989" h="533400">
                <a:moveTo>
                  <a:pt x="64750" y="476182"/>
                </a:moveTo>
                <a:lnTo>
                  <a:pt x="42350" y="458364"/>
                </a:lnTo>
                <a:lnTo>
                  <a:pt x="33527" y="469392"/>
                </a:lnTo>
                <a:lnTo>
                  <a:pt x="56387" y="487680"/>
                </a:lnTo>
                <a:lnTo>
                  <a:pt x="64750" y="476182"/>
                </a:lnTo>
                <a:close/>
              </a:path>
              <a:path w="427989" h="533400">
                <a:moveTo>
                  <a:pt x="86867" y="493776"/>
                </a:moveTo>
                <a:lnTo>
                  <a:pt x="64750" y="476182"/>
                </a:lnTo>
                <a:lnTo>
                  <a:pt x="56387" y="487680"/>
                </a:lnTo>
                <a:lnTo>
                  <a:pt x="33527" y="469392"/>
                </a:lnTo>
                <a:lnTo>
                  <a:pt x="33527" y="518106"/>
                </a:lnTo>
                <a:lnTo>
                  <a:pt x="86867" y="493776"/>
                </a:lnTo>
                <a:close/>
              </a:path>
              <a:path w="427989" h="533400">
                <a:moveTo>
                  <a:pt x="427646" y="0"/>
                </a:moveTo>
                <a:lnTo>
                  <a:pt x="390831" y="0"/>
                </a:lnTo>
                <a:lnTo>
                  <a:pt x="374903" y="19812"/>
                </a:lnTo>
                <a:lnTo>
                  <a:pt x="313943" y="99060"/>
                </a:lnTo>
                <a:lnTo>
                  <a:pt x="284987" y="138684"/>
                </a:lnTo>
                <a:lnTo>
                  <a:pt x="256031" y="176784"/>
                </a:lnTo>
                <a:lnTo>
                  <a:pt x="227075" y="213360"/>
                </a:lnTo>
                <a:lnTo>
                  <a:pt x="199643" y="251460"/>
                </a:lnTo>
                <a:lnTo>
                  <a:pt x="146303" y="320040"/>
                </a:lnTo>
                <a:lnTo>
                  <a:pt x="121919" y="353568"/>
                </a:lnTo>
                <a:lnTo>
                  <a:pt x="76199" y="414528"/>
                </a:lnTo>
                <a:lnTo>
                  <a:pt x="56387" y="441960"/>
                </a:lnTo>
                <a:lnTo>
                  <a:pt x="45719" y="454152"/>
                </a:lnTo>
                <a:lnTo>
                  <a:pt x="42350" y="458364"/>
                </a:lnTo>
                <a:lnTo>
                  <a:pt x="64750" y="476182"/>
                </a:lnTo>
                <a:lnTo>
                  <a:pt x="68579" y="470916"/>
                </a:lnTo>
                <a:lnTo>
                  <a:pt x="79247" y="458724"/>
                </a:lnTo>
                <a:lnTo>
                  <a:pt x="99059" y="431292"/>
                </a:lnTo>
                <a:lnTo>
                  <a:pt x="121919" y="402336"/>
                </a:lnTo>
                <a:lnTo>
                  <a:pt x="144779" y="370332"/>
                </a:lnTo>
                <a:lnTo>
                  <a:pt x="169163" y="338328"/>
                </a:lnTo>
                <a:lnTo>
                  <a:pt x="195071" y="303276"/>
                </a:lnTo>
                <a:lnTo>
                  <a:pt x="222503" y="268224"/>
                </a:lnTo>
                <a:lnTo>
                  <a:pt x="249935" y="231648"/>
                </a:lnTo>
                <a:lnTo>
                  <a:pt x="307847" y="155448"/>
                </a:lnTo>
                <a:lnTo>
                  <a:pt x="336803" y="115824"/>
                </a:lnTo>
                <a:lnTo>
                  <a:pt x="427646" y="0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88538" y="4838698"/>
            <a:ext cx="7543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Load</a:t>
            </a:r>
            <a:r>
              <a:rPr dirty="0" sz="1800" spc="-100" b="1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3507738" y="4457698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FF0065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2138" y="4381498"/>
            <a:ext cx="6102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Times New Roman"/>
                <a:cs typeface="Times New Roman"/>
              </a:rPr>
              <a:t>C</a:t>
            </a:r>
            <a:r>
              <a:rPr dirty="0" sz="1800" i="1">
                <a:latin typeface="Times New Roman"/>
                <a:cs typeface="Times New Roman"/>
              </a:rPr>
              <a:t>ache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2725420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2467"/>
            <a:ext cx="6960870" cy="425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Overview of shared </a:t>
            </a: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Interconnects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Cache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coherence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Update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invalidate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Snoopy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Reading: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Chpt2 of Kumar’s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358265">
              <a:lnSpc>
                <a:spcPct val="100000"/>
              </a:lnSpc>
            </a:pPr>
            <a:r>
              <a:rPr dirty="0"/>
              <a:t>Cache</a:t>
            </a:r>
            <a:r>
              <a:rPr dirty="0" spc="-8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1067"/>
            <a:ext cx="7332345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P1 </a:t>
            </a:r>
            <a:r>
              <a:rPr dirty="0" sz="2800">
                <a:latin typeface="Arial"/>
                <a:cs typeface="Arial"/>
              </a:rPr>
              <a:t>loads </a:t>
            </a:r>
            <a:r>
              <a:rPr dirty="0" sz="2800" spc="-5">
                <a:latin typeface="Arial"/>
                <a:cs typeface="Arial"/>
              </a:rPr>
              <a:t>X </a:t>
            </a:r>
            <a:r>
              <a:rPr dirty="0" sz="2800">
                <a:latin typeface="Arial"/>
                <a:cs typeface="Arial"/>
              </a:rPr>
              <a:t>from </a:t>
            </a:r>
            <a:r>
              <a:rPr dirty="0" sz="2800" spc="-5">
                <a:latin typeface="Arial"/>
                <a:cs typeface="Arial"/>
              </a:rPr>
              <a:t>main memory into its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cache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P2 </a:t>
            </a:r>
            <a:r>
              <a:rPr dirty="0" sz="2800">
                <a:latin typeface="Arial"/>
                <a:cs typeface="Arial"/>
              </a:rPr>
              <a:t>loads </a:t>
            </a:r>
            <a:r>
              <a:rPr dirty="0" sz="2800" spc="-5">
                <a:latin typeface="Arial"/>
                <a:cs typeface="Arial"/>
              </a:rPr>
              <a:t>X </a:t>
            </a:r>
            <a:r>
              <a:rPr dirty="0" sz="2800">
                <a:latin typeface="Arial"/>
                <a:cs typeface="Arial"/>
              </a:rPr>
              <a:t>from </a:t>
            </a:r>
            <a:r>
              <a:rPr dirty="0" sz="2800" spc="-5">
                <a:latin typeface="Arial"/>
                <a:cs typeface="Arial"/>
              </a:rPr>
              <a:t>main memory into its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cache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05427" y="4338827"/>
            <a:ext cx="1306195" cy="467995"/>
          </a:xfrm>
          <a:custGeom>
            <a:avLst/>
            <a:gdLst/>
            <a:ahLst/>
            <a:cxnLst/>
            <a:rect l="l" t="t" r="r" b="b"/>
            <a:pathLst>
              <a:path w="1306195" h="467995">
                <a:moveTo>
                  <a:pt x="1306067" y="467867"/>
                </a:moveTo>
                <a:lnTo>
                  <a:pt x="1306067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lnTo>
                  <a:pt x="1299971" y="10667"/>
                </a:lnTo>
                <a:lnTo>
                  <a:pt x="1299971" y="467867"/>
                </a:lnTo>
                <a:lnTo>
                  <a:pt x="1306067" y="467867"/>
                </a:lnTo>
                <a:close/>
              </a:path>
              <a:path w="1306195" h="4679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306195" h="467995">
                <a:moveTo>
                  <a:pt x="10667" y="4571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10667" y="457199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67867"/>
                </a:lnTo>
                <a:lnTo>
                  <a:pt x="1295399" y="467867"/>
                </a:lnTo>
                <a:lnTo>
                  <a:pt x="1295399" y="461771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0667" y="467867"/>
                </a:moveTo>
                <a:lnTo>
                  <a:pt x="10667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10667" y="467867"/>
                </a:lnTo>
                <a:close/>
              </a:path>
              <a:path w="1306195" h="467995">
                <a:moveTo>
                  <a:pt x="1299971" y="10667"/>
                </a:moveTo>
                <a:lnTo>
                  <a:pt x="1295399" y="4571"/>
                </a:lnTo>
                <a:lnTo>
                  <a:pt x="1295399" y="10667"/>
                </a:lnTo>
                <a:lnTo>
                  <a:pt x="1299971" y="10667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1299971" y="10667"/>
                </a:lnTo>
                <a:lnTo>
                  <a:pt x="1295399" y="10667"/>
                </a:lnTo>
                <a:lnTo>
                  <a:pt x="1295399" y="457199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299971" y="467867"/>
                </a:moveTo>
                <a:lnTo>
                  <a:pt x="1299971" y="457199"/>
                </a:lnTo>
                <a:lnTo>
                  <a:pt x="1295399" y="461771"/>
                </a:lnTo>
                <a:lnTo>
                  <a:pt x="1295399" y="467867"/>
                </a:lnTo>
                <a:lnTo>
                  <a:pt x="1299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17338" y="4457698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latin typeface="Times New Roman"/>
                <a:cs typeface="Times New Roman"/>
              </a:rPr>
              <a:t>X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0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8937" y="4457698"/>
            <a:ext cx="7874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10" i="1">
                <a:latin typeface="Times New Roman"/>
                <a:cs typeface="Times New Roman"/>
              </a:rPr>
              <a:t>m</a:t>
            </a:r>
            <a:r>
              <a:rPr dirty="0" sz="1800" spc="-5" i="1">
                <a:latin typeface="Times New Roman"/>
                <a:cs typeface="Times New Roman"/>
              </a:rPr>
              <a:t>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4197095"/>
            <a:ext cx="1382395" cy="1061085"/>
          </a:xfrm>
          <a:custGeom>
            <a:avLst/>
            <a:gdLst/>
            <a:ahLst/>
            <a:cxnLst/>
            <a:rect l="l" t="t" r="r" b="b"/>
            <a:pathLst>
              <a:path w="1382395" h="1061085">
                <a:moveTo>
                  <a:pt x="42350" y="985668"/>
                </a:moveTo>
                <a:lnTo>
                  <a:pt x="19811" y="967739"/>
                </a:lnTo>
                <a:lnTo>
                  <a:pt x="0" y="1060703"/>
                </a:lnTo>
                <a:lnTo>
                  <a:pt x="33527" y="1045410"/>
                </a:lnTo>
                <a:lnTo>
                  <a:pt x="33527" y="996695"/>
                </a:lnTo>
                <a:lnTo>
                  <a:pt x="42350" y="985668"/>
                </a:lnTo>
                <a:close/>
              </a:path>
              <a:path w="1382395" h="1061085">
                <a:moveTo>
                  <a:pt x="64750" y="1003486"/>
                </a:moveTo>
                <a:lnTo>
                  <a:pt x="42350" y="985668"/>
                </a:lnTo>
                <a:lnTo>
                  <a:pt x="33527" y="996695"/>
                </a:lnTo>
                <a:lnTo>
                  <a:pt x="56387" y="1014983"/>
                </a:lnTo>
                <a:lnTo>
                  <a:pt x="64750" y="1003486"/>
                </a:lnTo>
                <a:close/>
              </a:path>
              <a:path w="1382395" h="1061085">
                <a:moveTo>
                  <a:pt x="86867" y="1021079"/>
                </a:moveTo>
                <a:lnTo>
                  <a:pt x="64750" y="1003486"/>
                </a:lnTo>
                <a:lnTo>
                  <a:pt x="56387" y="1014983"/>
                </a:lnTo>
                <a:lnTo>
                  <a:pt x="33527" y="996695"/>
                </a:lnTo>
                <a:lnTo>
                  <a:pt x="33527" y="1045410"/>
                </a:lnTo>
                <a:lnTo>
                  <a:pt x="86867" y="1021079"/>
                </a:lnTo>
                <a:close/>
              </a:path>
              <a:path w="1382395" h="1061085">
                <a:moveTo>
                  <a:pt x="1382267" y="213359"/>
                </a:moveTo>
                <a:lnTo>
                  <a:pt x="1324355" y="158495"/>
                </a:lnTo>
                <a:lnTo>
                  <a:pt x="1266443" y="106679"/>
                </a:lnTo>
                <a:lnTo>
                  <a:pt x="1205483" y="62483"/>
                </a:lnTo>
                <a:lnTo>
                  <a:pt x="1123187" y="19811"/>
                </a:lnTo>
                <a:lnTo>
                  <a:pt x="1088135" y="9143"/>
                </a:lnTo>
                <a:lnTo>
                  <a:pt x="1071371" y="4571"/>
                </a:lnTo>
                <a:lnTo>
                  <a:pt x="1053083" y="3047"/>
                </a:lnTo>
                <a:lnTo>
                  <a:pt x="1034795" y="0"/>
                </a:lnTo>
                <a:lnTo>
                  <a:pt x="1016507" y="0"/>
                </a:lnTo>
                <a:lnTo>
                  <a:pt x="976883" y="3047"/>
                </a:lnTo>
                <a:lnTo>
                  <a:pt x="957071" y="6095"/>
                </a:lnTo>
                <a:lnTo>
                  <a:pt x="937259" y="10667"/>
                </a:lnTo>
                <a:lnTo>
                  <a:pt x="917447" y="18287"/>
                </a:lnTo>
                <a:lnTo>
                  <a:pt x="896111" y="25907"/>
                </a:lnTo>
                <a:lnTo>
                  <a:pt x="853439" y="45719"/>
                </a:lnTo>
                <a:lnTo>
                  <a:pt x="819911" y="65531"/>
                </a:lnTo>
                <a:lnTo>
                  <a:pt x="784859" y="91439"/>
                </a:lnTo>
                <a:lnTo>
                  <a:pt x="772667" y="102107"/>
                </a:lnTo>
                <a:lnTo>
                  <a:pt x="758951" y="112775"/>
                </a:lnTo>
                <a:lnTo>
                  <a:pt x="746759" y="123443"/>
                </a:lnTo>
                <a:lnTo>
                  <a:pt x="733043" y="135635"/>
                </a:lnTo>
                <a:lnTo>
                  <a:pt x="719327" y="149351"/>
                </a:lnTo>
                <a:lnTo>
                  <a:pt x="705611" y="161543"/>
                </a:lnTo>
                <a:lnTo>
                  <a:pt x="678179" y="190499"/>
                </a:lnTo>
                <a:lnTo>
                  <a:pt x="649223" y="219455"/>
                </a:lnTo>
                <a:lnTo>
                  <a:pt x="620267" y="251459"/>
                </a:lnTo>
                <a:lnTo>
                  <a:pt x="560831" y="320039"/>
                </a:lnTo>
                <a:lnTo>
                  <a:pt x="467867" y="431291"/>
                </a:lnTo>
                <a:lnTo>
                  <a:pt x="374903" y="547115"/>
                </a:lnTo>
                <a:lnTo>
                  <a:pt x="313943" y="626363"/>
                </a:lnTo>
                <a:lnTo>
                  <a:pt x="284987" y="665987"/>
                </a:lnTo>
                <a:lnTo>
                  <a:pt x="256031" y="704087"/>
                </a:lnTo>
                <a:lnTo>
                  <a:pt x="227075" y="740663"/>
                </a:lnTo>
                <a:lnTo>
                  <a:pt x="199643" y="778763"/>
                </a:lnTo>
                <a:lnTo>
                  <a:pt x="146303" y="847343"/>
                </a:lnTo>
                <a:lnTo>
                  <a:pt x="121919" y="880871"/>
                </a:lnTo>
                <a:lnTo>
                  <a:pt x="76199" y="941831"/>
                </a:lnTo>
                <a:lnTo>
                  <a:pt x="56387" y="969263"/>
                </a:lnTo>
                <a:lnTo>
                  <a:pt x="45719" y="981455"/>
                </a:lnTo>
                <a:lnTo>
                  <a:pt x="42350" y="985668"/>
                </a:lnTo>
                <a:lnTo>
                  <a:pt x="64750" y="1003486"/>
                </a:lnTo>
                <a:lnTo>
                  <a:pt x="68579" y="998219"/>
                </a:lnTo>
                <a:lnTo>
                  <a:pt x="79247" y="986027"/>
                </a:lnTo>
                <a:lnTo>
                  <a:pt x="99059" y="958595"/>
                </a:lnTo>
                <a:lnTo>
                  <a:pt x="121919" y="929639"/>
                </a:lnTo>
                <a:lnTo>
                  <a:pt x="144779" y="897635"/>
                </a:lnTo>
                <a:lnTo>
                  <a:pt x="169163" y="865631"/>
                </a:lnTo>
                <a:lnTo>
                  <a:pt x="195071" y="830579"/>
                </a:lnTo>
                <a:lnTo>
                  <a:pt x="222503" y="795527"/>
                </a:lnTo>
                <a:lnTo>
                  <a:pt x="249935" y="758951"/>
                </a:lnTo>
                <a:lnTo>
                  <a:pt x="307847" y="682751"/>
                </a:lnTo>
                <a:lnTo>
                  <a:pt x="336803" y="643127"/>
                </a:lnTo>
                <a:lnTo>
                  <a:pt x="458723" y="487679"/>
                </a:lnTo>
                <a:lnTo>
                  <a:pt x="490727" y="449579"/>
                </a:lnTo>
                <a:lnTo>
                  <a:pt x="521207" y="411479"/>
                </a:lnTo>
                <a:lnTo>
                  <a:pt x="582167" y="338327"/>
                </a:lnTo>
                <a:lnTo>
                  <a:pt x="612647" y="304799"/>
                </a:lnTo>
                <a:lnTo>
                  <a:pt x="641603" y="271271"/>
                </a:lnTo>
                <a:lnTo>
                  <a:pt x="670559" y="239267"/>
                </a:lnTo>
                <a:lnTo>
                  <a:pt x="697991" y="210311"/>
                </a:lnTo>
                <a:lnTo>
                  <a:pt x="739139" y="169163"/>
                </a:lnTo>
                <a:lnTo>
                  <a:pt x="765047" y="146303"/>
                </a:lnTo>
                <a:lnTo>
                  <a:pt x="777239" y="134111"/>
                </a:lnTo>
                <a:lnTo>
                  <a:pt x="813815" y="105155"/>
                </a:lnTo>
                <a:lnTo>
                  <a:pt x="867155" y="71627"/>
                </a:lnTo>
                <a:lnTo>
                  <a:pt x="906779" y="51815"/>
                </a:lnTo>
                <a:lnTo>
                  <a:pt x="943355" y="39623"/>
                </a:lnTo>
                <a:lnTo>
                  <a:pt x="998219" y="28955"/>
                </a:lnTo>
                <a:lnTo>
                  <a:pt x="1031747" y="28955"/>
                </a:lnTo>
                <a:lnTo>
                  <a:pt x="1080515" y="36575"/>
                </a:lnTo>
                <a:lnTo>
                  <a:pt x="1142999" y="59435"/>
                </a:lnTo>
                <a:lnTo>
                  <a:pt x="1158239" y="68579"/>
                </a:lnTo>
                <a:lnTo>
                  <a:pt x="1173479" y="76199"/>
                </a:lnTo>
                <a:lnTo>
                  <a:pt x="1188719" y="85343"/>
                </a:lnTo>
                <a:lnTo>
                  <a:pt x="1203959" y="96011"/>
                </a:lnTo>
                <a:lnTo>
                  <a:pt x="1217675" y="106679"/>
                </a:lnTo>
                <a:lnTo>
                  <a:pt x="1248155" y="129539"/>
                </a:lnTo>
                <a:lnTo>
                  <a:pt x="1277111" y="153923"/>
                </a:lnTo>
                <a:lnTo>
                  <a:pt x="1304543" y="179831"/>
                </a:lnTo>
                <a:lnTo>
                  <a:pt x="1333499" y="205739"/>
                </a:lnTo>
                <a:lnTo>
                  <a:pt x="1362455" y="233171"/>
                </a:lnTo>
                <a:lnTo>
                  <a:pt x="1382267" y="213359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0628" y="50246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0791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03337" y="52196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137" y="5753097"/>
            <a:ext cx="7543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Load</a:t>
            </a:r>
            <a:r>
              <a:rPr dirty="0" sz="1800" spc="-100" b="1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6337" y="53720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FF0065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3827" y="51008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2315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6539" y="52958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339" y="5829297"/>
            <a:ext cx="7543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Load</a:t>
            </a:r>
            <a:r>
              <a:rPr dirty="0" sz="1800" spc="-100" b="1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9538" y="54482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FF0065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639" y="4043171"/>
            <a:ext cx="2971800" cy="1209040"/>
          </a:xfrm>
          <a:custGeom>
            <a:avLst/>
            <a:gdLst/>
            <a:ahLst/>
            <a:cxnLst/>
            <a:rect l="l" t="t" r="r" b="b"/>
            <a:pathLst>
              <a:path w="2971800" h="1209039">
                <a:moveTo>
                  <a:pt x="2905146" y="1152829"/>
                </a:moveTo>
                <a:lnTo>
                  <a:pt x="2891027" y="1144523"/>
                </a:lnTo>
                <a:lnTo>
                  <a:pt x="2842259" y="1114043"/>
                </a:lnTo>
                <a:lnTo>
                  <a:pt x="2790443" y="1082039"/>
                </a:lnTo>
                <a:lnTo>
                  <a:pt x="2734055" y="1046987"/>
                </a:lnTo>
                <a:lnTo>
                  <a:pt x="2676143" y="1008887"/>
                </a:lnTo>
                <a:lnTo>
                  <a:pt x="2615183" y="969263"/>
                </a:lnTo>
                <a:lnTo>
                  <a:pt x="2551175" y="928115"/>
                </a:lnTo>
                <a:lnTo>
                  <a:pt x="2485643" y="885443"/>
                </a:lnTo>
                <a:lnTo>
                  <a:pt x="2418587" y="841247"/>
                </a:lnTo>
                <a:lnTo>
                  <a:pt x="2348483" y="797051"/>
                </a:lnTo>
                <a:lnTo>
                  <a:pt x="2278379" y="751331"/>
                </a:lnTo>
                <a:lnTo>
                  <a:pt x="2133599" y="658367"/>
                </a:lnTo>
                <a:lnTo>
                  <a:pt x="1985771" y="565403"/>
                </a:lnTo>
                <a:lnTo>
                  <a:pt x="1837943" y="473963"/>
                </a:lnTo>
                <a:lnTo>
                  <a:pt x="1618487" y="342899"/>
                </a:lnTo>
                <a:lnTo>
                  <a:pt x="1546859" y="301751"/>
                </a:lnTo>
                <a:lnTo>
                  <a:pt x="1476755" y="262127"/>
                </a:lnTo>
                <a:lnTo>
                  <a:pt x="1339595" y="190499"/>
                </a:lnTo>
                <a:lnTo>
                  <a:pt x="1274063" y="156971"/>
                </a:lnTo>
                <a:lnTo>
                  <a:pt x="1211579" y="126491"/>
                </a:lnTo>
                <a:lnTo>
                  <a:pt x="1150619" y="99059"/>
                </a:lnTo>
                <a:lnTo>
                  <a:pt x="1092707" y="74675"/>
                </a:lnTo>
                <a:lnTo>
                  <a:pt x="1037843" y="53339"/>
                </a:lnTo>
                <a:lnTo>
                  <a:pt x="986027" y="36575"/>
                </a:lnTo>
                <a:lnTo>
                  <a:pt x="935735" y="21335"/>
                </a:lnTo>
                <a:lnTo>
                  <a:pt x="867155" y="7619"/>
                </a:lnTo>
                <a:lnTo>
                  <a:pt x="822959" y="3047"/>
                </a:lnTo>
                <a:lnTo>
                  <a:pt x="800099" y="1523"/>
                </a:lnTo>
                <a:lnTo>
                  <a:pt x="778763" y="0"/>
                </a:lnTo>
                <a:lnTo>
                  <a:pt x="757427" y="0"/>
                </a:lnTo>
                <a:lnTo>
                  <a:pt x="736091" y="1523"/>
                </a:lnTo>
                <a:lnTo>
                  <a:pt x="716279" y="3047"/>
                </a:lnTo>
                <a:lnTo>
                  <a:pt x="694943" y="4571"/>
                </a:lnTo>
                <a:lnTo>
                  <a:pt x="655319" y="10667"/>
                </a:lnTo>
                <a:lnTo>
                  <a:pt x="597407" y="24383"/>
                </a:lnTo>
                <a:lnTo>
                  <a:pt x="560831" y="36575"/>
                </a:lnTo>
                <a:lnTo>
                  <a:pt x="524255" y="50291"/>
                </a:lnTo>
                <a:lnTo>
                  <a:pt x="457199" y="82295"/>
                </a:lnTo>
                <a:lnTo>
                  <a:pt x="423671" y="100583"/>
                </a:lnTo>
                <a:lnTo>
                  <a:pt x="362711" y="140207"/>
                </a:lnTo>
                <a:lnTo>
                  <a:pt x="278891" y="204215"/>
                </a:lnTo>
                <a:lnTo>
                  <a:pt x="252983" y="227075"/>
                </a:lnTo>
                <a:lnTo>
                  <a:pt x="227075" y="248411"/>
                </a:lnTo>
                <a:lnTo>
                  <a:pt x="202691" y="269747"/>
                </a:lnTo>
                <a:lnTo>
                  <a:pt x="179831" y="291083"/>
                </a:lnTo>
                <a:lnTo>
                  <a:pt x="158495" y="312419"/>
                </a:lnTo>
                <a:lnTo>
                  <a:pt x="115823" y="352043"/>
                </a:lnTo>
                <a:lnTo>
                  <a:pt x="79247" y="385571"/>
                </a:lnTo>
                <a:lnTo>
                  <a:pt x="44195" y="414527"/>
                </a:lnTo>
                <a:lnTo>
                  <a:pt x="13715" y="434339"/>
                </a:lnTo>
                <a:lnTo>
                  <a:pt x="7619" y="438911"/>
                </a:lnTo>
                <a:lnTo>
                  <a:pt x="0" y="441959"/>
                </a:lnTo>
                <a:lnTo>
                  <a:pt x="12191" y="467867"/>
                </a:lnTo>
                <a:lnTo>
                  <a:pt x="19811" y="464819"/>
                </a:lnTo>
                <a:lnTo>
                  <a:pt x="60959" y="437387"/>
                </a:lnTo>
                <a:lnTo>
                  <a:pt x="97535" y="408431"/>
                </a:lnTo>
                <a:lnTo>
                  <a:pt x="115823" y="390143"/>
                </a:lnTo>
                <a:lnTo>
                  <a:pt x="135635" y="373379"/>
                </a:lnTo>
                <a:lnTo>
                  <a:pt x="178307" y="333755"/>
                </a:lnTo>
                <a:lnTo>
                  <a:pt x="199643" y="312419"/>
                </a:lnTo>
                <a:lnTo>
                  <a:pt x="222503" y="291083"/>
                </a:lnTo>
                <a:lnTo>
                  <a:pt x="271271" y="248411"/>
                </a:lnTo>
                <a:lnTo>
                  <a:pt x="323087" y="205739"/>
                </a:lnTo>
                <a:lnTo>
                  <a:pt x="379475" y="163067"/>
                </a:lnTo>
                <a:lnTo>
                  <a:pt x="408431" y="144779"/>
                </a:lnTo>
                <a:lnTo>
                  <a:pt x="438911" y="124967"/>
                </a:lnTo>
                <a:lnTo>
                  <a:pt x="502919" y="91439"/>
                </a:lnTo>
                <a:lnTo>
                  <a:pt x="569975" y="64007"/>
                </a:lnTo>
                <a:lnTo>
                  <a:pt x="606551" y="51815"/>
                </a:lnTo>
                <a:lnTo>
                  <a:pt x="679703" y="36575"/>
                </a:lnTo>
                <a:lnTo>
                  <a:pt x="758951" y="28955"/>
                </a:lnTo>
                <a:lnTo>
                  <a:pt x="800099" y="28955"/>
                </a:lnTo>
                <a:lnTo>
                  <a:pt x="819911" y="30479"/>
                </a:lnTo>
                <a:lnTo>
                  <a:pt x="862583" y="36575"/>
                </a:lnTo>
                <a:lnTo>
                  <a:pt x="885443" y="39623"/>
                </a:lnTo>
                <a:lnTo>
                  <a:pt x="906779" y="44195"/>
                </a:lnTo>
                <a:lnTo>
                  <a:pt x="929639" y="48767"/>
                </a:lnTo>
                <a:lnTo>
                  <a:pt x="1028699" y="80771"/>
                </a:lnTo>
                <a:lnTo>
                  <a:pt x="1082039" y="100583"/>
                </a:lnTo>
                <a:lnTo>
                  <a:pt x="1139951" y="124967"/>
                </a:lnTo>
                <a:lnTo>
                  <a:pt x="1199387" y="152399"/>
                </a:lnTo>
                <a:lnTo>
                  <a:pt x="1327403" y="214883"/>
                </a:lnTo>
                <a:lnTo>
                  <a:pt x="1394459" y="249935"/>
                </a:lnTo>
                <a:lnTo>
                  <a:pt x="1463039" y="288035"/>
                </a:lnTo>
                <a:lnTo>
                  <a:pt x="1533143" y="326135"/>
                </a:lnTo>
                <a:lnTo>
                  <a:pt x="1603247" y="367283"/>
                </a:lnTo>
                <a:lnTo>
                  <a:pt x="1676399" y="409955"/>
                </a:lnTo>
                <a:lnTo>
                  <a:pt x="1822703" y="498347"/>
                </a:lnTo>
                <a:lnTo>
                  <a:pt x="1970531" y="589787"/>
                </a:lnTo>
                <a:lnTo>
                  <a:pt x="2118359" y="682751"/>
                </a:lnTo>
                <a:lnTo>
                  <a:pt x="2263139" y="775715"/>
                </a:lnTo>
                <a:lnTo>
                  <a:pt x="2333243" y="821435"/>
                </a:lnTo>
                <a:lnTo>
                  <a:pt x="2403347" y="865631"/>
                </a:lnTo>
                <a:lnTo>
                  <a:pt x="2470403" y="909827"/>
                </a:lnTo>
                <a:lnTo>
                  <a:pt x="2535935" y="952499"/>
                </a:lnTo>
                <a:lnTo>
                  <a:pt x="2599943" y="993647"/>
                </a:lnTo>
                <a:lnTo>
                  <a:pt x="2660903" y="1033271"/>
                </a:lnTo>
                <a:lnTo>
                  <a:pt x="2718815" y="1069847"/>
                </a:lnTo>
                <a:lnTo>
                  <a:pt x="2775203" y="1106423"/>
                </a:lnTo>
                <a:lnTo>
                  <a:pt x="2827019" y="1138427"/>
                </a:lnTo>
                <a:lnTo>
                  <a:pt x="2877311" y="1168907"/>
                </a:lnTo>
                <a:lnTo>
                  <a:pt x="2890900" y="1176901"/>
                </a:lnTo>
                <a:lnTo>
                  <a:pt x="2905146" y="1152829"/>
                </a:lnTo>
                <a:close/>
              </a:path>
              <a:path w="2971800" h="1209039">
                <a:moveTo>
                  <a:pt x="2916935" y="1205048"/>
                </a:moveTo>
                <a:lnTo>
                  <a:pt x="2916935" y="1159763"/>
                </a:lnTo>
                <a:lnTo>
                  <a:pt x="2903219" y="1184147"/>
                </a:lnTo>
                <a:lnTo>
                  <a:pt x="2890900" y="1176901"/>
                </a:lnTo>
                <a:lnTo>
                  <a:pt x="2875787" y="1202435"/>
                </a:lnTo>
                <a:lnTo>
                  <a:pt x="2916935" y="1205048"/>
                </a:lnTo>
                <a:close/>
              </a:path>
              <a:path w="2971800" h="1209039">
                <a:moveTo>
                  <a:pt x="2916935" y="1159763"/>
                </a:moveTo>
                <a:lnTo>
                  <a:pt x="2905146" y="1152829"/>
                </a:lnTo>
                <a:lnTo>
                  <a:pt x="2890900" y="1176901"/>
                </a:lnTo>
                <a:lnTo>
                  <a:pt x="2903219" y="1184147"/>
                </a:lnTo>
                <a:lnTo>
                  <a:pt x="2916935" y="1159763"/>
                </a:lnTo>
                <a:close/>
              </a:path>
              <a:path w="2971800" h="1209039">
                <a:moveTo>
                  <a:pt x="2971799" y="1208531"/>
                </a:moveTo>
                <a:lnTo>
                  <a:pt x="2919983" y="1127759"/>
                </a:lnTo>
                <a:lnTo>
                  <a:pt x="2905146" y="1152829"/>
                </a:lnTo>
                <a:lnTo>
                  <a:pt x="2916935" y="1159763"/>
                </a:lnTo>
                <a:lnTo>
                  <a:pt x="2916935" y="1205048"/>
                </a:lnTo>
                <a:lnTo>
                  <a:pt x="2971799" y="1208531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358265">
              <a:lnSpc>
                <a:spcPct val="100000"/>
              </a:lnSpc>
            </a:pPr>
            <a:r>
              <a:rPr dirty="0"/>
              <a:t>Cache</a:t>
            </a:r>
            <a:r>
              <a:rPr dirty="0" spc="-8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1067"/>
            <a:ext cx="7471409" cy="138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P1 </a:t>
            </a:r>
            <a:r>
              <a:rPr dirty="0" sz="2800">
                <a:latin typeface="Arial"/>
                <a:cs typeface="Arial"/>
              </a:rPr>
              <a:t>stores </a:t>
            </a:r>
            <a:r>
              <a:rPr dirty="0" sz="2800" spc="-5">
                <a:latin typeface="Arial"/>
                <a:cs typeface="Arial"/>
              </a:rPr>
              <a:t>2 into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We </a:t>
            </a:r>
            <a:r>
              <a:rPr dirty="0" sz="2800">
                <a:latin typeface="Arial"/>
                <a:cs typeface="Arial"/>
              </a:rPr>
              <a:t>don’t have consistent values for </a:t>
            </a:r>
            <a:r>
              <a:rPr dirty="0" sz="2800" spc="-5">
                <a:latin typeface="Arial"/>
                <a:cs typeface="Arial"/>
              </a:rPr>
              <a:t>X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across  </a:t>
            </a:r>
            <a:r>
              <a:rPr dirty="0" sz="2800" spc="-5">
                <a:latin typeface="Arial"/>
                <a:cs typeface="Arial"/>
              </a:rPr>
              <a:t>the memory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05427" y="4034027"/>
            <a:ext cx="1306195" cy="467995"/>
          </a:xfrm>
          <a:custGeom>
            <a:avLst/>
            <a:gdLst/>
            <a:ahLst/>
            <a:cxnLst/>
            <a:rect l="l" t="t" r="r" b="b"/>
            <a:pathLst>
              <a:path w="1306195" h="467995">
                <a:moveTo>
                  <a:pt x="1306067" y="467867"/>
                </a:moveTo>
                <a:lnTo>
                  <a:pt x="1306067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lnTo>
                  <a:pt x="1299971" y="10667"/>
                </a:lnTo>
                <a:lnTo>
                  <a:pt x="1299971" y="467867"/>
                </a:lnTo>
                <a:lnTo>
                  <a:pt x="1306067" y="467867"/>
                </a:lnTo>
                <a:close/>
              </a:path>
              <a:path w="1306195" h="4679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306195" h="467995">
                <a:moveTo>
                  <a:pt x="10667" y="4571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10667" y="457199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67867"/>
                </a:lnTo>
                <a:lnTo>
                  <a:pt x="1295399" y="467867"/>
                </a:lnTo>
                <a:lnTo>
                  <a:pt x="1295399" y="461771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0667" y="467867"/>
                </a:moveTo>
                <a:lnTo>
                  <a:pt x="10667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10667" y="467867"/>
                </a:lnTo>
                <a:close/>
              </a:path>
              <a:path w="1306195" h="467995">
                <a:moveTo>
                  <a:pt x="1299971" y="10667"/>
                </a:moveTo>
                <a:lnTo>
                  <a:pt x="1295399" y="4571"/>
                </a:lnTo>
                <a:lnTo>
                  <a:pt x="1295399" y="10667"/>
                </a:lnTo>
                <a:lnTo>
                  <a:pt x="1299971" y="10667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1299971" y="10667"/>
                </a:lnTo>
                <a:lnTo>
                  <a:pt x="1295399" y="10667"/>
                </a:lnTo>
                <a:lnTo>
                  <a:pt x="1295399" y="457199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299971" y="467867"/>
                </a:moveTo>
                <a:lnTo>
                  <a:pt x="1299971" y="457199"/>
                </a:lnTo>
                <a:lnTo>
                  <a:pt x="1295399" y="461771"/>
                </a:lnTo>
                <a:lnTo>
                  <a:pt x="1295399" y="467867"/>
                </a:lnTo>
                <a:lnTo>
                  <a:pt x="1299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17338" y="4152898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latin typeface="Times New Roman"/>
                <a:cs typeface="Times New Roman"/>
              </a:rPr>
              <a:t>X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0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8937" y="4152898"/>
            <a:ext cx="7874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10" i="1">
                <a:latin typeface="Times New Roman"/>
                <a:cs typeface="Times New Roman"/>
              </a:rPr>
              <a:t>m</a:t>
            </a:r>
            <a:r>
              <a:rPr dirty="0" sz="1800" spc="-5" i="1">
                <a:latin typeface="Times New Roman"/>
                <a:cs typeface="Times New Roman"/>
              </a:rPr>
              <a:t>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0628" y="47198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0791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03337" y="49148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337" y="50672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FF0065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FF0065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FF0065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3827" y="47960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2315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26539" y="49910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1450339" y="55244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9538" y="51434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358265">
              <a:lnSpc>
                <a:spcPct val="100000"/>
              </a:lnSpc>
            </a:pPr>
            <a:r>
              <a:rPr dirty="0"/>
              <a:t>Cache</a:t>
            </a:r>
            <a:r>
              <a:rPr dirty="0" spc="-8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943099"/>
            <a:ext cx="7266305" cy="2361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Ensure that all processors </a:t>
            </a:r>
            <a:r>
              <a:rPr dirty="0" sz="2400" spc="-5" i="1">
                <a:latin typeface="Arial"/>
                <a:cs typeface="Arial"/>
              </a:rPr>
              <a:t>eventually </a:t>
            </a:r>
            <a:r>
              <a:rPr dirty="0" sz="2400" spc="-5">
                <a:latin typeface="Arial"/>
                <a:cs typeface="Arial"/>
              </a:rPr>
              <a:t>see the same  value for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Cache coherence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mechanisms: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Update vs.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invalidate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Snoopy based vs. directory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1627" y="4796027"/>
            <a:ext cx="1306195" cy="467995"/>
          </a:xfrm>
          <a:custGeom>
            <a:avLst/>
            <a:gdLst/>
            <a:ahLst/>
            <a:cxnLst/>
            <a:rect l="l" t="t" r="r" b="b"/>
            <a:pathLst>
              <a:path w="1306195" h="467995">
                <a:moveTo>
                  <a:pt x="1306067" y="467867"/>
                </a:moveTo>
                <a:lnTo>
                  <a:pt x="1306067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295399" y="10667"/>
                </a:lnTo>
                <a:lnTo>
                  <a:pt x="1295399" y="4571"/>
                </a:lnTo>
                <a:lnTo>
                  <a:pt x="1299971" y="10667"/>
                </a:lnTo>
                <a:lnTo>
                  <a:pt x="1299971" y="467867"/>
                </a:lnTo>
                <a:lnTo>
                  <a:pt x="1306067" y="467867"/>
                </a:lnTo>
                <a:close/>
              </a:path>
              <a:path w="1306195" h="4679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306195" h="467995">
                <a:moveTo>
                  <a:pt x="10667" y="4571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10667" y="457199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67867"/>
                </a:lnTo>
                <a:lnTo>
                  <a:pt x="1295399" y="467867"/>
                </a:lnTo>
                <a:lnTo>
                  <a:pt x="1295399" y="461771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0667" y="467867"/>
                </a:moveTo>
                <a:lnTo>
                  <a:pt x="10667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10667" y="467867"/>
                </a:lnTo>
                <a:close/>
              </a:path>
              <a:path w="1306195" h="467995">
                <a:moveTo>
                  <a:pt x="1299971" y="10667"/>
                </a:moveTo>
                <a:lnTo>
                  <a:pt x="1295399" y="4571"/>
                </a:lnTo>
                <a:lnTo>
                  <a:pt x="1295399" y="10667"/>
                </a:lnTo>
                <a:lnTo>
                  <a:pt x="1299971" y="10667"/>
                </a:lnTo>
                <a:close/>
              </a:path>
              <a:path w="1306195" h="467995">
                <a:moveTo>
                  <a:pt x="1299971" y="457199"/>
                </a:moveTo>
                <a:lnTo>
                  <a:pt x="1299971" y="10667"/>
                </a:lnTo>
                <a:lnTo>
                  <a:pt x="1295399" y="10667"/>
                </a:lnTo>
                <a:lnTo>
                  <a:pt x="1295399" y="457199"/>
                </a:lnTo>
                <a:lnTo>
                  <a:pt x="1299971" y="457199"/>
                </a:lnTo>
                <a:close/>
              </a:path>
              <a:path w="1306195" h="467995">
                <a:moveTo>
                  <a:pt x="1299971" y="467867"/>
                </a:moveTo>
                <a:lnTo>
                  <a:pt x="1299971" y="457199"/>
                </a:lnTo>
                <a:lnTo>
                  <a:pt x="1295399" y="461771"/>
                </a:lnTo>
                <a:lnTo>
                  <a:pt x="1295399" y="467867"/>
                </a:lnTo>
                <a:lnTo>
                  <a:pt x="1299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93538" y="49148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137" y="4914897"/>
            <a:ext cx="7874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e</a:t>
            </a:r>
            <a:r>
              <a:rPr dirty="0" sz="1800" spc="-10" i="1">
                <a:latin typeface="Times New Roman"/>
                <a:cs typeface="Times New Roman"/>
              </a:rPr>
              <a:t>m</a:t>
            </a:r>
            <a:r>
              <a:rPr dirty="0" sz="1800" spc="-5" i="1">
                <a:latin typeface="Times New Roman"/>
                <a:cs typeface="Times New Roman"/>
              </a:rPr>
              <a:t>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86828" y="54818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0791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79537" y="56768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2537" y="58292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5558027"/>
            <a:ext cx="1001394" cy="925194"/>
          </a:xfrm>
          <a:custGeom>
            <a:avLst/>
            <a:gdLst/>
            <a:ahLst/>
            <a:cxnLst/>
            <a:rect l="l" t="t" r="r" b="b"/>
            <a:pathLst>
              <a:path w="1001395" h="925195">
                <a:moveTo>
                  <a:pt x="1001267" y="461771"/>
                </a:moveTo>
                <a:lnTo>
                  <a:pt x="998219" y="414527"/>
                </a:lnTo>
                <a:lnTo>
                  <a:pt x="995171" y="391667"/>
                </a:lnTo>
                <a:lnTo>
                  <a:pt x="990599" y="368807"/>
                </a:lnTo>
                <a:lnTo>
                  <a:pt x="984503" y="347471"/>
                </a:lnTo>
                <a:lnTo>
                  <a:pt x="978407" y="324611"/>
                </a:lnTo>
                <a:lnTo>
                  <a:pt x="961643" y="281939"/>
                </a:lnTo>
                <a:lnTo>
                  <a:pt x="940307" y="242315"/>
                </a:lnTo>
                <a:lnTo>
                  <a:pt x="900683" y="185927"/>
                </a:lnTo>
                <a:lnTo>
                  <a:pt x="853439" y="135635"/>
                </a:lnTo>
                <a:lnTo>
                  <a:pt x="818387" y="105155"/>
                </a:lnTo>
                <a:lnTo>
                  <a:pt x="780287" y="79247"/>
                </a:lnTo>
                <a:lnTo>
                  <a:pt x="739139" y="56387"/>
                </a:lnTo>
                <a:lnTo>
                  <a:pt x="694943" y="36575"/>
                </a:lnTo>
                <a:lnTo>
                  <a:pt x="649223" y="21335"/>
                </a:lnTo>
                <a:lnTo>
                  <a:pt x="576071" y="6095"/>
                </a:lnTo>
                <a:lnTo>
                  <a:pt x="499871" y="0"/>
                </a:lnTo>
                <a:lnTo>
                  <a:pt x="473963" y="1523"/>
                </a:lnTo>
                <a:lnTo>
                  <a:pt x="423671" y="6095"/>
                </a:lnTo>
                <a:lnTo>
                  <a:pt x="374903" y="15239"/>
                </a:lnTo>
                <a:lnTo>
                  <a:pt x="306323" y="36575"/>
                </a:lnTo>
                <a:lnTo>
                  <a:pt x="240791" y="67055"/>
                </a:lnTo>
                <a:lnTo>
                  <a:pt x="201167" y="92963"/>
                </a:lnTo>
                <a:lnTo>
                  <a:pt x="164591" y="120395"/>
                </a:lnTo>
                <a:lnTo>
                  <a:pt x="131063" y="152399"/>
                </a:lnTo>
                <a:lnTo>
                  <a:pt x="114299" y="169163"/>
                </a:lnTo>
                <a:lnTo>
                  <a:pt x="100583" y="185927"/>
                </a:lnTo>
                <a:lnTo>
                  <a:pt x="85343" y="204215"/>
                </a:lnTo>
                <a:lnTo>
                  <a:pt x="73151" y="222503"/>
                </a:lnTo>
                <a:lnTo>
                  <a:pt x="39623" y="281939"/>
                </a:lnTo>
                <a:lnTo>
                  <a:pt x="22859" y="324611"/>
                </a:lnTo>
                <a:lnTo>
                  <a:pt x="16763" y="347471"/>
                </a:lnTo>
                <a:lnTo>
                  <a:pt x="10667" y="368807"/>
                </a:lnTo>
                <a:lnTo>
                  <a:pt x="6095" y="391667"/>
                </a:lnTo>
                <a:lnTo>
                  <a:pt x="3047" y="416051"/>
                </a:lnTo>
                <a:lnTo>
                  <a:pt x="0" y="463295"/>
                </a:lnTo>
                <a:lnTo>
                  <a:pt x="3047" y="510539"/>
                </a:lnTo>
                <a:lnTo>
                  <a:pt x="6095" y="533399"/>
                </a:lnTo>
                <a:lnTo>
                  <a:pt x="10667" y="556259"/>
                </a:lnTo>
                <a:lnTo>
                  <a:pt x="10667" y="438911"/>
                </a:lnTo>
                <a:lnTo>
                  <a:pt x="12191" y="416051"/>
                </a:lnTo>
                <a:lnTo>
                  <a:pt x="19811" y="371855"/>
                </a:lnTo>
                <a:lnTo>
                  <a:pt x="32003" y="327659"/>
                </a:lnTo>
                <a:lnTo>
                  <a:pt x="57911" y="266699"/>
                </a:lnTo>
                <a:lnTo>
                  <a:pt x="80771" y="228599"/>
                </a:lnTo>
                <a:lnTo>
                  <a:pt x="108203" y="192023"/>
                </a:lnTo>
                <a:lnTo>
                  <a:pt x="137159" y="158495"/>
                </a:lnTo>
                <a:lnTo>
                  <a:pt x="170687" y="128015"/>
                </a:lnTo>
                <a:lnTo>
                  <a:pt x="207263" y="100583"/>
                </a:lnTo>
                <a:lnTo>
                  <a:pt x="225551" y="86867"/>
                </a:lnTo>
                <a:lnTo>
                  <a:pt x="246887" y="76199"/>
                </a:lnTo>
                <a:lnTo>
                  <a:pt x="266699" y="64007"/>
                </a:lnTo>
                <a:lnTo>
                  <a:pt x="309371" y="45719"/>
                </a:lnTo>
                <a:lnTo>
                  <a:pt x="355091" y="30479"/>
                </a:lnTo>
                <a:lnTo>
                  <a:pt x="377951" y="24383"/>
                </a:lnTo>
                <a:lnTo>
                  <a:pt x="402335" y="19811"/>
                </a:lnTo>
                <a:lnTo>
                  <a:pt x="425195" y="15239"/>
                </a:lnTo>
                <a:lnTo>
                  <a:pt x="451103" y="12191"/>
                </a:lnTo>
                <a:lnTo>
                  <a:pt x="475487" y="10667"/>
                </a:lnTo>
                <a:lnTo>
                  <a:pt x="525779" y="10667"/>
                </a:lnTo>
                <a:lnTo>
                  <a:pt x="550163" y="12191"/>
                </a:lnTo>
                <a:lnTo>
                  <a:pt x="576071" y="15239"/>
                </a:lnTo>
                <a:lnTo>
                  <a:pt x="598931" y="19811"/>
                </a:lnTo>
                <a:lnTo>
                  <a:pt x="623315" y="24383"/>
                </a:lnTo>
                <a:lnTo>
                  <a:pt x="691895" y="45719"/>
                </a:lnTo>
                <a:lnTo>
                  <a:pt x="755903" y="76199"/>
                </a:lnTo>
                <a:lnTo>
                  <a:pt x="830579" y="128015"/>
                </a:lnTo>
                <a:lnTo>
                  <a:pt x="864107" y="158495"/>
                </a:lnTo>
                <a:lnTo>
                  <a:pt x="894587" y="192023"/>
                </a:lnTo>
                <a:lnTo>
                  <a:pt x="906779" y="210311"/>
                </a:lnTo>
                <a:lnTo>
                  <a:pt x="920495" y="228599"/>
                </a:lnTo>
                <a:lnTo>
                  <a:pt x="943355" y="266699"/>
                </a:lnTo>
                <a:lnTo>
                  <a:pt x="961643" y="307847"/>
                </a:lnTo>
                <a:lnTo>
                  <a:pt x="975359" y="348995"/>
                </a:lnTo>
                <a:lnTo>
                  <a:pt x="986027" y="393191"/>
                </a:lnTo>
                <a:lnTo>
                  <a:pt x="990599" y="438911"/>
                </a:lnTo>
                <a:lnTo>
                  <a:pt x="990599" y="556259"/>
                </a:lnTo>
                <a:lnTo>
                  <a:pt x="995171" y="533399"/>
                </a:lnTo>
                <a:lnTo>
                  <a:pt x="998219" y="509015"/>
                </a:lnTo>
                <a:lnTo>
                  <a:pt x="1001267" y="461771"/>
                </a:lnTo>
                <a:close/>
              </a:path>
              <a:path w="1001395" h="925195">
                <a:moveTo>
                  <a:pt x="990599" y="556259"/>
                </a:moveTo>
                <a:lnTo>
                  <a:pt x="990599" y="486155"/>
                </a:lnTo>
                <a:lnTo>
                  <a:pt x="989075" y="509015"/>
                </a:lnTo>
                <a:lnTo>
                  <a:pt x="986027" y="531875"/>
                </a:lnTo>
                <a:lnTo>
                  <a:pt x="975359" y="576071"/>
                </a:lnTo>
                <a:lnTo>
                  <a:pt x="961643" y="618743"/>
                </a:lnTo>
                <a:lnTo>
                  <a:pt x="943355" y="658367"/>
                </a:lnTo>
                <a:lnTo>
                  <a:pt x="931163" y="678179"/>
                </a:lnTo>
                <a:lnTo>
                  <a:pt x="920495" y="696467"/>
                </a:lnTo>
                <a:lnTo>
                  <a:pt x="893063" y="733043"/>
                </a:lnTo>
                <a:lnTo>
                  <a:pt x="864107" y="766571"/>
                </a:lnTo>
                <a:lnTo>
                  <a:pt x="830579" y="797051"/>
                </a:lnTo>
                <a:lnTo>
                  <a:pt x="794003" y="824483"/>
                </a:lnTo>
                <a:lnTo>
                  <a:pt x="774191" y="838199"/>
                </a:lnTo>
                <a:lnTo>
                  <a:pt x="754379" y="848867"/>
                </a:lnTo>
                <a:lnTo>
                  <a:pt x="734567" y="861059"/>
                </a:lnTo>
                <a:lnTo>
                  <a:pt x="691895" y="879347"/>
                </a:lnTo>
                <a:lnTo>
                  <a:pt x="646175" y="894587"/>
                </a:lnTo>
                <a:lnTo>
                  <a:pt x="574547" y="909827"/>
                </a:lnTo>
                <a:lnTo>
                  <a:pt x="525779" y="914399"/>
                </a:lnTo>
                <a:lnTo>
                  <a:pt x="475487" y="914399"/>
                </a:lnTo>
                <a:lnTo>
                  <a:pt x="425195" y="909827"/>
                </a:lnTo>
                <a:lnTo>
                  <a:pt x="377951" y="900683"/>
                </a:lnTo>
                <a:lnTo>
                  <a:pt x="309371" y="879347"/>
                </a:lnTo>
                <a:lnTo>
                  <a:pt x="245363" y="848867"/>
                </a:lnTo>
                <a:lnTo>
                  <a:pt x="170687" y="797051"/>
                </a:lnTo>
                <a:lnTo>
                  <a:pt x="137159" y="766571"/>
                </a:lnTo>
                <a:lnTo>
                  <a:pt x="106679" y="733043"/>
                </a:lnTo>
                <a:lnTo>
                  <a:pt x="68579" y="678179"/>
                </a:lnTo>
                <a:lnTo>
                  <a:pt x="48767" y="638555"/>
                </a:lnTo>
                <a:lnTo>
                  <a:pt x="32003" y="597407"/>
                </a:lnTo>
                <a:lnTo>
                  <a:pt x="25907" y="574547"/>
                </a:lnTo>
                <a:lnTo>
                  <a:pt x="19811" y="553211"/>
                </a:lnTo>
                <a:lnTo>
                  <a:pt x="15239" y="531875"/>
                </a:lnTo>
                <a:lnTo>
                  <a:pt x="12191" y="509015"/>
                </a:lnTo>
                <a:lnTo>
                  <a:pt x="10667" y="486155"/>
                </a:lnTo>
                <a:lnTo>
                  <a:pt x="10667" y="556259"/>
                </a:lnTo>
                <a:lnTo>
                  <a:pt x="16763" y="577595"/>
                </a:lnTo>
                <a:lnTo>
                  <a:pt x="22859" y="600455"/>
                </a:lnTo>
                <a:lnTo>
                  <a:pt x="30479" y="621791"/>
                </a:lnTo>
                <a:lnTo>
                  <a:pt x="60959" y="682751"/>
                </a:lnTo>
                <a:lnTo>
                  <a:pt x="85343" y="720851"/>
                </a:lnTo>
                <a:lnTo>
                  <a:pt x="100583" y="739139"/>
                </a:lnTo>
                <a:lnTo>
                  <a:pt x="114299" y="755903"/>
                </a:lnTo>
                <a:lnTo>
                  <a:pt x="147827" y="789431"/>
                </a:lnTo>
                <a:lnTo>
                  <a:pt x="201167" y="832103"/>
                </a:lnTo>
                <a:lnTo>
                  <a:pt x="242315" y="858011"/>
                </a:lnTo>
                <a:lnTo>
                  <a:pt x="283463" y="879347"/>
                </a:lnTo>
                <a:lnTo>
                  <a:pt x="352043" y="903731"/>
                </a:lnTo>
                <a:lnTo>
                  <a:pt x="399287" y="914399"/>
                </a:lnTo>
                <a:lnTo>
                  <a:pt x="449579" y="922019"/>
                </a:lnTo>
                <a:lnTo>
                  <a:pt x="501395" y="925067"/>
                </a:lnTo>
                <a:lnTo>
                  <a:pt x="525779" y="923543"/>
                </a:lnTo>
                <a:lnTo>
                  <a:pt x="551687" y="922019"/>
                </a:lnTo>
                <a:lnTo>
                  <a:pt x="601979" y="914399"/>
                </a:lnTo>
                <a:lnTo>
                  <a:pt x="649223" y="903731"/>
                </a:lnTo>
                <a:lnTo>
                  <a:pt x="694943" y="888491"/>
                </a:lnTo>
                <a:lnTo>
                  <a:pt x="760475" y="858011"/>
                </a:lnTo>
                <a:lnTo>
                  <a:pt x="800099" y="832103"/>
                </a:lnTo>
                <a:lnTo>
                  <a:pt x="836675" y="804671"/>
                </a:lnTo>
                <a:lnTo>
                  <a:pt x="886967" y="755903"/>
                </a:lnTo>
                <a:lnTo>
                  <a:pt x="900683" y="739139"/>
                </a:lnTo>
                <a:lnTo>
                  <a:pt x="915923" y="720851"/>
                </a:lnTo>
                <a:lnTo>
                  <a:pt x="940307" y="682751"/>
                </a:lnTo>
                <a:lnTo>
                  <a:pt x="961643" y="641603"/>
                </a:lnTo>
                <a:lnTo>
                  <a:pt x="978407" y="600455"/>
                </a:lnTo>
                <a:lnTo>
                  <a:pt x="984503" y="577595"/>
                </a:lnTo>
                <a:lnTo>
                  <a:pt x="990599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2739" y="5753097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i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539" y="62864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738" y="5905497"/>
            <a:ext cx="513080" cy="246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800" spc="10" b="1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r>
              <a:rPr dirty="0" sz="1800" spc="-10" b="1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0379" y="5105400"/>
            <a:ext cx="998219" cy="774700"/>
          </a:xfrm>
          <a:custGeom>
            <a:avLst/>
            <a:gdLst/>
            <a:ahLst/>
            <a:cxnLst/>
            <a:rect l="l" t="t" r="r" b="b"/>
            <a:pathLst>
              <a:path w="998220" h="774700">
                <a:moveTo>
                  <a:pt x="939542" y="63667"/>
                </a:moveTo>
                <a:lnTo>
                  <a:pt x="923176" y="42006"/>
                </a:lnTo>
                <a:lnTo>
                  <a:pt x="0" y="751331"/>
                </a:lnTo>
                <a:lnTo>
                  <a:pt x="16763" y="774191"/>
                </a:lnTo>
                <a:lnTo>
                  <a:pt x="939542" y="63667"/>
                </a:lnTo>
                <a:close/>
              </a:path>
              <a:path w="998220" h="774700">
                <a:moveTo>
                  <a:pt x="998219" y="0"/>
                </a:moveTo>
                <a:lnTo>
                  <a:pt x="905255" y="18287"/>
                </a:lnTo>
                <a:lnTo>
                  <a:pt x="923176" y="42006"/>
                </a:lnTo>
                <a:lnTo>
                  <a:pt x="934211" y="33527"/>
                </a:lnTo>
                <a:lnTo>
                  <a:pt x="950975" y="54863"/>
                </a:lnTo>
                <a:lnTo>
                  <a:pt x="950975" y="78799"/>
                </a:lnTo>
                <a:lnTo>
                  <a:pt x="957071" y="86867"/>
                </a:lnTo>
                <a:lnTo>
                  <a:pt x="998219" y="0"/>
                </a:lnTo>
                <a:close/>
              </a:path>
              <a:path w="998220" h="774700">
                <a:moveTo>
                  <a:pt x="950975" y="54863"/>
                </a:moveTo>
                <a:lnTo>
                  <a:pt x="934211" y="33527"/>
                </a:lnTo>
                <a:lnTo>
                  <a:pt x="923176" y="42006"/>
                </a:lnTo>
                <a:lnTo>
                  <a:pt x="939542" y="63667"/>
                </a:lnTo>
                <a:lnTo>
                  <a:pt x="950975" y="54863"/>
                </a:lnTo>
                <a:close/>
              </a:path>
              <a:path w="998220" h="774700">
                <a:moveTo>
                  <a:pt x="950975" y="78799"/>
                </a:moveTo>
                <a:lnTo>
                  <a:pt x="950975" y="54863"/>
                </a:lnTo>
                <a:lnTo>
                  <a:pt x="939542" y="63667"/>
                </a:lnTo>
                <a:lnTo>
                  <a:pt x="950975" y="7879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800" y="598170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4191000" h="76200">
                <a:moveTo>
                  <a:pt x="4128515" y="48767"/>
                </a:moveTo>
                <a:lnTo>
                  <a:pt x="4128515" y="28955"/>
                </a:lnTo>
                <a:lnTo>
                  <a:pt x="0" y="28955"/>
                </a:lnTo>
                <a:lnTo>
                  <a:pt x="0" y="48767"/>
                </a:lnTo>
                <a:lnTo>
                  <a:pt x="4128515" y="48767"/>
                </a:lnTo>
                <a:close/>
              </a:path>
              <a:path w="4191000" h="76200">
                <a:moveTo>
                  <a:pt x="4190999" y="38099"/>
                </a:moveTo>
                <a:lnTo>
                  <a:pt x="4114799" y="0"/>
                </a:lnTo>
                <a:lnTo>
                  <a:pt x="4114799" y="28955"/>
                </a:lnTo>
                <a:lnTo>
                  <a:pt x="4128515" y="28955"/>
                </a:lnTo>
                <a:lnTo>
                  <a:pt x="4128515" y="69341"/>
                </a:lnTo>
                <a:lnTo>
                  <a:pt x="4190999" y="38099"/>
                </a:lnTo>
                <a:close/>
              </a:path>
              <a:path w="4191000" h="76200">
                <a:moveTo>
                  <a:pt x="4128515" y="69341"/>
                </a:moveTo>
                <a:lnTo>
                  <a:pt x="4128515" y="48767"/>
                </a:lnTo>
                <a:lnTo>
                  <a:pt x="4114799" y="48767"/>
                </a:lnTo>
                <a:lnTo>
                  <a:pt x="4114799" y="76199"/>
                </a:lnTo>
                <a:lnTo>
                  <a:pt x="4128515" y="69341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87" y="564387"/>
            <a:ext cx="8293734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Approaches to </a:t>
            </a:r>
            <a:r>
              <a:rPr dirty="0"/>
              <a:t>Cache</a:t>
            </a:r>
            <a:r>
              <a:rPr dirty="0" spc="-35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9" y="1407667"/>
            <a:ext cx="7481570" cy="4984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Caches implement coherence protocols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ensure  </a:t>
            </a:r>
            <a:r>
              <a:rPr dirty="0" sz="2400" spc="-5">
                <a:latin typeface="Arial"/>
                <a:cs typeface="Arial"/>
              </a:rPr>
              <a:t>that data appears globally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Common in hardware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today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4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May or may not </a:t>
            </a:r>
            <a:r>
              <a:rPr dirty="0" sz="2000" spc="-5">
                <a:latin typeface="Arial"/>
                <a:cs typeface="Arial"/>
              </a:rPr>
              <a:t>have </a:t>
            </a:r>
            <a:r>
              <a:rPr dirty="0" sz="2000">
                <a:latin typeface="Arial"/>
                <a:cs typeface="Arial"/>
              </a:rPr>
              <a:t>help </a:t>
            </a:r>
            <a:r>
              <a:rPr dirty="0" sz="2000" spc="-5">
                <a:latin typeface="Arial"/>
                <a:cs typeface="Arial"/>
              </a:rPr>
              <a:t>from the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Must be conservative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safe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Assume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worst about </a:t>
            </a:r>
            <a:r>
              <a:rPr dirty="0" sz="2000" spc="-5">
                <a:latin typeface="Arial"/>
                <a:cs typeface="Arial"/>
              </a:rPr>
              <a:t>potential </a:t>
            </a:r>
            <a:r>
              <a:rPr dirty="0" sz="2000">
                <a:latin typeface="Arial"/>
                <a:cs typeface="Arial"/>
              </a:rPr>
              <a:t>memory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aliases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increasing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Concerns about cost of coherence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joules</a:t>
            </a:r>
            <a:endParaRPr sz="20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Scales well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microprocessor based on </a:t>
            </a:r>
            <a:r>
              <a:rPr dirty="0" sz="2000" spc="-5">
                <a:latin typeface="Arial"/>
                <a:cs typeface="Arial"/>
              </a:rPr>
              <a:t>“tiled”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114300">
              <a:lnSpc>
                <a:spcPct val="100000"/>
              </a:lnSpc>
            </a:pPr>
            <a:r>
              <a:rPr dirty="0"/>
              <a:t>Cache </a:t>
            </a:r>
            <a:r>
              <a:rPr dirty="0" spc="-5"/>
              <a:t>Coherence</a:t>
            </a:r>
            <a:r>
              <a:rPr dirty="0" spc="-95"/>
              <a:t> </a:t>
            </a:r>
            <a:r>
              <a:rPr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17267"/>
            <a:ext cx="7517130" cy="876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changing variable’s value: invalidate or  </a:t>
            </a:r>
            <a:r>
              <a:rPr dirty="0" sz="2800">
                <a:latin typeface="Arial"/>
                <a:cs typeface="Arial"/>
              </a:rPr>
              <a:t>update </a:t>
            </a:r>
            <a:r>
              <a:rPr dirty="0" sz="2800" spc="-5">
                <a:latin typeface="Arial"/>
                <a:cs typeface="Arial"/>
              </a:rPr>
              <a:t>all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copies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04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6787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04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2883" y="5129273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89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89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38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0187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38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26283" y="5129273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23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23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52600" y="5716523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87523" y="5715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29027" y="6015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21483" y="6043673"/>
            <a:ext cx="1270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68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63186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68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35754" y="5129273"/>
            <a:ext cx="19558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5">
                <a:latin typeface="Times New Roman"/>
                <a:cs typeface="Times New Roman"/>
              </a:rPr>
              <a:t>’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53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53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102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196586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02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19446" y="5129273"/>
            <a:ext cx="9334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687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687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9000" y="5716523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3923" y="5715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05427" y="6015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056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91985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056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641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641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390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025385" y="45196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39027" y="5100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64553" y="5129273"/>
            <a:ext cx="72898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5">
                <a:latin typeface="Times New Roman"/>
                <a:cs typeface="Times New Roman"/>
              </a:rPr>
              <a:t>’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x</a:t>
            </a:r>
            <a:r>
              <a:rPr dirty="0" sz="1600" spc="-5">
                <a:latin typeface="Times New Roman"/>
                <a:cs typeface="Times New Roman"/>
              </a:rPr>
              <a:t>’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97523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97523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57800" y="5716523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92723" y="5715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34227" y="6015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355338" y="6043673"/>
            <a:ext cx="1359535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39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600" spc="-10">
                <a:latin typeface="Times New Roman"/>
                <a:cs typeface="Times New Roman"/>
              </a:rPr>
              <a:t>Write-Invalidate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51" name="object 51"/>
          <p:cNvSpPr txBox="1"/>
          <p:nvPr/>
        </p:nvSpPr>
        <p:spPr>
          <a:xfrm>
            <a:off x="5184138" y="5891273"/>
            <a:ext cx="1132205" cy="81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08634">
              <a:lnSpc>
                <a:spcPct val="162500"/>
              </a:lnSpc>
            </a:pPr>
            <a:r>
              <a:rPr dirty="0" sz="1600">
                <a:latin typeface="Times New Roman"/>
                <a:cs typeface="Times New Roman"/>
              </a:rPr>
              <a:t>x’  </a:t>
            </a:r>
            <a:r>
              <a:rPr dirty="0" sz="1600" spc="-75">
                <a:latin typeface="Times New Roman"/>
                <a:cs typeface="Times New Roman"/>
              </a:rPr>
              <a:t>W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">
                <a:latin typeface="Times New Roman"/>
                <a:cs typeface="Times New Roman"/>
              </a:rPr>
              <a:t>U</a:t>
            </a:r>
            <a:r>
              <a:rPr dirty="0" sz="1600">
                <a:latin typeface="Times New Roman"/>
                <a:cs typeface="Times New Roman"/>
              </a:rPr>
              <a:t>pd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0537" y="4458713"/>
            <a:ext cx="88328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processors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36737" y="5068313"/>
            <a:ext cx="48768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cac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6737" y="5982713"/>
            <a:ext cx="69850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5">
                <a:latin typeface="Times New Roman"/>
                <a:cs typeface="Times New Roman"/>
              </a:rPr>
              <a:t>m</a:t>
            </a:r>
            <a:r>
              <a:rPr dirty="0" sz="1600" spc="0">
                <a:latin typeface="Times New Roman"/>
                <a:cs typeface="Times New Roman"/>
              </a:rPr>
              <a:t>e</a:t>
            </a:r>
            <a:r>
              <a:rPr dirty="0" sz="1600" spc="-25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12937" y="5525513"/>
            <a:ext cx="30861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bu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951" y="564387"/>
            <a:ext cx="7954009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Update and Invalidate</a:t>
            </a:r>
            <a:r>
              <a:rPr dirty="0" spc="-35"/>
              <a:t> </a:t>
            </a:r>
            <a:r>
              <a:rPr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9" y="1562099"/>
            <a:ext cx="7978775" cy="3715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Cost-benefit tradeoff depends upon traffic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pattern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Invalidate is </a:t>
            </a:r>
            <a:r>
              <a:rPr dirty="0" sz="2000">
                <a:latin typeface="Arial"/>
                <a:cs typeface="Arial"/>
              </a:rPr>
              <a:t>worse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39"/>
              </a:spcBef>
              <a:tabLst>
                <a:tab pos="1155065" algn="l"/>
              </a:tabLst>
            </a:pPr>
            <a:r>
              <a:rPr dirty="0" sz="1800" spc="-5">
                <a:latin typeface="Arial"/>
                <a:cs typeface="Arial"/>
              </a:rPr>
              <a:t>•	??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Update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worse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39"/>
              </a:spcBef>
              <a:tabLst>
                <a:tab pos="1155065" algn="l"/>
              </a:tabLst>
            </a:pPr>
            <a:r>
              <a:rPr dirty="0" sz="1800" spc="-5">
                <a:latin typeface="Arial"/>
                <a:cs typeface="Arial"/>
              </a:rPr>
              <a:t>•	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Both protocols suffer from false sharing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overheads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is false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sharing?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Modern machines use invalidate protocols as the</a:t>
            </a:r>
            <a:r>
              <a:rPr dirty="0" sz="2400" spc="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812" rIns="0" bIns="0" rtlCol="0" vert="horz">
            <a:spAutoFit/>
          </a:bodyPr>
          <a:lstStyle/>
          <a:p>
            <a:pPr marL="378460">
              <a:lnSpc>
                <a:spcPct val="100000"/>
              </a:lnSpc>
            </a:pPr>
            <a:r>
              <a:rPr dirty="0"/>
              <a:t>Using </a:t>
            </a:r>
            <a:r>
              <a:rPr dirty="0" spc="-5"/>
              <a:t>Invalidate</a:t>
            </a:r>
            <a:r>
              <a:rPr dirty="0" spc="-80"/>
              <a:t> </a:t>
            </a:r>
            <a:r>
              <a:rPr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7939" y="1790699"/>
            <a:ext cx="7196455" cy="3348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copy of a data item is associated with a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Example </a:t>
            </a:r>
            <a:r>
              <a:rPr dirty="0" sz="2400" spc="-5">
                <a:latin typeface="Arial"/>
                <a:cs typeface="Arial"/>
              </a:rPr>
              <a:t>set of states: shared, invalid, or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dirty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Shared: </a:t>
            </a:r>
            <a:r>
              <a:rPr dirty="0" sz="2000" spc="-5">
                <a:latin typeface="Arial"/>
                <a:cs typeface="Arial"/>
              </a:rPr>
              <a:t>multiple valid </a:t>
            </a:r>
            <a:r>
              <a:rPr dirty="0" sz="2000">
                <a:latin typeface="Arial"/>
                <a:cs typeface="Arial"/>
              </a:rPr>
              <a:t>copies of </a:t>
            </a:r>
            <a:r>
              <a:rPr dirty="0" sz="2000" spc="-5">
                <a:latin typeface="Arial"/>
                <a:cs typeface="Arial"/>
              </a:rPr>
              <a:t>the data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write </a:t>
            </a:r>
            <a:r>
              <a:rPr dirty="0" sz="1800" spc="-5">
                <a:latin typeface="Arial"/>
                <a:cs typeface="Arial"/>
              </a:rPr>
              <a:t>needs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generate an invalidate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Dirty: </a:t>
            </a:r>
            <a:r>
              <a:rPr dirty="0" sz="2000">
                <a:latin typeface="Arial"/>
                <a:cs typeface="Arial"/>
              </a:rPr>
              <a:t>only one copy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exists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write </a:t>
            </a:r>
            <a:r>
              <a:rPr dirty="0" sz="1800" spc="-5">
                <a:latin typeface="Arial"/>
                <a:cs typeface="Arial"/>
              </a:rPr>
              <a:t>need not generate any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invalidates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Invalidate: data </a:t>
            </a:r>
            <a:r>
              <a:rPr dirty="0" sz="2000">
                <a:latin typeface="Arial"/>
                <a:cs typeface="Arial"/>
              </a:rPr>
              <a:t>copy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invalid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read generates a data request and updates the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812" rIns="0" bIns="0" rtlCol="0" vert="horz">
            <a:spAutoFit/>
          </a:bodyPr>
          <a:lstStyle/>
          <a:p>
            <a:pPr marL="332740">
              <a:lnSpc>
                <a:spcPct val="100000"/>
              </a:lnSpc>
            </a:pPr>
            <a:r>
              <a:rPr dirty="0" spc="-5"/>
              <a:t>Snoopy </a:t>
            </a:r>
            <a:r>
              <a:rPr dirty="0"/>
              <a:t>Cache</a:t>
            </a:r>
            <a:r>
              <a:rPr dirty="0" spc="-55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2056078" y="3598031"/>
            <a:ext cx="267970" cy="288290"/>
          </a:xfrm>
          <a:custGeom>
            <a:avLst/>
            <a:gdLst/>
            <a:ahLst/>
            <a:cxnLst/>
            <a:rect l="l" t="t" r="r" b="b"/>
            <a:pathLst>
              <a:path w="267969" h="288289">
                <a:moveTo>
                  <a:pt x="0" y="0"/>
                </a:moveTo>
                <a:lnTo>
                  <a:pt x="267480" y="0"/>
                </a:lnTo>
                <a:lnTo>
                  <a:pt x="267480" y="288167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6078" y="359803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288167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1092" y="3598031"/>
            <a:ext cx="267970" cy="288290"/>
          </a:xfrm>
          <a:custGeom>
            <a:avLst/>
            <a:gdLst/>
            <a:ahLst/>
            <a:cxnLst/>
            <a:rect l="l" t="t" r="r" b="b"/>
            <a:pathLst>
              <a:path w="267969" h="288289">
                <a:moveTo>
                  <a:pt x="0" y="0"/>
                </a:moveTo>
                <a:lnTo>
                  <a:pt x="267489" y="0"/>
                </a:lnTo>
                <a:lnTo>
                  <a:pt x="267489" y="288167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1092" y="359803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288167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2674" y="3062842"/>
            <a:ext cx="802640" cy="267335"/>
          </a:xfrm>
          <a:custGeom>
            <a:avLst/>
            <a:gdLst/>
            <a:ahLst/>
            <a:cxnLst/>
            <a:rect l="l" t="t" r="r" b="b"/>
            <a:pathLst>
              <a:path w="802639" h="267335">
                <a:moveTo>
                  <a:pt x="0" y="0"/>
                </a:moveTo>
                <a:lnTo>
                  <a:pt x="802472" y="0"/>
                </a:lnTo>
                <a:lnTo>
                  <a:pt x="802472" y="267137"/>
                </a:lnTo>
                <a:lnTo>
                  <a:pt x="0" y="267137"/>
                </a:lnTo>
                <a:lnTo>
                  <a:pt x="0" y="0"/>
                </a:lnTo>
                <a:close/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2674" y="3597133"/>
            <a:ext cx="802640" cy="289560"/>
          </a:xfrm>
          <a:custGeom>
            <a:avLst/>
            <a:gdLst/>
            <a:ahLst/>
            <a:cxnLst/>
            <a:rect l="l" t="t" r="r" b="b"/>
            <a:pathLst>
              <a:path w="802639" h="289560">
                <a:moveTo>
                  <a:pt x="0" y="0"/>
                </a:moveTo>
                <a:lnTo>
                  <a:pt x="802472" y="0"/>
                </a:lnTo>
                <a:lnTo>
                  <a:pt x="802472" y="289066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2674" y="3597133"/>
            <a:ext cx="0" cy="289560"/>
          </a:xfrm>
          <a:custGeom>
            <a:avLst/>
            <a:gdLst/>
            <a:ahLst/>
            <a:cxnLst/>
            <a:rect l="l" t="t" r="r" b="b"/>
            <a:pathLst>
              <a:path w="0" h="289560">
                <a:moveTo>
                  <a:pt x="0" y="289066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3910" y="3329980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153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21438" y="3463564"/>
            <a:ext cx="802640" cy="422909"/>
          </a:xfrm>
          <a:custGeom>
            <a:avLst/>
            <a:gdLst/>
            <a:ahLst/>
            <a:cxnLst/>
            <a:rect l="l" t="t" r="r" b="b"/>
            <a:pathLst>
              <a:path w="802639" h="422910">
                <a:moveTo>
                  <a:pt x="802472" y="0"/>
                </a:moveTo>
                <a:lnTo>
                  <a:pt x="0" y="0"/>
                </a:lnTo>
                <a:lnTo>
                  <a:pt x="0" y="422635"/>
                </a:lnTo>
              </a:path>
            </a:pathLst>
          </a:custGeom>
          <a:ln w="6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6884" y="3598915"/>
            <a:ext cx="267970" cy="287655"/>
          </a:xfrm>
          <a:custGeom>
            <a:avLst/>
            <a:gdLst/>
            <a:ahLst/>
            <a:cxnLst/>
            <a:rect l="l" t="t" r="r" b="b"/>
            <a:pathLst>
              <a:path w="267970" h="287654">
                <a:moveTo>
                  <a:pt x="0" y="0"/>
                </a:moveTo>
                <a:lnTo>
                  <a:pt x="267495" y="0"/>
                </a:lnTo>
                <a:lnTo>
                  <a:pt x="267495" y="287284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96884" y="3598915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287284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1907" y="3598915"/>
            <a:ext cx="267970" cy="287655"/>
          </a:xfrm>
          <a:custGeom>
            <a:avLst/>
            <a:gdLst/>
            <a:ahLst/>
            <a:cxnLst/>
            <a:rect l="l" t="t" r="r" b="b"/>
            <a:pathLst>
              <a:path w="267970" h="287654">
                <a:moveTo>
                  <a:pt x="0" y="0"/>
                </a:moveTo>
                <a:lnTo>
                  <a:pt x="267480" y="0"/>
                </a:lnTo>
                <a:lnTo>
                  <a:pt x="267480" y="287284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1907" y="3598915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287284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3480" y="3063740"/>
            <a:ext cx="802640" cy="267335"/>
          </a:xfrm>
          <a:custGeom>
            <a:avLst/>
            <a:gdLst/>
            <a:ahLst/>
            <a:cxnLst/>
            <a:rect l="l" t="t" r="r" b="b"/>
            <a:pathLst>
              <a:path w="802639" h="267335">
                <a:moveTo>
                  <a:pt x="0" y="0"/>
                </a:moveTo>
                <a:lnTo>
                  <a:pt x="802472" y="0"/>
                </a:lnTo>
                <a:lnTo>
                  <a:pt x="802472" y="267137"/>
                </a:lnTo>
                <a:lnTo>
                  <a:pt x="0" y="267137"/>
                </a:lnTo>
                <a:lnTo>
                  <a:pt x="0" y="0"/>
                </a:lnTo>
                <a:close/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63480" y="3598031"/>
            <a:ext cx="802640" cy="288290"/>
          </a:xfrm>
          <a:custGeom>
            <a:avLst/>
            <a:gdLst/>
            <a:ahLst/>
            <a:cxnLst/>
            <a:rect l="l" t="t" r="r" b="b"/>
            <a:pathLst>
              <a:path w="802639" h="288289">
                <a:moveTo>
                  <a:pt x="0" y="0"/>
                </a:moveTo>
                <a:lnTo>
                  <a:pt x="802472" y="0"/>
                </a:lnTo>
                <a:lnTo>
                  <a:pt x="802472" y="288167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63480" y="359803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288167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64717" y="3330878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153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62244" y="3464447"/>
            <a:ext cx="802640" cy="422275"/>
          </a:xfrm>
          <a:custGeom>
            <a:avLst/>
            <a:gdLst/>
            <a:ahLst/>
            <a:cxnLst/>
            <a:rect l="l" t="t" r="r" b="b"/>
            <a:pathLst>
              <a:path w="802639" h="422275">
                <a:moveTo>
                  <a:pt x="802472" y="0"/>
                </a:moveTo>
                <a:lnTo>
                  <a:pt x="0" y="0"/>
                </a:lnTo>
                <a:lnTo>
                  <a:pt x="0" y="421751"/>
                </a:lnTo>
              </a:path>
            </a:pathLst>
          </a:custGeom>
          <a:ln w="6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36806" y="3598915"/>
            <a:ext cx="267970" cy="287655"/>
          </a:xfrm>
          <a:custGeom>
            <a:avLst/>
            <a:gdLst/>
            <a:ahLst/>
            <a:cxnLst/>
            <a:rect l="l" t="t" r="r" b="b"/>
            <a:pathLst>
              <a:path w="267970" h="287654">
                <a:moveTo>
                  <a:pt x="0" y="0"/>
                </a:moveTo>
                <a:lnTo>
                  <a:pt x="267495" y="0"/>
                </a:lnTo>
                <a:lnTo>
                  <a:pt x="267495" y="287284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36806" y="3598915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287284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01829" y="3598915"/>
            <a:ext cx="267970" cy="287655"/>
          </a:xfrm>
          <a:custGeom>
            <a:avLst/>
            <a:gdLst/>
            <a:ahLst/>
            <a:cxnLst/>
            <a:rect l="l" t="t" r="r" b="b"/>
            <a:pathLst>
              <a:path w="267970" h="287654">
                <a:moveTo>
                  <a:pt x="0" y="0"/>
                </a:moveTo>
                <a:lnTo>
                  <a:pt x="267480" y="0"/>
                </a:lnTo>
                <a:lnTo>
                  <a:pt x="267480" y="287284"/>
                </a:lnTo>
              </a:path>
            </a:pathLst>
          </a:custGeom>
          <a:ln w="6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1829" y="3598915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287284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3402" y="3063740"/>
            <a:ext cx="802640" cy="267335"/>
          </a:xfrm>
          <a:custGeom>
            <a:avLst/>
            <a:gdLst/>
            <a:ahLst/>
            <a:cxnLst/>
            <a:rect l="l" t="t" r="r" b="b"/>
            <a:pathLst>
              <a:path w="802640" h="267335">
                <a:moveTo>
                  <a:pt x="0" y="0"/>
                </a:moveTo>
                <a:lnTo>
                  <a:pt x="802472" y="0"/>
                </a:lnTo>
                <a:lnTo>
                  <a:pt x="802472" y="267137"/>
                </a:lnTo>
                <a:lnTo>
                  <a:pt x="0" y="267137"/>
                </a:lnTo>
                <a:lnTo>
                  <a:pt x="0" y="0"/>
                </a:lnTo>
                <a:close/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3402" y="3598031"/>
            <a:ext cx="802640" cy="288290"/>
          </a:xfrm>
          <a:custGeom>
            <a:avLst/>
            <a:gdLst/>
            <a:ahLst/>
            <a:cxnLst/>
            <a:rect l="l" t="t" r="r" b="b"/>
            <a:pathLst>
              <a:path w="802640" h="288289">
                <a:moveTo>
                  <a:pt x="0" y="0"/>
                </a:moveTo>
                <a:lnTo>
                  <a:pt x="802472" y="0"/>
                </a:lnTo>
                <a:lnTo>
                  <a:pt x="802472" y="288167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3402" y="359803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288167"/>
                </a:moveTo>
                <a:lnTo>
                  <a:pt x="0" y="0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04638" y="3330878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153"/>
                </a:lnTo>
              </a:path>
            </a:pathLst>
          </a:custGeom>
          <a:ln w="6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02166" y="3464447"/>
            <a:ext cx="802640" cy="422275"/>
          </a:xfrm>
          <a:custGeom>
            <a:avLst/>
            <a:gdLst/>
            <a:ahLst/>
            <a:cxnLst/>
            <a:rect l="l" t="t" r="r" b="b"/>
            <a:pathLst>
              <a:path w="802640" h="422275">
                <a:moveTo>
                  <a:pt x="802472" y="0"/>
                </a:moveTo>
                <a:lnTo>
                  <a:pt x="0" y="0"/>
                </a:lnTo>
                <a:lnTo>
                  <a:pt x="0" y="421751"/>
                </a:lnTo>
              </a:path>
            </a:pathLst>
          </a:custGeom>
          <a:ln w="6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21739" y="1562099"/>
            <a:ext cx="7346950" cy="1734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How are invalidates sent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the right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Broadcast </a:t>
            </a:r>
            <a:r>
              <a:rPr dirty="0" sz="2000" spc="-5">
                <a:latin typeface="Arial"/>
                <a:cs typeface="Arial"/>
              </a:rPr>
              <a:t>all invalidates </a:t>
            </a:r>
            <a:r>
              <a:rPr dirty="0" sz="2000">
                <a:latin typeface="Arial"/>
                <a:cs typeface="Arial"/>
              </a:rPr>
              <a:t>and read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Snoopy cache </a:t>
            </a:r>
            <a:r>
              <a:rPr dirty="0" sz="2000" spc="-5">
                <a:latin typeface="Arial"/>
                <a:cs typeface="Arial"/>
              </a:rPr>
              <a:t>listens </a:t>
            </a:r>
            <a:r>
              <a:rPr dirty="0" sz="2000">
                <a:latin typeface="Arial"/>
                <a:cs typeface="Arial"/>
              </a:rPr>
              <a:t>and performs appropriate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coherence  </a:t>
            </a:r>
            <a:r>
              <a:rPr dirty="0" sz="2000">
                <a:latin typeface="Arial"/>
                <a:cs typeface="Arial"/>
              </a:rPr>
              <a:t>operations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locally</a:t>
            </a:r>
            <a:endParaRPr sz="2000">
              <a:latin typeface="Arial"/>
              <a:cs typeface="Arial"/>
            </a:endParaRPr>
          </a:p>
          <a:p>
            <a:pPr marL="1189990">
              <a:lnSpc>
                <a:spcPct val="100000"/>
              </a:lnSpc>
              <a:spcBef>
                <a:spcPts val="1105"/>
              </a:spcBef>
              <a:tabLst>
                <a:tab pos="3330575" algn="l"/>
                <a:tab pos="5470525" algn="l"/>
              </a:tabLst>
            </a:pPr>
            <a:r>
              <a:rPr dirty="0" sz="1250" spc="5">
                <a:latin typeface="Times New Roman"/>
                <a:cs typeface="Times New Roman"/>
              </a:rPr>
              <a:t>Processor	Processor	Processor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56078" y="3886199"/>
            <a:ext cx="267970" cy="780415"/>
          </a:xfrm>
          <a:custGeom>
            <a:avLst/>
            <a:gdLst/>
            <a:ahLst/>
            <a:cxnLst/>
            <a:rect l="l" t="t" r="r" b="b"/>
            <a:pathLst>
              <a:path w="267969" h="780414">
                <a:moveTo>
                  <a:pt x="267480" y="0"/>
                </a:moveTo>
                <a:lnTo>
                  <a:pt x="267480" y="780414"/>
                </a:lnTo>
                <a:lnTo>
                  <a:pt x="0" y="780414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1092" y="3886199"/>
            <a:ext cx="267970" cy="780415"/>
          </a:xfrm>
          <a:custGeom>
            <a:avLst/>
            <a:gdLst/>
            <a:ahLst/>
            <a:cxnLst/>
            <a:rect l="l" t="t" r="r" b="b"/>
            <a:pathLst>
              <a:path w="267969" h="780414">
                <a:moveTo>
                  <a:pt x="267489" y="0"/>
                </a:moveTo>
                <a:lnTo>
                  <a:pt x="267489" y="780414"/>
                </a:lnTo>
                <a:lnTo>
                  <a:pt x="0" y="780414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88582" y="413232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495" y="0"/>
                </a:lnTo>
              </a:path>
            </a:pathLst>
          </a:custGeom>
          <a:ln w="6678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095365" y="3923746"/>
            <a:ext cx="186055" cy="3371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Tags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7136" y="3738926"/>
            <a:ext cx="186055" cy="7867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Snoop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H/</a:t>
            </a:r>
            <a:r>
              <a:rPr dirty="0" sz="1250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2674" y="3886199"/>
            <a:ext cx="802640" cy="779780"/>
          </a:xfrm>
          <a:custGeom>
            <a:avLst/>
            <a:gdLst/>
            <a:ahLst/>
            <a:cxnLst/>
            <a:rect l="l" t="t" r="r" b="b"/>
            <a:pathLst>
              <a:path w="802639" h="779779">
                <a:moveTo>
                  <a:pt x="802472" y="0"/>
                </a:moveTo>
                <a:lnTo>
                  <a:pt x="802472" y="779531"/>
                </a:lnTo>
                <a:lnTo>
                  <a:pt x="0" y="779531"/>
                </a:lnTo>
                <a:lnTo>
                  <a:pt x="0" y="0"/>
                </a:lnTo>
              </a:path>
            </a:pathLst>
          </a:custGeom>
          <a:ln w="6682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21438" y="3886199"/>
            <a:ext cx="0" cy="1313815"/>
          </a:xfrm>
          <a:custGeom>
            <a:avLst/>
            <a:gdLst/>
            <a:ahLst/>
            <a:cxnLst/>
            <a:rect l="l" t="t" r="r" b="b"/>
            <a:pathLst>
              <a:path w="0" h="1313814">
                <a:moveTo>
                  <a:pt x="0" y="0"/>
                </a:moveTo>
                <a:lnTo>
                  <a:pt x="0" y="1313822"/>
                </a:lnTo>
              </a:path>
            </a:pathLst>
          </a:custGeom>
          <a:ln w="6687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510674" y="3972685"/>
            <a:ext cx="42672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Cache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6884" y="3886199"/>
            <a:ext cx="267970" cy="781685"/>
          </a:xfrm>
          <a:custGeom>
            <a:avLst/>
            <a:gdLst/>
            <a:ahLst/>
            <a:cxnLst/>
            <a:rect l="l" t="t" r="r" b="b"/>
            <a:pathLst>
              <a:path w="267970" h="781685">
                <a:moveTo>
                  <a:pt x="267495" y="0"/>
                </a:moveTo>
                <a:lnTo>
                  <a:pt x="267495" y="781298"/>
                </a:lnTo>
                <a:lnTo>
                  <a:pt x="0" y="781298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61907" y="3886199"/>
            <a:ext cx="267970" cy="781685"/>
          </a:xfrm>
          <a:custGeom>
            <a:avLst/>
            <a:gdLst/>
            <a:ahLst/>
            <a:cxnLst/>
            <a:rect l="l" t="t" r="r" b="b"/>
            <a:pathLst>
              <a:path w="267970" h="781685">
                <a:moveTo>
                  <a:pt x="267480" y="0"/>
                </a:moveTo>
                <a:lnTo>
                  <a:pt x="267480" y="781298"/>
                </a:lnTo>
                <a:lnTo>
                  <a:pt x="0" y="781298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29388" y="4133206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 h="0">
                <a:moveTo>
                  <a:pt x="0" y="0"/>
                </a:moveTo>
                <a:lnTo>
                  <a:pt x="267495" y="0"/>
                </a:lnTo>
              </a:path>
            </a:pathLst>
          </a:custGeom>
          <a:ln w="6678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236178" y="3924623"/>
            <a:ext cx="186055" cy="3371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Tags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27949" y="3739815"/>
            <a:ext cx="186055" cy="7867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Snoop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H/</a:t>
            </a:r>
            <a:r>
              <a:rPr dirty="0" sz="1250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63480" y="3886199"/>
            <a:ext cx="802640" cy="780415"/>
          </a:xfrm>
          <a:custGeom>
            <a:avLst/>
            <a:gdLst/>
            <a:ahLst/>
            <a:cxnLst/>
            <a:rect l="l" t="t" r="r" b="b"/>
            <a:pathLst>
              <a:path w="802639" h="780414">
                <a:moveTo>
                  <a:pt x="802472" y="0"/>
                </a:moveTo>
                <a:lnTo>
                  <a:pt x="802472" y="780414"/>
                </a:lnTo>
                <a:lnTo>
                  <a:pt x="0" y="780414"/>
                </a:lnTo>
                <a:lnTo>
                  <a:pt x="0" y="0"/>
                </a:lnTo>
              </a:path>
            </a:pathLst>
          </a:custGeom>
          <a:ln w="6682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62244" y="3886199"/>
            <a:ext cx="0" cy="1315085"/>
          </a:xfrm>
          <a:custGeom>
            <a:avLst/>
            <a:gdLst/>
            <a:ahLst/>
            <a:cxnLst/>
            <a:rect l="l" t="t" r="r" b="b"/>
            <a:pathLst>
              <a:path w="0" h="1315085">
                <a:moveTo>
                  <a:pt x="0" y="0"/>
                </a:moveTo>
                <a:lnTo>
                  <a:pt x="0" y="1314705"/>
                </a:lnTo>
              </a:path>
            </a:pathLst>
          </a:custGeom>
          <a:ln w="6687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651500" y="3973574"/>
            <a:ext cx="42672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Cache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36806" y="3886199"/>
            <a:ext cx="267970" cy="781685"/>
          </a:xfrm>
          <a:custGeom>
            <a:avLst/>
            <a:gdLst/>
            <a:ahLst/>
            <a:cxnLst/>
            <a:rect l="l" t="t" r="r" b="b"/>
            <a:pathLst>
              <a:path w="267970" h="781685">
                <a:moveTo>
                  <a:pt x="267495" y="0"/>
                </a:moveTo>
                <a:lnTo>
                  <a:pt x="267495" y="781298"/>
                </a:lnTo>
                <a:lnTo>
                  <a:pt x="0" y="781298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01829" y="3886199"/>
            <a:ext cx="267970" cy="781685"/>
          </a:xfrm>
          <a:custGeom>
            <a:avLst/>
            <a:gdLst/>
            <a:ahLst/>
            <a:cxnLst/>
            <a:rect l="l" t="t" r="r" b="b"/>
            <a:pathLst>
              <a:path w="267970" h="781685">
                <a:moveTo>
                  <a:pt x="267480" y="0"/>
                </a:moveTo>
                <a:lnTo>
                  <a:pt x="267480" y="781298"/>
                </a:lnTo>
                <a:lnTo>
                  <a:pt x="0" y="781298"/>
                </a:lnTo>
                <a:lnTo>
                  <a:pt x="0" y="0"/>
                </a:lnTo>
              </a:path>
            </a:pathLst>
          </a:custGeom>
          <a:ln w="6686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69310" y="4133206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 h="0">
                <a:moveTo>
                  <a:pt x="0" y="0"/>
                </a:moveTo>
                <a:lnTo>
                  <a:pt x="267495" y="0"/>
                </a:lnTo>
              </a:path>
            </a:pathLst>
          </a:custGeom>
          <a:ln w="6678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376101" y="3924623"/>
            <a:ext cx="186055" cy="3371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Tags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67873" y="3739815"/>
            <a:ext cx="186055" cy="7867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0"/>
              </a:lnSpc>
            </a:pP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Snoop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3299"/>
                </a:solidFill>
                <a:latin typeface="Times New Roman"/>
                <a:cs typeface="Times New Roman"/>
              </a:rPr>
              <a:t>H/</a:t>
            </a:r>
            <a:r>
              <a:rPr dirty="0" sz="1250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03402" y="3886199"/>
            <a:ext cx="802640" cy="780415"/>
          </a:xfrm>
          <a:custGeom>
            <a:avLst/>
            <a:gdLst/>
            <a:ahLst/>
            <a:cxnLst/>
            <a:rect l="l" t="t" r="r" b="b"/>
            <a:pathLst>
              <a:path w="802640" h="780414">
                <a:moveTo>
                  <a:pt x="802472" y="0"/>
                </a:moveTo>
                <a:lnTo>
                  <a:pt x="802472" y="780414"/>
                </a:lnTo>
                <a:lnTo>
                  <a:pt x="0" y="780414"/>
                </a:lnTo>
                <a:lnTo>
                  <a:pt x="0" y="0"/>
                </a:lnTo>
              </a:path>
            </a:pathLst>
          </a:custGeom>
          <a:ln w="6682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02166" y="3886199"/>
            <a:ext cx="0" cy="1315085"/>
          </a:xfrm>
          <a:custGeom>
            <a:avLst/>
            <a:gdLst/>
            <a:ahLst/>
            <a:cxnLst/>
            <a:rect l="l" t="t" r="r" b="b"/>
            <a:pathLst>
              <a:path w="0" h="1315085">
                <a:moveTo>
                  <a:pt x="0" y="0"/>
                </a:moveTo>
                <a:lnTo>
                  <a:pt x="0" y="1314705"/>
                </a:lnTo>
              </a:path>
            </a:pathLst>
          </a:custGeom>
          <a:ln w="6687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791411" y="3973574"/>
            <a:ext cx="42672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Cache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0205" y="4932869"/>
            <a:ext cx="5885180" cy="0"/>
          </a:xfrm>
          <a:custGeom>
            <a:avLst/>
            <a:gdLst/>
            <a:ahLst/>
            <a:cxnLst/>
            <a:rect l="l" t="t" r="r" b="b"/>
            <a:pathLst>
              <a:path w="5885180" h="0">
                <a:moveTo>
                  <a:pt x="0" y="0"/>
                </a:moveTo>
                <a:lnTo>
                  <a:pt x="5884785" y="0"/>
                </a:lnTo>
              </a:path>
            </a:pathLst>
          </a:custGeom>
          <a:ln w="6678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86458" y="5066446"/>
            <a:ext cx="6152515" cy="467995"/>
          </a:xfrm>
          <a:custGeom>
            <a:avLst/>
            <a:gdLst/>
            <a:ahLst/>
            <a:cxnLst/>
            <a:rect l="l" t="t" r="r" b="b"/>
            <a:pathLst>
              <a:path w="6152515" h="467995">
                <a:moveTo>
                  <a:pt x="133749" y="467502"/>
                </a:moveTo>
                <a:lnTo>
                  <a:pt x="133749" y="0"/>
                </a:lnTo>
                <a:lnTo>
                  <a:pt x="0" y="267141"/>
                </a:lnTo>
                <a:lnTo>
                  <a:pt x="133749" y="467502"/>
                </a:lnTo>
                <a:close/>
              </a:path>
              <a:path w="6152515" h="467995">
                <a:moveTo>
                  <a:pt x="6018534" y="333938"/>
                </a:moveTo>
                <a:lnTo>
                  <a:pt x="6018534" y="133578"/>
                </a:lnTo>
                <a:lnTo>
                  <a:pt x="133749" y="133578"/>
                </a:lnTo>
                <a:lnTo>
                  <a:pt x="133749" y="333938"/>
                </a:lnTo>
                <a:lnTo>
                  <a:pt x="6018534" y="333938"/>
                </a:lnTo>
                <a:close/>
              </a:path>
              <a:path w="6152515" h="467995">
                <a:moveTo>
                  <a:pt x="6152281" y="200360"/>
                </a:moveTo>
                <a:lnTo>
                  <a:pt x="6018534" y="0"/>
                </a:lnTo>
                <a:lnTo>
                  <a:pt x="6018534" y="467502"/>
                </a:lnTo>
                <a:lnTo>
                  <a:pt x="6152281" y="20036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86457" y="5066453"/>
            <a:ext cx="6152515" cy="467995"/>
          </a:xfrm>
          <a:custGeom>
            <a:avLst/>
            <a:gdLst/>
            <a:ahLst/>
            <a:cxnLst/>
            <a:rect l="l" t="t" r="r" b="b"/>
            <a:pathLst>
              <a:path w="6152515" h="467995">
                <a:moveTo>
                  <a:pt x="133747" y="133568"/>
                </a:moveTo>
                <a:lnTo>
                  <a:pt x="6018533" y="133568"/>
                </a:lnTo>
                <a:lnTo>
                  <a:pt x="6018533" y="0"/>
                </a:lnTo>
                <a:lnTo>
                  <a:pt x="6152273" y="200353"/>
                </a:lnTo>
                <a:lnTo>
                  <a:pt x="6018533" y="467491"/>
                </a:lnTo>
                <a:lnTo>
                  <a:pt x="6018533" y="333922"/>
                </a:lnTo>
                <a:lnTo>
                  <a:pt x="133747" y="333922"/>
                </a:lnTo>
                <a:lnTo>
                  <a:pt x="133747" y="467491"/>
                </a:lnTo>
                <a:lnTo>
                  <a:pt x="0" y="267137"/>
                </a:lnTo>
                <a:lnTo>
                  <a:pt x="133747" y="0"/>
                </a:lnTo>
                <a:lnTo>
                  <a:pt x="133747" y="133568"/>
                </a:lnTo>
              </a:path>
            </a:pathLst>
          </a:custGeom>
          <a:ln w="6678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25147" y="5734313"/>
            <a:ext cx="2407920" cy="534670"/>
          </a:xfrm>
          <a:custGeom>
            <a:avLst/>
            <a:gdLst/>
            <a:ahLst/>
            <a:cxnLst/>
            <a:rect l="l" t="t" r="r" b="b"/>
            <a:pathLst>
              <a:path w="2407920" h="534670">
                <a:moveTo>
                  <a:pt x="0" y="0"/>
                </a:moveTo>
                <a:lnTo>
                  <a:pt x="2407402" y="0"/>
                </a:lnTo>
                <a:lnTo>
                  <a:pt x="2407402" y="534291"/>
                </a:lnTo>
                <a:lnTo>
                  <a:pt x="0" y="534291"/>
                </a:lnTo>
                <a:lnTo>
                  <a:pt x="0" y="0"/>
                </a:lnTo>
                <a:close/>
              </a:path>
            </a:pathLst>
          </a:custGeom>
          <a:ln w="6679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28855" y="5400375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333937"/>
                </a:moveTo>
                <a:lnTo>
                  <a:pt x="0" y="0"/>
                </a:lnTo>
              </a:path>
            </a:pathLst>
          </a:custGeom>
          <a:ln w="6687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62596" y="4932869"/>
            <a:ext cx="0" cy="802005"/>
          </a:xfrm>
          <a:custGeom>
            <a:avLst/>
            <a:gdLst/>
            <a:ahLst/>
            <a:cxnLst/>
            <a:rect l="l" t="t" r="r" b="b"/>
            <a:pathLst>
              <a:path w="0" h="802004">
                <a:moveTo>
                  <a:pt x="0" y="801444"/>
                </a:moveTo>
                <a:lnTo>
                  <a:pt x="0" y="0"/>
                </a:lnTo>
              </a:path>
            </a:pathLst>
          </a:custGeom>
          <a:ln w="6687">
            <a:solidFill>
              <a:srgbClr val="0032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659785" y="4840907"/>
            <a:ext cx="863600" cy="544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Dirty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Address/data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1983739" y="5909498"/>
            <a:ext cx="5803900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104900">
              <a:lnSpc>
                <a:spcPct val="100000"/>
              </a:lnSpc>
            </a:pPr>
            <a:r>
              <a:rPr dirty="0" sz="1250" spc="5">
                <a:solidFill>
                  <a:srgbClr val="003299"/>
                </a:solidFill>
                <a:latin typeface="Times New Roman"/>
                <a:cs typeface="Times New Roman"/>
              </a:rPr>
              <a:t>Memory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800" spc="-5" b="1">
                <a:latin typeface="Arial"/>
                <a:cs typeface="Arial"/>
              </a:rPr>
              <a:t>A simple snoopy </a:t>
            </a:r>
            <a:r>
              <a:rPr dirty="0" sz="1800" b="1">
                <a:latin typeface="Arial"/>
                <a:cs typeface="Arial"/>
              </a:rPr>
              <a:t>bus </a:t>
            </a:r>
            <a:r>
              <a:rPr dirty="0" sz="1800" spc="-5" b="1">
                <a:latin typeface="Arial"/>
                <a:cs typeface="Arial"/>
              </a:rPr>
              <a:t>based cache coherence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812" rIns="0" bIns="0" rtlCol="0" vert="horz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 spc="-5"/>
              <a:t>Operation of Snoopy</a:t>
            </a:r>
            <a:r>
              <a:rPr dirty="0" spc="-30"/>
              <a:t> </a:t>
            </a:r>
            <a:r>
              <a:rPr dirty="0"/>
              <a:t>Caches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790699"/>
            <a:ext cx="7545070" cy="419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Once a datum is tagged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dirty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>
                <a:latin typeface="Arial"/>
                <a:cs typeface="Arial"/>
              </a:rPr>
              <a:t>subsequent operations can be performed locally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No </a:t>
            </a:r>
            <a:r>
              <a:rPr dirty="0" sz="2000" spc="-5">
                <a:latin typeface="Arial"/>
                <a:cs typeface="Arial"/>
              </a:rPr>
              <a:t>external traffic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a data item is read by a number of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Transitions to the </a:t>
            </a:r>
            <a:r>
              <a:rPr dirty="0" sz="2000">
                <a:latin typeface="Arial"/>
                <a:cs typeface="Arial"/>
              </a:rPr>
              <a:t>shared </a:t>
            </a:r>
            <a:r>
              <a:rPr dirty="0" sz="2000" spc="-5">
                <a:latin typeface="Arial"/>
                <a:cs typeface="Arial"/>
              </a:rPr>
              <a:t>state in all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caches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>
                <a:latin typeface="Arial"/>
                <a:cs typeface="Arial"/>
              </a:rPr>
              <a:t>subsequent read operations become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multiple processors read and update data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Generate coherence requests on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Bus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BW </a:t>
            </a:r>
            <a:r>
              <a:rPr dirty="0" sz="2000" spc="-5">
                <a:latin typeface="Arial"/>
                <a:cs typeface="Arial"/>
              </a:rPr>
              <a:t>limited: </a:t>
            </a:r>
            <a:r>
              <a:rPr dirty="0" sz="2000">
                <a:latin typeface="Arial"/>
                <a:cs typeface="Arial"/>
              </a:rPr>
              <a:t>imposes a </a:t>
            </a:r>
            <a:r>
              <a:rPr dirty="0" sz="2000" spc="-5">
                <a:latin typeface="Arial"/>
                <a:cs typeface="Arial"/>
              </a:rPr>
              <a:t>limit </a:t>
            </a:r>
            <a:r>
              <a:rPr dirty="0" sz="2000">
                <a:latin typeface="Arial"/>
                <a:cs typeface="Arial"/>
              </a:rPr>
              <a:t>on updates per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second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812" rIns="0" bIns="0" rtlCol="0" vert="horz">
            <a:spAutoFit/>
          </a:bodyPr>
          <a:lstStyle/>
          <a:p>
            <a:pPr marL="721360">
              <a:lnSpc>
                <a:spcPct val="100000"/>
              </a:lnSpc>
            </a:pPr>
            <a:r>
              <a:rPr dirty="0" spc="-5"/>
              <a:t>The </a:t>
            </a:r>
            <a:r>
              <a:rPr dirty="0"/>
              <a:t>Cost </a:t>
            </a:r>
            <a:r>
              <a:rPr dirty="0" spc="-5"/>
              <a:t>of</a:t>
            </a:r>
            <a:r>
              <a:rPr dirty="0" spc="-50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6806565" cy="2289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Snoopy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caches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coherence op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sent </a:t>
            </a:r>
            <a:r>
              <a:rPr dirty="0" sz="2000" spc="-5">
                <a:latin typeface="Arial"/>
                <a:cs typeface="Arial"/>
              </a:rPr>
              <a:t>to all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is the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Why not send coherence requests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only those  </a:t>
            </a:r>
            <a:r>
              <a:rPr dirty="0" sz="2400" spc="-5">
                <a:latin typeface="Arial"/>
                <a:cs typeface="Arial"/>
              </a:rPr>
              <a:t>processors that need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notified?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123" y="678687"/>
            <a:ext cx="832612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Address </a:t>
            </a:r>
            <a:r>
              <a:rPr dirty="0"/>
              <a:t>Space</a:t>
            </a:r>
            <a:r>
              <a:rPr dirty="0" spc="-5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90699"/>
            <a:ext cx="7234555" cy="119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All processors share a single global address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5600" marR="13811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Single address space facilitates a simple  programming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76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76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33319" y="4519674"/>
            <a:ext cx="16065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3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53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10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77386" y="39862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10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66718" y="4519674"/>
            <a:ext cx="16065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7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7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530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39386" y="39862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30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28718" y="4519674"/>
            <a:ext cx="16065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7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7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528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726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909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107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90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88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671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869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052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250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433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631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57627" y="5024627"/>
            <a:ext cx="1687195" cy="391795"/>
          </a:xfrm>
          <a:custGeom>
            <a:avLst/>
            <a:gdLst/>
            <a:ahLst/>
            <a:cxnLst/>
            <a:rect l="l" t="t" r="r" b="b"/>
            <a:pathLst>
              <a:path w="1687195" h="391795">
                <a:moveTo>
                  <a:pt x="1687067" y="391667"/>
                </a:moveTo>
                <a:lnTo>
                  <a:pt x="16870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676399" y="10667"/>
                </a:lnTo>
                <a:lnTo>
                  <a:pt x="1676399" y="4571"/>
                </a:lnTo>
                <a:lnTo>
                  <a:pt x="1680971" y="10667"/>
                </a:lnTo>
                <a:lnTo>
                  <a:pt x="1680971" y="391667"/>
                </a:lnTo>
                <a:lnTo>
                  <a:pt x="1687067" y="391667"/>
                </a:lnTo>
                <a:close/>
              </a:path>
              <a:path w="16871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6871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1687195" h="391795">
                <a:moveTo>
                  <a:pt x="16809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1676399" y="391667"/>
                </a:lnTo>
                <a:lnTo>
                  <a:pt x="1676399" y="385571"/>
                </a:lnTo>
                <a:lnTo>
                  <a:pt x="1680971" y="380999"/>
                </a:lnTo>
                <a:close/>
              </a:path>
              <a:path w="16871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1687195" h="391795">
                <a:moveTo>
                  <a:pt x="1680971" y="10667"/>
                </a:moveTo>
                <a:lnTo>
                  <a:pt x="1676399" y="4571"/>
                </a:lnTo>
                <a:lnTo>
                  <a:pt x="1676399" y="10667"/>
                </a:lnTo>
                <a:lnTo>
                  <a:pt x="1680971" y="10667"/>
                </a:lnTo>
                <a:close/>
              </a:path>
              <a:path w="1687195" h="391795">
                <a:moveTo>
                  <a:pt x="1680971" y="380999"/>
                </a:moveTo>
                <a:lnTo>
                  <a:pt x="1680971" y="10667"/>
                </a:lnTo>
                <a:lnTo>
                  <a:pt x="1676399" y="10667"/>
                </a:lnTo>
                <a:lnTo>
                  <a:pt x="1676399" y="380999"/>
                </a:lnTo>
                <a:lnTo>
                  <a:pt x="1680971" y="380999"/>
                </a:lnTo>
                <a:close/>
              </a:path>
              <a:path w="1687195" h="391795">
                <a:moveTo>
                  <a:pt x="1680971" y="391667"/>
                </a:moveTo>
                <a:lnTo>
                  <a:pt x="1680971" y="380999"/>
                </a:lnTo>
                <a:lnTo>
                  <a:pt x="1676399" y="385571"/>
                </a:lnTo>
                <a:lnTo>
                  <a:pt x="1676399" y="391667"/>
                </a:lnTo>
                <a:lnTo>
                  <a:pt x="16809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52646" y="5091173"/>
            <a:ext cx="9334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57627" y="5634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5361" y="5410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91027" y="5634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4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4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4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48761" y="5410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53027" y="5634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707382" y="5662673"/>
            <a:ext cx="20574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761" y="5410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528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726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909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107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290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488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71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869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052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250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43300" y="57919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63111" y="57919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526539" y="4535930"/>
            <a:ext cx="54165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C</a:t>
            </a:r>
            <a:r>
              <a:rPr dirty="0" sz="1400">
                <a:latin typeface="Times New Roman"/>
                <a:cs typeface="Times New Roman"/>
              </a:rPr>
              <a:t>ac</a:t>
            </a:r>
            <a:r>
              <a:rPr dirty="0" sz="1400" spc="5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50339" y="3986274"/>
            <a:ext cx="113220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05840" algn="l"/>
              </a:tabLst>
            </a:pPr>
            <a:r>
              <a:rPr dirty="0" baseline="1984" sz="2100" spc="-7">
                <a:latin typeface="Times New Roman"/>
                <a:cs typeface="Times New Roman"/>
              </a:rPr>
              <a:t>P</a:t>
            </a:r>
            <a:r>
              <a:rPr dirty="0" baseline="1984" sz="2100">
                <a:latin typeface="Times New Roman"/>
                <a:cs typeface="Times New Roman"/>
              </a:rPr>
              <a:t>r</a:t>
            </a:r>
            <a:r>
              <a:rPr dirty="0" baseline="1984" sz="2100" spc="7">
                <a:latin typeface="Times New Roman"/>
                <a:cs typeface="Times New Roman"/>
              </a:rPr>
              <a:t>o</a:t>
            </a:r>
            <a:r>
              <a:rPr dirty="0" baseline="1984" sz="2100">
                <a:latin typeface="Times New Roman"/>
                <a:cs typeface="Times New Roman"/>
              </a:rPr>
              <a:t>ce</a:t>
            </a:r>
            <a:r>
              <a:rPr dirty="0" baseline="1984" sz="2100" spc="7">
                <a:latin typeface="Times New Roman"/>
                <a:cs typeface="Times New Roman"/>
              </a:rPr>
              <a:t>ss</a:t>
            </a:r>
            <a:r>
              <a:rPr dirty="0" baseline="1984" sz="2100" spc="7">
                <a:latin typeface="Times New Roman"/>
                <a:cs typeface="Times New Roman"/>
              </a:rPr>
              <a:t>o</a:t>
            </a:r>
            <a:r>
              <a:rPr dirty="0" baseline="1984" sz="2100">
                <a:latin typeface="Times New Roman"/>
                <a:cs typeface="Times New Roman"/>
              </a:rPr>
              <a:t>r</a:t>
            </a:r>
            <a:r>
              <a:rPr dirty="0" baseline="1984" sz="2100">
                <a:latin typeface="Times New Roman"/>
                <a:cs typeface="Times New Roman"/>
              </a:rPr>
              <a:t>s</a:t>
            </a:r>
            <a:r>
              <a:rPr dirty="0" baseline="1984" sz="2100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74139" y="5069330"/>
            <a:ext cx="91948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Interconnect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26539" y="5662673"/>
            <a:ext cx="162496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7890" algn="l"/>
                <a:tab pos="1431290" algn="l"/>
              </a:tabLst>
            </a:pPr>
            <a:r>
              <a:rPr dirty="0" baseline="1984" sz="2100" spc="-7">
                <a:latin typeface="Times New Roman"/>
                <a:cs typeface="Times New Roman"/>
              </a:rPr>
              <a:t>M</a:t>
            </a:r>
            <a:r>
              <a:rPr dirty="0" baseline="1984" sz="2100">
                <a:latin typeface="Times New Roman"/>
                <a:cs typeface="Times New Roman"/>
              </a:rPr>
              <a:t>e</a:t>
            </a:r>
            <a:r>
              <a:rPr dirty="0" baseline="1984" sz="2100" spc="-37">
                <a:latin typeface="Times New Roman"/>
                <a:cs typeface="Times New Roman"/>
              </a:rPr>
              <a:t>m</a:t>
            </a:r>
            <a:r>
              <a:rPr dirty="0" baseline="1984" sz="2100" spc="7">
                <a:latin typeface="Times New Roman"/>
                <a:cs typeface="Times New Roman"/>
              </a:rPr>
              <a:t>o</a:t>
            </a:r>
            <a:r>
              <a:rPr dirty="0" baseline="1984" sz="2100">
                <a:latin typeface="Times New Roman"/>
                <a:cs typeface="Times New Roman"/>
              </a:rPr>
              <a:t>ry</a:t>
            </a:r>
            <a:r>
              <a:rPr dirty="0" baseline="1984" sz="2100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246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110986" y="39862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46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100318" y="4519674"/>
            <a:ext cx="16065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1823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823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580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644385" y="3986274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580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633717" y="4519674"/>
            <a:ext cx="16065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157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157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20027" y="39578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20027" y="44912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77761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77761" y="48006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198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396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579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777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960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158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341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539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722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920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10300" y="4115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30111" y="4115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24627" y="5558027"/>
            <a:ext cx="1687195" cy="391795"/>
          </a:xfrm>
          <a:custGeom>
            <a:avLst/>
            <a:gdLst/>
            <a:ahLst/>
            <a:cxnLst/>
            <a:rect l="l" t="t" r="r" b="b"/>
            <a:pathLst>
              <a:path w="1687195" h="391795">
                <a:moveTo>
                  <a:pt x="1687067" y="391667"/>
                </a:moveTo>
                <a:lnTo>
                  <a:pt x="16870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1676399" y="10667"/>
                </a:lnTo>
                <a:lnTo>
                  <a:pt x="1676399" y="4571"/>
                </a:lnTo>
                <a:lnTo>
                  <a:pt x="1680971" y="10667"/>
                </a:lnTo>
                <a:lnTo>
                  <a:pt x="1680971" y="391667"/>
                </a:lnTo>
                <a:lnTo>
                  <a:pt x="1687067" y="391667"/>
                </a:lnTo>
                <a:close/>
              </a:path>
              <a:path w="16871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16871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1687195" h="391795">
                <a:moveTo>
                  <a:pt x="16809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1676399" y="391667"/>
                </a:lnTo>
                <a:lnTo>
                  <a:pt x="1676399" y="385571"/>
                </a:lnTo>
                <a:lnTo>
                  <a:pt x="1680971" y="380999"/>
                </a:lnTo>
                <a:close/>
              </a:path>
              <a:path w="16871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1687195" h="391795">
                <a:moveTo>
                  <a:pt x="1680971" y="10667"/>
                </a:moveTo>
                <a:lnTo>
                  <a:pt x="1676399" y="4571"/>
                </a:lnTo>
                <a:lnTo>
                  <a:pt x="1676399" y="10667"/>
                </a:lnTo>
                <a:lnTo>
                  <a:pt x="1680971" y="10667"/>
                </a:lnTo>
                <a:close/>
              </a:path>
              <a:path w="1687195" h="391795">
                <a:moveTo>
                  <a:pt x="1680971" y="380999"/>
                </a:moveTo>
                <a:lnTo>
                  <a:pt x="1680971" y="10667"/>
                </a:lnTo>
                <a:lnTo>
                  <a:pt x="1676399" y="10667"/>
                </a:lnTo>
                <a:lnTo>
                  <a:pt x="1676399" y="380999"/>
                </a:lnTo>
                <a:lnTo>
                  <a:pt x="1680971" y="380999"/>
                </a:lnTo>
                <a:close/>
              </a:path>
              <a:path w="1687195" h="391795">
                <a:moveTo>
                  <a:pt x="1680971" y="391667"/>
                </a:moveTo>
                <a:lnTo>
                  <a:pt x="1680971" y="380999"/>
                </a:lnTo>
                <a:lnTo>
                  <a:pt x="1676399" y="385571"/>
                </a:lnTo>
                <a:lnTo>
                  <a:pt x="1676399" y="391667"/>
                </a:lnTo>
                <a:lnTo>
                  <a:pt x="16809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819645" y="5624573"/>
            <a:ext cx="9334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024627" y="50246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82361" y="5334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58027" y="50246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078981" y="5053073"/>
            <a:ext cx="73914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715761" y="5334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20027" y="502462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467" y="315467"/>
                </a:moveTo>
                <a:lnTo>
                  <a:pt x="3154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304799" y="10667"/>
                </a:lnTo>
                <a:lnTo>
                  <a:pt x="304799" y="4571"/>
                </a:lnTo>
                <a:lnTo>
                  <a:pt x="309371" y="10667"/>
                </a:lnTo>
                <a:lnTo>
                  <a:pt x="309371" y="315467"/>
                </a:lnTo>
                <a:lnTo>
                  <a:pt x="315467" y="315467"/>
                </a:lnTo>
                <a:close/>
              </a:path>
              <a:path w="3155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3155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304799" y="315467"/>
                </a:lnTo>
                <a:lnTo>
                  <a:pt x="304799" y="309371"/>
                </a:lnTo>
                <a:lnTo>
                  <a:pt x="309371" y="304799"/>
                </a:lnTo>
                <a:close/>
              </a:path>
              <a:path w="3155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315595" h="315595">
                <a:moveTo>
                  <a:pt x="309371" y="10667"/>
                </a:moveTo>
                <a:lnTo>
                  <a:pt x="304799" y="4571"/>
                </a:lnTo>
                <a:lnTo>
                  <a:pt x="304799" y="10667"/>
                </a:lnTo>
                <a:lnTo>
                  <a:pt x="309371" y="10667"/>
                </a:lnTo>
                <a:close/>
              </a:path>
              <a:path w="315595" h="315595">
                <a:moveTo>
                  <a:pt x="309371" y="304799"/>
                </a:moveTo>
                <a:lnTo>
                  <a:pt x="309371" y="10667"/>
                </a:lnTo>
                <a:lnTo>
                  <a:pt x="304799" y="10667"/>
                </a:lnTo>
                <a:lnTo>
                  <a:pt x="304799" y="304799"/>
                </a:lnTo>
                <a:lnTo>
                  <a:pt x="309371" y="304799"/>
                </a:lnTo>
                <a:close/>
              </a:path>
              <a:path w="315595" h="315595">
                <a:moveTo>
                  <a:pt x="309371" y="315467"/>
                </a:moveTo>
                <a:lnTo>
                  <a:pt x="309371" y="304799"/>
                </a:lnTo>
                <a:lnTo>
                  <a:pt x="304799" y="309371"/>
                </a:lnTo>
                <a:lnTo>
                  <a:pt x="304799" y="315467"/>
                </a:lnTo>
                <a:lnTo>
                  <a:pt x="3093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77761" y="53340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198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396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579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777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960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158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341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539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722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920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0300" y="51823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30111" y="51823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395717" y="4519674"/>
            <a:ext cx="100647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6884" algn="l"/>
              </a:tabLst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baseline="1984" sz="2100" spc="-7">
                <a:latin typeface="Times New Roman"/>
                <a:cs typeface="Times New Roman"/>
              </a:rPr>
              <a:t>C</a:t>
            </a:r>
            <a:r>
              <a:rPr dirty="0" baseline="1984" sz="2100">
                <a:latin typeface="Times New Roman"/>
                <a:cs typeface="Times New Roman"/>
              </a:rPr>
              <a:t>ac</a:t>
            </a:r>
            <a:r>
              <a:rPr dirty="0" baseline="1984" sz="2100" spc="7">
                <a:latin typeface="Times New Roman"/>
                <a:cs typeface="Times New Roman"/>
              </a:rPr>
              <a:t>h</a:t>
            </a:r>
            <a:r>
              <a:rPr dirty="0" baseline="1984" sz="2100">
                <a:latin typeface="Times New Roman"/>
                <a:cs typeface="Times New Roman"/>
              </a:rPr>
              <a:t>e</a:t>
            </a:r>
            <a:r>
              <a:rPr dirty="0" baseline="1984" sz="2100">
                <a:latin typeface="Times New Roman"/>
                <a:cs typeface="Times New Roman"/>
              </a:rPr>
              <a:t>s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15" name="object 1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109" name="object 109"/>
          <p:cNvSpPr txBox="1"/>
          <p:nvPr/>
        </p:nvSpPr>
        <p:spPr>
          <a:xfrm>
            <a:off x="6406385" y="3986274"/>
            <a:ext cx="116967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dirty="0" sz="1600" spc="-5">
                <a:latin typeface="Times New Roman"/>
                <a:cs typeface="Times New Roman"/>
              </a:rPr>
              <a:t>P	</a:t>
            </a:r>
            <a:r>
              <a:rPr dirty="0" baseline="1984" sz="2100">
                <a:latin typeface="Times New Roman"/>
                <a:cs typeface="Times New Roman"/>
              </a:rPr>
              <a:t>Processors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860537" y="5602729"/>
            <a:ext cx="91948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Interconnect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74381" y="5053073"/>
            <a:ext cx="112395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8475" algn="l"/>
              </a:tabLst>
            </a:pP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baseline="1984" sz="2100" spc="-7">
                <a:latin typeface="Times New Roman"/>
                <a:cs typeface="Times New Roman"/>
              </a:rPr>
              <a:t>M</a:t>
            </a:r>
            <a:r>
              <a:rPr dirty="0" baseline="1984" sz="2100">
                <a:latin typeface="Times New Roman"/>
                <a:cs typeface="Times New Roman"/>
              </a:rPr>
              <a:t>e</a:t>
            </a:r>
            <a:r>
              <a:rPr dirty="0" baseline="1984" sz="2100" spc="-37">
                <a:latin typeface="Times New Roman"/>
                <a:cs typeface="Times New Roman"/>
              </a:rPr>
              <a:t>m</a:t>
            </a:r>
            <a:r>
              <a:rPr dirty="0" baseline="1984" sz="2100" spc="7">
                <a:latin typeface="Times New Roman"/>
                <a:cs typeface="Times New Roman"/>
              </a:rPr>
              <a:t>o</a:t>
            </a:r>
            <a:r>
              <a:rPr dirty="0" baseline="1984" sz="2100">
                <a:latin typeface="Times New Roman"/>
                <a:cs typeface="Times New Roman"/>
              </a:rPr>
              <a:t>ry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806698" y="6121397"/>
            <a:ext cx="77406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(a)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UMA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88937" y="6135113"/>
            <a:ext cx="93281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(b)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NUMA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723" y="602487"/>
            <a:ext cx="8631555" cy="6629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20"/>
              </a:lnSpc>
            </a:pPr>
            <a:r>
              <a:rPr dirty="0" spc="-5"/>
              <a:t>Directory-based </a:t>
            </a:r>
            <a:r>
              <a:rPr dirty="0"/>
              <a:t>Cache</a:t>
            </a:r>
            <a:r>
              <a:rPr dirty="0" spc="-35"/>
              <a:t> </a:t>
            </a:r>
            <a:r>
              <a:rPr dirty="0" spc="-5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65173"/>
            <a:ext cx="7636509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820"/>
              </a:lnSpc>
              <a:buChar char="•"/>
              <a:tabLst>
                <a:tab pos="355600" algn="l"/>
              </a:tabLst>
            </a:pPr>
            <a:r>
              <a:rPr dirty="0" sz="2400" spc="-5" u="heavy">
                <a:latin typeface="Arial"/>
                <a:cs typeface="Arial"/>
              </a:rPr>
              <a:t>Directory-based</a:t>
            </a:r>
            <a:r>
              <a:rPr dirty="0" sz="2400" spc="-5">
                <a:latin typeface="Arial"/>
                <a:cs typeface="Arial"/>
              </a:rPr>
              <a:t>: the sharing status is kept in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0600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70875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0875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1134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1409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54920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0"/>
                </a:moveTo>
                <a:lnTo>
                  <a:pt x="0" y="144361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86814" y="2442583"/>
            <a:ext cx="1536700" cy="1443990"/>
          </a:xfrm>
          <a:custGeom>
            <a:avLst/>
            <a:gdLst/>
            <a:ahLst/>
            <a:cxnLst/>
            <a:rect l="l" t="t" r="r" b="b"/>
            <a:pathLst>
              <a:path w="1536700" h="1443989">
                <a:moveTo>
                  <a:pt x="0" y="0"/>
                </a:moveTo>
                <a:lnTo>
                  <a:pt x="1536194" y="0"/>
                </a:lnTo>
                <a:lnTo>
                  <a:pt x="1536194" y="1443616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6814" y="2442583"/>
            <a:ext cx="0" cy="1443990"/>
          </a:xfrm>
          <a:custGeom>
            <a:avLst/>
            <a:gdLst/>
            <a:ahLst/>
            <a:cxnLst/>
            <a:rect l="l" t="t" r="r" b="b"/>
            <a:pathLst>
              <a:path w="0" h="1443989">
                <a:moveTo>
                  <a:pt x="0" y="1443616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86814" y="3652200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6814" y="254338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86814" y="355141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6814" y="3450599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86814" y="3349799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86814" y="3248999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86814" y="264418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86814" y="274498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86814" y="284578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6814" y="294658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86814" y="3047399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6814" y="3148199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70086" y="3450599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0"/>
                </a:moveTo>
                <a:lnTo>
                  <a:pt x="0" y="20160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70086" y="2442583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30">
                <a:moveTo>
                  <a:pt x="0" y="0"/>
                </a:moveTo>
                <a:lnTo>
                  <a:pt x="0" y="20160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12495" y="345059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70086" y="3702607"/>
            <a:ext cx="0" cy="184150"/>
          </a:xfrm>
          <a:custGeom>
            <a:avLst/>
            <a:gdLst/>
            <a:ahLst/>
            <a:cxnLst/>
            <a:rect l="l" t="t" r="r" b="b"/>
            <a:pathLst>
              <a:path w="0" h="184150">
                <a:moveTo>
                  <a:pt x="0" y="0"/>
                </a:moveTo>
                <a:lnTo>
                  <a:pt x="0" y="183592"/>
                </a:lnTo>
              </a:path>
            </a:pathLst>
          </a:custGeom>
          <a:ln w="548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0086" y="3652200"/>
            <a:ext cx="605790" cy="2540"/>
          </a:xfrm>
          <a:custGeom>
            <a:avLst/>
            <a:gdLst/>
            <a:ahLst/>
            <a:cxnLst/>
            <a:rect l="l" t="t" r="r" b="b"/>
            <a:pathLst>
              <a:path w="605789" h="2539">
                <a:moveTo>
                  <a:pt x="0" y="0"/>
                </a:moveTo>
                <a:lnTo>
                  <a:pt x="605702" y="2028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72278" y="3049413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201600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43104" y="2847798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30">
                <a:moveTo>
                  <a:pt x="0" y="201614"/>
                </a:moveTo>
                <a:lnTo>
                  <a:pt x="658364" y="201614"/>
                </a:lnTo>
                <a:lnTo>
                  <a:pt x="658364" y="0"/>
                </a:lnTo>
                <a:lnTo>
                  <a:pt x="0" y="0"/>
                </a:lnTo>
                <a:lnTo>
                  <a:pt x="0" y="201614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43104" y="3251013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29">
                <a:moveTo>
                  <a:pt x="0" y="0"/>
                </a:moveTo>
                <a:lnTo>
                  <a:pt x="658364" y="0"/>
                </a:lnTo>
                <a:lnTo>
                  <a:pt x="658364" y="201614"/>
                </a:lnTo>
                <a:lnTo>
                  <a:pt x="0" y="201614"/>
                </a:lnTo>
                <a:lnTo>
                  <a:pt x="0" y="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02902" y="1869655"/>
            <a:ext cx="53784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71547" y="2040710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30">
                <a:moveTo>
                  <a:pt x="0" y="201600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294342" y="2272867"/>
            <a:ext cx="35496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Times New Roman"/>
                <a:cs typeface="Times New Roman"/>
              </a:rPr>
              <a:t>Cache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73596" y="1837753"/>
            <a:ext cx="440055" cy="2048510"/>
          </a:xfrm>
          <a:custGeom>
            <a:avLst/>
            <a:gdLst/>
            <a:ahLst/>
            <a:cxnLst/>
            <a:rect l="l" t="t" r="r" b="b"/>
            <a:pathLst>
              <a:path w="440054" h="2048510">
                <a:moveTo>
                  <a:pt x="0" y="0"/>
                </a:moveTo>
                <a:lnTo>
                  <a:pt x="439645" y="0"/>
                </a:lnTo>
                <a:lnTo>
                  <a:pt x="439645" y="2048446"/>
                </a:lnTo>
              </a:path>
            </a:pathLst>
          </a:custGeom>
          <a:ln w="5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73596" y="1837753"/>
            <a:ext cx="0" cy="2048510"/>
          </a:xfrm>
          <a:custGeom>
            <a:avLst/>
            <a:gdLst/>
            <a:ahLst/>
            <a:cxnLst/>
            <a:rect l="l" t="t" r="r" b="b"/>
            <a:pathLst>
              <a:path w="0" h="2048510">
                <a:moveTo>
                  <a:pt x="0" y="2048446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43232" y="1837753"/>
            <a:ext cx="440055" cy="2048510"/>
          </a:xfrm>
          <a:custGeom>
            <a:avLst/>
            <a:gdLst/>
            <a:ahLst/>
            <a:cxnLst/>
            <a:rect l="l" t="t" r="r" b="b"/>
            <a:pathLst>
              <a:path w="440054" h="2048510">
                <a:moveTo>
                  <a:pt x="0" y="0"/>
                </a:moveTo>
                <a:lnTo>
                  <a:pt x="439645" y="0"/>
                </a:lnTo>
                <a:lnTo>
                  <a:pt x="439645" y="2048446"/>
                </a:lnTo>
              </a:path>
            </a:pathLst>
          </a:custGeom>
          <a:ln w="5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43232" y="1837753"/>
            <a:ext cx="0" cy="2048510"/>
          </a:xfrm>
          <a:custGeom>
            <a:avLst/>
            <a:gdLst/>
            <a:ahLst/>
            <a:cxnLst/>
            <a:rect l="l" t="t" r="r" b="b"/>
            <a:pathLst>
              <a:path w="0" h="2048510">
                <a:moveTo>
                  <a:pt x="0" y="2048446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08515" y="2847126"/>
            <a:ext cx="658495" cy="806450"/>
          </a:xfrm>
          <a:custGeom>
            <a:avLst/>
            <a:gdLst/>
            <a:ahLst/>
            <a:cxnLst/>
            <a:rect l="l" t="t" r="r" b="b"/>
            <a:pathLst>
              <a:path w="658495" h="806450">
                <a:moveTo>
                  <a:pt x="0" y="0"/>
                </a:moveTo>
                <a:lnTo>
                  <a:pt x="658364" y="0"/>
                </a:lnTo>
                <a:lnTo>
                  <a:pt x="658364" y="806430"/>
                </a:lnTo>
                <a:lnTo>
                  <a:pt x="0" y="806430"/>
                </a:lnTo>
                <a:lnTo>
                  <a:pt x="0" y="0"/>
                </a:lnTo>
                <a:close/>
              </a:path>
            </a:pathLst>
          </a:custGeom>
          <a:ln w="53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66879" y="2847126"/>
            <a:ext cx="439420" cy="806450"/>
          </a:xfrm>
          <a:custGeom>
            <a:avLst/>
            <a:gdLst/>
            <a:ahLst/>
            <a:cxnLst/>
            <a:rect l="l" t="t" r="r" b="b"/>
            <a:pathLst>
              <a:path w="439420" h="806450">
                <a:moveTo>
                  <a:pt x="0" y="0"/>
                </a:moveTo>
                <a:lnTo>
                  <a:pt x="438914" y="0"/>
                </a:lnTo>
                <a:lnTo>
                  <a:pt x="438914" y="806430"/>
                </a:lnTo>
                <a:lnTo>
                  <a:pt x="0" y="806430"/>
                </a:lnTo>
                <a:lnTo>
                  <a:pt x="0" y="0"/>
                </a:lnTo>
                <a:close/>
              </a:path>
            </a:pathLst>
          </a:custGeom>
          <a:ln w="5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37689" y="2443911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403215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08515" y="2242311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5" h="201930">
                <a:moveTo>
                  <a:pt x="0" y="0"/>
                </a:moveTo>
                <a:lnTo>
                  <a:pt x="658364" y="0"/>
                </a:lnTo>
                <a:lnTo>
                  <a:pt x="658364" y="201600"/>
                </a:lnTo>
                <a:lnTo>
                  <a:pt x="0" y="201600"/>
                </a:lnTo>
                <a:lnTo>
                  <a:pt x="0" y="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08515" y="1839110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5" h="201930">
                <a:moveTo>
                  <a:pt x="0" y="201600"/>
                </a:moveTo>
                <a:lnTo>
                  <a:pt x="658364" y="201600"/>
                </a:lnTo>
                <a:lnTo>
                  <a:pt x="658364" y="0"/>
                </a:lnTo>
                <a:lnTo>
                  <a:pt x="0" y="0"/>
                </a:lnTo>
                <a:lnTo>
                  <a:pt x="0" y="20160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37689" y="2040710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30">
                <a:moveTo>
                  <a:pt x="0" y="201600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37689" y="2645526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4" h="0">
                <a:moveTo>
                  <a:pt x="0" y="0"/>
                </a:moveTo>
                <a:lnTo>
                  <a:pt x="120700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70086" y="2644183"/>
            <a:ext cx="605155" cy="1905"/>
          </a:xfrm>
          <a:custGeom>
            <a:avLst/>
            <a:gdLst/>
            <a:ahLst/>
            <a:cxnLst/>
            <a:rect l="l" t="t" r="r" b="b"/>
            <a:pathLst>
              <a:path w="605155" h="1905">
                <a:moveTo>
                  <a:pt x="0" y="0"/>
                </a:moveTo>
                <a:lnTo>
                  <a:pt x="604971" y="1342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02902" y="2877679"/>
            <a:ext cx="4074795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3528695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45">
                <a:latin typeface="Times New Roman"/>
                <a:cs typeface="Times New Roman"/>
              </a:rPr>
              <a:t>Memory</a:t>
            </a:r>
            <a:endParaRPr sz="950">
              <a:latin typeface="Times New Roman"/>
              <a:cs typeface="Times New Roman"/>
            </a:endParaRPr>
          </a:p>
          <a:p>
            <a:pPr algn="ctr" marR="3528695">
              <a:lnSpc>
                <a:spcPct val="100000"/>
              </a:lnSpc>
              <a:spcBef>
                <a:spcPts val="50"/>
              </a:spcBef>
            </a:pPr>
            <a:r>
              <a:rPr dirty="0" sz="950" spc="40">
                <a:latin typeface="Times New Roman"/>
                <a:cs typeface="Times New Roman"/>
              </a:rPr>
              <a:t>Cache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18802" y="2982204"/>
            <a:ext cx="321945" cy="5365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40005">
              <a:lnSpc>
                <a:spcPts val="1085"/>
              </a:lnSpc>
            </a:pPr>
            <a:r>
              <a:rPr dirty="0" sz="1000">
                <a:latin typeface="Times New Roman"/>
                <a:cs typeface="Times New Roman"/>
              </a:rPr>
              <a:t>Presence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bits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/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9061" y="1869655"/>
            <a:ext cx="53784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0501" y="2272867"/>
            <a:ext cx="35496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Times New Roman"/>
                <a:cs typeface="Times New Roman"/>
              </a:rPr>
              <a:t>Cache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42373" y="1839110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30">
                <a:moveTo>
                  <a:pt x="0" y="201600"/>
                </a:moveTo>
                <a:lnTo>
                  <a:pt x="658364" y="201600"/>
                </a:lnTo>
                <a:lnTo>
                  <a:pt x="658364" y="0"/>
                </a:lnTo>
                <a:lnTo>
                  <a:pt x="0" y="0"/>
                </a:lnTo>
                <a:lnTo>
                  <a:pt x="0" y="20160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42373" y="2242311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30">
                <a:moveTo>
                  <a:pt x="0" y="0"/>
                </a:moveTo>
                <a:lnTo>
                  <a:pt x="658364" y="0"/>
                </a:lnTo>
                <a:lnTo>
                  <a:pt x="658364" y="201600"/>
                </a:lnTo>
                <a:lnTo>
                  <a:pt x="0" y="201600"/>
                </a:lnTo>
                <a:lnTo>
                  <a:pt x="0" y="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51409" y="4710638"/>
            <a:ext cx="603885" cy="50800"/>
          </a:xfrm>
          <a:custGeom>
            <a:avLst/>
            <a:gdLst/>
            <a:ahLst/>
            <a:cxnLst/>
            <a:rect l="l" t="t" r="r" b="b"/>
            <a:pathLst>
              <a:path w="603885" h="50800">
                <a:moveTo>
                  <a:pt x="0" y="0"/>
                </a:moveTo>
                <a:lnTo>
                  <a:pt x="0" y="50407"/>
                </a:lnTo>
                <a:lnTo>
                  <a:pt x="603510" y="50407"/>
                </a:lnTo>
                <a:lnTo>
                  <a:pt x="603510" y="0"/>
                </a:lnTo>
              </a:path>
            </a:pathLst>
          </a:custGeom>
          <a:ln w="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554677" y="6303629"/>
            <a:ext cx="17208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>
                <a:latin typeface="Times New Roman"/>
                <a:cs typeface="Times New Roman"/>
              </a:rPr>
              <a:t>(a)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80600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70875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70875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61134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51409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54920" y="3886200"/>
            <a:ext cx="0" cy="774065"/>
          </a:xfrm>
          <a:custGeom>
            <a:avLst/>
            <a:gdLst/>
            <a:ahLst/>
            <a:cxnLst/>
            <a:rect l="l" t="t" r="r" b="b"/>
            <a:pathLst>
              <a:path w="0" h="774064">
                <a:moveTo>
                  <a:pt x="0" y="0"/>
                </a:moveTo>
                <a:lnTo>
                  <a:pt x="0" y="774031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86814" y="3886200"/>
            <a:ext cx="1536700" cy="774065"/>
          </a:xfrm>
          <a:custGeom>
            <a:avLst/>
            <a:gdLst/>
            <a:ahLst/>
            <a:cxnLst/>
            <a:rect l="l" t="t" r="r" b="b"/>
            <a:pathLst>
              <a:path w="1536700" h="774064">
                <a:moveTo>
                  <a:pt x="1536194" y="0"/>
                </a:moveTo>
                <a:lnTo>
                  <a:pt x="1536194" y="774031"/>
                </a:lnTo>
                <a:lnTo>
                  <a:pt x="0" y="774031"/>
                </a:lnTo>
                <a:lnTo>
                  <a:pt x="0" y="0"/>
                </a:lnTo>
              </a:path>
            </a:pathLst>
          </a:custGeom>
          <a:ln w="5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86814" y="4559430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86814" y="4458630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86814" y="4357830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19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70086" y="5668262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0"/>
                </a:moveTo>
                <a:lnTo>
                  <a:pt x="0" y="201614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495437" y="6354036"/>
            <a:ext cx="17907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>
                <a:latin typeface="Times New Roman"/>
                <a:cs typeface="Times New Roman"/>
              </a:rPr>
              <a:t>(b)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96555" y="4779187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485859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96555" y="471872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466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74617" y="4718699"/>
            <a:ext cx="44450" cy="80645"/>
          </a:xfrm>
          <a:custGeom>
            <a:avLst/>
            <a:gdLst/>
            <a:ahLst/>
            <a:cxnLst/>
            <a:rect l="l" t="t" r="r" b="b"/>
            <a:pathLst>
              <a:path w="44450" h="80645">
                <a:moveTo>
                  <a:pt x="43891" y="60487"/>
                </a:moveTo>
                <a:lnTo>
                  <a:pt x="21945" y="0"/>
                </a:lnTo>
                <a:lnTo>
                  <a:pt x="0" y="60487"/>
                </a:lnTo>
                <a:lnTo>
                  <a:pt x="21945" y="80650"/>
                </a:lnTo>
                <a:lnTo>
                  <a:pt x="43891" y="60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74601" y="4718708"/>
            <a:ext cx="44450" cy="80645"/>
          </a:xfrm>
          <a:custGeom>
            <a:avLst/>
            <a:gdLst/>
            <a:ahLst/>
            <a:cxnLst/>
            <a:rect l="l" t="t" r="r" b="b"/>
            <a:pathLst>
              <a:path w="44450" h="80645">
                <a:moveTo>
                  <a:pt x="43893" y="60477"/>
                </a:moveTo>
                <a:lnTo>
                  <a:pt x="21954" y="0"/>
                </a:lnTo>
                <a:lnTo>
                  <a:pt x="0" y="60477"/>
                </a:lnTo>
                <a:lnTo>
                  <a:pt x="21954" y="80631"/>
                </a:lnTo>
                <a:lnTo>
                  <a:pt x="43893" y="60477"/>
                </a:lnTo>
                <a:close/>
              </a:path>
            </a:pathLst>
          </a:custGeom>
          <a:ln w="5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344820" y="5346012"/>
            <a:ext cx="53022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Directory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56846" y="4892393"/>
            <a:ext cx="27432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Times New Roman"/>
                <a:cs typeface="Times New Roman"/>
              </a:rPr>
              <a:t>Data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52200" y="5295605"/>
            <a:ext cx="28892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>
                <a:latin typeface="Times New Roman"/>
                <a:cs typeface="Times New Roman"/>
              </a:rPr>
              <a:t>State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70086" y="3886200"/>
            <a:ext cx="0" cy="1127125"/>
          </a:xfrm>
          <a:custGeom>
            <a:avLst/>
            <a:gdLst/>
            <a:ahLst/>
            <a:cxnLst/>
            <a:rect l="l" t="t" r="r" b="b"/>
            <a:pathLst>
              <a:path w="0" h="1127125">
                <a:moveTo>
                  <a:pt x="0" y="0"/>
                </a:moveTo>
                <a:lnTo>
                  <a:pt x="0" y="1126853"/>
                </a:lnTo>
              </a:path>
            </a:pathLst>
          </a:custGeom>
          <a:ln w="548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554920" y="4811438"/>
            <a:ext cx="768350" cy="50800"/>
          </a:xfrm>
          <a:custGeom>
            <a:avLst/>
            <a:gdLst/>
            <a:ahLst/>
            <a:cxnLst/>
            <a:rect l="l" t="t" r="r" b="b"/>
            <a:pathLst>
              <a:path w="768350" h="50800">
                <a:moveTo>
                  <a:pt x="0" y="0"/>
                </a:moveTo>
                <a:lnTo>
                  <a:pt x="0" y="50407"/>
                </a:lnTo>
                <a:lnTo>
                  <a:pt x="768089" y="50407"/>
                </a:lnTo>
                <a:lnTo>
                  <a:pt x="768089" y="0"/>
                </a:lnTo>
              </a:path>
            </a:pathLst>
          </a:custGeom>
          <a:ln w="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979073" y="4785223"/>
            <a:ext cx="49339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ct val="104400"/>
              </a:lnSpc>
            </a:pPr>
            <a:r>
              <a:rPr dirty="0" sz="950" spc="35">
                <a:latin typeface="Times New Roman"/>
                <a:cs typeface="Times New Roman"/>
              </a:rPr>
              <a:t>Presence  </a:t>
            </a:r>
            <a:r>
              <a:rPr dirty="0" sz="950" spc="35">
                <a:latin typeface="Times New Roman"/>
                <a:cs typeface="Times New Roman"/>
              </a:rPr>
              <a:t>Bits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43104" y="5468675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29">
                <a:moveTo>
                  <a:pt x="0" y="0"/>
                </a:moveTo>
                <a:lnTo>
                  <a:pt x="658364" y="0"/>
                </a:lnTo>
                <a:lnTo>
                  <a:pt x="658364" y="201600"/>
                </a:lnTo>
                <a:lnTo>
                  <a:pt x="0" y="201600"/>
                </a:lnTo>
                <a:lnTo>
                  <a:pt x="0" y="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43104" y="5065460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4" h="201929">
                <a:moveTo>
                  <a:pt x="0" y="201614"/>
                </a:moveTo>
                <a:lnTo>
                  <a:pt x="658364" y="201614"/>
                </a:lnTo>
                <a:lnTo>
                  <a:pt x="658364" y="0"/>
                </a:lnTo>
                <a:lnTo>
                  <a:pt x="0" y="0"/>
                </a:lnTo>
                <a:lnTo>
                  <a:pt x="0" y="201614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72278" y="5267075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201600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70086" y="5869876"/>
            <a:ext cx="605790" cy="2540"/>
          </a:xfrm>
          <a:custGeom>
            <a:avLst/>
            <a:gdLst/>
            <a:ahLst/>
            <a:cxnLst/>
            <a:rect l="l" t="t" r="r" b="b"/>
            <a:pathLst>
              <a:path w="605789" h="2539">
                <a:moveTo>
                  <a:pt x="0" y="0"/>
                </a:moveTo>
                <a:lnTo>
                  <a:pt x="605702" y="2013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09246" y="4259044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5" h="201929">
                <a:moveTo>
                  <a:pt x="0" y="201600"/>
                </a:moveTo>
                <a:lnTo>
                  <a:pt x="658364" y="201600"/>
                </a:lnTo>
                <a:lnTo>
                  <a:pt x="658364" y="0"/>
                </a:lnTo>
                <a:lnTo>
                  <a:pt x="0" y="0"/>
                </a:lnTo>
                <a:lnTo>
                  <a:pt x="0" y="20160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38420" y="4460644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201614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769061" y="4288927"/>
            <a:ext cx="53784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60501" y="4692139"/>
            <a:ext cx="35496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Times New Roman"/>
                <a:cs typeface="Times New Roman"/>
              </a:rPr>
              <a:t>Cache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073596" y="3886200"/>
            <a:ext cx="440055" cy="2185670"/>
          </a:xfrm>
          <a:custGeom>
            <a:avLst/>
            <a:gdLst/>
            <a:ahLst/>
            <a:cxnLst/>
            <a:rect l="l" t="t" r="r" b="b"/>
            <a:pathLst>
              <a:path w="440054" h="2185670">
                <a:moveTo>
                  <a:pt x="439645" y="0"/>
                </a:moveTo>
                <a:lnTo>
                  <a:pt x="439645" y="2185277"/>
                </a:lnTo>
                <a:lnTo>
                  <a:pt x="0" y="2185277"/>
                </a:lnTo>
                <a:lnTo>
                  <a:pt x="0" y="0"/>
                </a:lnTo>
              </a:path>
            </a:pathLst>
          </a:custGeom>
          <a:ln w="5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202902" y="5095339"/>
            <a:ext cx="53784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5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294342" y="5498551"/>
            <a:ext cx="35496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Times New Roman"/>
                <a:cs typeface="Times New Roman"/>
              </a:rPr>
              <a:t>Cache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38420" y="4863860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403215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43232" y="3886200"/>
            <a:ext cx="440055" cy="2185670"/>
          </a:xfrm>
          <a:custGeom>
            <a:avLst/>
            <a:gdLst/>
            <a:ahLst/>
            <a:cxnLst/>
            <a:rect l="l" t="t" r="r" b="b"/>
            <a:pathLst>
              <a:path w="440054" h="2185670">
                <a:moveTo>
                  <a:pt x="439645" y="0"/>
                </a:moveTo>
                <a:lnTo>
                  <a:pt x="439645" y="2185277"/>
                </a:lnTo>
                <a:lnTo>
                  <a:pt x="0" y="2185277"/>
                </a:lnTo>
                <a:lnTo>
                  <a:pt x="0" y="0"/>
                </a:lnTo>
              </a:path>
            </a:pathLst>
          </a:custGeom>
          <a:ln w="5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09246" y="5267075"/>
            <a:ext cx="658495" cy="806450"/>
          </a:xfrm>
          <a:custGeom>
            <a:avLst/>
            <a:gdLst/>
            <a:ahLst/>
            <a:cxnLst/>
            <a:rect l="l" t="t" r="r" b="b"/>
            <a:pathLst>
              <a:path w="658495" h="806450">
                <a:moveTo>
                  <a:pt x="0" y="0"/>
                </a:moveTo>
                <a:lnTo>
                  <a:pt x="658364" y="0"/>
                </a:lnTo>
                <a:lnTo>
                  <a:pt x="658364" y="806415"/>
                </a:lnTo>
                <a:lnTo>
                  <a:pt x="0" y="806415"/>
                </a:lnTo>
                <a:lnTo>
                  <a:pt x="0" y="0"/>
                </a:lnTo>
                <a:close/>
              </a:path>
            </a:pathLst>
          </a:custGeom>
          <a:ln w="53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67610" y="5267075"/>
            <a:ext cx="439420" cy="806450"/>
          </a:xfrm>
          <a:custGeom>
            <a:avLst/>
            <a:gdLst/>
            <a:ahLst/>
            <a:cxnLst/>
            <a:rect l="l" t="t" r="r" b="b"/>
            <a:pathLst>
              <a:path w="439420" h="806450">
                <a:moveTo>
                  <a:pt x="0" y="0"/>
                </a:moveTo>
                <a:lnTo>
                  <a:pt x="438914" y="0"/>
                </a:lnTo>
                <a:lnTo>
                  <a:pt x="438914" y="806415"/>
                </a:lnTo>
                <a:lnTo>
                  <a:pt x="0" y="806415"/>
                </a:lnTo>
                <a:lnTo>
                  <a:pt x="0" y="0"/>
                </a:lnTo>
                <a:close/>
              </a:path>
            </a:pathLst>
          </a:custGeom>
          <a:ln w="5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38420" y="5065460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4" h="0">
                <a:moveTo>
                  <a:pt x="0" y="0"/>
                </a:moveTo>
                <a:lnTo>
                  <a:pt x="1207004" y="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09246" y="4662259"/>
            <a:ext cx="658495" cy="201930"/>
          </a:xfrm>
          <a:custGeom>
            <a:avLst/>
            <a:gdLst/>
            <a:ahLst/>
            <a:cxnLst/>
            <a:rect l="l" t="t" r="r" b="b"/>
            <a:pathLst>
              <a:path w="658495" h="201929">
                <a:moveTo>
                  <a:pt x="0" y="0"/>
                </a:moveTo>
                <a:lnTo>
                  <a:pt x="658364" y="0"/>
                </a:lnTo>
                <a:lnTo>
                  <a:pt x="658364" y="201600"/>
                </a:lnTo>
                <a:lnTo>
                  <a:pt x="0" y="201600"/>
                </a:lnTo>
                <a:lnTo>
                  <a:pt x="0" y="0"/>
                </a:lnTo>
                <a:close/>
              </a:path>
            </a:pathLst>
          </a:custGeom>
          <a:ln w="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235967" y="3336214"/>
            <a:ext cx="157480" cy="12382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85"/>
              </a:lnSpc>
            </a:pPr>
            <a:r>
              <a:rPr dirty="0" sz="1000">
                <a:latin typeface="Times New Roman"/>
                <a:cs typeface="Times New Roman"/>
              </a:rPr>
              <a:t>Interconnectio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Network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  <p:sp>
        <p:nvSpPr>
          <p:cNvPr id="96" name="object 96"/>
          <p:cNvSpPr txBox="1"/>
          <p:nvPr/>
        </p:nvSpPr>
        <p:spPr>
          <a:xfrm>
            <a:off x="7405630" y="3336214"/>
            <a:ext cx="157480" cy="12382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85"/>
              </a:lnSpc>
            </a:pPr>
            <a:r>
              <a:rPr dirty="0" sz="1000">
                <a:latin typeface="Times New Roman"/>
                <a:cs typeface="Times New Roman"/>
              </a:rPr>
              <a:t>Interconnectio</a:t>
            </a:r>
            <a:r>
              <a:rPr dirty="0" sz="1000">
                <a:latin typeface="Times New Roman"/>
                <a:cs typeface="Times New Roman"/>
              </a:rPr>
              <a:t>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Network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798284" y="5548958"/>
            <a:ext cx="47942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5">
                <a:latin typeface="Times New Roman"/>
                <a:cs typeface="Times New Roman"/>
              </a:rPr>
              <a:t>Memory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18802" y="5401464"/>
            <a:ext cx="321945" cy="5365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 indent="40005">
              <a:lnSpc>
                <a:spcPts val="1085"/>
              </a:lnSpc>
            </a:pPr>
            <a:r>
              <a:rPr dirty="0" sz="1000">
                <a:latin typeface="Times New Roman"/>
                <a:cs typeface="Times New Roman"/>
              </a:rPr>
              <a:t>Presence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bits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/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812" rIns="0" bIns="0" rtlCol="0" vert="horz">
            <a:spAutoFit/>
          </a:bodyPr>
          <a:lstStyle/>
          <a:p>
            <a:pPr marL="363220">
              <a:lnSpc>
                <a:spcPct val="100000"/>
              </a:lnSpc>
            </a:pPr>
            <a:r>
              <a:rPr dirty="0" spc="-5"/>
              <a:t>Directory</a:t>
            </a:r>
            <a:r>
              <a:rPr dirty="0" spc="-30"/>
              <a:t> </a:t>
            </a:r>
            <a:r>
              <a:rPr dirty="0" spc="-5"/>
              <a:t>Implementations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7289165" cy="261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Bit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Presence </a:t>
            </a:r>
            <a:r>
              <a:rPr dirty="0" sz="2000" spc="-5">
                <a:latin typeface="Arial"/>
                <a:cs typeface="Arial"/>
              </a:rPr>
              <a:t>bit for </a:t>
            </a:r>
            <a:r>
              <a:rPr dirty="0" sz="2000">
                <a:latin typeface="Arial"/>
                <a:cs typeface="Arial"/>
              </a:rPr>
              <a:t>each cache </a:t>
            </a:r>
            <a:r>
              <a:rPr dirty="0" sz="2000" spc="-5">
                <a:latin typeface="Arial"/>
                <a:cs typeface="Arial"/>
              </a:rPr>
              <a:t>line </a:t>
            </a:r>
            <a:r>
              <a:rPr dirty="0" sz="2000">
                <a:latin typeface="Arial"/>
                <a:cs typeface="Arial"/>
              </a:rPr>
              <a:t>along </a:t>
            </a:r>
            <a:r>
              <a:rPr dirty="0" sz="2000" spc="-5">
                <a:latin typeface="Arial"/>
                <a:cs typeface="Arial"/>
              </a:rPr>
              <a:t>with its </a:t>
            </a:r>
            <a:r>
              <a:rPr dirty="0" sz="2000">
                <a:latin typeface="Arial"/>
                <a:cs typeface="Arial"/>
              </a:rPr>
              <a:t>global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Pointer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Limited </a:t>
            </a:r>
            <a:r>
              <a:rPr dirty="0" sz="2000">
                <a:latin typeface="Arial"/>
                <a:cs typeface="Arial"/>
              </a:rPr>
              <a:t>set of </a:t>
            </a:r>
            <a:r>
              <a:rPr dirty="0" sz="2000" spc="-5">
                <a:latin typeface="Arial"/>
                <a:cs typeface="Arial"/>
              </a:rPr>
              <a:t>pointers </a:t>
            </a:r>
            <a:r>
              <a:rPr dirty="0" sz="2000">
                <a:latin typeface="Arial"/>
                <a:cs typeface="Arial"/>
              </a:rPr>
              <a:t>(node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IDs)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Less overhead than full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Issue?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2700" marR="5080" indent="-2540635">
              <a:lnSpc>
                <a:spcPct val="100000"/>
              </a:lnSpc>
            </a:pPr>
            <a:r>
              <a:rPr dirty="0" sz="4000" spc="-5"/>
              <a:t>Performance of Directory-based  </a:t>
            </a:r>
            <a:r>
              <a:rPr dirty="0" sz="4000" spc="-10"/>
              <a:t>Schemes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19299"/>
            <a:ext cx="7172959" cy="3824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493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Bits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store the directory may add significant  </a:t>
            </a:r>
            <a:r>
              <a:rPr dirty="0" sz="2400" spc="-5">
                <a:latin typeface="Arial"/>
                <a:cs typeface="Arial"/>
              </a:rPr>
              <a:t>overhead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Think </a:t>
            </a:r>
            <a:r>
              <a:rPr dirty="0" sz="2000">
                <a:latin typeface="Arial"/>
                <a:cs typeface="Arial"/>
              </a:rPr>
              <a:t>about scaling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many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Data bits per cache block </a:t>
            </a:r>
            <a:r>
              <a:rPr dirty="0" sz="1800">
                <a:latin typeface="Arial"/>
                <a:cs typeface="Arial"/>
              </a:rPr>
              <a:t>vs. </a:t>
            </a:r>
            <a:r>
              <a:rPr dirty="0" sz="1800" spc="-5">
                <a:latin typeface="Arial"/>
                <a:cs typeface="Arial"/>
              </a:rPr>
              <a:t>presence bits per cache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marR="793750" indent="-342900">
              <a:lnSpc>
                <a:spcPct val="100000"/>
              </a:lnSpc>
              <a:spcBef>
                <a:spcPts val="108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Underlying network must carry all coherence  requests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Directory becomes a point of contention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Distributed </a:t>
            </a:r>
            <a:r>
              <a:rPr dirty="0" sz="2000">
                <a:latin typeface="Arial"/>
                <a:cs typeface="Arial"/>
              </a:rPr>
              <a:t>directory schemes are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031" y="716787"/>
            <a:ext cx="751332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Memory</a:t>
            </a:r>
            <a:r>
              <a:rPr dirty="0" spc="-35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7254875" cy="4839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shared </a:t>
            </a: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programs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Start a single process and fork threads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Threads carry out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Dynamic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threads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Master thread waits for work, forks new threads,  and when threads are done, they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terminate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 </a:t>
            </a:r>
            <a:r>
              <a:rPr dirty="0" sz="2400">
                <a:latin typeface="Arial"/>
                <a:cs typeface="Arial"/>
              </a:rPr>
              <a:t>vs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Static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threads</a:t>
            </a:r>
            <a:endParaRPr sz="2800">
              <a:latin typeface="Arial"/>
              <a:cs typeface="Arial"/>
            </a:endParaRPr>
          </a:p>
          <a:p>
            <a:pPr lvl="1" marL="756285" marR="10096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Pool of threads created and are allocated work,  but do not terminate until clean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 </a:t>
            </a:r>
            <a:r>
              <a:rPr dirty="0" sz="2400">
                <a:latin typeface="Arial"/>
                <a:cs typeface="Arial"/>
              </a:rPr>
              <a:t>vs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2414270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-5"/>
              <a:t>a</a:t>
            </a:r>
            <a:r>
              <a:rPr dirty="0" spc="-5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2467"/>
            <a:ext cx="6960870" cy="425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Overview of shared </a:t>
            </a: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Interconnects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hierarchy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Cache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coherence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Update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invalidate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Snoopy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Reading: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Chpt2 of Kumar’s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331" y="343407"/>
            <a:ext cx="6521450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91895" marR="5080" indent="-1179830">
              <a:lnSpc>
                <a:spcPct val="100000"/>
              </a:lnSpc>
            </a:pPr>
            <a:r>
              <a:rPr dirty="0"/>
              <a:t>Example: </a:t>
            </a:r>
            <a:r>
              <a:rPr dirty="0" spc="-5"/>
              <a:t>Shared Address  </a:t>
            </a:r>
            <a:r>
              <a:rPr dirty="0"/>
              <a:t>Space</a:t>
            </a:r>
            <a:r>
              <a:rPr dirty="0" spc="-11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5883" y="2043683"/>
          <a:ext cx="415861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/>
                <a:gridCol w="838199"/>
                <a:gridCol w="1142999"/>
                <a:gridCol w="1066799"/>
              </a:tblGrid>
              <a:tr h="457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Maximum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# of</a:t>
                      </a:r>
                      <a:r>
                        <a:rPr dirty="0" sz="100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procs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41973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Processor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335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Processor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clock</a:t>
                      </a:r>
                      <a:r>
                        <a:rPr dirty="0" sz="10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5565" marR="177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Compaq 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ProLiant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5000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Pentiium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Pro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200MHz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75565" marR="2686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Digital  AlphaServer  8400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Alpha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21164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440MHz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00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HP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9000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K460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PA-8000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180MHz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marL="75565" marR="2114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IBM RS/6000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PowerPC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640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112MHz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marL="75565" marR="353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SGI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Power 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Challenge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MIPS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R10000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195MHz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marL="75565" marR="127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Sun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Enterprise 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6000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UltraSPARC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167MHz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9283" y="2500883"/>
          <a:ext cx="4158615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/>
                <a:gridCol w="838199"/>
                <a:gridCol w="1142999"/>
                <a:gridCol w="1066799"/>
              </a:tblGrid>
              <a:tr h="457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Maximum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# of</a:t>
                      </a:r>
                      <a:r>
                        <a:rPr dirty="0" sz="100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procs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41973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Processor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335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Processor 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clock</a:t>
                      </a:r>
                      <a:r>
                        <a:rPr dirty="0" sz="10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Cray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T3E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2048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Alpha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21164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450MHz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75565" marR="323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HP/Convex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Exemplar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PA-8000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180MHz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005">
                <a:tc>
                  <a:txBody>
                    <a:bodyPr/>
                    <a:lstStyle/>
                    <a:p>
                      <a:pPr marL="75565" marR="4483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Sequent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NUMA-Q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Pentium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Pro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200MHz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SGI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Origin2000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MIPS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R10000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195MHz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977">
                <a:tc>
                  <a:txBody>
                    <a:bodyPr/>
                    <a:lstStyle/>
                    <a:p>
                      <a:pPr marL="75565" marR="127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Sun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Enterprise 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10000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95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UltraSPARC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250MHz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371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4539" y="5982713"/>
            <a:ext cx="2867025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(a) Characteristics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single-bus  </a:t>
            </a:r>
            <a:r>
              <a:rPr dirty="0" sz="1600" spc="-5">
                <a:latin typeface="Times New Roman"/>
                <a:cs typeface="Times New Roman"/>
              </a:rPr>
              <a:t>multiprocessor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sale in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1997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37" y="5906513"/>
            <a:ext cx="3354704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(b) Characteristics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network-connected  </a:t>
            </a:r>
            <a:r>
              <a:rPr dirty="0" sz="1600" spc="-5">
                <a:latin typeface="Times New Roman"/>
                <a:cs typeface="Times New Roman"/>
              </a:rPr>
              <a:t>Multiprocessor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sale in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1997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123" y="678687"/>
            <a:ext cx="8326120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Address </a:t>
            </a:r>
            <a:r>
              <a:rPr dirty="0"/>
              <a:t>Space</a:t>
            </a:r>
            <a:r>
              <a:rPr dirty="0" spc="-5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712467"/>
            <a:ext cx="6037580" cy="403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Important aspects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Memory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Interconnect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Cache coherence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These </a:t>
            </a:r>
            <a:r>
              <a:rPr dirty="0" sz="2800">
                <a:latin typeface="Arial"/>
                <a:cs typeface="Arial"/>
              </a:rPr>
              <a:t>aspects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determine: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Performance: programming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07" y="716787"/>
            <a:ext cx="7513955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Memory</a:t>
            </a:r>
            <a:r>
              <a:rPr dirty="0" spc="-35"/>
              <a:t> </a:t>
            </a:r>
            <a:r>
              <a:rPr dirty="0" spc="-5"/>
              <a:t>Interconnects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4499"/>
            <a:ext cx="7287895" cy="270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Bus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interconnect</a:t>
            </a:r>
            <a:endParaRPr sz="2400">
              <a:latin typeface="Arial"/>
              <a:cs typeface="Arial"/>
            </a:endParaRPr>
          </a:p>
          <a:p>
            <a:pPr lvl="1" marL="756285" marR="89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collection of parallel communication wires </a:t>
            </a:r>
            <a:r>
              <a:rPr dirty="0" sz="2000" spc="-5">
                <a:latin typeface="Arial"/>
                <a:cs typeface="Arial"/>
              </a:rPr>
              <a:t>together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  </a:t>
            </a:r>
            <a:r>
              <a:rPr dirty="0" sz="2000">
                <a:latin typeface="Arial"/>
                <a:cs typeface="Arial"/>
              </a:rPr>
              <a:t>some hardware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controls acess </a:t>
            </a:r>
            <a:r>
              <a:rPr dirty="0" sz="2000" spc="-5">
                <a:latin typeface="Arial"/>
                <a:cs typeface="Arial"/>
              </a:rPr>
              <a:t>to the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 lvl="1" marL="756285" marR="18986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Communication wires are shared by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devices </a:t>
            </a:r>
            <a:r>
              <a:rPr dirty="0" sz="2000" spc="-5">
                <a:latin typeface="Arial"/>
                <a:cs typeface="Arial"/>
              </a:rPr>
              <a:t>that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  </a:t>
            </a:r>
            <a:r>
              <a:rPr dirty="0" sz="2000">
                <a:latin typeface="Arial"/>
                <a:cs typeface="Arial"/>
              </a:rPr>
              <a:t>connected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As the </a:t>
            </a:r>
            <a:r>
              <a:rPr dirty="0" sz="2000">
                <a:latin typeface="Arial"/>
                <a:cs typeface="Arial"/>
              </a:rPr>
              <a:t>number of devices connected </a:t>
            </a:r>
            <a:r>
              <a:rPr dirty="0" sz="2000" spc="-5">
                <a:latin typeface="Arial"/>
                <a:cs typeface="Arial"/>
              </a:rPr>
              <a:t>to the </a:t>
            </a:r>
            <a:r>
              <a:rPr dirty="0" sz="2000">
                <a:latin typeface="Arial"/>
                <a:cs typeface="Arial"/>
              </a:rPr>
              <a:t>bus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increases,  </a:t>
            </a:r>
            <a:r>
              <a:rPr dirty="0" sz="2000" spc="-5">
                <a:latin typeface="Arial"/>
                <a:cs typeface="Arial"/>
              </a:rPr>
              <a:t>contention for </a:t>
            </a:r>
            <a:r>
              <a:rPr dirty="0" sz="2000">
                <a:latin typeface="Arial"/>
                <a:cs typeface="Arial"/>
              </a:rPr>
              <a:t>use 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bus increases, and performance  </a:t>
            </a:r>
            <a:r>
              <a:rPr dirty="0" sz="2000">
                <a:latin typeface="Arial"/>
                <a:cs typeface="Arial"/>
              </a:rPr>
              <a:t>decreases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07" y="716787"/>
            <a:ext cx="7513955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Memory</a:t>
            </a:r>
            <a:r>
              <a:rPr dirty="0" spc="-35"/>
              <a:t> </a:t>
            </a:r>
            <a:r>
              <a:rPr dirty="0" spc="-5"/>
              <a:t>Interconnects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39" y="1790699"/>
            <a:ext cx="5827395" cy="422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Switched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interconnect</a:t>
            </a:r>
            <a:endParaRPr sz="2400">
              <a:latin typeface="Arial"/>
              <a:cs typeface="Arial"/>
            </a:endParaRPr>
          </a:p>
          <a:p>
            <a:pPr lvl="1" marL="756285" marR="21399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Uses switches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control </a:t>
            </a:r>
            <a:r>
              <a:rPr dirty="0" sz="2000" spc="-5">
                <a:latin typeface="Arial"/>
                <a:cs typeface="Arial"/>
              </a:rPr>
              <a:t>the routing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  </a:t>
            </a:r>
            <a:r>
              <a:rPr dirty="0" sz="2000">
                <a:latin typeface="Arial"/>
                <a:cs typeface="Arial"/>
              </a:rPr>
              <a:t>among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connected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Crossbar</a:t>
            </a:r>
            <a:endParaRPr sz="2000">
              <a:latin typeface="Arial"/>
              <a:cs typeface="Arial"/>
            </a:endParaRPr>
          </a:p>
          <a:p>
            <a:pPr lvl="2" marL="1155700" marR="234315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simultaneous communication among  </a:t>
            </a:r>
            <a:r>
              <a:rPr dirty="0" sz="1800" spc="-5">
                <a:latin typeface="Arial"/>
                <a:cs typeface="Arial"/>
              </a:rPr>
              <a:t>different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Faster than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buses</a:t>
            </a:r>
            <a:endParaRPr sz="1800">
              <a:latin typeface="Arial"/>
              <a:cs typeface="Arial"/>
            </a:endParaRPr>
          </a:p>
          <a:p>
            <a:pPr lvl="2" marL="1155700" marR="69088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But the cost of the </a:t>
            </a: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 spc="-5">
                <a:latin typeface="Arial"/>
                <a:cs typeface="Arial"/>
              </a:rPr>
              <a:t>and links is  </a:t>
            </a:r>
            <a:r>
              <a:rPr dirty="0" sz="1800" spc="-5">
                <a:latin typeface="Arial"/>
                <a:cs typeface="Arial"/>
              </a:rPr>
              <a:t>relatively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Figure (a) a 4*4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crossbar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Figure (b) configuration of internal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Figure </a:t>
            </a:r>
            <a:r>
              <a:rPr dirty="0" sz="1800">
                <a:latin typeface="Arial"/>
                <a:cs typeface="Arial"/>
              </a:rPr>
              <a:t>(c ) </a:t>
            </a:r>
            <a:r>
              <a:rPr dirty="0" sz="1800" spc="-5">
                <a:latin typeface="Arial"/>
                <a:cs typeface="Arial"/>
              </a:rPr>
              <a:t>simultaneous memory accesses by 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1695" y="2057400"/>
            <a:ext cx="2889503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939165">
              <a:lnSpc>
                <a:spcPct val="100000"/>
              </a:lnSpc>
            </a:pPr>
            <a:r>
              <a:rPr dirty="0" spc="-5"/>
              <a:t>Memory</a:t>
            </a:r>
            <a:r>
              <a:rPr dirty="0" spc="-55"/>
              <a:t> </a:t>
            </a:r>
            <a:r>
              <a:rPr dirty="0" spc="-5"/>
              <a:t>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2467"/>
            <a:ext cx="7324090" cy="3583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6766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Single memory </a:t>
            </a:r>
            <a:r>
              <a:rPr dirty="0" sz="2800">
                <a:latin typeface="Arial"/>
                <a:cs typeface="Arial"/>
              </a:rPr>
              <a:t>shared </a:t>
            </a:r>
            <a:r>
              <a:rPr dirty="0" sz="2800" spc="-5">
                <a:latin typeface="Arial"/>
                <a:cs typeface="Arial"/>
              </a:rPr>
              <a:t>among </a:t>
            </a:r>
            <a:r>
              <a:rPr dirty="0" sz="2800">
                <a:latin typeface="Arial"/>
                <a:cs typeface="Arial"/>
              </a:rPr>
              <a:t>processors  </a:t>
            </a:r>
            <a:r>
              <a:rPr dirty="0" sz="2800">
                <a:latin typeface="Arial"/>
                <a:cs typeface="Arial"/>
              </a:rPr>
              <a:t>causes sequentialization of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accesses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Memory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interleaving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lvl="1" marL="756285" marR="82867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Non-overlapping regions of address space  mapped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banks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Banks service read/write requests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independently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5711" rIns="0" bIns="0" rtlCol="0" vert="horz">
            <a:spAutoFit/>
          </a:bodyPr>
          <a:lstStyle/>
          <a:p>
            <a:pPr marL="939165">
              <a:lnSpc>
                <a:spcPct val="100000"/>
              </a:lnSpc>
            </a:pPr>
            <a:r>
              <a:rPr dirty="0" spc="-5"/>
              <a:t>Memory</a:t>
            </a:r>
            <a:r>
              <a:rPr dirty="0" spc="-55"/>
              <a:t> </a:t>
            </a:r>
            <a:r>
              <a:rPr dirty="0" spc="-5"/>
              <a:t>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69542" y="2891027"/>
            <a:ext cx="1841753" cy="995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5341" y="2814827"/>
            <a:ext cx="2070353" cy="107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37990" y="29194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7990" y="36814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2389" y="30718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389" y="36814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98" y="2844798"/>
            <a:ext cx="535305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0000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0000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0001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00011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0827" y="2814827"/>
            <a:ext cx="239395" cy="1071880"/>
          </a:xfrm>
          <a:custGeom>
            <a:avLst/>
            <a:gdLst/>
            <a:ahLst/>
            <a:cxnLst/>
            <a:rect l="l" t="t" r="r" b="b"/>
            <a:pathLst>
              <a:path w="239395" h="1071879">
                <a:moveTo>
                  <a:pt x="239267" y="1071371"/>
                </a:moveTo>
                <a:lnTo>
                  <a:pt x="239267" y="0"/>
                </a:lnTo>
                <a:lnTo>
                  <a:pt x="0" y="0"/>
                </a:lnTo>
                <a:lnTo>
                  <a:pt x="0" y="1071371"/>
                </a:lnTo>
                <a:lnTo>
                  <a:pt x="4571" y="10713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8599" y="10667"/>
                </a:lnTo>
                <a:lnTo>
                  <a:pt x="228599" y="4571"/>
                </a:lnTo>
                <a:lnTo>
                  <a:pt x="233171" y="10667"/>
                </a:lnTo>
                <a:lnTo>
                  <a:pt x="233171" y="1071371"/>
                </a:lnTo>
                <a:lnTo>
                  <a:pt x="239267" y="1071371"/>
                </a:lnTo>
                <a:close/>
              </a:path>
              <a:path w="239395" h="10718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39395" h="1071879">
                <a:moveTo>
                  <a:pt x="10667" y="1066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066799"/>
                </a:lnTo>
                <a:lnTo>
                  <a:pt x="10667" y="1066799"/>
                </a:lnTo>
                <a:close/>
              </a:path>
              <a:path w="239395" h="1071879">
                <a:moveTo>
                  <a:pt x="228600" y="1071371"/>
                </a:moveTo>
                <a:lnTo>
                  <a:pt x="228600" y="1066799"/>
                </a:lnTo>
                <a:lnTo>
                  <a:pt x="4571" y="1066799"/>
                </a:lnTo>
                <a:lnTo>
                  <a:pt x="10667" y="1071371"/>
                </a:lnTo>
                <a:lnTo>
                  <a:pt x="228600" y="1071371"/>
                </a:lnTo>
                <a:close/>
              </a:path>
              <a:path w="239395" h="1071879">
                <a:moveTo>
                  <a:pt x="10667" y="1071371"/>
                </a:moveTo>
                <a:lnTo>
                  <a:pt x="4571" y="1066799"/>
                </a:lnTo>
                <a:lnTo>
                  <a:pt x="4571" y="1071371"/>
                </a:lnTo>
                <a:lnTo>
                  <a:pt x="10667" y="1071371"/>
                </a:lnTo>
                <a:close/>
              </a:path>
              <a:path w="239395" h="1071879">
                <a:moveTo>
                  <a:pt x="233171" y="10667"/>
                </a:moveTo>
                <a:lnTo>
                  <a:pt x="228599" y="4571"/>
                </a:lnTo>
                <a:lnTo>
                  <a:pt x="228599" y="10667"/>
                </a:lnTo>
                <a:lnTo>
                  <a:pt x="233171" y="10667"/>
                </a:lnTo>
                <a:close/>
              </a:path>
              <a:path w="239395" h="1071879">
                <a:moveTo>
                  <a:pt x="228599" y="10667"/>
                </a:moveTo>
                <a:lnTo>
                  <a:pt x="228599" y="4571"/>
                </a:lnTo>
                <a:lnTo>
                  <a:pt x="228599" y="10667"/>
                </a:lnTo>
                <a:close/>
              </a:path>
              <a:path w="239395" h="1071879">
                <a:moveTo>
                  <a:pt x="233171" y="1066799"/>
                </a:moveTo>
                <a:lnTo>
                  <a:pt x="233171" y="10667"/>
                </a:lnTo>
                <a:lnTo>
                  <a:pt x="228599" y="10667"/>
                </a:lnTo>
                <a:lnTo>
                  <a:pt x="228600" y="1066799"/>
                </a:lnTo>
                <a:lnTo>
                  <a:pt x="233171" y="1066799"/>
                </a:lnTo>
                <a:close/>
              </a:path>
              <a:path w="239395" h="1071879">
                <a:moveTo>
                  <a:pt x="233171" y="1066799"/>
                </a:moveTo>
                <a:lnTo>
                  <a:pt x="228600" y="1066799"/>
                </a:lnTo>
                <a:lnTo>
                  <a:pt x="228600" y="1071371"/>
                </a:lnTo>
                <a:lnTo>
                  <a:pt x="233171" y="1066799"/>
                </a:lnTo>
                <a:close/>
              </a:path>
              <a:path w="239395" h="1071879">
                <a:moveTo>
                  <a:pt x="233171" y="1071371"/>
                </a:moveTo>
                <a:lnTo>
                  <a:pt x="233171" y="1066799"/>
                </a:lnTo>
                <a:lnTo>
                  <a:pt x="228600" y="1071371"/>
                </a:lnTo>
                <a:lnTo>
                  <a:pt x="233171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07937" y="2858514"/>
            <a:ext cx="535305" cy="99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0000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0000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0001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00011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38827" y="388924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8779" y="3886199"/>
            <a:ext cx="1842516" cy="1453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37990" y="43672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1038" y="4976873"/>
            <a:ext cx="22161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60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4800" y="3886199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799" y="0"/>
                </a:moveTo>
                <a:lnTo>
                  <a:pt x="0" y="0"/>
                </a:lnTo>
                <a:lnTo>
                  <a:pt x="0" y="76200"/>
                </a:lnTo>
                <a:lnTo>
                  <a:pt x="304799" y="76200"/>
                </a:lnTo>
                <a:lnTo>
                  <a:pt x="304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20228" y="3886199"/>
            <a:ext cx="315595" cy="82550"/>
          </a:xfrm>
          <a:custGeom>
            <a:avLst/>
            <a:gdLst/>
            <a:ahLst/>
            <a:cxnLst/>
            <a:rect l="l" t="t" r="r" b="b"/>
            <a:pathLst>
              <a:path w="315595" h="82550">
                <a:moveTo>
                  <a:pt x="10667" y="71628"/>
                </a:moveTo>
                <a:lnTo>
                  <a:pt x="10667" y="0"/>
                </a:lnTo>
                <a:lnTo>
                  <a:pt x="0" y="0"/>
                </a:lnTo>
                <a:lnTo>
                  <a:pt x="0" y="82296"/>
                </a:lnTo>
                <a:lnTo>
                  <a:pt x="4571" y="82296"/>
                </a:lnTo>
                <a:lnTo>
                  <a:pt x="4571" y="71628"/>
                </a:lnTo>
                <a:lnTo>
                  <a:pt x="10667" y="71628"/>
                </a:lnTo>
                <a:close/>
              </a:path>
              <a:path w="315595" h="82550">
                <a:moveTo>
                  <a:pt x="309371" y="71628"/>
                </a:moveTo>
                <a:lnTo>
                  <a:pt x="4571" y="71628"/>
                </a:lnTo>
                <a:lnTo>
                  <a:pt x="10667" y="76200"/>
                </a:lnTo>
                <a:lnTo>
                  <a:pt x="10667" y="82296"/>
                </a:lnTo>
                <a:lnTo>
                  <a:pt x="304799" y="82296"/>
                </a:lnTo>
                <a:lnTo>
                  <a:pt x="304799" y="76200"/>
                </a:lnTo>
                <a:lnTo>
                  <a:pt x="309371" y="71628"/>
                </a:lnTo>
                <a:close/>
              </a:path>
              <a:path w="315595" h="82550">
                <a:moveTo>
                  <a:pt x="10667" y="82296"/>
                </a:moveTo>
                <a:lnTo>
                  <a:pt x="10667" y="76200"/>
                </a:lnTo>
                <a:lnTo>
                  <a:pt x="4571" y="71628"/>
                </a:lnTo>
                <a:lnTo>
                  <a:pt x="4571" y="82296"/>
                </a:lnTo>
                <a:lnTo>
                  <a:pt x="10667" y="82296"/>
                </a:lnTo>
                <a:close/>
              </a:path>
              <a:path w="315595" h="82550">
                <a:moveTo>
                  <a:pt x="315467" y="82296"/>
                </a:moveTo>
                <a:lnTo>
                  <a:pt x="315467" y="0"/>
                </a:lnTo>
                <a:lnTo>
                  <a:pt x="304799" y="0"/>
                </a:lnTo>
                <a:lnTo>
                  <a:pt x="304799" y="71628"/>
                </a:lnTo>
                <a:lnTo>
                  <a:pt x="309371" y="71628"/>
                </a:lnTo>
                <a:lnTo>
                  <a:pt x="309371" y="82296"/>
                </a:lnTo>
                <a:lnTo>
                  <a:pt x="315467" y="82296"/>
                </a:lnTo>
                <a:close/>
              </a:path>
              <a:path w="315595" h="82550">
                <a:moveTo>
                  <a:pt x="309371" y="82296"/>
                </a:moveTo>
                <a:lnTo>
                  <a:pt x="309371" y="71628"/>
                </a:lnTo>
                <a:lnTo>
                  <a:pt x="304799" y="76200"/>
                </a:lnTo>
                <a:lnTo>
                  <a:pt x="304799" y="82296"/>
                </a:lnTo>
                <a:lnTo>
                  <a:pt x="309371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64579" y="3886199"/>
            <a:ext cx="2071116" cy="1377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62389" y="4291074"/>
            <a:ext cx="22923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5437" y="4900673"/>
            <a:ext cx="22161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60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1739" y="5523481"/>
            <a:ext cx="2440305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Low Order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Interleaving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737" y="5476237"/>
            <a:ext cx="2481580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High Order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Interleaving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00827" y="388924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2015-10-14T16:51:16Z</dcterms:created>
  <dcterms:modified xsi:type="dcterms:W3CDTF">2015-10-14T16:51:16Z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