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1823" y="364743"/>
            <a:ext cx="7794752" cy="134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890" y="1485899"/>
            <a:ext cx="8262619" cy="470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19907" y="6773054"/>
            <a:ext cx="5695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221739" y="6663326"/>
            <a:ext cx="967739" cy="31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38132" y="6773054"/>
            <a:ext cx="148653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343" y="2629406"/>
            <a:ext cx="7853045" cy="1369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07335" marR="5080" indent="-2795270">
              <a:lnSpc>
                <a:spcPct val="100000"/>
              </a:lnSpc>
            </a:pPr>
            <a:r>
              <a:rPr dirty="0" spc="-5"/>
              <a:t>Shared Memory Programming </a:t>
            </a:r>
            <a:r>
              <a:rPr dirty="0"/>
              <a:t>-  </a:t>
            </a:r>
            <a:r>
              <a:rPr dirty="0" spc="-5"/>
              <a:t>Pthreads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231" rIns="0" bIns="0" rtlCol="0" vert="horz">
            <a:spAutoFit/>
          </a:bodyPr>
          <a:lstStyle/>
          <a:p>
            <a:pPr marL="3176270" marR="5080" indent="-2455545">
              <a:lnSpc>
                <a:spcPct val="100000"/>
              </a:lnSpc>
            </a:pPr>
            <a:r>
              <a:rPr dirty="0" sz="4000" spc="-5"/>
              <a:t>Example of </a:t>
            </a:r>
            <a:r>
              <a:rPr dirty="0" sz="4000" spc="-10"/>
              <a:t>Thread </a:t>
            </a:r>
            <a:r>
              <a:rPr dirty="0" sz="4000" spc="-5"/>
              <a:t>Creation  </a:t>
            </a:r>
            <a:r>
              <a:rPr dirty="0" sz="4000" spc="-5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36139" y="2242310"/>
            <a:ext cx="1111885" cy="517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m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8361" y="2286000"/>
            <a:ext cx="0" cy="1600200"/>
          </a:xfrm>
          <a:custGeom>
            <a:avLst/>
            <a:gdLst/>
            <a:ahLst/>
            <a:cxnLst/>
            <a:rect l="l" t="t" r="r" b="b"/>
            <a:pathLst>
              <a:path w="0" h="1600200">
                <a:moveTo>
                  <a:pt x="0" y="0"/>
                </a:moveTo>
                <a:lnTo>
                  <a:pt x="0" y="1600199"/>
                </a:lnTo>
              </a:path>
            </a:pathLst>
          </a:custGeom>
          <a:ln w="10667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58361" y="3886199"/>
            <a:ext cx="0" cy="2667000"/>
          </a:xfrm>
          <a:custGeom>
            <a:avLst/>
            <a:gdLst/>
            <a:ahLst/>
            <a:cxnLst/>
            <a:rect l="l" t="t" r="r" b="b"/>
            <a:pathLst>
              <a:path w="0"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10667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26539" y="3690110"/>
            <a:ext cx="1994535" cy="1005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02895">
              <a:lnSpc>
                <a:spcPct val="100000"/>
              </a:lnSpc>
            </a:pP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pthread_  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r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ea</a:t>
            </a:r>
            <a:r>
              <a:rPr dirty="0" sz="3200" spc="-5">
                <a:solidFill>
                  <a:srgbClr val="7F7F7F"/>
                </a:solidFill>
                <a:latin typeface="Times New Roman"/>
                <a:cs typeface="Times New Roman"/>
              </a:rPr>
              <a:t>t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(f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u</a:t>
            </a:r>
            <a:r>
              <a:rPr dirty="0" sz="3200" spc="-1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4039361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 h="0">
                <a:moveTo>
                  <a:pt x="0" y="0"/>
                </a:moveTo>
                <a:lnTo>
                  <a:pt x="2209799" y="0"/>
                </a:lnTo>
              </a:path>
            </a:pathLst>
          </a:custGeom>
          <a:ln w="10667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68161" y="403860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599"/>
                </a:lnTo>
              </a:path>
            </a:pathLst>
          </a:custGeom>
          <a:ln w="10667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83297" y="3786122"/>
            <a:ext cx="1022350" cy="517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f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un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362710">
              <a:lnSpc>
                <a:spcPct val="100000"/>
              </a:lnSpc>
            </a:pPr>
            <a:r>
              <a:rPr dirty="0" spc="-5"/>
              <a:t>Pthread</a:t>
            </a:r>
            <a:r>
              <a:rPr dirty="0" spc="-35"/>
              <a:t> </a:t>
            </a:r>
            <a:r>
              <a:rPr dirty="0" spc="-5"/>
              <a:t>Termination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943099"/>
            <a:ext cx="5790565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265">
              <a:lnSpc>
                <a:spcPct val="100000"/>
              </a:lnSpc>
            </a:pPr>
            <a:r>
              <a:rPr dirty="0" sz="2400" spc="-5" i="1">
                <a:latin typeface="Arial"/>
                <a:cs typeface="Arial"/>
              </a:rPr>
              <a:t>void pthread_exit(void</a:t>
            </a:r>
            <a:r>
              <a:rPr dirty="0" sz="2400" spc="1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*status)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Terminates the currently running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thread.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2045335">
              <a:lnSpc>
                <a:spcPct val="100000"/>
              </a:lnSpc>
            </a:pPr>
            <a:r>
              <a:rPr dirty="0" spc="-5"/>
              <a:t>Thread</a:t>
            </a:r>
            <a:r>
              <a:rPr dirty="0" spc="-80"/>
              <a:t> </a:t>
            </a:r>
            <a:r>
              <a:rPr dirty="0"/>
              <a:t>Joining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21103"/>
            <a:ext cx="6283325" cy="2471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265" marR="3385820">
              <a:lnSpc>
                <a:spcPts val="2590"/>
              </a:lnSpc>
            </a:pPr>
            <a:r>
              <a:rPr dirty="0" sz="2400" spc="-5" i="1">
                <a:latin typeface="Arial"/>
                <a:cs typeface="Arial"/>
              </a:rPr>
              <a:t>int pthread_join(  pthread_t</a:t>
            </a:r>
            <a:r>
              <a:rPr dirty="0" sz="2400" spc="-8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new_id,  </a:t>
            </a:r>
            <a:r>
              <a:rPr dirty="0" sz="2400" spc="-5" i="1">
                <a:latin typeface="Arial"/>
                <a:cs typeface="Arial"/>
              </a:rPr>
              <a:t>void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**status)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32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Waits for the thread with identifier new_id </a:t>
            </a:r>
            <a:r>
              <a:rPr dirty="0" sz="2400">
                <a:latin typeface="Arial"/>
                <a:cs typeface="Arial"/>
              </a:rPr>
              <a:t>to  </a:t>
            </a:r>
            <a:r>
              <a:rPr dirty="0" sz="2400" spc="-5">
                <a:latin typeface="Arial"/>
                <a:cs typeface="Arial"/>
              </a:rPr>
              <a:t>terminate, either by returning or by calling  </a:t>
            </a:r>
            <a:r>
              <a:rPr dirty="0" sz="2400" spc="-5">
                <a:latin typeface="Arial"/>
                <a:cs typeface="Arial"/>
              </a:rPr>
              <a:t>pthread_exit()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881380">
              <a:lnSpc>
                <a:spcPct val="100000"/>
              </a:lnSpc>
            </a:pPr>
            <a:r>
              <a:rPr dirty="0" spc="-5"/>
              <a:t>Thread </a:t>
            </a:r>
            <a:r>
              <a:rPr dirty="0"/>
              <a:t>Joining</a:t>
            </a:r>
            <a:r>
              <a:rPr dirty="0" spc="-85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78939" y="1943606"/>
            <a:ext cx="4226560" cy="276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517650">
              <a:lnSpc>
                <a:spcPct val="150000"/>
              </a:lnSpc>
              <a:tabLst>
                <a:tab pos="1452245" algn="l"/>
                <a:tab pos="1861185" algn="l"/>
              </a:tabLst>
            </a:pPr>
            <a:r>
              <a:rPr dirty="0" sz="2000" spc="-5">
                <a:latin typeface="Arial"/>
                <a:cs typeface="Arial"/>
              </a:rPr>
              <a:t>void *func(void </a:t>
            </a:r>
            <a:r>
              <a:rPr dirty="0" sz="2000">
                <a:latin typeface="Arial"/>
                <a:cs typeface="Arial"/>
              </a:rPr>
              <a:t>*) { </a:t>
            </a:r>
            <a:r>
              <a:rPr dirty="0" sz="2000" spc="-5">
                <a:latin typeface="Arial"/>
                <a:cs typeface="Arial"/>
              </a:rPr>
              <a:t>…..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}  </a:t>
            </a:r>
            <a:r>
              <a:rPr dirty="0" sz="2000">
                <a:latin typeface="Arial"/>
                <a:cs typeface="Arial"/>
              </a:rPr>
              <a:t>pthread_t	</a:t>
            </a:r>
            <a:r>
              <a:rPr dirty="0" sz="2000" spc="-5">
                <a:latin typeface="Arial"/>
                <a:cs typeface="Arial"/>
              </a:rPr>
              <a:t>id;	int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X;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Arial"/>
                <a:cs typeface="Arial"/>
              </a:rPr>
              <a:t>pthread_create(&amp;id, </a:t>
            </a:r>
            <a:r>
              <a:rPr dirty="0" sz="2000">
                <a:latin typeface="Arial"/>
                <a:cs typeface="Arial"/>
              </a:rPr>
              <a:t>NULL, func,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&amp;X);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Arial"/>
                <a:cs typeface="Arial"/>
              </a:rPr>
              <a:t>…..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pthread_join(id,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NULL);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Arial"/>
                <a:cs typeface="Arial"/>
              </a:rPr>
              <a:t>…..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3031" rIns="0" bIns="0" rtlCol="0" vert="horz">
            <a:spAutoFit/>
          </a:bodyPr>
          <a:lstStyle/>
          <a:p>
            <a:pPr marL="281940">
              <a:lnSpc>
                <a:spcPct val="100000"/>
              </a:lnSpc>
            </a:pPr>
            <a:r>
              <a:rPr dirty="0" sz="4000" spc="-5"/>
              <a:t>Example of </a:t>
            </a:r>
            <a:r>
              <a:rPr dirty="0" sz="4000" spc="-10"/>
              <a:t>Thread </a:t>
            </a:r>
            <a:r>
              <a:rPr dirty="0" sz="4000" spc="-5"/>
              <a:t>Join</a:t>
            </a:r>
            <a:r>
              <a:rPr dirty="0" sz="4000" spc="20"/>
              <a:t> </a:t>
            </a:r>
            <a:r>
              <a:rPr dirty="0" sz="4000" spc="-5"/>
              <a:t>(contd.)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36139" y="2242310"/>
            <a:ext cx="1111885" cy="517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m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8361" y="2286000"/>
            <a:ext cx="0" cy="1600200"/>
          </a:xfrm>
          <a:custGeom>
            <a:avLst/>
            <a:gdLst/>
            <a:ahLst/>
            <a:cxnLst/>
            <a:rect l="l" t="t" r="r" b="b"/>
            <a:pathLst>
              <a:path w="0" h="1600200">
                <a:moveTo>
                  <a:pt x="0" y="0"/>
                </a:moveTo>
                <a:lnTo>
                  <a:pt x="0" y="1600199"/>
                </a:lnTo>
              </a:path>
            </a:pathLst>
          </a:custGeom>
          <a:ln w="10667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58361" y="3886199"/>
            <a:ext cx="0" cy="1219200"/>
          </a:xfrm>
          <a:custGeom>
            <a:avLst/>
            <a:gdLst/>
            <a:ahLst/>
            <a:cxnLst/>
            <a:rect l="l" t="t" r="r" b="b"/>
            <a:pathLst>
              <a:path w="0"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0667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26539" y="3309110"/>
            <a:ext cx="1994535" cy="1005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02895">
              <a:lnSpc>
                <a:spcPct val="100000"/>
              </a:lnSpc>
            </a:pP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pthread_  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r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ea</a:t>
            </a:r>
            <a:r>
              <a:rPr dirty="0" sz="3200" spc="-5">
                <a:solidFill>
                  <a:srgbClr val="7F7F7F"/>
                </a:solidFill>
                <a:latin typeface="Times New Roman"/>
                <a:cs typeface="Times New Roman"/>
              </a:rPr>
              <a:t>t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(f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u</a:t>
            </a:r>
            <a:r>
              <a:rPr dirty="0" sz="3200" spc="-1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4039361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 h="0">
                <a:moveTo>
                  <a:pt x="0" y="0"/>
                </a:moveTo>
                <a:lnTo>
                  <a:pt x="2209799" y="0"/>
                </a:lnTo>
              </a:path>
            </a:pathLst>
          </a:custGeom>
          <a:ln w="10667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83297" y="3786122"/>
            <a:ext cx="1022350" cy="517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f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un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39" y="4680710"/>
            <a:ext cx="1452880" cy="1005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p</a:t>
            </a:r>
            <a:r>
              <a:rPr dirty="0" sz="3200" spc="-5">
                <a:solidFill>
                  <a:srgbClr val="7F7F7F"/>
                </a:solidFill>
                <a:latin typeface="Times New Roman"/>
                <a:cs typeface="Times New Roman"/>
              </a:rPr>
              <a:t>t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r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ea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d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_ 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join(id)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4737" y="5442709"/>
            <a:ext cx="1452880" cy="1005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p</a:t>
            </a:r>
            <a:r>
              <a:rPr dirty="0" sz="3200" spc="-5">
                <a:solidFill>
                  <a:srgbClr val="7F7F7F"/>
                </a:solidFill>
                <a:latin typeface="Times New Roman"/>
                <a:cs typeface="Times New Roman"/>
              </a:rPr>
              <a:t>t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r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ea</a:t>
            </a:r>
            <a:r>
              <a:rPr dirty="0" sz="3200" spc="5">
                <a:solidFill>
                  <a:srgbClr val="7F7F7F"/>
                </a:solidFill>
                <a:latin typeface="Times New Roman"/>
                <a:cs typeface="Times New Roman"/>
              </a:rPr>
              <a:t>d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_ 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7F7F7F"/>
                </a:solidFill>
                <a:latin typeface="Times New Roman"/>
                <a:cs typeface="Times New Roman"/>
              </a:rPr>
              <a:t>exit()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68161" y="4038600"/>
            <a:ext cx="0" cy="2057400"/>
          </a:xfrm>
          <a:custGeom>
            <a:avLst/>
            <a:gdLst/>
            <a:ahLst/>
            <a:cxnLst/>
            <a:rect l="l" t="t" r="r" b="b"/>
            <a:pathLst>
              <a:path w="0" h="2057400">
                <a:moveTo>
                  <a:pt x="0" y="0"/>
                </a:moveTo>
                <a:lnTo>
                  <a:pt x="0" y="2057399"/>
                </a:lnTo>
              </a:path>
            </a:pathLst>
          </a:custGeom>
          <a:ln w="10667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57600" y="5981700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2209800" h="76200">
                <a:moveTo>
                  <a:pt x="2209799" y="44195"/>
                </a:moveTo>
                <a:lnTo>
                  <a:pt x="2209799" y="33527"/>
                </a:lnTo>
                <a:lnTo>
                  <a:pt x="64007" y="33527"/>
                </a:lnTo>
                <a:lnTo>
                  <a:pt x="64007" y="44195"/>
                </a:lnTo>
                <a:lnTo>
                  <a:pt x="2209799" y="44195"/>
                </a:lnTo>
                <a:close/>
              </a:path>
              <a:path w="2209800" h="76200">
                <a:moveTo>
                  <a:pt x="76199" y="76199"/>
                </a:moveTo>
                <a:lnTo>
                  <a:pt x="76199" y="44195"/>
                </a:lnTo>
                <a:lnTo>
                  <a:pt x="64007" y="44195"/>
                </a:lnTo>
                <a:lnTo>
                  <a:pt x="64007" y="70103"/>
                </a:lnTo>
                <a:lnTo>
                  <a:pt x="76199" y="761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58361" y="60198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10667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82880">
              <a:lnSpc>
                <a:spcPct val="100000"/>
              </a:lnSpc>
            </a:pPr>
            <a:r>
              <a:rPr dirty="0" spc="-5"/>
              <a:t>Pthreads Programming</a:t>
            </a:r>
            <a:r>
              <a:rPr dirty="0" spc="-35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957827" y="2281427"/>
            <a:ext cx="2068195" cy="620395"/>
          </a:xfrm>
          <a:custGeom>
            <a:avLst/>
            <a:gdLst/>
            <a:ahLst/>
            <a:cxnLst/>
            <a:rect l="l" t="t" r="r" b="b"/>
            <a:pathLst>
              <a:path w="2068195" h="620394">
                <a:moveTo>
                  <a:pt x="2068067" y="620267"/>
                </a:moveTo>
                <a:lnTo>
                  <a:pt x="2068067" y="0"/>
                </a:lnTo>
                <a:lnTo>
                  <a:pt x="0" y="0"/>
                </a:lnTo>
                <a:lnTo>
                  <a:pt x="0" y="620267"/>
                </a:lnTo>
                <a:lnTo>
                  <a:pt x="4571" y="6202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057399" y="10667"/>
                </a:lnTo>
                <a:lnTo>
                  <a:pt x="2057399" y="4571"/>
                </a:lnTo>
                <a:lnTo>
                  <a:pt x="2061971" y="10667"/>
                </a:lnTo>
                <a:lnTo>
                  <a:pt x="2061971" y="620267"/>
                </a:lnTo>
                <a:lnTo>
                  <a:pt x="2068067" y="620267"/>
                </a:lnTo>
                <a:close/>
              </a:path>
              <a:path w="2068195" h="620394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068195" h="620394">
                <a:moveTo>
                  <a:pt x="10667" y="6095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609599"/>
                </a:lnTo>
                <a:lnTo>
                  <a:pt x="10667" y="609599"/>
                </a:lnTo>
                <a:close/>
              </a:path>
              <a:path w="2068195" h="620394">
                <a:moveTo>
                  <a:pt x="2061971" y="609599"/>
                </a:moveTo>
                <a:lnTo>
                  <a:pt x="4571" y="609599"/>
                </a:lnTo>
                <a:lnTo>
                  <a:pt x="10667" y="614171"/>
                </a:lnTo>
                <a:lnTo>
                  <a:pt x="10667" y="620267"/>
                </a:lnTo>
                <a:lnTo>
                  <a:pt x="2057399" y="620267"/>
                </a:lnTo>
                <a:lnTo>
                  <a:pt x="2057399" y="614171"/>
                </a:lnTo>
                <a:lnTo>
                  <a:pt x="2061971" y="609599"/>
                </a:lnTo>
                <a:close/>
              </a:path>
              <a:path w="2068195" h="620394">
                <a:moveTo>
                  <a:pt x="10667" y="620267"/>
                </a:moveTo>
                <a:lnTo>
                  <a:pt x="10667" y="614171"/>
                </a:lnTo>
                <a:lnTo>
                  <a:pt x="4571" y="609599"/>
                </a:lnTo>
                <a:lnTo>
                  <a:pt x="4571" y="620267"/>
                </a:lnTo>
                <a:lnTo>
                  <a:pt x="10667" y="620267"/>
                </a:lnTo>
                <a:close/>
              </a:path>
              <a:path w="2068195" h="620394">
                <a:moveTo>
                  <a:pt x="2061971" y="10667"/>
                </a:moveTo>
                <a:lnTo>
                  <a:pt x="2057399" y="4571"/>
                </a:lnTo>
                <a:lnTo>
                  <a:pt x="2057399" y="10667"/>
                </a:lnTo>
                <a:lnTo>
                  <a:pt x="2061971" y="10667"/>
                </a:lnTo>
                <a:close/>
              </a:path>
              <a:path w="2068195" h="620394">
                <a:moveTo>
                  <a:pt x="2061971" y="609599"/>
                </a:moveTo>
                <a:lnTo>
                  <a:pt x="2061971" y="10667"/>
                </a:lnTo>
                <a:lnTo>
                  <a:pt x="2057399" y="10667"/>
                </a:lnTo>
                <a:lnTo>
                  <a:pt x="2057399" y="609599"/>
                </a:lnTo>
                <a:lnTo>
                  <a:pt x="2061971" y="609599"/>
                </a:lnTo>
                <a:close/>
              </a:path>
              <a:path w="2068195" h="620394">
                <a:moveTo>
                  <a:pt x="2061971" y="620267"/>
                </a:moveTo>
                <a:lnTo>
                  <a:pt x="2061971" y="609599"/>
                </a:lnTo>
                <a:lnTo>
                  <a:pt x="2057399" y="614171"/>
                </a:lnTo>
                <a:lnTo>
                  <a:pt x="2057399" y="620267"/>
                </a:lnTo>
                <a:lnTo>
                  <a:pt x="2061971" y="620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62400" y="2286000"/>
            <a:ext cx="2057400" cy="609600"/>
          </a:xfrm>
          <a:prstGeom prst="rect">
            <a:avLst/>
          </a:prstGeom>
          <a:solidFill>
            <a:srgbClr val="00CC98"/>
          </a:solidFill>
        </p:spPr>
        <p:txBody>
          <a:bodyPr wrap="square" lIns="0" tIns="53975" rIns="0" bIns="0" rtlCol="0" vert="horz">
            <a:spAutoFit/>
          </a:bodyPr>
          <a:lstStyle/>
          <a:p>
            <a:pPr marL="466090" marR="455295" indent="-6350">
              <a:lnSpc>
                <a:spcPct val="100000"/>
              </a:lnSpc>
              <a:spcBef>
                <a:spcPts val="425"/>
              </a:spcBef>
            </a:pPr>
            <a:r>
              <a:rPr dirty="0" sz="1600" spc="-5">
                <a:latin typeface="Times New Roman"/>
                <a:cs typeface="Times New Roman"/>
              </a:rPr>
              <a:t>Program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Start  </a:t>
            </a:r>
            <a:r>
              <a:rPr dirty="0" sz="1600" spc="-5">
                <a:latin typeface="Times New Roman"/>
                <a:cs typeface="Times New Roman"/>
              </a:rPr>
              <a:t>Master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thread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0711" y="2891027"/>
            <a:ext cx="3162300" cy="848994"/>
          </a:xfrm>
          <a:custGeom>
            <a:avLst/>
            <a:gdLst/>
            <a:ahLst/>
            <a:cxnLst/>
            <a:rect l="l" t="t" r="r" b="b"/>
            <a:pathLst>
              <a:path w="3162300" h="848995">
                <a:moveTo>
                  <a:pt x="3162299" y="848867"/>
                </a:moveTo>
                <a:lnTo>
                  <a:pt x="3142482" y="838233"/>
                </a:lnTo>
                <a:lnTo>
                  <a:pt x="3140963" y="847343"/>
                </a:lnTo>
                <a:lnTo>
                  <a:pt x="3123922" y="838199"/>
                </a:lnTo>
                <a:lnTo>
                  <a:pt x="38377" y="838199"/>
                </a:lnTo>
                <a:lnTo>
                  <a:pt x="21335" y="847343"/>
                </a:lnTo>
                <a:lnTo>
                  <a:pt x="18526" y="838916"/>
                </a:lnTo>
                <a:lnTo>
                  <a:pt x="0" y="848867"/>
                </a:lnTo>
                <a:lnTo>
                  <a:pt x="3162299" y="848867"/>
                </a:lnTo>
                <a:close/>
              </a:path>
              <a:path w="3162300" h="848995">
                <a:moveTo>
                  <a:pt x="19861" y="838199"/>
                </a:moveTo>
                <a:lnTo>
                  <a:pt x="18287" y="838199"/>
                </a:lnTo>
                <a:lnTo>
                  <a:pt x="18526" y="838916"/>
                </a:lnTo>
                <a:lnTo>
                  <a:pt x="19861" y="838199"/>
                </a:lnTo>
                <a:close/>
              </a:path>
              <a:path w="3162300" h="848995">
                <a:moveTo>
                  <a:pt x="38377" y="838199"/>
                </a:moveTo>
                <a:lnTo>
                  <a:pt x="19861" y="838199"/>
                </a:lnTo>
                <a:lnTo>
                  <a:pt x="18526" y="838916"/>
                </a:lnTo>
                <a:lnTo>
                  <a:pt x="21335" y="847343"/>
                </a:lnTo>
                <a:lnTo>
                  <a:pt x="38377" y="838199"/>
                </a:lnTo>
                <a:close/>
              </a:path>
              <a:path w="3162300" h="848995">
                <a:moveTo>
                  <a:pt x="3142419" y="838199"/>
                </a:moveTo>
                <a:lnTo>
                  <a:pt x="1580387" y="0"/>
                </a:lnTo>
                <a:lnTo>
                  <a:pt x="19861" y="838199"/>
                </a:lnTo>
                <a:lnTo>
                  <a:pt x="38377" y="838199"/>
                </a:lnTo>
                <a:lnTo>
                  <a:pt x="1578863" y="11597"/>
                </a:lnTo>
                <a:lnTo>
                  <a:pt x="1578863" y="9143"/>
                </a:lnTo>
                <a:lnTo>
                  <a:pt x="1583435" y="9143"/>
                </a:lnTo>
                <a:lnTo>
                  <a:pt x="1583435" y="11597"/>
                </a:lnTo>
                <a:lnTo>
                  <a:pt x="3123922" y="838199"/>
                </a:lnTo>
                <a:lnTo>
                  <a:pt x="3142419" y="838199"/>
                </a:lnTo>
                <a:close/>
              </a:path>
              <a:path w="3162300" h="848995">
                <a:moveTo>
                  <a:pt x="1583435" y="9143"/>
                </a:moveTo>
                <a:lnTo>
                  <a:pt x="1578863" y="9143"/>
                </a:lnTo>
                <a:lnTo>
                  <a:pt x="1581149" y="10370"/>
                </a:lnTo>
                <a:lnTo>
                  <a:pt x="1583435" y="9143"/>
                </a:lnTo>
                <a:close/>
              </a:path>
              <a:path w="3162300" h="848995">
                <a:moveTo>
                  <a:pt x="1581149" y="10370"/>
                </a:moveTo>
                <a:lnTo>
                  <a:pt x="1578863" y="9143"/>
                </a:lnTo>
                <a:lnTo>
                  <a:pt x="1578863" y="11597"/>
                </a:lnTo>
                <a:lnTo>
                  <a:pt x="1581149" y="10370"/>
                </a:lnTo>
                <a:close/>
              </a:path>
              <a:path w="3162300" h="848995">
                <a:moveTo>
                  <a:pt x="1583435" y="11597"/>
                </a:moveTo>
                <a:lnTo>
                  <a:pt x="1583435" y="9143"/>
                </a:lnTo>
                <a:lnTo>
                  <a:pt x="1581149" y="10370"/>
                </a:lnTo>
                <a:lnTo>
                  <a:pt x="1583435" y="11597"/>
                </a:lnTo>
                <a:close/>
              </a:path>
              <a:path w="3162300" h="848995">
                <a:moveTo>
                  <a:pt x="3142482" y="838233"/>
                </a:moveTo>
                <a:lnTo>
                  <a:pt x="3123922" y="838199"/>
                </a:lnTo>
                <a:lnTo>
                  <a:pt x="3140963" y="847343"/>
                </a:lnTo>
                <a:lnTo>
                  <a:pt x="3142482" y="838233"/>
                </a:lnTo>
                <a:close/>
              </a:path>
              <a:path w="3162300" h="848995">
                <a:moveTo>
                  <a:pt x="3142487" y="838199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47462" y="3163314"/>
            <a:ext cx="1402080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9657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Fork  </a:t>
            </a:r>
            <a:r>
              <a:rPr dirty="0" sz="1600" spc="0">
                <a:latin typeface="Times New Roman"/>
                <a:cs typeface="Times New Roman"/>
              </a:rPr>
              <a:t>“</a:t>
            </a:r>
            <a:r>
              <a:rPr dirty="0" sz="1600">
                <a:latin typeface="Times New Roman"/>
                <a:cs typeface="Times New Roman"/>
              </a:rPr>
              <a:t>p</a:t>
            </a:r>
            <a:r>
              <a:rPr dirty="0" sz="1600" spc="-5">
                <a:latin typeface="Times New Roman"/>
                <a:cs typeface="Times New Roman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h</a:t>
            </a:r>
            <a:r>
              <a:rPr dirty="0" sz="1600" spc="-10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ea</a:t>
            </a:r>
            <a:r>
              <a:rPr dirty="0" sz="1600">
                <a:latin typeface="Times New Roman"/>
                <a:cs typeface="Times New Roman"/>
              </a:rPr>
              <a:t>d_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10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ea</a:t>
            </a:r>
            <a:r>
              <a:rPr dirty="0" sz="1600" spc="-5">
                <a:latin typeface="Times New Roman"/>
                <a:cs typeface="Times New Roman"/>
              </a:rPr>
              <a:t>t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9000" y="38100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0" y="0"/>
                </a:moveTo>
                <a:lnTo>
                  <a:pt x="0" y="76199"/>
                </a:lnTo>
                <a:lnTo>
                  <a:pt x="914399" y="76199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4427" y="3805427"/>
            <a:ext cx="925194" cy="81280"/>
          </a:xfrm>
          <a:custGeom>
            <a:avLst/>
            <a:gdLst/>
            <a:ahLst/>
            <a:cxnLst/>
            <a:rect l="l" t="t" r="r" b="b"/>
            <a:pathLst>
              <a:path w="925195" h="81279">
                <a:moveTo>
                  <a:pt x="925067" y="80771"/>
                </a:moveTo>
                <a:lnTo>
                  <a:pt x="925067" y="0"/>
                </a:lnTo>
                <a:lnTo>
                  <a:pt x="0" y="0"/>
                </a:lnTo>
                <a:lnTo>
                  <a:pt x="0" y="80771"/>
                </a:lnTo>
                <a:lnTo>
                  <a:pt x="4571" y="80771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914399" y="10667"/>
                </a:lnTo>
                <a:lnTo>
                  <a:pt x="914399" y="4571"/>
                </a:lnTo>
                <a:lnTo>
                  <a:pt x="918971" y="10667"/>
                </a:lnTo>
                <a:lnTo>
                  <a:pt x="918971" y="80771"/>
                </a:lnTo>
                <a:lnTo>
                  <a:pt x="925067" y="80771"/>
                </a:lnTo>
                <a:close/>
              </a:path>
              <a:path w="925195" h="81279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925195" h="81279">
                <a:moveTo>
                  <a:pt x="10667" y="80771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80771"/>
                </a:lnTo>
                <a:lnTo>
                  <a:pt x="10667" y="80771"/>
                </a:lnTo>
                <a:close/>
              </a:path>
              <a:path w="925195" h="81279">
                <a:moveTo>
                  <a:pt x="918971" y="10667"/>
                </a:moveTo>
                <a:lnTo>
                  <a:pt x="914399" y="4571"/>
                </a:lnTo>
                <a:lnTo>
                  <a:pt x="914399" y="10667"/>
                </a:lnTo>
                <a:lnTo>
                  <a:pt x="918971" y="10667"/>
                </a:lnTo>
                <a:close/>
              </a:path>
              <a:path w="925195" h="81279">
                <a:moveTo>
                  <a:pt x="918971" y="80771"/>
                </a:moveTo>
                <a:lnTo>
                  <a:pt x="918971" y="10667"/>
                </a:lnTo>
                <a:lnTo>
                  <a:pt x="914399" y="10667"/>
                </a:lnTo>
                <a:lnTo>
                  <a:pt x="914399" y="80771"/>
                </a:lnTo>
                <a:lnTo>
                  <a:pt x="918971" y="80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19600" y="38100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0" y="0"/>
                </a:moveTo>
                <a:lnTo>
                  <a:pt x="0" y="76199"/>
                </a:lnTo>
                <a:lnTo>
                  <a:pt x="914399" y="76199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15027" y="3805427"/>
            <a:ext cx="925194" cy="81280"/>
          </a:xfrm>
          <a:custGeom>
            <a:avLst/>
            <a:gdLst/>
            <a:ahLst/>
            <a:cxnLst/>
            <a:rect l="l" t="t" r="r" b="b"/>
            <a:pathLst>
              <a:path w="925195" h="81279">
                <a:moveTo>
                  <a:pt x="925067" y="80771"/>
                </a:moveTo>
                <a:lnTo>
                  <a:pt x="925067" y="0"/>
                </a:lnTo>
                <a:lnTo>
                  <a:pt x="0" y="0"/>
                </a:lnTo>
                <a:lnTo>
                  <a:pt x="0" y="80771"/>
                </a:lnTo>
                <a:lnTo>
                  <a:pt x="4571" y="80771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914399" y="10667"/>
                </a:lnTo>
                <a:lnTo>
                  <a:pt x="914399" y="4571"/>
                </a:lnTo>
                <a:lnTo>
                  <a:pt x="918971" y="10667"/>
                </a:lnTo>
                <a:lnTo>
                  <a:pt x="918971" y="80771"/>
                </a:lnTo>
                <a:lnTo>
                  <a:pt x="925067" y="80771"/>
                </a:lnTo>
                <a:close/>
              </a:path>
              <a:path w="925195" h="81279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925195" h="81279">
                <a:moveTo>
                  <a:pt x="10667" y="80771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80771"/>
                </a:lnTo>
                <a:lnTo>
                  <a:pt x="10667" y="80771"/>
                </a:lnTo>
                <a:close/>
              </a:path>
              <a:path w="925195" h="81279">
                <a:moveTo>
                  <a:pt x="918971" y="10667"/>
                </a:moveTo>
                <a:lnTo>
                  <a:pt x="914399" y="4571"/>
                </a:lnTo>
                <a:lnTo>
                  <a:pt x="914399" y="10667"/>
                </a:lnTo>
                <a:lnTo>
                  <a:pt x="918971" y="10667"/>
                </a:lnTo>
                <a:close/>
              </a:path>
              <a:path w="925195" h="81279">
                <a:moveTo>
                  <a:pt x="918971" y="80771"/>
                </a:moveTo>
                <a:lnTo>
                  <a:pt x="918971" y="10667"/>
                </a:lnTo>
                <a:lnTo>
                  <a:pt x="914399" y="10667"/>
                </a:lnTo>
                <a:lnTo>
                  <a:pt x="914399" y="80771"/>
                </a:lnTo>
                <a:lnTo>
                  <a:pt x="918971" y="80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38800" y="38100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0" y="0"/>
                </a:moveTo>
                <a:lnTo>
                  <a:pt x="0" y="76199"/>
                </a:lnTo>
                <a:lnTo>
                  <a:pt x="914399" y="76199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34227" y="3805427"/>
            <a:ext cx="925194" cy="81280"/>
          </a:xfrm>
          <a:custGeom>
            <a:avLst/>
            <a:gdLst/>
            <a:ahLst/>
            <a:cxnLst/>
            <a:rect l="l" t="t" r="r" b="b"/>
            <a:pathLst>
              <a:path w="925195" h="81279">
                <a:moveTo>
                  <a:pt x="925067" y="80771"/>
                </a:moveTo>
                <a:lnTo>
                  <a:pt x="925067" y="0"/>
                </a:lnTo>
                <a:lnTo>
                  <a:pt x="0" y="0"/>
                </a:lnTo>
                <a:lnTo>
                  <a:pt x="0" y="80771"/>
                </a:lnTo>
                <a:lnTo>
                  <a:pt x="4571" y="80771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914399" y="10667"/>
                </a:lnTo>
                <a:lnTo>
                  <a:pt x="914399" y="4571"/>
                </a:lnTo>
                <a:lnTo>
                  <a:pt x="918971" y="10667"/>
                </a:lnTo>
                <a:lnTo>
                  <a:pt x="918971" y="80771"/>
                </a:lnTo>
                <a:lnTo>
                  <a:pt x="925067" y="80771"/>
                </a:lnTo>
                <a:close/>
              </a:path>
              <a:path w="925195" h="81279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925195" h="81279">
                <a:moveTo>
                  <a:pt x="10667" y="80771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80771"/>
                </a:lnTo>
                <a:lnTo>
                  <a:pt x="10667" y="80771"/>
                </a:lnTo>
                <a:close/>
              </a:path>
              <a:path w="925195" h="81279">
                <a:moveTo>
                  <a:pt x="918971" y="10667"/>
                </a:moveTo>
                <a:lnTo>
                  <a:pt x="914399" y="4571"/>
                </a:lnTo>
                <a:lnTo>
                  <a:pt x="914399" y="10667"/>
                </a:lnTo>
                <a:lnTo>
                  <a:pt x="918971" y="10667"/>
                </a:lnTo>
                <a:close/>
              </a:path>
              <a:path w="925195" h="81279">
                <a:moveTo>
                  <a:pt x="918971" y="80771"/>
                </a:moveTo>
                <a:lnTo>
                  <a:pt x="918971" y="10667"/>
                </a:lnTo>
                <a:lnTo>
                  <a:pt x="914399" y="10667"/>
                </a:lnTo>
                <a:lnTo>
                  <a:pt x="914399" y="80771"/>
                </a:lnTo>
                <a:lnTo>
                  <a:pt x="918971" y="80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29000" y="3886199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399" y="0"/>
                </a:moveTo>
                <a:lnTo>
                  <a:pt x="0" y="0"/>
                </a:lnTo>
                <a:lnTo>
                  <a:pt x="0" y="533400"/>
                </a:lnTo>
                <a:lnTo>
                  <a:pt x="914399" y="533400"/>
                </a:lnTo>
                <a:lnTo>
                  <a:pt x="91439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24427" y="3886199"/>
            <a:ext cx="925194" cy="539750"/>
          </a:xfrm>
          <a:custGeom>
            <a:avLst/>
            <a:gdLst/>
            <a:ahLst/>
            <a:cxnLst/>
            <a:rect l="l" t="t" r="r" b="b"/>
            <a:pathLst>
              <a:path w="925195" h="539750">
                <a:moveTo>
                  <a:pt x="10667" y="528828"/>
                </a:moveTo>
                <a:lnTo>
                  <a:pt x="10667" y="0"/>
                </a:lnTo>
                <a:lnTo>
                  <a:pt x="0" y="0"/>
                </a:lnTo>
                <a:lnTo>
                  <a:pt x="0" y="539496"/>
                </a:lnTo>
                <a:lnTo>
                  <a:pt x="4571" y="539496"/>
                </a:lnTo>
                <a:lnTo>
                  <a:pt x="4571" y="528828"/>
                </a:lnTo>
                <a:lnTo>
                  <a:pt x="10667" y="528828"/>
                </a:lnTo>
                <a:close/>
              </a:path>
              <a:path w="925195" h="539750">
                <a:moveTo>
                  <a:pt x="918971" y="528828"/>
                </a:moveTo>
                <a:lnTo>
                  <a:pt x="4571" y="528828"/>
                </a:lnTo>
                <a:lnTo>
                  <a:pt x="10667" y="533400"/>
                </a:lnTo>
                <a:lnTo>
                  <a:pt x="10667" y="539496"/>
                </a:lnTo>
                <a:lnTo>
                  <a:pt x="914399" y="539496"/>
                </a:lnTo>
                <a:lnTo>
                  <a:pt x="914399" y="533400"/>
                </a:lnTo>
                <a:lnTo>
                  <a:pt x="918971" y="528828"/>
                </a:lnTo>
                <a:close/>
              </a:path>
              <a:path w="925195" h="539750">
                <a:moveTo>
                  <a:pt x="10667" y="539496"/>
                </a:moveTo>
                <a:lnTo>
                  <a:pt x="10667" y="533400"/>
                </a:lnTo>
                <a:lnTo>
                  <a:pt x="4571" y="528828"/>
                </a:lnTo>
                <a:lnTo>
                  <a:pt x="4571" y="539496"/>
                </a:lnTo>
                <a:lnTo>
                  <a:pt x="10667" y="539496"/>
                </a:lnTo>
                <a:close/>
              </a:path>
              <a:path w="925195" h="539750">
                <a:moveTo>
                  <a:pt x="925067" y="539496"/>
                </a:moveTo>
                <a:lnTo>
                  <a:pt x="925067" y="0"/>
                </a:lnTo>
                <a:lnTo>
                  <a:pt x="914399" y="0"/>
                </a:lnTo>
                <a:lnTo>
                  <a:pt x="914399" y="528828"/>
                </a:lnTo>
                <a:lnTo>
                  <a:pt x="918971" y="528828"/>
                </a:lnTo>
                <a:lnTo>
                  <a:pt x="918971" y="539496"/>
                </a:lnTo>
                <a:lnTo>
                  <a:pt x="925067" y="539496"/>
                </a:lnTo>
                <a:close/>
              </a:path>
              <a:path w="925195" h="539750">
                <a:moveTo>
                  <a:pt x="918971" y="539496"/>
                </a:moveTo>
                <a:lnTo>
                  <a:pt x="918971" y="528828"/>
                </a:lnTo>
                <a:lnTo>
                  <a:pt x="914399" y="533400"/>
                </a:lnTo>
                <a:lnTo>
                  <a:pt x="914399" y="539496"/>
                </a:lnTo>
                <a:lnTo>
                  <a:pt x="918971" y="53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29000" y="3810000"/>
            <a:ext cx="914400" cy="60960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1385"/>
              </a:spcBef>
            </a:pPr>
            <a:r>
              <a:rPr dirty="0" sz="1600" spc="-5">
                <a:latin typeface="Times New Roman"/>
                <a:cs typeface="Times New Roman"/>
              </a:rPr>
              <a:t>Thread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19600" y="3886199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399" y="0"/>
                </a:moveTo>
                <a:lnTo>
                  <a:pt x="0" y="0"/>
                </a:lnTo>
                <a:lnTo>
                  <a:pt x="0" y="533400"/>
                </a:lnTo>
                <a:lnTo>
                  <a:pt x="914399" y="533400"/>
                </a:lnTo>
                <a:lnTo>
                  <a:pt x="91439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15027" y="3886199"/>
            <a:ext cx="925194" cy="539750"/>
          </a:xfrm>
          <a:custGeom>
            <a:avLst/>
            <a:gdLst/>
            <a:ahLst/>
            <a:cxnLst/>
            <a:rect l="l" t="t" r="r" b="b"/>
            <a:pathLst>
              <a:path w="925195" h="539750">
                <a:moveTo>
                  <a:pt x="10667" y="528828"/>
                </a:moveTo>
                <a:lnTo>
                  <a:pt x="10667" y="0"/>
                </a:lnTo>
                <a:lnTo>
                  <a:pt x="0" y="0"/>
                </a:lnTo>
                <a:lnTo>
                  <a:pt x="0" y="539496"/>
                </a:lnTo>
                <a:lnTo>
                  <a:pt x="4571" y="539496"/>
                </a:lnTo>
                <a:lnTo>
                  <a:pt x="4571" y="528828"/>
                </a:lnTo>
                <a:lnTo>
                  <a:pt x="10667" y="528828"/>
                </a:lnTo>
                <a:close/>
              </a:path>
              <a:path w="925195" h="539750">
                <a:moveTo>
                  <a:pt x="918971" y="528828"/>
                </a:moveTo>
                <a:lnTo>
                  <a:pt x="4571" y="528828"/>
                </a:lnTo>
                <a:lnTo>
                  <a:pt x="10667" y="533400"/>
                </a:lnTo>
                <a:lnTo>
                  <a:pt x="10667" y="539496"/>
                </a:lnTo>
                <a:lnTo>
                  <a:pt x="914399" y="539496"/>
                </a:lnTo>
                <a:lnTo>
                  <a:pt x="914399" y="533400"/>
                </a:lnTo>
                <a:lnTo>
                  <a:pt x="918971" y="528828"/>
                </a:lnTo>
                <a:close/>
              </a:path>
              <a:path w="925195" h="539750">
                <a:moveTo>
                  <a:pt x="10667" y="539496"/>
                </a:moveTo>
                <a:lnTo>
                  <a:pt x="10667" y="533400"/>
                </a:lnTo>
                <a:lnTo>
                  <a:pt x="4571" y="528828"/>
                </a:lnTo>
                <a:lnTo>
                  <a:pt x="4571" y="539496"/>
                </a:lnTo>
                <a:lnTo>
                  <a:pt x="10667" y="539496"/>
                </a:lnTo>
                <a:close/>
              </a:path>
              <a:path w="925195" h="539750">
                <a:moveTo>
                  <a:pt x="925067" y="539496"/>
                </a:moveTo>
                <a:lnTo>
                  <a:pt x="925067" y="0"/>
                </a:lnTo>
                <a:lnTo>
                  <a:pt x="914399" y="0"/>
                </a:lnTo>
                <a:lnTo>
                  <a:pt x="914399" y="528828"/>
                </a:lnTo>
                <a:lnTo>
                  <a:pt x="918971" y="528828"/>
                </a:lnTo>
                <a:lnTo>
                  <a:pt x="918971" y="539496"/>
                </a:lnTo>
                <a:lnTo>
                  <a:pt x="925067" y="539496"/>
                </a:lnTo>
                <a:close/>
              </a:path>
              <a:path w="925195" h="539750">
                <a:moveTo>
                  <a:pt x="918971" y="539496"/>
                </a:moveTo>
                <a:lnTo>
                  <a:pt x="918971" y="528828"/>
                </a:lnTo>
                <a:lnTo>
                  <a:pt x="914399" y="533400"/>
                </a:lnTo>
                <a:lnTo>
                  <a:pt x="914399" y="539496"/>
                </a:lnTo>
                <a:lnTo>
                  <a:pt x="918971" y="53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19600" y="3810000"/>
            <a:ext cx="914400" cy="60960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1385"/>
              </a:spcBef>
            </a:pPr>
            <a:r>
              <a:rPr dirty="0" sz="1600" spc="-5">
                <a:latin typeface="Times New Roman"/>
                <a:cs typeface="Times New Roman"/>
              </a:rPr>
              <a:t>Thread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38800" y="3886199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399" y="0"/>
                </a:moveTo>
                <a:lnTo>
                  <a:pt x="0" y="0"/>
                </a:lnTo>
                <a:lnTo>
                  <a:pt x="0" y="533400"/>
                </a:lnTo>
                <a:lnTo>
                  <a:pt x="914399" y="533400"/>
                </a:lnTo>
                <a:lnTo>
                  <a:pt x="91439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34227" y="3886199"/>
            <a:ext cx="925194" cy="539750"/>
          </a:xfrm>
          <a:custGeom>
            <a:avLst/>
            <a:gdLst/>
            <a:ahLst/>
            <a:cxnLst/>
            <a:rect l="l" t="t" r="r" b="b"/>
            <a:pathLst>
              <a:path w="925195" h="539750">
                <a:moveTo>
                  <a:pt x="10667" y="528828"/>
                </a:moveTo>
                <a:lnTo>
                  <a:pt x="10667" y="0"/>
                </a:lnTo>
                <a:lnTo>
                  <a:pt x="0" y="0"/>
                </a:lnTo>
                <a:lnTo>
                  <a:pt x="0" y="539496"/>
                </a:lnTo>
                <a:lnTo>
                  <a:pt x="4571" y="539496"/>
                </a:lnTo>
                <a:lnTo>
                  <a:pt x="4571" y="528828"/>
                </a:lnTo>
                <a:lnTo>
                  <a:pt x="10667" y="528828"/>
                </a:lnTo>
                <a:close/>
              </a:path>
              <a:path w="925195" h="539750">
                <a:moveTo>
                  <a:pt x="918971" y="528828"/>
                </a:moveTo>
                <a:lnTo>
                  <a:pt x="4571" y="528828"/>
                </a:lnTo>
                <a:lnTo>
                  <a:pt x="10667" y="533400"/>
                </a:lnTo>
                <a:lnTo>
                  <a:pt x="10667" y="539496"/>
                </a:lnTo>
                <a:lnTo>
                  <a:pt x="914399" y="539496"/>
                </a:lnTo>
                <a:lnTo>
                  <a:pt x="914399" y="533400"/>
                </a:lnTo>
                <a:lnTo>
                  <a:pt x="918971" y="528828"/>
                </a:lnTo>
                <a:close/>
              </a:path>
              <a:path w="925195" h="539750">
                <a:moveTo>
                  <a:pt x="10667" y="539496"/>
                </a:moveTo>
                <a:lnTo>
                  <a:pt x="10667" y="533400"/>
                </a:lnTo>
                <a:lnTo>
                  <a:pt x="4571" y="528828"/>
                </a:lnTo>
                <a:lnTo>
                  <a:pt x="4571" y="539496"/>
                </a:lnTo>
                <a:lnTo>
                  <a:pt x="10667" y="539496"/>
                </a:lnTo>
                <a:close/>
              </a:path>
              <a:path w="925195" h="539750">
                <a:moveTo>
                  <a:pt x="925067" y="539496"/>
                </a:moveTo>
                <a:lnTo>
                  <a:pt x="925067" y="0"/>
                </a:lnTo>
                <a:lnTo>
                  <a:pt x="914399" y="0"/>
                </a:lnTo>
                <a:lnTo>
                  <a:pt x="914399" y="528828"/>
                </a:lnTo>
                <a:lnTo>
                  <a:pt x="918971" y="528828"/>
                </a:lnTo>
                <a:lnTo>
                  <a:pt x="918971" y="539496"/>
                </a:lnTo>
                <a:lnTo>
                  <a:pt x="925067" y="539496"/>
                </a:lnTo>
                <a:close/>
              </a:path>
              <a:path w="925195" h="539750">
                <a:moveTo>
                  <a:pt x="918971" y="539496"/>
                </a:moveTo>
                <a:lnTo>
                  <a:pt x="918971" y="528828"/>
                </a:lnTo>
                <a:lnTo>
                  <a:pt x="914399" y="533400"/>
                </a:lnTo>
                <a:lnTo>
                  <a:pt x="914399" y="539496"/>
                </a:lnTo>
                <a:lnTo>
                  <a:pt x="918971" y="53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638800" y="3810000"/>
            <a:ext cx="914400" cy="60960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1385"/>
              </a:spcBef>
            </a:pPr>
            <a:r>
              <a:rPr dirty="0" sz="1600" spc="-5">
                <a:latin typeface="Times New Roman"/>
                <a:cs typeface="Times New Roman"/>
              </a:rPr>
              <a:t>Thread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10200" y="4039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86400" y="4039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62600" y="4039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29000" y="4496561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 h="0">
                <a:moveTo>
                  <a:pt x="0" y="0"/>
                </a:moveTo>
                <a:lnTo>
                  <a:pt x="3124199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27476" y="4492751"/>
            <a:ext cx="1529080" cy="922019"/>
          </a:xfrm>
          <a:custGeom>
            <a:avLst/>
            <a:gdLst/>
            <a:ahLst/>
            <a:cxnLst/>
            <a:rect l="l" t="t" r="r" b="b"/>
            <a:pathLst>
              <a:path w="1529079" h="922020">
                <a:moveTo>
                  <a:pt x="1528571" y="914399"/>
                </a:moveTo>
                <a:lnTo>
                  <a:pt x="4571" y="0"/>
                </a:lnTo>
                <a:lnTo>
                  <a:pt x="0" y="7619"/>
                </a:lnTo>
                <a:lnTo>
                  <a:pt x="1523999" y="922019"/>
                </a:lnTo>
                <a:lnTo>
                  <a:pt x="1528571" y="914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51476" y="4492751"/>
            <a:ext cx="1605280" cy="922019"/>
          </a:xfrm>
          <a:custGeom>
            <a:avLst/>
            <a:gdLst/>
            <a:ahLst/>
            <a:cxnLst/>
            <a:rect l="l" t="t" r="r" b="b"/>
            <a:pathLst>
              <a:path w="1605279" h="922020">
                <a:moveTo>
                  <a:pt x="1604771" y="7619"/>
                </a:moveTo>
                <a:lnTo>
                  <a:pt x="1600199" y="0"/>
                </a:lnTo>
                <a:lnTo>
                  <a:pt x="0" y="914399"/>
                </a:lnTo>
                <a:lnTo>
                  <a:pt x="4571" y="922019"/>
                </a:lnTo>
                <a:lnTo>
                  <a:pt x="1604771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431282" y="4534913"/>
            <a:ext cx="1235710" cy="508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35609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Join  </a:t>
            </a:r>
            <a:r>
              <a:rPr dirty="0" sz="1600" spc="0">
                <a:latin typeface="Times New Roman"/>
                <a:cs typeface="Times New Roman"/>
              </a:rPr>
              <a:t>“</a:t>
            </a:r>
            <a:r>
              <a:rPr dirty="0" sz="1600">
                <a:latin typeface="Times New Roman"/>
                <a:cs typeface="Times New Roman"/>
              </a:rPr>
              <a:t>p</a:t>
            </a:r>
            <a:r>
              <a:rPr dirty="0" sz="1600" spc="-5">
                <a:latin typeface="Times New Roman"/>
                <a:cs typeface="Times New Roman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h</a:t>
            </a:r>
            <a:r>
              <a:rPr dirty="0" sz="1600" spc="-10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ea</a:t>
            </a:r>
            <a:r>
              <a:rPr dirty="0" sz="1600">
                <a:latin typeface="Times New Roman"/>
                <a:cs typeface="Times New Roman"/>
              </a:rPr>
              <a:t>d_</a:t>
            </a:r>
            <a:r>
              <a:rPr dirty="0" sz="1600" spc="-5">
                <a:latin typeface="Times New Roman"/>
                <a:cs typeface="Times New Roman"/>
              </a:rPr>
              <a:t>j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n</a:t>
            </a:r>
            <a:r>
              <a:rPr dirty="0" sz="1600" spc="-5">
                <a:latin typeface="Times New Roman"/>
                <a:cs typeface="Times New Roman"/>
              </a:rPr>
              <a:t>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81627" y="5405627"/>
            <a:ext cx="2068195" cy="620395"/>
          </a:xfrm>
          <a:custGeom>
            <a:avLst/>
            <a:gdLst/>
            <a:ahLst/>
            <a:cxnLst/>
            <a:rect l="l" t="t" r="r" b="b"/>
            <a:pathLst>
              <a:path w="2068195" h="620395">
                <a:moveTo>
                  <a:pt x="2068067" y="620267"/>
                </a:moveTo>
                <a:lnTo>
                  <a:pt x="2068067" y="0"/>
                </a:lnTo>
                <a:lnTo>
                  <a:pt x="0" y="0"/>
                </a:lnTo>
                <a:lnTo>
                  <a:pt x="0" y="620267"/>
                </a:lnTo>
                <a:lnTo>
                  <a:pt x="4571" y="6202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057399" y="10667"/>
                </a:lnTo>
                <a:lnTo>
                  <a:pt x="2057399" y="4571"/>
                </a:lnTo>
                <a:lnTo>
                  <a:pt x="2061971" y="10667"/>
                </a:lnTo>
                <a:lnTo>
                  <a:pt x="2061971" y="620267"/>
                </a:lnTo>
                <a:lnTo>
                  <a:pt x="2068067" y="620267"/>
                </a:lnTo>
                <a:close/>
              </a:path>
              <a:path w="2068195" h="6203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068195" h="620395">
                <a:moveTo>
                  <a:pt x="10667" y="6095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609599"/>
                </a:lnTo>
                <a:lnTo>
                  <a:pt x="10667" y="609599"/>
                </a:lnTo>
                <a:close/>
              </a:path>
              <a:path w="2068195" h="620395">
                <a:moveTo>
                  <a:pt x="2061971" y="609599"/>
                </a:moveTo>
                <a:lnTo>
                  <a:pt x="4571" y="609599"/>
                </a:lnTo>
                <a:lnTo>
                  <a:pt x="10667" y="614171"/>
                </a:lnTo>
                <a:lnTo>
                  <a:pt x="10667" y="620267"/>
                </a:lnTo>
                <a:lnTo>
                  <a:pt x="2057399" y="620267"/>
                </a:lnTo>
                <a:lnTo>
                  <a:pt x="2057399" y="614171"/>
                </a:lnTo>
                <a:lnTo>
                  <a:pt x="2061971" y="609599"/>
                </a:lnTo>
                <a:close/>
              </a:path>
              <a:path w="2068195" h="620395">
                <a:moveTo>
                  <a:pt x="10667" y="620267"/>
                </a:moveTo>
                <a:lnTo>
                  <a:pt x="10667" y="614171"/>
                </a:lnTo>
                <a:lnTo>
                  <a:pt x="4571" y="609599"/>
                </a:lnTo>
                <a:lnTo>
                  <a:pt x="4571" y="620267"/>
                </a:lnTo>
                <a:lnTo>
                  <a:pt x="10667" y="620267"/>
                </a:lnTo>
                <a:close/>
              </a:path>
              <a:path w="2068195" h="620395">
                <a:moveTo>
                  <a:pt x="2061971" y="10667"/>
                </a:moveTo>
                <a:lnTo>
                  <a:pt x="2057399" y="4571"/>
                </a:lnTo>
                <a:lnTo>
                  <a:pt x="2057399" y="10667"/>
                </a:lnTo>
                <a:lnTo>
                  <a:pt x="2061971" y="10667"/>
                </a:lnTo>
                <a:close/>
              </a:path>
              <a:path w="2068195" h="620395">
                <a:moveTo>
                  <a:pt x="2061971" y="609599"/>
                </a:moveTo>
                <a:lnTo>
                  <a:pt x="2061971" y="10667"/>
                </a:lnTo>
                <a:lnTo>
                  <a:pt x="2057399" y="10667"/>
                </a:lnTo>
                <a:lnTo>
                  <a:pt x="2057399" y="609599"/>
                </a:lnTo>
                <a:lnTo>
                  <a:pt x="2061971" y="609599"/>
                </a:lnTo>
                <a:close/>
              </a:path>
              <a:path w="2068195" h="620395">
                <a:moveTo>
                  <a:pt x="2061971" y="620267"/>
                </a:moveTo>
                <a:lnTo>
                  <a:pt x="2061971" y="609599"/>
                </a:lnTo>
                <a:lnTo>
                  <a:pt x="2057399" y="614171"/>
                </a:lnTo>
                <a:lnTo>
                  <a:pt x="2057399" y="620267"/>
                </a:lnTo>
                <a:lnTo>
                  <a:pt x="2061971" y="620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86200" y="5410200"/>
            <a:ext cx="2057400" cy="609600"/>
          </a:xfrm>
          <a:prstGeom prst="rect">
            <a:avLst/>
          </a:prstGeom>
          <a:solidFill>
            <a:srgbClr val="00CC98"/>
          </a:solidFill>
        </p:spPr>
        <p:txBody>
          <a:bodyPr wrap="square" lIns="0" tIns="53975" rIns="0" bIns="0" rtlCol="0" vert="horz">
            <a:spAutoFit/>
          </a:bodyPr>
          <a:lstStyle/>
          <a:p>
            <a:pPr marL="676275" marR="461009" indent="-210820">
              <a:lnSpc>
                <a:spcPct val="100000"/>
              </a:lnSpc>
              <a:spcBef>
                <a:spcPts val="425"/>
              </a:spcBef>
            </a:pPr>
            <a:r>
              <a:rPr dirty="0" sz="1600" spc="-5">
                <a:latin typeface="Times New Roman"/>
                <a:cs typeface="Times New Roman"/>
              </a:rPr>
              <a:t>Master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thread  </a:t>
            </a:r>
            <a:r>
              <a:rPr dirty="0" sz="1600">
                <a:latin typeface="Times New Roman"/>
                <a:cs typeface="Times New Roman"/>
              </a:rPr>
              <a:t>continue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2559050">
              <a:lnSpc>
                <a:spcPct val="100000"/>
              </a:lnSpc>
            </a:pPr>
            <a:r>
              <a:rPr dirty="0" spc="-5"/>
              <a:t>Pthread</a:t>
            </a:r>
            <a:r>
              <a:rPr dirty="0" spc="-70"/>
              <a:t> </a:t>
            </a:r>
            <a:r>
              <a:rPr dirty="0" spc="-5"/>
              <a:t>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943099"/>
            <a:ext cx="6755765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265">
              <a:lnSpc>
                <a:spcPct val="100000"/>
              </a:lnSpc>
            </a:pPr>
            <a:r>
              <a:rPr dirty="0" sz="2400" spc="-5" i="1">
                <a:latin typeface="Arial"/>
                <a:cs typeface="Arial"/>
              </a:rPr>
              <a:t>pthread_t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pthread_self(void);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To determine the thread </a:t>
            </a:r>
            <a:r>
              <a:rPr dirty="0" sz="2400">
                <a:latin typeface="Arial"/>
                <a:cs typeface="Arial"/>
              </a:rPr>
              <a:t>ID </a:t>
            </a:r>
            <a:r>
              <a:rPr dirty="0" sz="2400" spc="-5">
                <a:latin typeface="Arial"/>
                <a:cs typeface="Arial"/>
              </a:rPr>
              <a:t>of the calling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thread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751330">
              <a:lnSpc>
                <a:spcPts val="5070"/>
              </a:lnSpc>
            </a:pPr>
            <a:r>
              <a:rPr dirty="0" spc="-5"/>
              <a:t>Thread</a:t>
            </a:r>
            <a:r>
              <a:rPr dirty="0" spc="-50"/>
              <a:t> </a:t>
            </a:r>
            <a:r>
              <a:rPr dirty="0" spc="-5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360423"/>
            <a:ext cx="2080260" cy="339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ts val="267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Detach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1755647"/>
            <a:ext cx="7978775" cy="4975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PTHREAD_CREATE_DETACHED,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PTHREAD_CREATE_JOINABLE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reclaim storage at </a:t>
            </a:r>
            <a:r>
              <a:rPr dirty="0" sz="2000" spc="-5">
                <a:latin typeface="Arial"/>
                <a:cs typeface="Arial"/>
              </a:rPr>
              <a:t>termination </a:t>
            </a:r>
            <a:r>
              <a:rPr dirty="0" sz="2000">
                <a:latin typeface="Arial"/>
                <a:cs typeface="Arial"/>
              </a:rPr>
              <a:t>(detached) or </a:t>
            </a:r>
            <a:r>
              <a:rPr dirty="0" sz="2000" spc="-5">
                <a:latin typeface="Arial"/>
                <a:cs typeface="Arial"/>
              </a:rPr>
              <a:t>retain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(joinable)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Scheduling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policy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SCHED_OTHER: standard round robin </a:t>
            </a:r>
            <a:r>
              <a:rPr dirty="0" sz="2000" spc="-5">
                <a:latin typeface="Arial"/>
                <a:cs typeface="Arial"/>
              </a:rPr>
              <a:t>(priority </a:t>
            </a:r>
            <a:r>
              <a:rPr dirty="0" sz="2000">
                <a:latin typeface="Arial"/>
                <a:cs typeface="Arial"/>
              </a:rPr>
              <a:t>must be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SCHED_FIFO, SCHED_RR: real </a:t>
            </a:r>
            <a:r>
              <a:rPr dirty="0" sz="2000" spc="-5">
                <a:latin typeface="Arial"/>
                <a:cs typeface="Arial"/>
              </a:rPr>
              <a:t>time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policies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700" algn="l"/>
              </a:tabLst>
            </a:pPr>
            <a:r>
              <a:rPr dirty="0" sz="1600" spc="-10">
                <a:latin typeface="Arial"/>
                <a:cs typeface="Arial"/>
              </a:rPr>
              <a:t>FIFO: </a:t>
            </a:r>
            <a:r>
              <a:rPr dirty="0" sz="1600" spc="-5">
                <a:latin typeface="Arial"/>
                <a:cs typeface="Arial"/>
              </a:rPr>
              <a:t>re-enter priority </a:t>
            </a:r>
            <a:r>
              <a:rPr dirty="0" sz="1600">
                <a:latin typeface="Arial"/>
                <a:cs typeface="Arial"/>
              </a:rPr>
              <a:t>list </a:t>
            </a:r>
            <a:r>
              <a:rPr dirty="0" sz="1600" spc="-5">
                <a:latin typeface="Arial"/>
                <a:cs typeface="Arial"/>
              </a:rPr>
              <a:t>at head; </a:t>
            </a:r>
            <a:r>
              <a:rPr dirty="0" sz="1600" spc="-10">
                <a:latin typeface="Arial"/>
                <a:cs typeface="Arial"/>
              </a:rPr>
              <a:t>RR: </a:t>
            </a:r>
            <a:r>
              <a:rPr dirty="0" sz="1600" spc="-5">
                <a:latin typeface="Arial"/>
                <a:cs typeface="Arial"/>
              </a:rPr>
              <a:t>re-enter priority </a:t>
            </a:r>
            <a:r>
              <a:rPr dirty="0" sz="1600">
                <a:latin typeface="Arial"/>
                <a:cs typeface="Arial"/>
              </a:rPr>
              <a:t>list </a:t>
            </a:r>
            <a:r>
              <a:rPr dirty="0" sz="1600" spc="-5">
                <a:latin typeface="Arial"/>
                <a:cs typeface="Arial"/>
              </a:rPr>
              <a:t>at</a:t>
            </a:r>
            <a:r>
              <a:rPr dirty="0" sz="1600" spc="2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tail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Scheduling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only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priority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Inherit scheduling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policy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PTHREAD_INHERIT_SCHED,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PTHREAD_EXPLICIT_SCHED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Thread scheduling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PTHREAD_SCOPE_SYSTEM,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PTHREAD_SCOPE_PROCESS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  <a:tab pos="7845425" algn="l"/>
              </a:tabLst>
            </a:pPr>
            <a:r>
              <a:rPr dirty="0" sz="2400" spc="-5" u="heavy">
                <a:latin typeface="Arial"/>
                <a:cs typeface="Arial"/>
              </a:rPr>
              <a:t>Stack</a:t>
            </a:r>
            <a:r>
              <a:rPr dirty="0" sz="2400" spc="-95" u="heavy">
                <a:latin typeface="Arial"/>
                <a:cs typeface="Arial"/>
              </a:rPr>
              <a:t> </a:t>
            </a:r>
            <a:r>
              <a:rPr dirty="0" sz="2400" spc="-5" u="heavy">
                <a:latin typeface="Arial"/>
                <a:cs typeface="Arial"/>
              </a:rPr>
              <a:t>size	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876425">
              <a:lnSpc>
                <a:spcPct val="100000"/>
              </a:lnSpc>
            </a:pPr>
            <a:r>
              <a:rPr dirty="0"/>
              <a:t>Simple</a:t>
            </a:r>
            <a:r>
              <a:rPr dirty="0" spc="-11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663" y="1757679"/>
            <a:ext cx="414083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void*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SayHello</a:t>
            </a:r>
            <a:r>
              <a:rPr dirty="0" sz="2000" spc="-5" b="1">
                <a:latin typeface="Courier New"/>
                <a:cs typeface="Courier New"/>
              </a:rPr>
              <a:t>(void *foo)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463" y="2069590"/>
            <a:ext cx="4293235" cy="59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280"/>
              </a:lnSpc>
            </a:pPr>
            <a:r>
              <a:rPr dirty="0" sz="2000" spc="-5" b="1">
                <a:latin typeface="Courier New"/>
                <a:cs typeface="Courier New"/>
              </a:rPr>
              <a:t>printf( "Hello, world!\n" );  return</a:t>
            </a:r>
            <a:r>
              <a:rPr dirty="0" sz="2000" spc="-7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NULL;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663" y="2626358"/>
            <a:ext cx="178435" cy="32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2703" y="2014727"/>
            <a:ext cx="2859405" cy="382905"/>
          </a:xfrm>
          <a:custGeom>
            <a:avLst/>
            <a:gdLst/>
            <a:ahLst/>
            <a:cxnLst/>
            <a:rect l="l" t="t" r="r" b="b"/>
            <a:pathLst>
              <a:path w="2859404" h="382905">
                <a:moveTo>
                  <a:pt x="2859023" y="382523"/>
                </a:moveTo>
                <a:lnTo>
                  <a:pt x="2859023" y="0"/>
                </a:lnTo>
                <a:lnTo>
                  <a:pt x="0" y="0"/>
                </a:lnTo>
                <a:lnTo>
                  <a:pt x="0" y="382523"/>
                </a:lnTo>
                <a:lnTo>
                  <a:pt x="6095" y="382523"/>
                </a:lnTo>
                <a:lnTo>
                  <a:pt x="6095" y="13715"/>
                </a:lnTo>
                <a:lnTo>
                  <a:pt x="13715" y="7619"/>
                </a:lnTo>
                <a:lnTo>
                  <a:pt x="13715" y="13715"/>
                </a:lnTo>
                <a:lnTo>
                  <a:pt x="2846831" y="13715"/>
                </a:lnTo>
                <a:lnTo>
                  <a:pt x="2846831" y="7619"/>
                </a:lnTo>
                <a:lnTo>
                  <a:pt x="2852927" y="13715"/>
                </a:lnTo>
                <a:lnTo>
                  <a:pt x="2852927" y="382523"/>
                </a:lnTo>
                <a:lnTo>
                  <a:pt x="2859023" y="382523"/>
                </a:lnTo>
                <a:close/>
              </a:path>
              <a:path w="2859404" h="382905">
                <a:moveTo>
                  <a:pt x="13715" y="13715"/>
                </a:moveTo>
                <a:lnTo>
                  <a:pt x="13715" y="7619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2859404" h="382905">
                <a:moveTo>
                  <a:pt x="13715" y="370331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70331"/>
                </a:lnTo>
                <a:lnTo>
                  <a:pt x="13715" y="370331"/>
                </a:lnTo>
                <a:close/>
              </a:path>
              <a:path w="2859404" h="382905">
                <a:moveTo>
                  <a:pt x="2852927" y="370331"/>
                </a:moveTo>
                <a:lnTo>
                  <a:pt x="6095" y="370331"/>
                </a:lnTo>
                <a:lnTo>
                  <a:pt x="13715" y="376427"/>
                </a:lnTo>
                <a:lnTo>
                  <a:pt x="13715" y="382523"/>
                </a:lnTo>
                <a:lnTo>
                  <a:pt x="2846831" y="382523"/>
                </a:lnTo>
                <a:lnTo>
                  <a:pt x="2846831" y="376427"/>
                </a:lnTo>
                <a:lnTo>
                  <a:pt x="2852927" y="370331"/>
                </a:lnTo>
                <a:close/>
              </a:path>
              <a:path w="2859404" h="382905">
                <a:moveTo>
                  <a:pt x="13715" y="382523"/>
                </a:moveTo>
                <a:lnTo>
                  <a:pt x="13715" y="376427"/>
                </a:lnTo>
                <a:lnTo>
                  <a:pt x="6095" y="370331"/>
                </a:lnTo>
                <a:lnTo>
                  <a:pt x="6095" y="382523"/>
                </a:lnTo>
                <a:lnTo>
                  <a:pt x="13715" y="382523"/>
                </a:lnTo>
                <a:close/>
              </a:path>
              <a:path w="2859404" h="382905">
                <a:moveTo>
                  <a:pt x="2852927" y="13715"/>
                </a:moveTo>
                <a:lnTo>
                  <a:pt x="2846831" y="7619"/>
                </a:lnTo>
                <a:lnTo>
                  <a:pt x="2846831" y="13715"/>
                </a:lnTo>
                <a:lnTo>
                  <a:pt x="2852927" y="13715"/>
                </a:lnTo>
                <a:close/>
              </a:path>
              <a:path w="2859404" h="382905">
                <a:moveTo>
                  <a:pt x="2852927" y="370331"/>
                </a:moveTo>
                <a:lnTo>
                  <a:pt x="2852927" y="13715"/>
                </a:lnTo>
                <a:lnTo>
                  <a:pt x="2846831" y="13715"/>
                </a:lnTo>
                <a:lnTo>
                  <a:pt x="2846831" y="370331"/>
                </a:lnTo>
                <a:lnTo>
                  <a:pt x="2852927" y="370331"/>
                </a:lnTo>
                <a:close/>
              </a:path>
              <a:path w="2859404" h="382905">
                <a:moveTo>
                  <a:pt x="2852927" y="382523"/>
                </a:moveTo>
                <a:lnTo>
                  <a:pt x="2852927" y="370331"/>
                </a:lnTo>
                <a:lnTo>
                  <a:pt x="2846831" y="376427"/>
                </a:lnTo>
                <a:lnTo>
                  <a:pt x="2846831" y="382523"/>
                </a:lnTo>
                <a:lnTo>
                  <a:pt x="2852927" y="382523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7537" y="2058923"/>
            <a:ext cx="2661920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Compile using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gcc</a:t>
            </a:r>
            <a:r>
              <a:rPr dirty="0" sz="18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–lpthread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462258" y="4363718"/>
            <a:ext cx="940435" cy="32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NULL)</a:t>
            </a:r>
            <a:r>
              <a:rPr dirty="0" sz="2000" b="1">
                <a:solidFill>
                  <a:srgbClr val="3232CC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994663" y="3205478"/>
            <a:ext cx="7341234" cy="3220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40"/>
              </a:lnSpc>
            </a:pPr>
            <a:r>
              <a:rPr dirty="0" sz="2000" spc="-5" b="1">
                <a:latin typeface="Courier New"/>
                <a:cs typeface="Courier New"/>
              </a:rPr>
              <a:t>int main()</a:t>
            </a:r>
            <a:r>
              <a:rPr dirty="0" sz="2000" spc="-7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6865" marR="3663315">
              <a:lnSpc>
                <a:spcPts val="2280"/>
              </a:lnSpc>
              <a:spcBef>
                <a:spcPts val="114"/>
              </a:spcBef>
            </a:pPr>
            <a:r>
              <a:rPr dirty="0" sz="2000" spc="-5" b="1">
                <a:latin typeface="Courier New"/>
                <a:cs typeface="Courier New"/>
              </a:rPr>
              <a:t>pthread_t threads[16];  int</a:t>
            </a:r>
            <a:r>
              <a:rPr dirty="0" sz="2000" spc="-8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tn;</a:t>
            </a:r>
            <a:endParaRPr sz="2000">
              <a:latin typeface="Courier New"/>
              <a:cs typeface="Courier New"/>
            </a:endParaRPr>
          </a:p>
          <a:p>
            <a:pPr marL="621665" marR="5080" indent="-304800">
              <a:lnSpc>
                <a:spcPts val="2280"/>
              </a:lnSpc>
            </a:pPr>
            <a:r>
              <a:rPr dirty="0" sz="2000" spc="-5" b="1">
                <a:latin typeface="Courier New"/>
                <a:cs typeface="Courier New"/>
              </a:rPr>
              <a:t>for(tn=0; tn&lt;16; tn++) </a:t>
            </a:r>
            <a:r>
              <a:rPr dirty="0" sz="2000" b="1">
                <a:latin typeface="Courier New"/>
                <a:cs typeface="Courier New"/>
              </a:rPr>
              <a:t>{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pthread_create(&amp;threads[tn], NULL,</a:t>
            </a:r>
            <a:r>
              <a:rPr dirty="0" sz="200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SayHello,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165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1665" marR="1834514" indent="-304800">
              <a:lnSpc>
                <a:spcPts val="2280"/>
              </a:lnSpc>
              <a:spcBef>
                <a:spcPts val="114"/>
              </a:spcBef>
            </a:pPr>
            <a:r>
              <a:rPr dirty="0" sz="2000" spc="-5" b="1">
                <a:latin typeface="Courier New"/>
                <a:cs typeface="Courier New"/>
              </a:rPr>
              <a:t>for(tn=0; tn&lt;16 </a:t>
            </a:r>
            <a:r>
              <a:rPr dirty="0" sz="2000" b="1">
                <a:latin typeface="Courier New"/>
                <a:cs typeface="Courier New"/>
              </a:rPr>
              <a:t>; </a:t>
            </a:r>
            <a:r>
              <a:rPr dirty="0" sz="2000" spc="-5" b="1">
                <a:latin typeface="Courier New"/>
                <a:cs typeface="Courier New"/>
              </a:rPr>
              <a:t>tn++) </a:t>
            </a:r>
            <a:r>
              <a:rPr dirty="0" sz="2000" b="1">
                <a:latin typeface="Courier New"/>
                <a:cs typeface="Courier New"/>
              </a:rPr>
              <a:t>{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pthread_join(threads[tn],</a:t>
            </a:r>
            <a:r>
              <a:rPr dirty="0" sz="2000" spc="-3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NULL);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165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280"/>
              </a:lnSpc>
            </a:pPr>
            <a:r>
              <a:rPr dirty="0" sz="2000" spc="-5" b="1">
                <a:latin typeface="Courier New"/>
                <a:cs typeface="Courier New"/>
              </a:rPr>
              <a:t>return</a:t>
            </a:r>
            <a:r>
              <a:rPr dirty="0" sz="2000" spc="-8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2109470">
              <a:lnSpc>
                <a:spcPct val="100000"/>
              </a:lnSpc>
            </a:pPr>
            <a:r>
              <a:rPr dirty="0"/>
              <a:t>Matrix</a:t>
            </a:r>
            <a:r>
              <a:rPr dirty="0" spc="-120"/>
              <a:t> </a:t>
            </a:r>
            <a:r>
              <a:rPr dirty="0"/>
              <a:t>Multiply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30247"/>
            <a:ext cx="4191635" cy="2194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marR="1861820" indent="-228600">
              <a:lnSpc>
                <a:spcPct val="120000"/>
              </a:lnSpc>
            </a:pPr>
            <a:r>
              <a:rPr dirty="0" sz="2000" spc="-5">
                <a:latin typeface="Arial"/>
                <a:cs typeface="Arial"/>
              </a:rPr>
              <a:t>for( </a:t>
            </a:r>
            <a:r>
              <a:rPr dirty="0" sz="2000">
                <a:latin typeface="Arial"/>
                <a:cs typeface="Arial"/>
              </a:rPr>
              <a:t>i=0; i&lt;n; i++ )  </a:t>
            </a:r>
            <a:r>
              <a:rPr dirty="0" sz="2000" spc="-5">
                <a:latin typeface="Arial"/>
                <a:cs typeface="Arial"/>
              </a:rPr>
              <a:t>for( </a:t>
            </a:r>
            <a:r>
              <a:rPr dirty="0" sz="2000">
                <a:latin typeface="Arial"/>
                <a:cs typeface="Arial"/>
              </a:rPr>
              <a:t>j=0; j&lt;n; j++ )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c[i][j]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0.0;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for( </a:t>
            </a:r>
            <a:r>
              <a:rPr dirty="0" sz="2000">
                <a:latin typeface="Arial"/>
                <a:cs typeface="Arial"/>
              </a:rPr>
              <a:t>k=0; k&lt;n; </a:t>
            </a:r>
            <a:r>
              <a:rPr dirty="0" sz="2000" spc="5">
                <a:latin typeface="Arial"/>
                <a:cs typeface="Arial"/>
              </a:rPr>
              <a:t>k++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840864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c[i][j] </a:t>
            </a:r>
            <a:r>
              <a:rPr dirty="0" sz="2000">
                <a:latin typeface="Arial"/>
                <a:cs typeface="Arial"/>
              </a:rPr>
              <a:t>+=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a[i][k]*b[k][j];</a:t>
            </a:r>
            <a:endParaRPr sz="20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943" rIns="0" bIns="0" rtlCol="0" vert="horz">
            <a:spAutoFit/>
          </a:bodyPr>
          <a:lstStyle/>
          <a:p>
            <a:pPr marL="3009900">
              <a:lnSpc>
                <a:spcPct val="100000"/>
              </a:lnSpc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562099"/>
            <a:ext cx="7602855" cy="5140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Shared Memory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Hardware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Memory consistency: the dark side of shared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Hardware </a:t>
            </a:r>
            <a:r>
              <a:rPr dirty="0" sz="2000" spc="-5">
                <a:latin typeface="Arial"/>
                <a:cs typeface="Arial"/>
              </a:rPr>
              <a:t>review </a:t>
            </a:r>
            <a:r>
              <a:rPr dirty="0" sz="2000">
                <a:latin typeface="Arial"/>
                <a:cs typeface="Arial"/>
              </a:rPr>
              <a:t>and a </a:t>
            </a:r>
            <a:r>
              <a:rPr dirty="0" sz="2000" spc="-5">
                <a:latin typeface="Arial"/>
                <a:cs typeface="Arial"/>
              </a:rPr>
              <a:t>few </a:t>
            </a:r>
            <a:r>
              <a:rPr dirty="0" sz="2000">
                <a:latin typeface="Arial"/>
                <a:cs typeface="Arial"/>
              </a:rPr>
              <a:t>more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details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What </a:t>
            </a:r>
            <a:r>
              <a:rPr dirty="0" sz="2000" spc="-5">
                <a:latin typeface="Arial"/>
                <a:cs typeface="Arial"/>
              </a:rPr>
              <a:t>this </a:t>
            </a:r>
            <a:r>
              <a:rPr dirty="0" sz="2000">
                <a:latin typeface="Arial"/>
                <a:cs typeface="Arial"/>
              </a:rPr>
              <a:t>means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shared memory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programmers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Thread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creation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Thread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termination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Thread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Synchronization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primitives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Semaphore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Mutex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locks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Conditional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Barrier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Busy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waiting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099185">
              <a:lnSpc>
                <a:spcPct val="100000"/>
              </a:lnSpc>
            </a:pPr>
            <a:r>
              <a:rPr dirty="0" spc="-5"/>
              <a:t>Parallel </a:t>
            </a:r>
            <a:r>
              <a:rPr dirty="0"/>
              <a:t>Matrix</a:t>
            </a:r>
            <a:r>
              <a:rPr dirty="0" spc="-95"/>
              <a:t> </a:t>
            </a:r>
            <a:r>
              <a:rPr dirty="0"/>
              <a:t>Multiply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019299"/>
            <a:ext cx="5805805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All i- or j-iterations can be run in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parallel.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 </a:t>
            </a:r>
            <a:r>
              <a:rPr dirty="0" sz="2400" spc="-5">
                <a:latin typeface="Arial"/>
                <a:cs typeface="Arial"/>
              </a:rPr>
              <a:t>threads: n/p rows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each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thread.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Corresponds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partitioning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i-loop.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431800">
              <a:lnSpc>
                <a:spcPct val="100000"/>
              </a:lnSpc>
            </a:pPr>
            <a:r>
              <a:rPr dirty="0" spc="-5"/>
              <a:t>Parallel </a:t>
            </a:r>
            <a:r>
              <a:rPr dirty="0"/>
              <a:t>Matrix</a:t>
            </a:r>
            <a:r>
              <a:rPr dirty="0" spc="-105"/>
              <a:t> </a:t>
            </a:r>
            <a:r>
              <a:rPr dirty="0"/>
              <a:t>Multiplication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4931" rIns="0" bIns="0" rtlCol="0" vert="horz">
            <a:spAutoFit/>
          </a:bodyPr>
          <a:lstStyle/>
          <a:p>
            <a:pPr marL="10795">
              <a:lnSpc>
                <a:spcPct val="100000"/>
              </a:lnSpc>
            </a:pPr>
            <a:r>
              <a:rPr dirty="0" sz="4000" spc="-10"/>
              <a:t>How </a:t>
            </a:r>
            <a:r>
              <a:rPr dirty="0" sz="4000"/>
              <a:t>to </a:t>
            </a:r>
            <a:r>
              <a:rPr dirty="0" sz="4000" spc="-10"/>
              <a:t>Program </a:t>
            </a:r>
            <a:r>
              <a:rPr dirty="0" sz="4000" spc="-5"/>
              <a:t>with</a:t>
            </a:r>
            <a:r>
              <a:rPr dirty="0" sz="4000" spc="5"/>
              <a:t> </a:t>
            </a:r>
            <a:r>
              <a:rPr dirty="0" sz="4000" spc="-10"/>
              <a:t>PTHREADS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2019299"/>
            <a:ext cx="7262495" cy="2476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To program a parallel application with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PTHREADS,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Arial"/>
                <a:cs typeface="Arial"/>
              </a:rPr>
              <a:t>need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add this statement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the source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file:</a:t>
            </a:r>
            <a:endParaRPr sz="2400">
              <a:latin typeface="Arial"/>
              <a:cs typeface="Arial"/>
            </a:endParaRPr>
          </a:p>
          <a:p>
            <a:pPr marL="888365">
              <a:lnSpc>
                <a:spcPct val="100000"/>
              </a:lnSpc>
              <a:spcBef>
                <a:spcPts val="1845"/>
              </a:spcBef>
            </a:pPr>
            <a:r>
              <a:rPr dirty="0" sz="1800" i="1">
                <a:latin typeface="Times New Roman"/>
                <a:cs typeface="Times New Roman"/>
              </a:rPr>
              <a:t>#include</a:t>
            </a:r>
            <a:r>
              <a:rPr dirty="0" sz="1800" spc="-10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&lt;pthread.h&gt;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1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Compile a C program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using:</a:t>
            </a:r>
            <a:endParaRPr sz="24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  <a:spcBef>
                <a:spcPts val="480"/>
              </a:spcBef>
            </a:pPr>
            <a:r>
              <a:rPr dirty="0" sz="1800" i="1">
                <a:latin typeface="Times New Roman"/>
                <a:cs typeface="Times New Roman"/>
              </a:rPr>
              <a:t>% cc </a:t>
            </a:r>
            <a:r>
              <a:rPr dirty="0" sz="1800" spc="-10" i="1">
                <a:latin typeface="Times New Roman"/>
                <a:cs typeface="Times New Roman"/>
              </a:rPr>
              <a:t>–lpthread</a:t>
            </a:r>
            <a:r>
              <a:rPr dirty="0" sz="1800" spc="-10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input.c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0735" rIns="0" bIns="0" rtlCol="0" vert="horz">
            <a:spAutoFit/>
          </a:bodyPr>
          <a:lstStyle/>
          <a:p>
            <a:pPr marL="454659">
              <a:lnSpc>
                <a:spcPct val="100000"/>
              </a:lnSpc>
            </a:pPr>
            <a:r>
              <a:rPr dirty="0" sz="4000" spc="-5"/>
              <a:t>Data </a:t>
            </a:r>
            <a:r>
              <a:rPr dirty="0" sz="4000" spc="-10"/>
              <a:t>Race </a:t>
            </a:r>
            <a:r>
              <a:rPr dirty="0" sz="4000" spc="-5"/>
              <a:t>in Pthreads</a:t>
            </a:r>
            <a:r>
              <a:rPr dirty="0" sz="4000" spc="5"/>
              <a:t> </a:t>
            </a:r>
            <a:r>
              <a:rPr dirty="0" sz="4000" spc="-10"/>
              <a:t>Program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213103" y="2279903"/>
            <a:ext cx="2101850" cy="1216660"/>
          </a:xfrm>
          <a:custGeom>
            <a:avLst/>
            <a:gdLst/>
            <a:ahLst/>
            <a:cxnLst/>
            <a:rect l="l" t="t" r="r" b="b"/>
            <a:pathLst>
              <a:path w="2101850" h="1216660">
                <a:moveTo>
                  <a:pt x="2101595" y="1216151"/>
                </a:moveTo>
                <a:lnTo>
                  <a:pt x="2101595" y="0"/>
                </a:lnTo>
                <a:lnTo>
                  <a:pt x="0" y="0"/>
                </a:lnTo>
                <a:lnTo>
                  <a:pt x="0" y="1216151"/>
                </a:lnTo>
                <a:lnTo>
                  <a:pt x="6095" y="1216151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2089403" y="13715"/>
                </a:lnTo>
                <a:lnTo>
                  <a:pt x="2089403" y="6095"/>
                </a:lnTo>
                <a:lnTo>
                  <a:pt x="2095499" y="13715"/>
                </a:lnTo>
                <a:lnTo>
                  <a:pt x="2095499" y="1216151"/>
                </a:lnTo>
                <a:lnTo>
                  <a:pt x="2101595" y="1216151"/>
                </a:lnTo>
                <a:close/>
              </a:path>
              <a:path w="2101850" h="121666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2101850" h="1216660">
                <a:moveTo>
                  <a:pt x="13715" y="120395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1203959"/>
                </a:lnTo>
                <a:lnTo>
                  <a:pt x="13715" y="1203959"/>
                </a:lnTo>
                <a:close/>
              </a:path>
              <a:path w="2101850" h="1216660">
                <a:moveTo>
                  <a:pt x="2095499" y="1203959"/>
                </a:moveTo>
                <a:lnTo>
                  <a:pt x="6095" y="1203959"/>
                </a:lnTo>
                <a:lnTo>
                  <a:pt x="13715" y="1210055"/>
                </a:lnTo>
                <a:lnTo>
                  <a:pt x="13715" y="1216151"/>
                </a:lnTo>
                <a:lnTo>
                  <a:pt x="2089403" y="1216151"/>
                </a:lnTo>
                <a:lnTo>
                  <a:pt x="2089403" y="1210055"/>
                </a:lnTo>
                <a:lnTo>
                  <a:pt x="2095499" y="1203959"/>
                </a:lnTo>
                <a:close/>
              </a:path>
              <a:path w="2101850" h="1216660">
                <a:moveTo>
                  <a:pt x="13715" y="1216151"/>
                </a:moveTo>
                <a:lnTo>
                  <a:pt x="13715" y="1210055"/>
                </a:lnTo>
                <a:lnTo>
                  <a:pt x="6095" y="1203959"/>
                </a:lnTo>
                <a:lnTo>
                  <a:pt x="6095" y="1216151"/>
                </a:lnTo>
                <a:lnTo>
                  <a:pt x="13715" y="1216151"/>
                </a:lnTo>
                <a:close/>
              </a:path>
              <a:path w="2101850" h="1216660">
                <a:moveTo>
                  <a:pt x="2095499" y="13715"/>
                </a:moveTo>
                <a:lnTo>
                  <a:pt x="2089403" y="6095"/>
                </a:lnTo>
                <a:lnTo>
                  <a:pt x="2089403" y="13715"/>
                </a:lnTo>
                <a:lnTo>
                  <a:pt x="2095499" y="13715"/>
                </a:lnTo>
                <a:close/>
              </a:path>
              <a:path w="2101850" h="1216660">
                <a:moveTo>
                  <a:pt x="2095499" y="1203959"/>
                </a:moveTo>
                <a:lnTo>
                  <a:pt x="2095499" y="13715"/>
                </a:lnTo>
                <a:lnTo>
                  <a:pt x="2089403" y="13715"/>
                </a:lnTo>
                <a:lnTo>
                  <a:pt x="2089403" y="1203959"/>
                </a:lnTo>
                <a:lnTo>
                  <a:pt x="2095499" y="1203959"/>
                </a:lnTo>
                <a:close/>
              </a:path>
              <a:path w="2101850" h="1216660">
                <a:moveTo>
                  <a:pt x="2095499" y="1216151"/>
                </a:moveTo>
                <a:lnTo>
                  <a:pt x="2095499" y="1203959"/>
                </a:lnTo>
                <a:lnTo>
                  <a:pt x="2089403" y="1210055"/>
                </a:lnTo>
                <a:lnTo>
                  <a:pt x="2089403" y="1216151"/>
                </a:lnTo>
                <a:lnTo>
                  <a:pt x="2095499" y="1216151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19200" y="2286000"/>
            <a:ext cx="2089785" cy="1203960"/>
          </a:xfrm>
          <a:prstGeom prst="rect">
            <a:avLst/>
          </a:prstGeom>
          <a:solidFill>
            <a:srgbClr val="EBD7C3"/>
          </a:solidFill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Thread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for i = 0,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n/2-1</a:t>
            </a:r>
            <a:endParaRPr sz="1800">
              <a:latin typeface="Times New Roman"/>
              <a:cs typeface="Times New Roman"/>
            </a:endParaRPr>
          </a:p>
          <a:p>
            <a:pPr marL="54673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s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s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f(A[i])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2279903"/>
            <a:ext cx="2101850" cy="1216660"/>
          </a:xfrm>
          <a:custGeom>
            <a:avLst/>
            <a:gdLst/>
            <a:ahLst/>
            <a:cxnLst/>
            <a:rect l="l" t="t" r="r" b="b"/>
            <a:pathLst>
              <a:path w="2101850" h="1216660">
                <a:moveTo>
                  <a:pt x="2101595" y="1216151"/>
                </a:moveTo>
                <a:lnTo>
                  <a:pt x="2101595" y="0"/>
                </a:lnTo>
                <a:lnTo>
                  <a:pt x="0" y="0"/>
                </a:lnTo>
                <a:lnTo>
                  <a:pt x="0" y="1216151"/>
                </a:lnTo>
                <a:lnTo>
                  <a:pt x="6095" y="1216151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2089403" y="13715"/>
                </a:lnTo>
                <a:lnTo>
                  <a:pt x="2089403" y="6095"/>
                </a:lnTo>
                <a:lnTo>
                  <a:pt x="2095499" y="13715"/>
                </a:lnTo>
                <a:lnTo>
                  <a:pt x="2095499" y="1216151"/>
                </a:lnTo>
                <a:lnTo>
                  <a:pt x="2101595" y="1216151"/>
                </a:lnTo>
                <a:close/>
              </a:path>
              <a:path w="2101850" h="121666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2101850" h="1216660">
                <a:moveTo>
                  <a:pt x="13715" y="120395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1203959"/>
                </a:lnTo>
                <a:lnTo>
                  <a:pt x="13715" y="1203959"/>
                </a:lnTo>
                <a:close/>
              </a:path>
              <a:path w="2101850" h="1216660">
                <a:moveTo>
                  <a:pt x="2095499" y="1203959"/>
                </a:moveTo>
                <a:lnTo>
                  <a:pt x="6095" y="1203959"/>
                </a:lnTo>
                <a:lnTo>
                  <a:pt x="13715" y="1210055"/>
                </a:lnTo>
                <a:lnTo>
                  <a:pt x="13715" y="1216151"/>
                </a:lnTo>
                <a:lnTo>
                  <a:pt x="2089403" y="1216151"/>
                </a:lnTo>
                <a:lnTo>
                  <a:pt x="2089403" y="1210055"/>
                </a:lnTo>
                <a:lnTo>
                  <a:pt x="2095499" y="1203959"/>
                </a:lnTo>
                <a:close/>
              </a:path>
              <a:path w="2101850" h="1216660">
                <a:moveTo>
                  <a:pt x="13715" y="1216151"/>
                </a:moveTo>
                <a:lnTo>
                  <a:pt x="13715" y="1210055"/>
                </a:lnTo>
                <a:lnTo>
                  <a:pt x="6095" y="1203959"/>
                </a:lnTo>
                <a:lnTo>
                  <a:pt x="6095" y="1216151"/>
                </a:lnTo>
                <a:lnTo>
                  <a:pt x="13715" y="1216151"/>
                </a:lnTo>
                <a:close/>
              </a:path>
              <a:path w="2101850" h="1216660">
                <a:moveTo>
                  <a:pt x="2095499" y="13715"/>
                </a:moveTo>
                <a:lnTo>
                  <a:pt x="2089403" y="6095"/>
                </a:lnTo>
                <a:lnTo>
                  <a:pt x="2089403" y="13715"/>
                </a:lnTo>
                <a:lnTo>
                  <a:pt x="2095499" y="13715"/>
                </a:lnTo>
                <a:close/>
              </a:path>
              <a:path w="2101850" h="1216660">
                <a:moveTo>
                  <a:pt x="2095499" y="1203959"/>
                </a:moveTo>
                <a:lnTo>
                  <a:pt x="2095499" y="13715"/>
                </a:lnTo>
                <a:lnTo>
                  <a:pt x="2089403" y="13715"/>
                </a:lnTo>
                <a:lnTo>
                  <a:pt x="2089403" y="1203959"/>
                </a:lnTo>
                <a:lnTo>
                  <a:pt x="2095499" y="1203959"/>
                </a:lnTo>
                <a:close/>
              </a:path>
              <a:path w="2101850" h="1216660">
                <a:moveTo>
                  <a:pt x="2095499" y="1216151"/>
                </a:moveTo>
                <a:lnTo>
                  <a:pt x="2095499" y="1203959"/>
                </a:lnTo>
                <a:lnTo>
                  <a:pt x="2089403" y="1210055"/>
                </a:lnTo>
                <a:lnTo>
                  <a:pt x="2089403" y="1216151"/>
                </a:lnTo>
                <a:lnTo>
                  <a:pt x="2095499" y="1216151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81600" y="2286000"/>
            <a:ext cx="2089785" cy="1203960"/>
          </a:xfrm>
          <a:prstGeom prst="rect">
            <a:avLst/>
          </a:prstGeom>
          <a:solidFill>
            <a:srgbClr val="EBD7C3"/>
          </a:solidFill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Thread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for i = n/2,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n-1</a:t>
            </a:r>
            <a:endParaRPr sz="1800">
              <a:latin typeface="Times New Roman"/>
              <a:cs typeface="Times New Roman"/>
            </a:endParaRPr>
          </a:p>
          <a:p>
            <a:pPr marL="54673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s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s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f(A[i])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2067" y="1746504"/>
            <a:ext cx="1803400" cy="393700"/>
          </a:xfrm>
          <a:custGeom>
            <a:avLst/>
            <a:gdLst/>
            <a:ahLst/>
            <a:cxnLst/>
            <a:rect l="l" t="t" r="r" b="b"/>
            <a:pathLst>
              <a:path w="1803400" h="393700">
                <a:moveTo>
                  <a:pt x="1802891" y="393191"/>
                </a:moveTo>
                <a:lnTo>
                  <a:pt x="1802891" y="0"/>
                </a:lnTo>
                <a:lnTo>
                  <a:pt x="0" y="0"/>
                </a:lnTo>
                <a:lnTo>
                  <a:pt x="0" y="393191"/>
                </a:lnTo>
                <a:lnTo>
                  <a:pt x="6095" y="393191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1790699" y="13715"/>
                </a:lnTo>
                <a:lnTo>
                  <a:pt x="1790699" y="6095"/>
                </a:lnTo>
                <a:lnTo>
                  <a:pt x="1796795" y="13715"/>
                </a:lnTo>
                <a:lnTo>
                  <a:pt x="1796795" y="393191"/>
                </a:lnTo>
                <a:lnTo>
                  <a:pt x="1802891" y="393191"/>
                </a:lnTo>
                <a:close/>
              </a:path>
              <a:path w="1803400" h="393700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803400" h="393700">
                <a:moveTo>
                  <a:pt x="12191" y="37947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379475"/>
                </a:lnTo>
                <a:lnTo>
                  <a:pt x="12191" y="379475"/>
                </a:lnTo>
                <a:close/>
              </a:path>
              <a:path w="1803400" h="393700">
                <a:moveTo>
                  <a:pt x="1796795" y="379475"/>
                </a:moveTo>
                <a:lnTo>
                  <a:pt x="6095" y="379475"/>
                </a:lnTo>
                <a:lnTo>
                  <a:pt x="12191" y="385571"/>
                </a:lnTo>
                <a:lnTo>
                  <a:pt x="12191" y="393191"/>
                </a:lnTo>
                <a:lnTo>
                  <a:pt x="1790699" y="393191"/>
                </a:lnTo>
                <a:lnTo>
                  <a:pt x="1790699" y="385571"/>
                </a:lnTo>
                <a:lnTo>
                  <a:pt x="1796795" y="379475"/>
                </a:lnTo>
                <a:close/>
              </a:path>
              <a:path w="1803400" h="393700">
                <a:moveTo>
                  <a:pt x="12191" y="393191"/>
                </a:moveTo>
                <a:lnTo>
                  <a:pt x="12191" y="385571"/>
                </a:lnTo>
                <a:lnTo>
                  <a:pt x="6095" y="379475"/>
                </a:lnTo>
                <a:lnTo>
                  <a:pt x="6095" y="393191"/>
                </a:lnTo>
                <a:lnTo>
                  <a:pt x="12191" y="393191"/>
                </a:lnTo>
                <a:close/>
              </a:path>
              <a:path w="1803400" h="393700">
                <a:moveTo>
                  <a:pt x="1796795" y="13715"/>
                </a:moveTo>
                <a:lnTo>
                  <a:pt x="1790699" y="6095"/>
                </a:lnTo>
                <a:lnTo>
                  <a:pt x="1790699" y="13715"/>
                </a:lnTo>
                <a:lnTo>
                  <a:pt x="1796795" y="13715"/>
                </a:lnTo>
                <a:close/>
              </a:path>
              <a:path w="1803400" h="393700">
                <a:moveTo>
                  <a:pt x="1796795" y="379475"/>
                </a:moveTo>
                <a:lnTo>
                  <a:pt x="1796795" y="13715"/>
                </a:lnTo>
                <a:lnTo>
                  <a:pt x="1790699" y="13715"/>
                </a:lnTo>
                <a:lnTo>
                  <a:pt x="1790699" y="379475"/>
                </a:lnTo>
                <a:lnTo>
                  <a:pt x="1796795" y="379475"/>
                </a:lnTo>
                <a:close/>
              </a:path>
              <a:path w="1803400" h="393700">
                <a:moveTo>
                  <a:pt x="1796795" y="393191"/>
                </a:moveTo>
                <a:lnTo>
                  <a:pt x="1796795" y="379475"/>
                </a:lnTo>
                <a:lnTo>
                  <a:pt x="1790699" y="385571"/>
                </a:lnTo>
                <a:lnTo>
                  <a:pt x="1790699" y="393191"/>
                </a:lnTo>
                <a:lnTo>
                  <a:pt x="1796795" y="393191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8164" y="1752600"/>
            <a:ext cx="1790700" cy="379730"/>
          </a:xfrm>
          <a:prstGeom prst="rect">
            <a:avLst/>
          </a:prstGeom>
          <a:solidFill>
            <a:srgbClr val="EBD7C3"/>
          </a:solidFill>
        </p:spPr>
        <p:txBody>
          <a:bodyPr wrap="square" lIns="0" tIns="3810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00"/>
              </a:spcBef>
            </a:pPr>
            <a:r>
              <a:rPr dirty="0" sz="1800" spc="-5">
                <a:latin typeface="Times New Roman"/>
                <a:cs typeface="Times New Roman"/>
              </a:rPr>
              <a:t>static </a:t>
            </a:r>
            <a:r>
              <a:rPr dirty="0" sz="1800">
                <a:latin typeface="Times New Roman"/>
                <a:cs typeface="Times New Roman"/>
              </a:rPr>
              <a:t>int </a:t>
            </a:r>
            <a:r>
              <a:rPr dirty="0" sz="1800" spc="-5">
                <a:latin typeface="Times New Roman"/>
                <a:cs typeface="Times New Roman"/>
              </a:rPr>
              <a:t>s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0007" y="3846574"/>
            <a:ext cx="7788275" cy="2117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265" indent="-202565">
              <a:lnSpc>
                <a:spcPct val="100000"/>
              </a:lnSpc>
              <a:buChar char="•"/>
              <a:tabLst>
                <a:tab pos="215900" algn="l"/>
              </a:tabLst>
            </a:pPr>
            <a:r>
              <a:rPr dirty="0" sz="2400" spc="-5">
                <a:latin typeface="Arial"/>
                <a:cs typeface="Arial"/>
              </a:rPr>
              <a:t>Problem is a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race condition </a:t>
            </a:r>
            <a:r>
              <a:rPr dirty="0" sz="2400" spc="-5">
                <a:latin typeface="Arial"/>
                <a:cs typeface="Arial"/>
              </a:rPr>
              <a:t>on variable </a:t>
            </a:r>
            <a:r>
              <a:rPr dirty="0" sz="2400" spc="-5" b="1" i="1">
                <a:latin typeface="Arial"/>
                <a:cs typeface="Arial"/>
              </a:rPr>
              <a:t>s </a:t>
            </a:r>
            <a:r>
              <a:rPr dirty="0" sz="2400" spc="-5">
                <a:latin typeface="Arial"/>
                <a:cs typeface="Arial"/>
              </a:rPr>
              <a:t>in the</a:t>
            </a:r>
            <a:r>
              <a:rPr dirty="0" sz="2400" spc="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430"/>
              </a:spcBef>
              <a:buChar char="•"/>
              <a:tabLst>
                <a:tab pos="215900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race condition or data race occurs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when:</a:t>
            </a:r>
            <a:endParaRPr sz="2400">
              <a:latin typeface="Arial"/>
              <a:cs typeface="Arial"/>
            </a:endParaRPr>
          </a:p>
          <a:p>
            <a:pPr lvl="1" marL="698500" marR="34290" indent="-190500">
              <a:lnSpc>
                <a:spcPct val="100000"/>
              </a:lnSpc>
              <a:spcBef>
                <a:spcPts val="360"/>
              </a:spcBef>
              <a:buChar char="-"/>
              <a:tabLst>
                <a:tab pos="698500" algn="l"/>
              </a:tabLst>
            </a:pPr>
            <a:r>
              <a:rPr dirty="0" sz="2000">
                <a:latin typeface="Arial"/>
                <a:cs typeface="Arial"/>
              </a:rPr>
              <a:t>two processors (or two threads) access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same </a:t>
            </a:r>
            <a:r>
              <a:rPr dirty="0" sz="2000" spc="-5">
                <a:latin typeface="Arial"/>
                <a:cs typeface="Arial"/>
              </a:rPr>
              <a:t>variable,</a:t>
            </a:r>
            <a:r>
              <a:rPr dirty="0" sz="2000" spc="-2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 </a:t>
            </a:r>
            <a:r>
              <a:rPr dirty="0" sz="2000">
                <a:latin typeface="Arial"/>
                <a:cs typeface="Arial"/>
              </a:rPr>
              <a:t>at least one does a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write.</a:t>
            </a:r>
            <a:endParaRPr sz="2000">
              <a:latin typeface="Arial"/>
              <a:cs typeface="Arial"/>
            </a:endParaRPr>
          </a:p>
          <a:p>
            <a:pPr lvl="1" marL="698500" marR="87630" indent="-190500">
              <a:lnSpc>
                <a:spcPct val="100000"/>
              </a:lnSpc>
              <a:spcBef>
                <a:spcPts val="359"/>
              </a:spcBef>
              <a:buChar char="-"/>
              <a:tabLst>
                <a:tab pos="698500" algn="l"/>
              </a:tabLst>
            </a:pPr>
            <a:r>
              <a:rPr dirty="0" sz="2000">
                <a:latin typeface="Arial"/>
                <a:cs typeface="Arial"/>
              </a:rPr>
              <a:t>The accesses are concurrent (not synchronized) so </a:t>
            </a:r>
            <a:r>
              <a:rPr dirty="0" sz="2000" spc="-5">
                <a:latin typeface="Arial"/>
                <a:cs typeface="Arial"/>
              </a:rPr>
              <a:t>they</a:t>
            </a:r>
            <a:r>
              <a:rPr dirty="0" sz="2000" spc="-2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could  </a:t>
            </a:r>
            <a:r>
              <a:rPr dirty="0" sz="2000">
                <a:latin typeface="Arial"/>
                <a:cs typeface="Arial"/>
              </a:rPr>
              <a:t>happen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simultaneously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708660">
              <a:lnSpc>
                <a:spcPct val="100000"/>
              </a:lnSpc>
            </a:pPr>
            <a:r>
              <a:rPr dirty="0" spc="-5"/>
              <a:t>Pthreads</a:t>
            </a:r>
            <a:r>
              <a:rPr dirty="0" spc="-75"/>
              <a:t> </a:t>
            </a:r>
            <a:r>
              <a:rPr dirty="0"/>
              <a:t>Synchronization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45994"/>
            <a:ext cx="7553325" cy="4377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Create/exit/join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provide some form 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synchronization,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at a very coarse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level,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requires thread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creation/destruction.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Need </a:t>
            </a:r>
            <a:r>
              <a:rPr dirty="0" sz="2800">
                <a:latin typeface="Arial"/>
                <a:cs typeface="Arial"/>
              </a:rPr>
              <a:t>for finer-grain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synchronization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mutex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locks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condition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latin typeface="Arial"/>
                <a:cs typeface="Arial"/>
              </a:rPr>
              <a:t>–</a:t>
            </a:r>
            <a:r>
              <a:rPr dirty="0" sz="2400" spc="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PTHREADS provides a variety of synchronization  facilities for threads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cooperate in accessing shared  </a:t>
            </a:r>
            <a:r>
              <a:rPr dirty="0" sz="2400" spc="-5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943" rIns="0" bIns="0" rtlCol="0" vert="horz">
            <a:spAutoFit/>
          </a:bodyPr>
          <a:lstStyle/>
          <a:p>
            <a:pPr marL="2374900">
              <a:lnSpc>
                <a:spcPct val="100000"/>
              </a:lnSpc>
            </a:pPr>
            <a:r>
              <a:rPr dirty="0" spc="-5"/>
              <a:t>Semaphore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636267"/>
            <a:ext cx="6945630" cy="4462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Semaphore?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wait operation: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post operation: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It is </a:t>
            </a:r>
            <a:r>
              <a:rPr dirty="0" sz="2800">
                <a:latin typeface="Arial"/>
                <a:cs typeface="Arial"/>
              </a:rPr>
              <a:t>not as efficient as </a:t>
            </a:r>
            <a:r>
              <a:rPr dirty="0" sz="2800" spc="-5">
                <a:latin typeface="Arial"/>
                <a:cs typeface="Arial"/>
              </a:rPr>
              <a:t>a mutex </a:t>
            </a:r>
            <a:r>
              <a:rPr dirty="0" sz="2800">
                <a:latin typeface="Arial"/>
                <a:cs typeface="Arial"/>
              </a:rPr>
              <a:t>lock. </a:t>
            </a:r>
            <a:r>
              <a:rPr dirty="0" sz="2800" spc="-5">
                <a:latin typeface="Arial"/>
                <a:cs typeface="Arial"/>
              </a:rPr>
              <a:t>They  </a:t>
            </a:r>
            <a:r>
              <a:rPr dirty="0" sz="2800">
                <a:latin typeface="Arial"/>
                <a:cs typeface="Arial"/>
              </a:rPr>
              <a:t>need not </a:t>
            </a:r>
            <a:r>
              <a:rPr dirty="0" sz="2800" spc="-5">
                <a:latin typeface="Arial"/>
                <a:cs typeface="Arial"/>
              </a:rPr>
              <a:t>be </a:t>
            </a:r>
            <a:r>
              <a:rPr dirty="0" sz="2800">
                <a:latin typeface="Arial"/>
                <a:cs typeface="Arial"/>
              </a:rPr>
              <a:t>acquired and released by </a:t>
            </a:r>
            <a:r>
              <a:rPr dirty="0" sz="2800" spc="-5">
                <a:latin typeface="Arial"/>
                <a:cs typeface="Arial"/>
              </a:rPr>
              <a:t>the  </a:t>
            </a:r>
            <a:r>
              <a:rPr dirty="0" sz="2800" spc="-5">
                <a:latin typeface="Arial"/>
                <a:cs typeface="Arial"/>
              </a:rPr>
              <a:t>same </a:t>
            </a:r>
            <a:r>
              <a:rPr dirty="0" sz="2800">
                <a:latin typeface="Arial"/>
                <a:cs typeface="Arial"/>
              </a:rPr>
              <a:t>thread, so they </a:t>
            </a:r>
            <a:r>
              <a:rPr dirty="0" sz="2800" spc="-5">
                <a:latin typeface="Arial"/>
                <a:cs typeface="Arial"/>
              </a:rPr>
              <a:t>may be </a:t>
            </a:r>
            <a:r>
              <a:rPr dirty="0" sz="2800">
                <a:latin typeface="Arial"/>
                <a:cs typeface="Arial"/>
              </a:rPr>
              <a:t>used </a:t>
            </a:r>
            <a:r>
              <a:rPr dirty="0" sz="2800" spc="-5">
                <a:latin typeface="Arial"/>
                <a:cs typeface="Arial"/>
              </a:rPr>
              <a:t>in  </a:t>
            </a:r>
            <a:r>
              <a:rPr dirty="0" sz="2800">
                <a:latin typeface="Arial"/>
                <a:cs typeface="Arial"/>
              </a:rPr>
              <a:t>asynchronous event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notification</a:t>
            </a:r>
            <a:endParaRPr sz="2800">
              <a:latin typeface="Arial"/>
              <a:cs typeface="Arial"/>
            </a:endParaRPr>
          </a:p>
          <a:p>
            <a:pPr marL="355600" marR="42227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header </a:t>
            </a:r>
            <a:r>
              <a:rPr dirty="0" sz="2800" spc="-5">
                <a:latin typeface="Arial"/>
                <a:cs typeface="Arial"/>
              </a:rPr>
              <a:t>file </a:t>
            </a:r>
            <a:r>
              <a:rPr dirty="0" sz="2800" i="1">
                <a:latin typeface="Arial"/>
                <a:cs typeface="Arial"/>
              </a:rPr>
              <a:t>semaphore.h </a:t>
            </a:r>
            <a:r>
              <a:rPr dirty="0" sz="2800">
                <a:latin typeface="Arial"/>
                <a:cs typeface="Arial"/>
              </a:rPr>
              <a:t>contains  definitions and operation prototypes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for  </a:t>
            </a:r>
            <a:r>
              <a:rPr dirty="0" sz="2800">
                <a:latin typeface="Arial"/>
                <a:cs typeface="Arial"/>
              </a:rPr>
              <a:t>semaphores.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487805">
              <a:lnSpc>
                <a:spcPct val="100000"/>
              </a:lnSpc>
            </a:pPr>
            <a:r>
              <a:rPr dirty="0" spc="-5"/>
              <a:t>Semaphore (1 of</a:t>
            </a:r>
            <a:r>
              <a:rPr dirty="0" spc="-50"/>
              <a:t> </a:t>
            </a:r>
            <a:r>
              <a:rPr dirty="0" spc="-5"/>
              <a:t>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88667"/>
            <a:ext cx="6224905" cy="1827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marR="5080">
              <a:lnSpc>
                <a:spcPct val="100000"/>
              </a:lnSpc>
            </a:pPr>
            <a:r>
              <a:rPr dirty="0" sz="2800" i="1">
                <a:latin typeface="Arial"/>
                <a:cs typeface="Arial"/>
              </a:rPr>
              <a:t>int sem_init(sem_t </a:t>
            </a:r>
            <a:r>
              <a:rPr dirty="0" sz="2800" spc="-5" i="1">
                <a:latin typeface="Arial"/>
                <a:cs typeface="Arial"/>
              </a:rPr>
              <a:t>*sem, </a:t>
            </a:r>
            <a:r>
              <a:rPr dirty="0" sz="2800" i="1">
                <a:latin typeface="Arial"/>
                <a:cs typeface="Arial"/>
              </a:rPr>
              <a:t>int</a:t>
            </a:r>
            <a:r>
              <a:rPr dirty="0" sz="2800" spc="-7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pshared,  </a:t>
            </a:r>
            <a:r>
              <a:rPr dirty="0" sz="2800" i="1">
                <a:latin typeface="Arial"/>
                <a:cs typeface="Arial"/>
              </a:rPr>
              <a:t>unsigned</a:t>
            </a:r>
            <a:r>
              <a:rPr dirty="0" sz="2800" spc="-7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value);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Initialize the semaphore descriptor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487805">
              <a:lnSpc>
                <a:spcPct val="100000"/>
              </a:lnSpc>
            </a:pPr>
            <a:r>
              <a:rPr dirty="0" spc="-5"/>
              <a:t>Semaphore (2 of</a:t>
            </a:r>
            <a:r>
              <a:rPr dirty="0" spc="-50"/>
              <a:t> </a:t>
            </a:r>
            <a:r>
              <a:rPr dirty="0" spc="-5"/>
              <a:t>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88667"/>
            <a:ext cx="4562475" cy="140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>
              <a:lnSpc>
                <a:spcPct val="100000"/>
              </a:lnSpc>
            </a:pPr>
            <a:r>
              <a:rPr dirty="0" sz="2800" i="1">
                <a:latin typeface="Arial"/>
                <a:cs typeface="Arial"/>
              </a:rPr>
              <a:t>int </a:t>
            </a:r>
            <a:r>
              <a:rPr dirty="0" sz="2800" spc="-5" i="1">
                <a:latin typeface="Arial"/>
                <a:cs typeface="Arial"/>
              </a:rPr>
              <a:t>sem_wait(sem_t *sem);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Lock 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semaphore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487805">
              <a:lnSpc>
                <a:spcPct val="100000"/>
              </a:lnSpc>
            </a:pPr>
            <a:r>
              <a:rPr dirty="0" spc="-5"/>
              <a:t>Semaphore (3 of</a:t>
            </a:r>
            <a:r>
              <a:rPr dirty="0" spc="-50"/>
              <a:t> </a:t>
            </a:r>
            <a:r>
              <a:rPr dirty="0" spc="-5"/>
              <a:t>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88667"/>
            <a:ext cx="4258945" cy="140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i="1">
                <a:latin typeface="Arial"/>
                <a:cs typeface="Arial"/>
              </a:rPr>
              <a:t>int sem_post(sem_t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spc="-5" i="1">
                <a:latin typeface="Arial"/>
                <a:cs typeface="Arial"/>
              </a:rPr>
              <a:t>*sem);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unlock a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semaphore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9643" rIns="0" bIns="0" rtlCol="0" vert="horz">
            <a:spAutoFit/>
          </a:bodyPr>
          <a:lstStyle/>
          <a:p>
            <a:pPr marL="1539240">
              <a:lnSpc>
                <a:spcPct val="100000"/>
              </a:lnSpc>
            </a:pPr>
            <a:r>
              <a:rPr dirty="0"/>
              <a:t>Use </a:t>
            </a:r>
            <a:r>
              <a:rPr dirty="0" spc="-5"/>
              <a:t>of</a:t>
            </a:r>
            <a:r>
              <a:rPr dirty="0" spc="-65"/>
              <a:t> </a:t>
            </a:r>
            <a:r>
              <a:rPr dirty="0" spc="-5"/>
              <a:t>Semaphores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237995"/>
            <a:ext cx="5110480" cy="539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i="1">
                <a:latin typeface="Arial"/>
                <a:cs typeface="Arial"/>
              </a:rPr>
              <a:t>#include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&lt;pthread.h&gt;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spc="-5" i="1">
                <a:latin typeface="Arial"/>
                <a:cs typeface="Arial"/>
              </a:rPr>
              <a:t>#include</a:t>
            </a:r>
            <a:r>
              <a:rPr dirty="0" sz="1400" spc="-8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&lt;semaphore.h&gt;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spc="-5" i="1">
                <a:latin typeface="Arial"/>
                <a:cs typeface="Arial"/>
              </a:rPr>
              <a:t>#define SHARED</a:t>
            </a:r>
            <a:r>
              <a:rPr dirty="0" sz="1400" spc="-9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spc="-5" i="1">
                <a:latin typeface="Arial"/>
                <a:cs typeface="Arial"/>
              </a:rPr>
              <a:t>#include</a:t>
            </a:r>
            <a:r>
              <a:rPr dirty="0" sz="1400" spc="-10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&lt;stdio.h&gt;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3236595">
              <a:lnSpc>
                <a:spcPct val="110000"/>
              </a:lnSpc>
            </a:pPr>
            <a:r>
              <a:rPr dirty="0" sz="1400" i="1">
                <a:latin typeface="Arial"/>
                <a:cs typeface="Arial"/>
              </a:rPr>
              <a:t>void </a:t>
            </a:r>
            <a:r>
              <a:rPr dirty="0" sz="1400" spc="-5" i="1">
                <a:latin typeface="Arial"/>
                <a:cs typeface="Arial"/>
              </a:rPr>
              <a:t>*Producer(void </a:t>
            </a:r>
            <a:r>
              <a:rPr dirty="0" sz="1400" i="1">
                <a:latin typeface="Arial"/>
                <a:cs typeface="Arial"/>
              </a:rPr>
              <a:t>*);  </a:t>
            </a:r>
            <a:r>
              <a:rPr dirty="0" sz="1400" spc="-5" i="1">
                <a:latin typeface="Arial"/>
                <a:cs typeface="Arial"/>
              </a:rPr>
              <a:t>Void *Consumer(void</a:t>
            </a:r>
            <a:r>
              <a:rPr dirty="0" sz="1400" spc="-9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*)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1950720">
              <a:lnSpc>
                <a:spcPct val="110000"/>
              </a:lnSpc>
            </a:pPr>
            <a:r>
              <a:rPr dirty="0" sz="1400" spc="-5" i="1">
                <a:latin typeface="Arial"/>
                <a:cs typeface="Arial"/>
              </a:rPr>
              <a:t>sem_t </a:t>
            </a:r>
            <a:r>
              <a:rPr dirty="0" sz="1400" i="1">
                <a:latin typeface="Arial"/>
                <a:cs typeface="Arial"/>
              </a:rPr>
              <a:t>empty, full; /* </a:t>
            </a:r>
            <a:r>
              <a:rPr dirty="0" sz="1400" spc="-5" i="1">
                <a:latin typeface="Arial"/>
                <a:cs typeface="Arial"/>
              </a:rPr>
              <a:t>global</a:t>
            </a:r>
            <a:r>
              <a:rPr dirty="0" sz="1400" spc="-12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semaphore*/  </a:t>
            </a:r>
            <a:r>
              <a:rPr dirty="0" sz="1400" spc="-5" i="1">
                <a:latin typeface="Arial"/>
                <a:cs typeface="Arial"/>
              </a:rPr>
              <a:t>int data; </a:t>
            </a:r>
            <a:r>
              <a:rPr dirty="0" sz="1400" i="1">
                <a:latin typeface="Arial"/>
                <a:cs typeface="Arial"/>
              </a:rPr>
              <a:t>/* shared buffer</a:t>
            </a:r>
            <a:r>
              <a:rPr dirty="0" sz="1400" spc="-17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spc="-5" i="1">
                <a:latin typeface="Arial"/>
                <a:cs typeface="Arial"/>
              </a:rPr>
              <a:t>int</a:t>
            </a:r>
            <a:r>
              <a:rPr dirty="0" sz="1400" spc="-10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numIters;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i="1">
                <a:latin typeface="Arial"/>
                <a:cs typeface="Arial"/>
              </a:rPr>
              <a:t>int main(int </a:t>
            </a:r>
            <a:r>
              <a:rPr dirty="0" sz="1400" i="1">
                <a:latin typeface="Arial"/>
                <a:cs typeface="Arial"/>
              </a:rPr>
              <a:t>argc, char *argv[])</a:t>
            </a:r>
            <a:r>
              <a:rPr dirty="0" sz="1400" spc="-18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65"/>
              </a:spcBef>
            </a:pPr>
            <a:r>
              <a:rPr dirty="0" sz="1400" spc="-5" i="1">
                <a:latin typeface="Arial"/>
                <a:cs typeface="Arial"/>
              </a:rPr>
              <a:t>pthread_t </a:t>
            </a:r>
            <a:r>
              <a:rPr dirty="0" sz="1400" i="1">
                <a:latin typeface="Arial"/>
                <a:cs typeface="Arial"/>
              </a:rPr>
              <a:t>pid,cid; /* thread </a:t>
            </a:r>
            <a:r>
              <a:rPr dirty="0" sz="1400" spc="-5" i="1">
                <a:latin typeface="Arial"/>
                <a:cs typeface="Arial"/>
              </a:rPr>
              <a:t>and </a:t>
            </a:r>
            <a:r>
              <a:rPr dirty="0" sz="1400" i="1">
                <a:latin typeface="Arial"/>
                <a:cs typeface="Arial"/>
              </a:rPr>
              <a:t>attributes</a:t>
            </a:r>
            <a:r>
              <a:rPr dirty="0" sz="1400" spc="-23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600">
              <a:latin typeface="Times New Roman"/>
              <a:cs typeface="Times New Roman"/>
            </a:endParaRPr>
          </a:p>
          <a:p>
            <a:pPr marL="354965" marR="5080">
              <a:lnSpc>
                <a:spcPct val="110000"/>
              </a:lnSpc>
            </a:pPr>
            <a:r>
              <a:rPr dirty="0" sz="1400" spc="-5" i="1">
                <a:latin typeface="Arial"/>
                <a:cs typeface="Arial"/>
              </a:rPr>
              <a:t>sem_init(&amp;empty, SHARED, 1); </a:t>
            </a:r>
            <a:r>
              <a:rPr dirty="0" sz="1400" i="1">
                <a:latin typeface="Arial"/>
                <a:cs typeface="Arial"/>
              </a:rPr>
              <a:t>/* sem empty=1 </a:t>
            </a:r>
            <a:r>
              <a:rPr dirty="0" sz="1400" spc="-5" i="1">
                <a:latin typeface="Arial"/>
                <a:cs typeface="Arial"/>
              </a:rPr>
              <a:t>and </a:t>
            </a:r>
            <a:r>
              <a:rPr dirty="0" sz="1400" i="1">
                <a:latin typeface="Arial"/>
                <a:cs typeface="Arial"/>
              </a:rPr>
              <a:t>full=0</a:t>
            </a:r>
            <a:r>
              <a:rPr dirty="0" sz="1400" spc="-16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*/  </a:t>
            </a:r>
            <a:r>
              <a:rPr dirty="0" sz="1400" spc="-5" i="1">
                <a:latin typeface="Arial"/>
                <a:cs typeface="Arial"/>
              </a:rPr>
              <a:t>sem_init(&amp;full, SHARED,</a:t>
            </a:r>
            <a:r>
              <a:rPr dirty="0" sz="1400" spc="-5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0);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600">
              <a:latin typeface="Times New Roman"/>
              <a:cs typeface="Times New Roman"/>
            </a:endParaRPr>
          </a:p>
          <a:p>
            <a:pPr marL="354965" marR="1164590">
              <a:lnSpc>
                <a:spcPct val="110000"/>
              </a:lnSpc>
            </a:pPr>
            <a:r>
              <a:rPr dirty="0" sz="1400" spc="-5" i="1">
                <a:latin typeface="Arial"/>
                <a:cs typeface="Arial"/>
              </a:rPr>
              <a:t>numIters=atoi(argv[1]);  pthread_create(&amp;pid,NULL,Producer,NULL);  pthread_create(&amp;cid,NULL,Consumer,NULL);  pthread_join(pid, NULL);  pthread_join(cid,NULL);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baseline="33730" sz="2100" spc="7" i="1">
                <a:solidFill>
                  <a:srgbClr val="000000"/>
                </a:solidFill>
                <a:latin typeface="Arial"/>
                <a:cs typeface="Arial"/>
              </a:rPr>
              <a:t>}</a:t>
            </a:r>
            <a:r>
              <a:rPr dirty="0" sz="1400" spc="5"/>
              <a:t>Z. </a:t>
            </a:r>
            <a:r>
              <a:rPr dirty="0" sz="1400" spc="-5"/>
              <a:t>Lan</a:t>
            </a:r>
            <a:r>
              <a:rPr dirty="0" sz="1400" spc="-110"/>
              <a:t> </a:t>
            </a:r>
            <a:r>
              <a:rPr dirty="0" sz="1400"/>
              <a:t>(IIT)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29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335" y="660907"/>
            <a:ext cx="8917305" cy="6032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50"/>
              </a:lnSpc>
            </a:pPr>
            <a:r>
              <a:rPr dirty="0" sz="4000" spc="-10"/>
              <a:t>Programming Model </a:t>
            </a:r>
            <a:r>
              <a:rPr dirty="0" sz="4000" spc="-5"/>
              <a:t>1: </a:t>
            </a:r>
            <a:r>
              <a:rPr dirty="0" sz="4000" spc="-10"/>
              <a:t>Shared</a:t>
            </a:r>
            <a:r>
              <a:rPr dirty="0" sz="4000" spc="125"/>
              <a:t> </a:t>
            </a:r>
            <a:r>
              <a:rPr dirty="0" sz="4000" spc="-10"/>
              <a:t>Memory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0739" y="1263903"/>
            <a:ext cx="8054975" cy="297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ts val="283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Program is a collection of threads of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Can be created </a:t>
            </a:r>
            <a:r>
              <a:rPr dirty="0" sz="1800" spc="-10">
                <a:latin typeface="Arial"/>
                <a:cs typeface="Arial"/>
              </a:rPr>
              <a:t>dynamically, </a:t>
            </a:r>
            <a:r>
              <a:rPr dirty="0" sz="1800" spc="-5">
                <a:latin typeface="Arial"/>
                <a:cs typeface="Arial"/>
              </a:rPr>
              <a:t>mid-execution, in some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languages</a:t>
            </a:r>
            <a:endParaRPr sz="1800">
              <a:latin typeface="Arial"/>
              <a:cs typeface="Arial"/>
            </a:endParaRPr>
          </a:p>
          <a:p>
            <a:pPr marL="355600" marR="61341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Each thread has a set of private variables, e.g., local  stack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355600" marR="74993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Also a set of shared variables, e.g., static variables,  shared common blocks, or global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heap.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Threads communicate implicitly by </a:t>
            </a:r>
            <a:r>
              <a:rPr dirty="0" sz="1800" spc="-10">
                <a:latin typeface="Arial"/>
                <a:cs typeface="Arial"/>
              </a:rPr>
              <a:t>writing </a:t>
            </a:r>
            <a:r>
              <a:rPr dirty="0" sz="1800" spc="-5">
                <a:latin typeface="Arial"/>
                <a:cs typeface="Arial"/>
              </a:rPr>
              <a:t>and reading shared</a:t>
            </a:r>
            <a:r>
              <a:rPr dirty="0" sz="1800" spc="1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variables.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Threads coordinate by synchronizing on shared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68311" y="6222491"/>
            <a:ext cx="530860" cy="327660"/>
          </a:xfrm>
          <a:custGeom>
            <a:avLst/>
            <a:gdLst/>
            <a:ahLst/>
            <a:cxnLst/>
            <a:rect l="l" t="t" r="r" b="b"/>
            <a:pathLst>
              <a:path w="530859" h="327659">
                <a:moveTo>
                  <a:pt x="530351" y="164591"/>
                </a:moveTo>
                <a:lnTo>
                  <a:pt x="523117" y="126095"/>
                </a:lnTo>
                <a:lnTo>
                  <a:pt x="502531" y="90917"/>
                </a:lnTo>
                <a:lnTo>
                  <a:pt x="474381" y="63248"/>
                </a:lnTo>
                <a:lnTo>
                  <a:pt x="438187" y="39705"/>
                </a:lnTo>
                <a:lnTo>
                  <a:pt x="400845" y="23045"/>
                </a:lnTo>
                <a:lnTo>
                  <a:pt x="359036" y="10558"/>
                </a:lnTo>
                <a:lnTo>
                  <a:pt x="320243" y="3535"/>
                </a:lnTo>
                <a:lnTo>
                  <a:pt x="279245" y="226"/>
                </a:lnTo>
                <a:lnTo>
                  <a:pt x="265175" y="0"/>
                </a:lnTo>
                <a:lnTo>
                  <a:pt x="258118" y="56"/>
                </a:lnTo>
                <a:lnTo>
                  <a:pt x="216802" y="2718"/>
                </a:lnTo>
                <a:lnTo>
                  <a:pt x="177607" y="9142"/>
                </a:lnTo>
                <a:lnTo>
                  <a:pt x="135224" y="20994"/>
                </a:lnTo>
                <a:lnTo>
                  <a:pt x="97195" y="37087"/>
                </a:lnTo>
                <a:lnTo>
                  <a:pt x="64310" y="56948"/>
                </a:lnTo>
                <a:lnTo>
                  <a:pt x="34039" y="83652"/>
                </a:lnTo>
                <a:lnTo>
                  <a:pt x="10714" y="117955"/>
                </a:lnTo>
                <a:lnTo>
                  <a:pt x="368" y="155801"/>
                </a:lnTo>
                <a:lnTo>
                  <a:pt x="0" y="164591"/>
                </a:lnTo>
                <a:lnTo>
                  <a:pt x="92" y="168929"/>
                </a:lnTo>
                <a:lnTo>
                  <a:pt x="8893" y="206554"/>
                </a:lnTo>
                <a:lnTo>
                  <a:pt x="30859" y="240910"/>
                </a:lnTo>
                <a:lnTo>
                  <a:pt x="60079" y="267868"/>
                </a:lnTo>
                <a:lnTo>
                  <a:pt x="97195" y="290697"/>
                </a:lnTo>
                <a:lnTo>
                  <a:pt x="135224" y="306716"/>
                </a:lnTo>
                <a:lnTo>
                  <a:pt x="177607" y="318531"/>
                </a:lnTo>
                <a:lnTo>
                  <a:pt x="216802" y="324943"/>
                </a:lnTo>
                <a:lnTo>
                  <a:pt x="258118" y="327603"/>
                </a:lnTo>
                <a:lnTo>
                  <a:pt x="265175" y="327659"/>
                </a:lnTo>
                <a:lnTo>
                  <a:pt x="272233" y="327603"/>
                </a:lnTo>
                <a:lnTo>
                  <a:pt x="313549" y="324943"/>
                </a:lnTo>
                <a:lnTo>
                  <a:pt x="352744" y="318531"/>
                </a:lnTo>
                <a:lnTo>
                  <a:pt x="395127" y="306716"/>
                </a:lnTo>
                <a:lnTo>
                  <a:pt x="433156" y="290697"/>
                </a:lnTo>
                <a:lnTo>
                  <a:pt x="466041" y="270962"/>
                </a:lnTo>
                <a:lnTo>
                  <a:pt x="496312" y="244481"/>
                </a:lnTo>
                <a:lnTo>
                  <a:pt x="519637" y="210552"/>
                </a:lnTo>
                <a:lnTo>
                  <a:pt x="529983" y="173239"/>
                </a:lnTo>
                <a:lnTo>
                  <a:pt x="530351" y="16459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62216" y="6216395"/>
            <a:ext cx="542925" cy="341630"/>
          </a:xfrm>
          <a:custGeom>
            <a:avLst/>
            <a:gdLst/>
            <a:ahLst/>
            <a:cxnLst/>
            <a:rect l="l" t="t" r="r" b="b"/>
            <a:pathLst>
              <a:path w="542925" h="341629">
                <a:moveTo>
                  <a:pt x="542543" y="178307"/>
                </a:moveTo>
                <a:lnTo>
                  <a:pt x="542543" y="161543"/>
                </a:lnTo>
                <a:lnTo>
                  <a:pt x="539495" y="143255"/>
                </a:lnTo>
                <a:lnTo>
                  <a:pt x="521207" y="102107"/>
                </a:lnTo>
                <a:lnTo>
                  <a:pt x="495299" y="73151"/>
                </a:lnTo>
                <a:lnTo>
                  <a:pt x="461771" y="48767"/>
                </a:lnTo>
                <a:lnTo>
                  <a:pt x="422147" y="27431"/>
                </a:lnTo>
                <a:lnTo>
                  <a:pt x="376427" y="12191"/>
                </a:lnTo>
                <a:lnTo>
                  <a:pt x="324611" y="3047"/>
                </a:lnTo>
                <a:lnTo>
                  <a:pt x="298703" y="0"/>
                </a:lnTo>
                <a:lnTo>
                  <a:pt x="243839" y="0"/>
                </a:lnTo>
                <a:lnTo>
                  <a:pt x="190499" y="7619"/>
                </a:lnTo>
                <a:lnTo>
                  <a:pt x="120395" y="27431"/>
                </a:lnTo>
                <a:lnTo>
                  <a:pt x="80771" y="48767"/>
                </a:lnTo>
                <a:lnTo>
                  <a:pt x="47243" y="73151"/>
                </a:lnTo>
                <a:lnTo>
                  <a:pt x="21335" y="102107"/>
                </a:lnTo>
                <a:lnTo>
                  <a:pt x="16763" y="111251"/>
                </a:lnTo>
                <a:lnTo>
                  <a:pt x="12191" y="118871"/>
                </a:lnTo>
                <a:lnTo>
                  <a:pt x="9143" y="126491"/>
                </a:lnTo>
                <a:lnTo>
                  <a:pt x="6095" y="135635"/>
                </a:lnTo>
                <a:lnTo>
                  <a:pt x="3047" y="143255"/>
                </a:lnTo>
                <a:lnTo>
                  <a:pt x="0" y="161543"/>
                </a:lnTo>
                <a:lnTo>
                  <a:pt x="0" y="179831"/>
                </a:lnTo>
                <a:lnTo>
                  <a:pt x="1523" y="187451"/>
                </a:lnTo>
                <a:lnTo>
                  <a:pt x="3047" y="196595"/>
                </a:lnTo>
                <a:lnTo>
                  <a:pt x="6095" y="205739"/>
                </a:lnTo>
                <a:lnTo>
                  <a:pt x="9143" y="213359"/>
                </a:lnTo>
                <a:lnTo>
                  <a:pt x="12191" y="222503"/>
                </a:lnTo>
                <a:lnTo>
                  <a:pt x="12191" y="161543"/>
                </a:lnTo>
                <a:lnTo>
                  <a:pt x="15239" y="146303"/>
                </a:lnTo>
                <a:lnTo>
                  <a:pt x="18287" y="138683"/>
                </a:lnTo>
                <a:lnTo>
                  <a:pt x="19811" y="131063"/>
                </a:lnTo>
                <a:lnTo>
                  <a:pt x="24383" y="123443"/>
                </a:lnTo>
                <a:lnTo>
                  <a:pt x="27431" y="117347"/>
                </a:lnTo>
                <a:lnTo>
                  <a:pt x="32003" y="109727"/>
                </a:lnTo>
                <a:lnTo>
                  <a:pt x="70103" y="70103"/>
                </a:lnTo>
                <a:lnTo>
                  <a:pt x="105155" y="48767"/>
                </a:lnTo>
                <a:lnTo>
                  <a:pt x="146303" y="32003"/>
                </a:lnTo>
                <a:lnTo>
                  <a:pt x="193547" y="19811"/>
                </a:lnTo>
                <a:lnTo>
                  <a:pt x="245363" y="12191"/>
                </a:lnTo>
                <a:lnTo>
                  <a:pt x="271271" y="12191"/>
                </a:lnTo>
                <a:lnTo>
                  <a:pt x="324611" y="15239"/>
                </a:lnTo>
                <a:lnTo>
                  <a:pt x="373379" y="24383"/>
                </a:lnTo>
                <a:lnTo>
                  <a:pt x="417575" y="39623"/>
                </a:lnTo>
                <a:lnTo>
                  <a:pt x="455675" y="59435"/>
                </a:lnTo>
                <a:lnTo>
                  <a:pt x="487679" y="83819"/>
                </a:lnTo>
                <a:lnTo>
                  <a:pt x="515111" y="117347"/>
                </a:lnTo>
                <a:lnTo>
                  <a:pt x="518159" y="124967"/>
                </a:lnTo>
                <a:lnTo>
                  <a:pt x="522731" y="131063"/>
                </a:lnTo>
                <a:lnTo>
                  <a:pt x="524255" y="138683"/>
                </a:lnTo>
                <a:lnTo>
                  <a:pt x="527303" y="146303"/>
                </a:lnTo>
                <a:lnTo>
                  <a:pt x="528827" y="153923"/>
                </a:lnTo>
                <a:lnTo>
                  <a:pt x="530351" y="163067"/>
                </a:lnTo>
                <a:lnTo>
                  <a:pt x="530351" y="220979"/>
                </a:lnTo>
                <a:lnTo>
                  <a:pt x="536447" y="205739"/>
                </a:lnTo>
                <a:lnTo>
                  <a:pt x="539495" y="196595"/>
                </a:lnTo>
                <a:lnTo>
                  <a:pt x="542543" y="178307"/>
                </a:lnTo>
                <a:close/>
              </a:path>
              <a:path w="542925" h="341629">
                <a:moveTo>
                  <a:pt x="530351" y="220979"/>
                </a:moveTo>
                <a:lnTo>
                  <a:pt x="530351" y="170687"/>
                </a:lnTo>
                <a:lnTo>
                  <a:pt x="528827" y="178307"/>
                </a:lnTo>
                <a:lnTo>
                  <a:pt x="528827" y="185927"/>
                </a:lnTo>
                <a:lnTo>
                  <a:pt x="527303" y="193547"/>
                </a:lnTo>
                <a:lnTo>
                  <a:pt x="524255" y="201167"/>
                </a:lnTo>
                <a:lnTo>
                  <a:pt x="522731" y="208787"/>
                </a:lnTo>
                <a:lnTo>
                  <a:pt x="518159" y="216407"/>
                </a:lnTo>
                <a:lnTo>
                  <a:pt x="486155" y="257555"/>
                </a:lnTo>
                <a:lnTo>
                  <a:pt x="437387" y="291083"/>
                </a:lnTo>
                <a:lnTo>
                  <a:pt x="394715" y="309371"/>
                </a:lnTo>
                <a:lnTo>
                  <a:pt x="348995" y="320039"/>
                </a:lnTo>
                <a:lnTo>
                  <a:pt x="297179" y="327659"/>
                </a:lnTo>
                <a:lnTo>
                  <a:pt x="243839" y="327659"/>
                </a:lnTo>
                <a:lnTo>
                  <a:pt x="169163" y="315467"/>
                </a:lnTo>
                <a:lnTo>
                  <a:pt x="124967" y="300227"/>
                </a:lnTo>
                <a:lnTo>
                  <a:pt x="86867" y="280415"/>
                </a:lnTo>
                <a:lnTo>
                  <a:pt x="54863" y="257555"/>
                </a:lnTo>
                <a:lnTo>
                  <a:pt x="27431" y="222503"/>
                </a:lnTo>
                <a:lnTo>
                  <a:pt x="22859" y="216407"/>
                </a:lnTo>
                <a:lnTo>
                  <a:pt x="16763" y="201167"/>
                </a:lnTo>
                <a:lnTo>
                  <a:pt x="12191" y="178307"/>
                </a:lnTo>
                <a:lnTo>
                  <a:pt x="12191" y="222503"/>
                </a:lnTo>
                <a:lnTo>
                  <a:pt x="47243" y="266699"/>
                </a:lnTo>
                <a:lnTo>
                  <a:pt x="80771" y="291083"/>
                </a:lnTo>
                <a:lnTo>
                  <a:pt x="100583" y="303275"/>
                </a:lnTo>
                <a:lnTo>
                  <a:pt x="166115" y="327659"/>
                </a:lnTo>
                <a:lnTo>
                  <a:pt x="243839" y="339851"/>
                </a:lnTo>
                <a:lnTo>
                  <a:pt x="271271" y="341375"/>
                </a:lnTo>
                <a:lnTo>
                  <a:pt x="298703" y="339851"/>
                </a:lnTo>
                <a:lnTo>
                  <a:pt x="352043" y="333755"/>
                </a:lnTo>
                <a:lnTo>
                  <a:pt x="422147" y="312419"/>
                </a:lnTo>
                <a:lnTo>
                  <a:pt x="461771" y="291083"/>
                </a:lnTo>
                <a:lnTo>
                  <a:pt x="495299" y="266699"/>
                </a:lnTo>
                <a:lnTo>
                  <a:pt x="521207" y="237743"/>
                </a:lnTo>
                <a:lnTo>
                  <a:pt x="525779" y="230123"/>
                </a:lnTo>
                <a:lnTo>
                  <a:pt x="530351" y="220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23249" y="6240777"/>
            <a:ext cx="266700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0727" y="6222491"/>
            <a:ext cx="530860" cy="327660"/>
          </a:xfrm>
          <a:custGeom>
            <a:avLst/>
            <a:gdLst/>
            <a:ahLst/>
            <a:cxnLst/>
            <a:rect l="l" t="t" r="r" b="b"/>
            <a:pathLst>
              <a:path w="530860" h="327659">
                <a:moveTo>
                  <a:pt x="19578" y="226111"/>
                </a:moveTo>
                <a:lnTo>
                  <a:pt x="19578" y="102212"/>
                </a:lnTo>
                <a:lnTo>
                  <a:pt x="17130" y="106077"/>
                </a:lnTo>
                <a:lnTo>
                  <a:pt x="2271" y="142855"/>
                </a:lnTo>
                <a:lnTo>
                  <a:pt x="0" y="164591"/>
                </a:lnTo>
                <a:lnTo>
                  <a:pt x="92" y="168929"/>
                </a:lnTo>
                <a:lnTo>
                  <a:pt x="8893" y="206554"/>
                </a:lnTo>
                <a:lnTo>
                  <a:pt x="19578" y="226111"/>
                </a:lnTo>
                <a:close/>
              </a:path>
              <a:path w="530860" h="327659">
                <a:moveTo>
                  <a:pt x="279245" y="327433"/>
                </a:moveTo>
                <a:lnTo>
                  <a:pt x="279245" y="226"/>
                </a:lnTo>
                <a:lnTo>
                  <a:pt x="272233" y="56"/>
                </a:lnTo>
                <a:lnTo>
                  <a:pt x="265175" y="0"/>
                </a:lnTo>
                <a:lnTo>
                  <a:pt x="258118" y="56"/>
                </a:lnTo>
                <a:lnTo>
                  <a:pt x="251106" y="226"/>
                </a:lnTo>
                <a:lnTo>
                  <a:pt x="244141" y="507"/>
                </a:lnTo>
                <a:lnTo>
                  <a:pt x="244141" y="327152"/>
                </a:lnTo>
                <a:lnTo>
                  <a:pt x="251106" y="327433"/>
                </a:lnTo>
                <a:lnTo>
                  <a:pt x="258118" y="327603"/>
                </a:lnTo>
                <a:lnTo>
                  <a:pt x="265175" y="327659"/>
                </a:lnTo>
                <a:lnTo>
                  <a:pt x="272233" y="327603"/>
                </a:lnTo>
                <a:lnTo>
                  <a:pt x="279245" y="327433"/>
                </a:lnTo>
                <a:close/>
              </a:path>
              <a:path w="530860" h="327659">
                <a:moveTo>
                  <a:pt x="530351" y="164591"/>
                </a:moveTo>
                <a:lnTo>
                  <a:pt x="523117" y="126095"/>
                </a:lnTo>
                <a:lnTo>
                  <a:pt x="510773" y="102212"/>
                </a:lnTo>
                <a:lnTo>
                  <a:pt x="510773" y="226111"/>
                </a:lnTo>
                <a:lnTo>
                  <a:pt x="527095" y="190174"/>
                </a:lnTo>
                <a:lnTo>
                  <a:pt x="530351" y="16459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94632" y="6216395"/>
            <a:ext cx="542925" cy="341630"/>
          </a:xfrm>
          <a:custGeom>
            <a:avLst/>
            <a:gdLst/>
            <a:ahLst/>
            <a:cxnLst/>
            <a:rect l="l" t="t" r="r" b="b"/>
            <a:pathLst>
              <a:path w="542925" h="341629">
                <a:moveTo>
                  <a:pt x="542543" y="187451"/>
                </a:moveTo>
                <a:lnTo>
                  <a:pt x="542543" y="161543"/>
                </a:lnTo>
                <a:lnTo>
                  <a:pt x="537971" y="134111"/>
                </a:lnTo>
                <a:lnTo>
                  <a:pt x="534923" y="126491"/>
                </a:lnTo>
                <a:lnTo>
                  <a:pt x="530351" y="118871"/>
                </a:lnTo>
                <a:lnTo>
                  <a:pt x="525779" y="109727"/>
                </a:lnTo>
                <a:lnTo>
                  <a:pt x="495299" y="73151"/>
                </a:lnTo>
                <a:lnTo>
                  <a:pt x="461771" y="48767"/>
                </a:lnTo>
                <a:lnTo>
                  <a:pt x="422147" y="27431"/>
                </a:lnTo>
                <a:lnTo>
                  <a:pt x="376427" y="12191"/>
                </a:lnTo>
                <a:lnTo>
                  <a:pt x="326135" y="3047"/>
                </a:lnTo>
                <a:lnTo>
                  <a:pt x="298703" y="0"/>
                </a:lnTo>
                <a:lnTo>
                  <a:pt x="243839" y="0"/>
                </a:lnTo>
                <a:lnTo>
                  <a:pt x="166115" y="12191"/>
                </a:lnTo>
                <a:lnTo>
                  <a:pt x="120395" y="27431"/>
                </a:lnTo>
                <a:lnTo>
                  <a:pt x="80771" y="48767"/>
                </a:lnTo>
                <a:lnTo>
                  <a:pt x="47243" y="73151"/>
                </a:lnTo>
                <a:lnTo>
                  <a:pt x="16763" y="111251"/>
                </a:lnTo>
                <a:lnTo>
                  <a:pt x="6095" y="135635"/>
                </a:lnTo>
                <a:lnTo>
                  <a:pt x="3047" y="143255"/>
                </a:lnTo>
                <a:lnTo>
                  <a:pt x="0" y="161543"/>
                </a:lnTo>
                <a:lnTo>
                  <a:pt x="0" y="179831"/>
                </a:lnTo>
                <a:lnTo>
                  <a:pt x="1523" y="187451"/>
                </a:lnTo>
                <a:lnTo>
                  <a:pt x="3047" y="196595"/>
                </a:lnTo>
                <a:lnTo>
                  <a:pt x="6095" y="205739"/>
                </a:lnTo>
                <a:lnTo>
                  <a:pt x="9143" y="213359"/>
                </a:lnTo>
                <a:lnTo>
                  <a:pt x="13715" y="222503"/>
                </a:lnTo>
                <a:lnTo>
                  <a:pt x="13715" y="153923"/>
                </a:lnTo>
                <a:lnTo>
                  <a:pt x="15239" y="146303"/>
                </a:lnTo>
                <a:lnTo>
                  <a:pt x="24383" y="123443"/>
                </a:lnTo>
                <a:lnTo>
                  <a:pt x="28955" y="117347"/>
                </a:lnTo>
                <a:lnTo>
                  <a:pt x="33527" y="109727"/>
                </a:lnTo>
                <a:lnTo>
                  <a:pt x="71627" y="70103"/>
                </a:lnTo>
                <a:lnTo>
                  <a:pt x="106679" y="48767"/>
                </a:lnTo>
                <a:lnTo>
                  <a:pt x="147827" y="32003"/>
                </a:lnTo>
                <a:lnTo>
                  <a:pt x="219455" y="15239"/>
                </a:lnTo>
                <a:lnTo>
                  <a:pt x="245363" y="12191"/>
                </a:lnTo>
                <a:lnTo>
                  <a:pt x="271271" y="12191"/>
                </a:lnTo>
                <a:lnTo>
                  <a:pt x="324611" y="15239"/>
                </a:lnTo>
                <a:lnTo>
                  <a:pt x="373379" y="24383"/>
                </a:lnTo>
                <a:lnTo>
                  <a:pt x="417575" y="39623"/>
                </a:lnTo>
                <a:lnTo>
                  <a:pt x="455675" y="59435"/>
                </a:lnTo>
                <a:lnTo>
                  <a:pt x="487679" y="83819"/>
                </a:lnTo>
                <a:lnTo>
                  <a:pt x="519683" y="124967"/>
                </a:lnTo>
                <a:lnTo>
                  <a:pt x="530351" y="163067"/>
                </a:lnTo>
                <a:lnTo>
                  <a:pt x="530351" y="220979"/>
                </a:lnTo>
                <a:lnTo>
                  <a:pt x="534923" y="213359"/>
                </a:lnTo>
                <a:lnTo>
                  <a:pt x="537971" y="205739"/>
                </a:lnTo>
                <a:lnTo>
                  <a:pt x="539495" y="196595"/>
                </a:lnTo>
                <a:lnTo>
                  <a:pt x="542543" y="187451"/>
                </a:lnTo>
                <a:close/>
              </a:path>
              <a:path w="542925" h="341629">
                <a:moveTo>
                  <a:pt x="530351" y="220979"/>
                </a:moveTo>
                <a:lnTo>
                  <a:pt x="530351" y="178307"/>
                </a:lnTo>
                <a:lnTo>
                  <a:pt x="525779" y="201167"/>
                </a:lnTo>
                <a:lnTo>
                  <a:pt x="519683" y="216407"/>
                </a:lnTo>
                <a:lnTo>
                  <a:pt x="487679" y="257555"/>
                </a:lnTo>
                <a:lnTo>
                  <a:pt x="455675" y="280415"/>
                </a:lnTo>
                <a:lnTo>
                  <a:pt x="417575" y="300227"/>
                </a:lnTo>
                <a:lnTo>
                  <a:pt x="373379" y="315467"/>
                </a:lnTo>
                <a:lnTo>
                  <a:pt x="324611" y="324611"/>
                </a:lnTo>
                <a:lnTo>
                  <a:pt x="298703" y="327659"/>
                </a:lnTo>
                <a:lnTo>
                  <a:pt x="245363" y="327659"/>
                </a:lnTo>
                <a:lnTo>
                  <a:pt x="193547" y="320039"/>
                </a:lnTo>
                <a:lnTo>
                  <a:pt x="147827" y="307847"/>
                </a:lnTo>
                <a:lnTo>
                  <a:pt x="105155" y="291083"/>
                </a:lnTo>
                <a:lnTo>
                  <a:pt x="70103" y="269747"/>
                </a:lnTo>
                <a:lnTo>
                  <a:pt x="32003" y="230123"/>
                </a:lnTo>
                <a:lnTo>
                  <a:pt x="15239" y="193547"/>
                </a:lnTo>
                <a:lnTo>
                  <a:pt x="13715" y="185927"/>
                </a:lnTo>
                <a:lnTo>
                  <a:pt x="13715" y="222503"/>
                </a:lnTo>
                <a:lnTo>
                  <a:pt x="16763" y="230123"/>
                </a:lnTo>
                <a:lnTo>
                  <a:pt x="22859" y="237743"/>
                </a:lnTo>
                <a:lnTo>
                  <a:pt x="33527" y="252983"/>
                </a:lnTo>
                <a:lnTo>
                  <a:pt x="64007" y="280415"/>
                </a:lnTo>
                <a:lnTo>
                  <a:pt x="100583" y="303275"/>
                </a:lnTo>
                <a:lnTo>
                  <a:pt x="143255" y="320039"/>
                </a:lnTo>
                <a:lnTo>
                  <a:pt x="192023" y="333755"/>
                </a:lnTo>
                <a:lnTo>
                  <a:pt x="243839" y="339851"/>
                </a:lnTo>
                <a:lnTo>
                  <a:pt x="271271" y="341375"/>
                </a:lnTo>
                <a:lnTo>
                  <a:pt x="298703" y="339851"/>
                </a:lnTo>
                <a:lnTo>
                  <a:pt x="352043" y="333755"/>
                </a:lnTo>
                <a:lnTo>
                  <a:pt x="400811" y="320039"/>
                </a:lnTo>
                <a:lnTo>
                  <a:pt x="443483" y="301751"/>
                </a:lnTo>
                <a:lnTo>
                  <a:pt x="496823" y="266699"/>
                </a:lnTo>
                <a:lnTo>
                  <a:pt x="525779" y="230123"/>
                </a:lnTo>
                <a:lnTo>
                  <a:pt x="530351" y="220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57190" y="6240777"/>
            <a:ext cx="266700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1007" y="6234683"/>
            <a:ext cx="530860" cy="329565"/>
          </a:xfrm>
          <a:custGeom>
            <a:avLst/>
            <a:gdLst/>
            <a:ahLst/>
            <a:cxnLst/>
            <a:rect l="l" t="t" r="r" b="b"/>
            <a:pathLst>
              <a:path w="530860" h="329565">
                <a:moveTo>
                  <a:pt x="530351" y="164591"/>
                </a:moveTo>
                <a:lnTo>
                  <a:pt x="523117" y="126095"/>
                </a:lnTo>
                <a:lnTo>
                  <a:pt x="502531" y="90917"/>
                </a:lnTo>
                <a:lnTo>
                  <a:pt x="474381" y="63248"/>
                </a:lnTo>
                <a:lnTo>
                  <a:pt x="438187" y="39705"/>
                </a:lnTo>
                <a:lnTo>
                  <a:pt x="400845" y="23045"/>
                </a:lnTo>
                <a:lnTo>
                  <a:pt x="359036" y="10558"/>
                </a:lnTo>
                <a:lnTo>
                  <a:pt x="320243" y="3535"/>
                </a:lnTo>
                <a:lnTo>
                  <a:pt x="279245" y="226"/>
                </a:lnTo>
                <a:lnTo>
                  <a:pt x="265175" y="0"/>
                </a:lnTo>
                <a:lnTo>
                  <a:pt x="258118" y="56"/>
                </a:lnTo>
                <a:lnTo>
                  <a:pt x="216802" y="2718"/>
                </a:lnTo>
                <a:lnTo>
                  <a:pt x="177607" y="9142"/>
                </a:lnTo>
                <a:lnTo>
                  <a:pt x="135224" y="20994"/>
                </a:lnTo>
                <a:lnTo>
                  <a:pt x="97195" y="37087"/>
                </a:lnTo>
                <a:lnTo>
                  <a:pt x="64310" y="56948"/>
                </a:lnTo>
                <a:lnTo>
                  <a:pt x="34039" y="83652"/>
                </a:lnTo>
                <a:lnTo>
                  <a:pt x="10714" y="117955"/>
                </a:lnTo>
                <a:lnTo>
                  <a:pt x="368" y="155801"/>
                </a:lnTo>
                <a:lnTo>
                  <a:pt x="0" y="164591"/>
                </a:lnTo>
                <a:lnTo>
                  <a:pt x="92" y="168930"/>
                </a:lnTo>
                <a:lnTo>
                  <a:pt x="8893" y="206660"/>
                </a:lnTo>
                <a:lnTo>
                  <a:pt x="30859" y="241252"/>
                </a:lnTo>
                <a:lnTo>
                  <a:pt x="60079" y="268483"/>
                </a:lnTo>
                <a:lnTo>
                  <a:pt x="97195" y="291606"/>
                </a:lnTo>
                <a:lnTo>
                  <a:pt x="135224" y="307867"/>
                </a:lnTo>
                <a:lnTo>
                  <a:pt x="177607" y="319882"/>
                </a:lnTo>
                <a:lnTo>
                  <a:pt x="216802" y="326413"/>
                </a:lnTo>
                <a:lnTo>
                  <a:pt x="258118" y="329125"/>
                </a:lnTo>
                <a:lnTo>
                  <a:pt x="265175" y="329183"/>
                </a:lnTo>
                <a:lnTo>
                  <a:pt x="272233" y="329125"/>
                </a:lnTo>
                <a:lnTo>
                  <a:pt x="313549" y="326413"/>
                </a:lnTo>
                <a:lnTo>
                  <a:pt x="352744" y="319882"/>
                </a:lnTo>
                <a:lnTo>
                  <a:pt x="395127" y="307867"/>
                </a:lnTo>
                <a:lnTo>
                  <a:pt x="433156" y="291606"/>
                </a:lnTo>
                <a:lnTo>
                  <a:pt x="466041" y="271614"/>
                </a:lnTo>
                <a:lnTo>
                  <a:pt x="496312" y="244854"/>
                </a:lnTo>
                <a:lnTo>
                  <a:pt x="519637" y="210679"/>
                </a:lnTo>
                <a:lnTo>
                  <a:pt x="529983" y="173243"/>
                </a:lnTo>
                <a:lnTo>
                  <a:pt x="530351" y="16459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24911" y="6228588"/>
            <a:ext cx="542925" cy="341630"/>
          </a:xfrm>
          <a:custGeom>
            <a:avLst/>
            <a:gdLst/>
            <a:ahLst/>
            <a:cxnLst/>
            <a:rect l="l" t="t" r="r" b="b"/>
            <a:pathLst>
              <a:path w="542925" h="341629">
                <a:moveTo>
                  <a:pt x="542543" y="179831"/>
                </a:moveTo>
                <a:lnTo>
                  <a:pt x="542543" y="161543"/>
                </a:lnTo>
                <a:lnTo>
                  <a:pt x="539495" y="143255"/>
                </a:lnTo>
                <a:lnTo>
                  <a:pt x="536447" y="135635"/>
                </a:lnTo>
                <a:lnTo>
                  <a:pt x="533399" y="126491"/>
                </a:lnTo>
                <a:lnTo>
                  <a:pt x="530351" y="118871"/>
                </a:lnTo>
                <a:lnTo>
                  <a:pt x="525779" y="111251"/>
                </a:lnTo>
                <a:lnTo>
                  <a:pt x="521207" y="102107"/>
                </a:lnTo>
                <a:lnTo>
                  <a:pt x="495299" y="73151"/>
                </a:lnTo>
                <a:lnTo>
                  <a:pt x="461771" y="48767"/>
                </a:lnTo>
                <a:lnTo>
                  <a:pt x="422147" y="28955"/>
                </a:lnTo>
                <a:lnTo>
                  <a:pt x="376427" y="13715"/>
                </a:lnTo>
                <a:lnTo>
                  <a:pt x="326135" y="3047"/>
                </a:lnTo>
                <a:lnTo>
                  <a:pt x="298703" y="0"/>
                </a:lnTo>
                <a:lnTo>
                  <a:pt x="271271" y="0"/>
                </a:lnTo>
                <a:lnTo>
                  <a:pt x="216407" y="3047"/>
                </a:lnTo>
                <a:lnTo>
                  <a:pt x="166115" y="13715"/>
                </a:lnTo>
                <a:lnTo>
                  <a:pt x="120395" y="28955"/>
                </a:lnTo>
                <a:lnTo>
                  <a:pt x="80771" y="48767"/>
                </a:lnTo>
                <a:lnTo>
                  <a:pt x="47243" y="74675"/>
                </a:lnTo>
                <a:lnTo>
                  <a:pt x="21335" y="103631"/>
                </a:lnTo>
                <a:lnTo>
                  <a:pt x="9143" y="128015"/>
                </a:lnTo>
                <a:lnTo>
                  <a:pt x="6095" y="135635"/>
                </a:lnTo>
                <a:lnTo>
                  <a:pt x="3047" y="144779"/>
                </a:lnTo>
                <a:lnTo>
                  <a:pt x="1523" y="152399"/>
                </a:lnTo>
                <a:lnTo>
                  <a:pt x="0" y="161543"/>
                </a:lnTo>
                <a:lnTo>
                  <a:pt x="0" y="179831"/>
                </a:lnTo>
                <a:lnTo>
                  <a:pt x="3047" y="198119"/>
                </a:lnTo>
                <a:lnTo>
                  <a:pt x="6095" y="205739"/>
                </a:lnTo>
                <a:lnTo>
                  <a:pt x="9143" y="214883"/>
                </a:lnTo>
                <a:lnTo>
                  <a:pt x="12191" y="222503"/>
                </a:lnTo>
                <a:lnTo>
                  <a:pt x="12191" y="170687"/>
                </a:lnTo>
                <a:lnTo>
                  <a:pt x="13715" y="163067"/>
                </a:lnTo>
                <a:lnTo>
                  <a:pt x="13715" y="153923"/>
                </a:lnTo>
                <a:lnTo>
                  <a:pt x="15239" y="146303"/>
                </a:lnTo>
                <a:lnTo>
                  <a:pt x="21335" y="131063"/>
                </a:lnTo>
                <a:lnTo>
                  <a:pt x="24383" y="124967"/>
                </a:lnTo>
                <a:lnTo>
                  <a:pt x="27431" y="117347"/>
                </a:lnTo>
                <a:lnTo>
                  <a:pt x="56387" y="83819"/>
                </a:lnTo>
                <a:lnTo>
                  <a:pt x="86867" y="59435"/>
                </a:lnTo>
                <a:lnTo>
                  <a:pt x="126491" y="39623"/>
                </a:lnTo>
                <a:lnTo>
                  <a:pt x="193547" y="19811"/>
                </a:lnTo>
                <a:lnTo>
                  <a:pt x="271271" y="12191"/>
                </a:lnTo>
                <a:lnTo>
                  <a:pt x="298703" y="13715"/>
                </a:lnTo>
                <a:lnTo>
                  <a:pt x="348995" y="19811"/>
                </a:lnTo>
                <a:lnTo>
                  <a:pt x="396239" y="32003"/>
                </a:lnTo>
                <a:lnTo>
                  <a:pt x="437387" y="48767"/>
                </a:lnTo>
                <a:lnTo>
                  <a:pt x="472439" y="71627"/>
                </a:lnTo>
                <a:lnTo>
                  <a:pt x="510539" y="111251"/>
                </a:lnTo>
                <a:lnTo>
                  <a:pt x="515111" y="117347"/>
                </a:lnTo>
                <a:lnTo>
                  <a:pt x="519683" y="124967"/>
                </a:lnTo>
                <a:lnTo>
                  <a:pt x="525779" y="140207"/>
                </a:lnTo>
                <a:lnTo>
                  <a:pt x="530351" y="163067"/>
                </a:lnTo>
                <a:lnTo>
                  <a:pt x="530351" y="222503"/>
                </a:lnTo>
                <a:lnTo>
                  <a:pt x="533399" y="213359"/>
                </a:lnTo>
                <a:lnTo>
                  <a:pt x="537971" y="205739"/>
                </a:lnTo>
                <a:lnTo>
                  <a:pt x="541019" y="187451"/>
                </a:lnTo>
                <a:lnTo>
                  <a:pt x="542543" y="179831"/>
                </a:lnTo>
                <a:close/>
              </a:path>
              <a:path w="542925" h="341629">
                <a:moveTo>
                  <a:pt x="530351" y="222503"/>
                </a:moveTo>
                <a:lnTo>
                  <a:pt x="530351" y="178307"/>
                </a:lnTo>
                <a:lnTo>
                  <a:pt x="525779" y="201167"/>
                </a:lnTo>
                <a:lnTo>
                  <a:pt x="522731" y="208787"/>
                </a:lnTo>
                <a:lnTo>
                  <a:pt x="518159" y="216407"/>
                </a:lnTo>
                <a:lnTo>
                  <a:pt x="515111" y="224027"/>
                </a:lnTo>
                <a:lnTo>
                  <a:pt x="510539" y="231647"/>
                </a:lnTo>
                <a:lnTo>
                  <a:pt x="472439" y="269747"/>
                </a:lnTo>
                <a:lnTo>
                  <a:pt x="437387" y="291083"/>
                </a:lnTo>
                <a:lnTo>
                  <a:pt x="396239" y="309371"/>
                </a:lnTo>
                <a:lnTo>
                  <a:pt x="348995" y="321563"/>
                </a:lnTo>
                <a:lnTo>
                  <a:pt x="323087" y="324611"/>
                </a:lnTo>
                <a:lnTo>
                  <a:pt x="298703" y="327659"/>
                </a:lnTo>
                <a:lnTo>
                  <a:pt x="271271" y="329183"/>
                </a:lnTo>
                <a:lnTo>
                  <a:pt x="243839" y="327659"/>
                </a:lnTo>
                <a:lnTo>
                  <a:pt x="217931" y="324611"/>
                </a:lnTo>
                <a:lnTo>
                  <a:pt x="169163" y="315467"/>
                </a:lnTo>
                <a:lnTo>
                  <a:pt x="124967" y="300227"/>
                </a:lnTo>
                <a:lnTo>
                  <a:pt x="86867" y="281939"/>
                </a:lnTo>
                <a:lnTo>
                  <a:pt x="54863" y="257555"/>
                </a:lnTo>
                <a:lnTo>
                  <a:pt x="27431" y="224027"/>
                </a:lnTo>
                <a:lnTo>
                  <a:pt x="24383" y="216407"/>
                </a:lnTo>
                <a:lnTo>
                  <a:pt x="19811" y="208787"/>
                </a:lnTo>
                <a:lnTo>
                  <a:pt x="18287" y="201167"/>
                </a:lnTo>
                <a:lnTo>
                  <a:pt x="15239" y="193547"/>
                </a:lnTo>
                <a:lnTo>
                  <a:pt x="13715" y="185927"/>
                </a:lnTo>
                <a:lnTo>
                  <a:pt x="13715" y="178307"/>
                </a:lnTo>
                <a:lnTo>
                  <a:pt x="12191" y="170687"/>
                </a:lnTo>
                <a:lnTo>
                  <a:pt x="12191" y="222503"/>
                </a:lnTo>
                <a:lnTo>
                  <a:pt x="16763" y="230123"/>
                </a:lnTo>
                <a:lnTo>
                  <a:pt x="22859" y="237743"/>
                </a:lnTo>
                <a:lnTo>
                  <a:pt x="33527" y="252983"/>
                </a:lnTo>
                <a:lnTo>
                  <a:pt x="64007" y="280415"/>
                </a:lnTo>
                <a:lnTo>
                  <a:pt x="100583" y="303275"/>
                </a:lnTo>
                <a:lnTo>
                  <a:pt x="143255" y="321563"/>
                </a:lnTo>
                <a:lnTo>
                  <a:pt x="192023" y="333755"/>
                </a:lnTo>
                <a:lnTo>
                  <a:pt x="243839" y="339851"/>
                </a:lnTo>
                <a:lnTo>
                  <a:pt x="271271" y="341375"/>
                </a:lnTo>
                <a:lnTo>
                  <a:pt x="326135" y="338327"/>
                </a:lnTo>
                <a:lnTo>
                  <a:pt x="400811" y="321563"/>
                </a:lnTo>
                <a:lnTo>
                  <a:pt x="443483" y="303275"/>
                </a:lnTo>
                <a:lnTo>
                  <a:pt x="480059" y="280415"/>
                </a:lnTo>
                <a:lnTo>
                  <a:pt x="509015" y="252983"/>
                </a:lnTo>
                <a:lnTo>
                  <a:pt x="521207" y="237743"/>
                </a:lnTo>
                <a:lnTo>
                  <a:pt x="530351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87470" y="6252969"/>
            <a:ext cx="266700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6772" y="4415027"/>
            <a:ext cx="5783580" cy="843280"/>
          </a:xfrm>
          <a:custGeom>
            <a:avLst/>
            <a:gdLst/>
            <a:ahLst/>
            <a:cxnLst/>
            <a:rect l="l" t="t" r="r" b="b"/>
            <a:pathLst>
              <a:path w="5783580" h="843279">
                <a:moveTo>
                  <a:pt x="0" y="0"/>
                </a:moveTo>
                <a:lnTo>
                  <a:pt x="0" y="842771"/>
                </a:lnTo>
                <a:lnTo>
                  <a:pt x="5783579" y="842771"/>
                </a:lnTo>
                <a:lnTo>
                  <a:pt x="57835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51531" y="4401311"/>
            <a:ext cx="5814060" cy="871855"/>
          </a:xfrm>
          <a:custGeom>
            <a:avLst/>
            <a:gdLst/>
            <a:ahLst/>
            <a:cxnLst/>
            <a:rect l="l" t="t" r="r" b="b"/>
            <a:pathLst>
              <a:path w="5814059" h="871854">
                <a:moveTo>
                  <a:pt x="5814059" y="871727"/>
                </a:moveTo>
                <a:lnTo>
                  <a:pt x="5814059" y="0"/>
                </a:lnTo>
                <a:lnTo>
                  <a:pt x="0" y="0"/>
                </a:lnTo>
                <a:lnTo>
                  <a:pt x="0" y="871727"/>
                </a:lnTo>
                <a:lnTo>
                  <a:pt x="15239" y="871727"/>
                </a:lnTo>
                <a:lnTo>
                  <a:pt x="15239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5785103" y="28955"/>
                </a:lnTo>
                <a:lnTo>
                  <a:pt x="5785103" y="13715"/>
                </a:lnTo>
                <a:lnTo>
                  <a:pt x="5798819" y="28955"/>
                </a:lnTo>
                <a:lnTo>
                  <a:pt x="5798819" y="871727"/>
                </a:lnTo>
                <a:lnTo>
                  <a:pt x="5814059" y="871727"/>
                </a:lnTo>
                <a:close/>
              </a:path>
              <a:path w="5814059" h="871854">
                <a:moveTo>
                  <a:pt x="28955" y="28955"/>
                </a:moveTo>
                <a:lnTo>
                  <a:pt x="28955" y="13715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5814059" h="871854">
                <a:moveTo>
                  <a:pt x="28955" y="842771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842771"/>
                </a:lnTo>
                <a:lnTo>
                  <a:pt x="28955" y="842771"/>
                </a:lnTo>
                <a:close/>
              </a:path>
              <a:path w="5814059" h="871854">
                <a:moveTo>
                  <a:pt x="5798819" y="842771"/>
                </a:moveTo>
                <a:lnTo>
                  <a:pt x="15239" y="842771"/>
                </a:lnTo>
                <a:lnTo>
                  <a:pt x="28955" y="856487"/>
                </a:lnTo>
                <a:lnTo>
                  <a:pt x="28955" y="871727"/>
                </a:lnTo>
                <a:lnTo>
                  <a:pt x="5785103" y="871727"/>
                </a:lnTo>
                <a:lnTo>
                  <a:pt x="5785103" y="856487"/>
                </a:lnTo>
                <a:lnTo>
                  <a:pt x="5798819" y="842771"/>
                </a:lnTo>
                <a:close/>
              </a:path>
              <a:path w="5814059" h="871854">
                <a:moveTo>
                  <a:pt x="28955" y="871727"/>
                </a:moveTo>
                <a:lnTo>
                  <a:pt x="28955" y="856487"/>
                </a:lnTo>
                <a:lnTo>
                  <a:pt x="15239" y="842771"/>
                </a:lnTo>
                <a:lnTo>
                  <a:pt x="15239" y="871727"/>
                </a:lnTo>
                <a:lnTo>
                  <a:pt x="28955" y="871727"/>
                </a:lnTo>
                <a:close/>
              </a:path>
              <a:path w="5814059" h="871854">
                <a:moveTo>
                  <a:pt x="5798819" y="28955"/>
                </a:moveTo>
                <a:lnTo>
                  <a:pt x="5785103" y="13715"/>
                </a:lnTo>
                <a:lnTo>
                  <a:pt x="5785103" y="28955"/>
                </a:lnTo>
                <a:lnTo>
                  <a:pt x="5798819" y="28955"/>
                </a:lnTo>
                <a:close/>
              </a:path>
              <a:path w="5814059" h="871854">
                <a:moveTo>
                  <a:pt x="5798819" y="842771"/>
                </a:moveTo>
                <a:lnTo>
                  <a:pt x="5798819" y="28955"/>
                </a:lnTo>
                <a:lnTo>
                  <a:pt x="5785103" y="28955"/>
                </a:lnTo>
                <a:lnTo>
                  <a:pt x="5785103" y="842771"/>
                </a:lnTo>
                <a:lnTo>
                  <a:pt x="5798819" y="842771"/>
                </a:lnTo>
                <a:close/>
              </a:path>
              <a:path w="5814059" h="871854">
                <a:moveTo>
                  <a:pt x="5798819" y="871727"/>
                </a:moveTo>
                <a:lnTo>
                  <a:pt x="5798819" y="842771"/>
                </a:lnTo>
                <a:lnTo>
                  <a:pt x="5785103" y="856487"/>
                </a:lnTo>
                <a:lnTo>
                  <a:pt x="5785103" y="871727"/>
                </a:lnTo>
                <a:lnTo>
                  <a:pt x="5798819" y="871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4535" y="4552188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80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40379" y="4552188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80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17747" y="4552188"/>
            <a:ext cx="29209" cy="368935"/>
          </a:xfrm>
          <a:custGeom>
            <a:avLst/>
            <a:gdLst/>
            <a:ahLst/>
            <a:cxnLst/>
            <a:rect l="l" t="t" r="r" b="b"/>
            <a:pathLst>
              <a:path w="29210" h="368935">
                <a:moveTo>
                  <a:pt x="28955" y="368807"/>
                </a:moveTo>
                <a:lnTo>
                  <a:pt x="27431" y="0"/>
                </a:lnTo>
                <a:lnTo>
                  <a:pt x="0" y="0"/>
                </a:lnTo>
                <a:lnTo>
                  <a:pt x="1523" y="368807"/>
                </a:lnTo>
                <a:lnTo>
                  <a:pt x="28955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10027" y="4538471"/>
            <a:ext cx="1089660" cy="382905"/>
          </a:xfrm>
          <a:custGeom>
            <a:avLst/>
            <a:gdLst/>
            <a:ahLst/>
            <a:cxnLst/>
            <a:rect l="l" t="t" r="r" b="b"/>
            <a:pathLst>
              <a:path w="1089660" h="382904">
                <a:moveTo>
                  <a:pt x="1089659" y="382523"/>
                </a:moveTo>
                <a:lnTo>
                  <a:pt x="1089659" y="0"/>
                </a:lnTo>
                <a:lnTo>
                  <a:pt x="0" y="0"/>
                </a:lnTo>
                <a:lnTo>
                  <a:pt x="0" y="382523"/>
                </a:lnTo>
                <a:lnTo>
                  <a:pt x="15239" y="382523"/>
                </a:lnTo>
                <a:lnTo>
                  <a:pt x="15239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1060703" y="27431"/>
                </a:lnTo>
                <a:lnTo>
                  <a:pt x="1060703" y="13715"/>
                </a:lnTo>
                <a:lnTo>
                  <a:pt x="1075943" y="27431"/>
                </a:lnTo>
                <a:lnTo>
                  <a:pt x="1075943" y="382523"/>
                </a:lnTo>
                <a:lnTo>
                  <a:pt x="1089659" y="382523"/>
                </a:lnTo>
                <a:close/>
              </a:path>
              <a:path w="1089660" h="382904">
                <a:moveTo>
                  <a:pt x="28955" y="27431"/>
                </a:moveTo>
                <a:lnTo>
                  <a:pt x="28955" y="13715"/>
                </a:lnTo>
                <a:lnTo>
                  <a:pt x="15239" y="27431"/>
                </a:lnTo>
                <a:lnTo>
                  <a:pt x="28955" y="27431"/>
                </a:lnTo>
                <a:close/>
              </a:path>
              <a:path w="1089660" h="382904">
                <a:moveTo>
                  <a:pt x="28955" y="353567"/>
                </a:moveTo>
                <a:lnTo>
                  <a:pt x="28955" y="27431"/>
                </a:lnTo>
                <a:lnTo>
                  <a:pt x="15239" y="27431"/>
                </a:lnTo>
                <a:lnTo>
                  <a:pt x="15239" y="353567"/>
                </a:lnTo>
                <a:lnTo>
                  <a:pt x="28955" y="353567"/>
                </a:lnTo>
                <a:close/>
              </a:path>
              <a:path w="1089660" h="382904">
                <a:moveTo>
                  <a:pt x="1075943" y="353567"/>
                </a:moveTo>
                <a:lnTo>
                  <a:pt x="15239" y="353567"/>
                </a:lnTo>
                <a:lnTo>
                  <a:pt x="28955" y="367283"/>
                </a:lnTo>
                <a:lnTo>
                  <a:pt x="28955" y="382523"/>
                </a:lnTo>
                <a:lnTo>
                  <a:pt x="1060703" y="382523"/>
                </a:lnTo>
                <a:lnTo>
                  <a:pt x="1060703" y="367283"/>
                </a:lnTo>
                <a:lnTo>
                  <a:pt x="1075943" y="353567"/>
                </a:lnTo>
                <a:close/>
              </a:path>
              <a:path w="1089660" h="382904">
                <a:moveTo>
                  <a:pt x="28955" y="382523"/>
                </a:moveTo>
                <a:lnTo>
                  <a:pt x="28955" y="367283"/>
                </a:lnTo>
                <a:lnTo>
                  <a:pt x="15239" y="353567"/>
                </a:lnTo>
                <a:lnTo>
                  <a:pt x="15239" y="382523"/>
                </a:lnTo>
                <a:lnTo>
                  <a:pt x="28955" y="382523"/>
                </a:lnTo>
                <a:close/>
              </a:path>
              <a:path w="1089660" h="382904">
                <a:moveTo>
                  <a:pt x="1075943" y="27431"/>
                </a:moveTo>
                <a:lnTo>
                  <a:pt x="1060703" y="13715"/>
                </a:lnTo>
                <a:lnTo>
                  <a:pt x="1060703" y="27431"/>
                </a:lnTo>
                <a:lnTo>
                  <a:pt x="1075943" y="27431"/>
                </a:lnTo>
                <a:close/>
              </a:path>
              <a:path w="1089660" h="382904">
                <a:moveTo>
                  <a:pt x="1075943" y="353567"/>
                </a:moveTo>
                <a:lnTo>
                  <a:pt x="1075943" y="27431"/>
                </a:lnTo>
                <a:lnTo>
                  <a:pt x="1060703" y="27431"/>
                </a:lnTo>
                <a:lnTo>
                  <a:pt x="1060703" y="353567"/>
                </a:lnTo>
                <a:lnTo>
                  <a:pt x="1075943" y="353567"/>
                </a:lnTo>
                <a:close/>
              </a:path>
              <a:path w="1089660" h="382904">
                <a:moveTo>
                  <a:pt x="1075943" y="382523"/>
                </a:moveTo>
                <a:lnTo>
                  <a:pt x="1075943" y="353567"/>
                </a:lnTo>
                <a:lnTo>
                  <a:pt x="1060703" y="367283"/>
                </a:lnTo>
                <a:lnTo>
                  <a:pt x="1060703" y="382523"/>
                </a:lnTo>
                <a:lnTo>
                  <a:pt x="1075943" y="382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60035" y="4707635"/>
            <a:ext cx="845819" cy="379730"/>
          </a:xfrm>
          <a:custGeom>
            <a:avLst/>
            <a:gdLst/>
            <a:ahLst/>
            <a:cxnLst/>
            <a:rect l="l" t="t" r="r" b="b"/>
            <a:pathLst>
              <a:path w="845820" h="379729">
                <a:moveTo>
                  <a:pt x="845819" y="379475"/>
                </a:moveTo>
                <a:lnTo>
                  <a:pt x="845819" y="0"/>
                </a:lnTo>
                <a:lnTo>
                  <a:pt x="0" y="0"/>
                </a:lnTo>
                <a:lnTo>
                  <a:pt x="0" y="379475"/>
                </a:lnTo>
                <a:lnTo>
                  <a:pt x="12191" y="379475"/>
                </a:lnTo>
                <a:lnTo>
                  <a:pt x="12191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821435" y="25907"/>
                </a:lnTo>
                <a:lnTo>
                  <a:pt x="821435" y="12191"/>
                </a:lnTo>
                <a:lnTo>
                  <a:pt x="833627" y="25907"/>
                </a:lnTo>
                <a:lnTo>
                  <a:pt x="833627" y="379475"/>
                </a:lnTo>
                <a:lnTo>
                  <a:pt x="845819" y="379475"/>
                </a:lnTo>
                <a:close/>
              </a:path>
              <a:path w="845820" h="379729">
                <a:moveTo>
                  <a:pt x="25907" y="25907"/>
                </a:moveTo>
                <a:lnTo>
                  <a:pt x="25907" y="12191"/>
                </a:lnTo>
                <a:lnTo>
                  <a:pt x="12191" y="25907"/>
                </a:lnTo>
                <a:lnTo>
                  <a:pt x="25907" y="25907"/>
                </a:lnTo>
                <a:close/>
              </a:path>
              <a:path w="845820" h="379729">
                <a:moveTo>
                  <a:pt x="25907" y="353567"/>
                </a:moveTo>
                <a:lnTo>
                  <a:pt x="25907" y="25907"/>
                </a:lnTo>
                <a:lnTo>
                  <a:pt x="12191" y="25907"/>
                </a:lnTo>
                <a:lnTo>
                  <a:pt x="12191" y="353567"/>
                </a:lnTo>
                <a:lnTo>
                  <a:pt x="25907" y="353567"/>
                </a:lnTo>
                <a:close/>
              </a:path>
              <a:path w="845820" h="379729">
                <a:moveTo>
                  <a:pt x="833627" y="353567"/>
                </a:moveTo>
                <a:lnTo>
                  <a:pt x="12191" y="353567"/>
                </a:lnTo>
                <a:lnTo>
                  <a:pt x="25907" y="367283"/>
                </a:lnTo>
                <a:lnTo>
                  <a:pt x="25907" y="379475"/>
                </a:lnTo>
                <a:lnTo>
                  <a:pt x="821435" y="379475"/>
                </a:lnTo>
                <a:lnTo>
                  <a:pt x="821435" y="367283"/>
                </a:lnTo>
                <a:lnTo>
                  <a:pt x="833627" y="353567"/>
                </a:lnTo>
                <a:close/>
              </a:path>
              <a:path w="845820" h="379729">
                <a:moveTo>
                  <a:pt x="25907" y="379475"/>
                </a:moveTo>
                <a:lnTo>
                  <a:pt x="25907" y="367283"/>
                </a:lnTo>
                <a:lnTo>
                  <a:pt x="12191" y="353567"/>
                </a:lnTo>
                <a:lnTo>
                  <a:pt x="12191" y="379475"/>
                </a:lnTo>
                <a:lnTo>
                  <a:pt x="25907" y="379475"/>
                </a:lnTo>
                <a:close/>
              </a:path>
              <a:path w="845820" h="379729">
                <a:moveTo>
                  <a:pt x="833627" y="25907"/>
                </a:moveTo>
                <a:lnTo>
                  <a:pt x="821435" y="12191"/>
                </a:lnTo>
                <a:lnTo>
                  <a:pt x="821435" y="25907"/>
                </a:lnTo>
                <a:lnTo>
                  <a:pt x="833627" y="25907"/>
                </a:lnTo>
                <a:close/>
              </a:path>
              <a:path w="845820" h="379729">
                <a:moveTo>
                  <a:pt x="833627" y="353567"/>
                </a:moveTo>
                <a:lnTo>
                  <a:pt x="833627" y="25907"/>
                </a:lnTo>
                <a:lnTo>
                  <a:pt x="821435" y="25907"/>
                </a:lnTo>
                <a:lnTo>
                  <a:pt x="821435" y="353567"/>
                </a:lnTo>
                <a:lnTo>
                  <a:pt x="833627" y="353567"/>
                </a:lnTo>
                <a:close/>
              </a:path>
              <a:path w="845820" h="379729">
                <a:moveTo>
                  <a:pt x="833627" y="379475"/>
                </a:moveTo>
                <a:lnTo>
                  <a:pt x="833627" y="353567"/>
                </a:lnTo>
                <a:lnTo>
                  <a:pt x="821435" y="367283"/>
                </a:lnTo>
                <a:lnTo>
                  <a:pt x="821435" y="379475"/>
                </a:lnTo>
                <a:lnTo>
                  <a:pt x="833627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50966" y="4768086"/>
            <a:ext cx="104775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4995" y="5111493"/>
            <a:ext cx="814069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6500"/>
                </a:solidFill>
                <a:latin typeface="Times New Roman"/>
                <a:cs typeface="Times New Roman"/>
              </a:rPr>
              <a:t>y = ..s</a:t>
            </a:r>
            <a:r>
              <a:rPr dirty="0" sz="1800" spc="-125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500"/>
                </a:solidFill>
                <a:latin typeface="Times New Roman"/>
                <a:cs typeface="Times New Roman"/>
              </a:rPr>
              <a:t>...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07097" y="4517134"/>
            <a:ext cx="1678305" cy="662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3232CC"/>
                </a:solidFill>
                <a:latin typeface="Times New Roman"/>
                <a:cs typeface="Times New Roman"/>
              </a:rPr>
              <a:t>Shared</a:t>
            </a:r>
            <a:r>
              <a:rPr dirty="0" sz="1800" spc="-85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232CC"/>
                </a:solidFill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</a:pPr>
            <a:r>
              <a:rPr dirty="0" sz="1800" spc="-5">
                <a:solidFill>
                  <a:srgbClr val="006500"/>
                </a:solidFill>
                <a:latin typeface="Times New Roman"/>
                <a:cs typeface="Times New Roman"/>
              </a:rPr>
              <a:t>s </a:t>
            </a:r>
            <a:r>
              <a:rPr dirty="0" sz="1800">
                <a:solidFill>
                  <a:srgbClr val="006500"/>
                </a:solidFill>
                <a:latin typeface="Times New Roman"/>
                <a:cs typeface="Times New Roman"/>
              </a:rPr>
              <a:t>=</a:t>
            </a:r>
            <a:r>
              <a:rPr dirty="0" sz="1800" spc="-105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500"/>
                </a:solidFill>
                <a:latin typeface="Times New Roman"/>
                <a:cs typeface="Times New Roman"/>
              </a:rPr>
              <a:t>...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6772" y="5265419"/>
            <a:ext cx="5783580" cy="843280"/>
          </a:xfrm>
          <a:custGeom>
            <a:avLst/>
            <a:gdLst/>
            <a:ahLst/>
            <a:cxnLst/>
            <a:rect l="l" t="t" r="r" b="b"/>
            <a:pathLst>
              <a:path w="5783580" h="843279">
                <a:moveTo>
                  <a:pt x="0" y="0"/>
                </a:moveTo>
                <a:lnTo>
                  <a:pt x="0" y="842771"/>
                </a:lnTo>
                <a:lnTo>
                  <a:pt x="5783579" y="842771"/>
                </a:lnTo>
                <a:lnTo>
                  <a:pt x="57835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51531" y="5250179"/>
            <a:ext cx="5814060" cy="871855"/>
          </a:xfrm>
          <a:custGeom>
            <a:avLst/>
            <a:gdLst/>
            <a:ahLst/>
            <a:cxnLst/>
            <a:rect l="l" t="t" r="r" b="b"/>
            <a:pathLst>
              <a:path w="5814059" h="871854">
                <a:moveTo>
                  <a:pt x="5814059" y="871727"/>
                </a:moveTo>
                <a:lnTo>
                  <a:pt x="5814059" y="0"/>
                </a:lnTo>
                <a:lnTo>
                  <a:pt x="0" y="0"/>
                </a:lnTo>
                <a:lnTo>
                  <a:pt x="0" y="871727"/>
                </a:lnTo>
                <a:lnTo>
                  <a:pt x="15239" y="871727"/>
                </a:lnTo>
                <a:lnTo>
                  <a:pt x="15239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5785103" y="28955"/>
                </a:lnTo>
                <a:lnTo>
                  <a:pt x="5785103" y="15239"/>
                </a:lnTo>
                <a:lnTo>
                  <a:pt x="5798819" y="28955"/>
                </a:lnTo>
                <a:lnTo>
                  <a:pt x="5798819" y="871727"/>
                </a:lnTo>
                <a:lnTo>
                  <a:pt x="5814059" y="871727"/>
                </a:lnTo>
                <a:close/>
              </a:path>
              <a:path w="5814059" h="871854">
                <a:moveTo>
                  <a:pt x="28955" y="28955"/>
                </a:moveTo>
                <a:lnTo>
                  <a:pt x="28955" y="15239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5814059" h="871854">
                <a:moveTo>
                  <a:pt x="28955" y="842771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842771"/>
                </a:lnTo>
                <a:lnTo>
                  <a:pt x="28955" y="842771"/>
                </a:lnTo>
                <a:close/>
              </a:path>
              <a:path w="5814059" h="871854">
                <a:moveTo>
                  <a:pt x="5798819" y="842771"/>
                </a:moveTo>
                <a:lnTo>
                  <a:pt x="15239" y="842771"/>
                </a:lnTo>
                <a:lnTo>
                  <a:pt x="28955" y="858011"/>
                </a:lnTo>
                <a:lnTo>
                  <a:pt x="28955" y="871727"/>
                </a:lnTo>
                <a:lnTo>
                  <a:pt x="5785103" y="871727"/>
                </a:lnTo>
                <a:lnTo>
                  <a:pt x="5785103" y="858011"/>
                </a:lnTo>
                <a:lnTo>
                  <a:pt x="5798819" y="842771"/>
                </a:lnTo>
                <a:close/>
              </a:path>
              <a:path w="5814059" h="871854">
                <a:moveTo>
                  <a:pt x="28955" y="871727"/>
                </a:moveTo>
                <a:lnTo>
                  <a:pt x="28955" y="858011"/>
                </a:lnTo>
                <a:lnTo>
                  <a:pt x="15239" y="842771"/>
                </a:lnTo>
                <a:lnTo>
                  <a:pt x="15239" y="871727"/>
                </a:lnTo>
                <a:lnTo>
                  <a:pt x="28955" y="871727"/>
                </a:lnTo>
                <a:close/>
              </a:path>
              <a:path w="5814059" h="871854">
                <a:moveTo>
                  <a:pt x="5798819" y="28955"/>
                </a:moveTo>
                <a:lnTo>
                  <a:pt x="5785103" y="15239"/>
                </a:lnTo>
                <a:lnTo>
                  <a:pt x="5785103" y="28955"/>
                </a:lnTo>
                <a:lnTo>
                  <a:pt x="5798819" y="28955"/>
                </a:lnTo>
                <a:close/>
              </a:path>
              <a:path w="5814059" h="871854">
                <a:moveTo>
                  <a:pt x="5798819" y="842771"/>
                </a:moveTo>
                <a:lnTo>
                  <a:pt x="5798819" y="28955"/>
                </a:lnTo>
                <a:lnTo>
                  <a:pt x="5785103" y="28955"/>
                </a:lnTo>
                <a:lnTo>
                  <a:pt x="5785103" y="842771"/>
                </a:lnTo>
                <a:lnTo>
                  <a:pt x="5798819" y="842771"/>
                </a:lnTo>
                <a:close/>
              </a:path>
              <a:path w="5814059" h="871854">
                <a:moveTo>
                  <a:pt x="5798819" y="871727"/>
                </a:moveTo>
                <a:lnTo>
                  <a:pt x="5798819" y="842771"/>
                </a:lnTo>
                <a:lnTo>
                  <a:pt x="5785103" y="858011"/>
                </a:lnTo>
                <a:lnTo>
                  <a:pt x="5785103" y="871727"/>
                </a:lnTo>
                <a:lnTo>
                  <a:pt x="5798819" y="871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838702" y="5521449"/>
            <a:ext cx="322580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i: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53867" y="5320283"/>
            <a:ext cx="558165" cy="699770"/>
          </a:xfrm>
          <a:custGeom>
            <a:avLst/>
            <a:gdLst/>
            <a:ahLst/>
            <a:cxnLst/>
            <a:rect l="l" t="t" r="r" b="b"/>
            <a:pathLst>
              <a:path w="558164" h="699770">
                <a:moveTo>
                  <a:pt x="557783" y="699515"/>
                </a:moveTo>
                <a:lnTo>
                  <a:pt x="557783" y="0"/>
                </a:lnTo>
                <a:lnTo>
                  <a:pt x="0" y="0"/>
                </a:lnTo>
                <a:lnTo>
                  <a:pt x="0" y="699515"/>
                </a:lnTo>
                <a:lnTo>
                  <a:pt x="13715" y="699515"/>
                </a:lnTo>
                <a:lnTo>
                  <a:pt x="13715" y="28955"/>
                </a:lnTo>
                <a:lnTo>
                  <a:pt x="27431" y="13715"/>
                </a:lnTo>
                <a:lnTo>
                  <a:pt x="27431" y="28955"/>
                </a:lnTo>
                <a:lnTo>
                  <a:pt x="530351" y="28955"/>
                </a:lnTo>
                <a:lnTo>
                  <a:pt x="530351" y="13715"/>
                </a:lnTo>
                <a:lnTo>
                  <a:pt x="544067" y="28955"/>
                </a:lnTo>
                <a:lnTo>
                  <a:pt x="544067" y="699515"/>
                </a:lnTo>
                <a:lnTo>
                  <a:pt x="557783" y="699515"/>
                </a:lnTo>
                <a:close/>
              </a:path>
              <a:path w="558164" h="699770">
                <a:moveTo>
                  <a:pt x="27431" y="28955"/>
                </a:moveTo>
                <a:lnTo>
                  <a:pt x="27431" y="13715"/>
                </a:lnTo>
                <a:lnTo>
                  <a:pt x="13715" y="28955"/>
                </a:lnTo>
                <a:lnTo>
                  <a:pt x="27431" y="28955"/>
                </a:lnTo>
                <a:close/>
              </a:path>
              <a:path w="558164" h="699770">
                <a:moveTo>
                  <a:pt x="27431" y="672083"/>
                </a:moveTo>
                <a:lnTo>
                  <a:pt x="27431" y="28955"/>
                </a:lnTo>
                <a:lnTo>
                  <a:pt x="13715" y="28955"/>
                </a:lnTo>
                <a:lnTo>
                  <a:pt x="13715" y="672083"/>
                </a:lnTo>
                <a:lnTo>
                  <a:pt x="27431" y="672083"/>
                </a:lnTo>
                <a:close/>
              </a:path>
              <a:path w="558164" h="699770">
                <a:moveTo>
                  <a:pt x="544067" y="672083"/>
                </a:moveTo>
                <a:lnTo>
                  <a:pt x="13715" y="672083"/>
                </a:lnTo>
                <a:lnTo>
                  <a:pt x="27431" y="685799"/>
                </a:lnTo>
                <a:lnTo>
                  <a:pt x="27431" y="699515"/>
                </a:lnTo>
                <a:lnTo>
                  <a:pt x="530351" y="699515"/>
                </a:lnTo>
                <a:lnTo>
                  <a:pt x="530351" y="685799"/>
                </a:lnTo>
                <a:lnTo>
                  <a:pt x="544067" y="672083"/>
                </a:lnTo>
                <a:close/>
              </a:path>
              <a:path w="558164" h="699770">
                <a:moveTo>
                  <a:pt x="27431" y="699515"/>
                </a:moveTo>
                <a:lnTo>
                  <a:pt x="27431" y="685799"/>
                </a:lnTo>
                <a:lnTo>
                  <a:pt x="13715" y="672083"/>
                </a:lnTo>
                <a:lnTo>
                  <a:pt x="13715" y="699515"/>
                </a:lnTo>
                <a:lnTo>
                  <a:pt x="27431" y="699515"/>
                </a:lnTo>
                <a:close/>
              </a:path>
              <a:path w="558164" h="699770">
                <a:moveTo>
                  <a:pt x="544067" y="28955"/>
                </a:moveTo>
                <a:lnTo>
                  <a:pt x="530351" y="13715"/>
                </a:lnTo>
                <a:lnTo>
                  <a:pt x="530351" y="28955"/>
                </a:lnTo>
                <a:lnTo>
                  <a:pt x="544067" y="28955"/>
                </a:lnTo>
                <a:close/>
              </a:path>
              <a:path w="558164" h="699770">
                <a:moveTo>
                  <a:pt x="544067" y="672083"/>
                </a:moveTo>
                <a:lnTo>
                  <a:pt x="544067" y="28955"/>
                </a:lnTo>
                <a:lnTo>
                  <a:pt x="530351" y="28955"/>
                </a:lnTo>
                <a:lnTo>
                  <a:pt x="530351" y="672083"/>
                </a:lnTo>
                <a:lnTo>
                  <a:pt x="544067" y="672083"/>
                </a:lnTo>
                <a:close/>
              </a:path>
              <a:path w="558164" h="699770">
                <a:moveTo>
                  <a:pt x="544067" y="699515"/>
                </a:moveTo>
                <a:lnTo>
                  <a:pt x="544067" y="672083"/>
                </a:lnTo>
                <a:lnTo>
                  <a:pt x="530351" y="685799"/>
                </a:lnTo>
                <a:lnTo>
                  <a:pt x="530351" y="699515"/>
                </a:lnTo>
                <a:lnTo>
                  <a:pt x="544067" y="699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67583" y="5532882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67583" y="5779769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361178" y="5489445"/>
            <a:ext cx="322580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i: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76344" y="5288279"/>
            <a:ext cx="558165" cy="701040"/>
          </a:xfrm>
          <a:custGeom>
            <a:avLst/>
            <a:gdLst/>
            <a:ahLst/>
            <a:cxnLst/>
            <a:rect l="l" t="t" r="r" b="b"/>
            <a:pathLst>
              <a:path w="558164" h="701039">
                <a:moveTo>
                  <a:pt x="557783" y="701039"/>
                </a:moveTo>
                <a:lnTo>
                  <a:pt x="557783" y="0"/>
                </a:lnTo>
                <a:lnTo>
                  <a:pt x="0" y="0"/>
                </a:lnTo>
                <a:lnTo>
                  <a:pt x="0" y="701039"/>
                </a:lnTo>
                <a:lnTo>
                  <a:pt x="13715" y="701039"/>
                </a:lnTo>
                <a:lnTo>
                  <a:pt x="13715" y="28955"/>
                </a:lnTo>
                <a:lnTo>
                  <a:pt x="27431" y="15239"/>
                </a:lnTo>
                <a:lnTo>
                  <a:pt x="27431" y="28955"/>
                </a:lnTo>
                <a:lnTo>
                  <a:pt x="530351" y="28955"/>
                </a:lnTo>
                <a:lnTo>
                  <a:pt x="530351" y="15239"/>
                </a:lnTo>
                <a:lnTo>
                  <a:pt x="544067" y="28955"/>
                </a:lnTo>
                <a:lnTo>
                  <a:pt x="544067" y="701039"/>
                </a:lnTo>
                <a:lnTo>
                  <a:pt x="557783" y="701039"/>
                </a:lnTo>
                <a:close/>
              </a:path>
              <a:path w="558164" h="701039">
                <a:moveTo>
                  <a:pt x="27431" y="28955"/>
                </a:moveTo>
                <a:lnTo>
                  <a:pt x="27431" y="15239"/>
                </a:lnTo>
                <a:lnTo>
                  <a:pt x="13715" y="28955"/>
                </a:lnTo>
                <a:lnTo>
                  <a:pt x="27431" y="28955"/>
                </a:lnTo>
                <a:close/>
              </a:path>
              <a:path w="558164" h="701039">
                <a:moveTo>
                  <a:pt x="27431" y="672083"/>
                </a:moveTo>
                <a:lnTo>
                  <a:pt x="27431" y="28955"/>
                </a:lnTo>
                <a:lnTo>
                  <a:pt x="13715" y="28955"/>
                </a:lnTo>
                <a:lnTo>
                  <a:pt x="13715" y="672083"/>
                </a:lnTo>
                <a:lnTo>
                  <a:pt x="27431" y="672083"/>
                </a:lnTo>
                <a:close/>
              </a:path>
              <a:path w="558164" h="701039">
                <a:moveTo>
                  <a:pt x="544067" y="672083"/>
                </a:moveTo>
                <a:lnTo>
                  <a:pt x="13715" y="672083"/>
                </a:lnTo>
                <a:lnTo>
                  <a:pt x="27431" y="685799"/>
                </a:lnTo>
                <a:lnTo>
                  <a:pt x="27431" y="701039"/>
                </a:lnTo>
                <a:lnTo>
                  <a:pt x="530351" y="701039"/>
                </a:lnTo>
                <a:lnTo>
                  <a:pt x="530351" y="685799"/>
                </a:lnTo>
                <a:lnTo>
                  <a:pt x="544067" y="672083"/>
                </a:lnTo>
                <a:close/>
              </a:path>
              <a:path w="558164" h="701039">
                <a:moveTo>
                  <a:pt x="27431" y="701039"/>
                </a:moveTo>
                <a:lnTo>
                  <a:pt x="27431" y="685799"/>
                </a:lnTo>
                <a:lnTo>
                  <a:pt x="13715" y="672083"/>
                </a:lnTo>
                <a:lnTo>
                  <a:pt x="13715" y="701039"/>
                </a:lnTo>
                <a:lnTo>
                  <a:pt x="27431" y="701039"/>
                </a:lnTo>
                <a:close/>
              </a:path>
              <a:path w="558164" h="701039">
                <a:moveTo>
                  <a:pt x="544067" y="28955"/>
                </a:moveTo>
                <a:lnTo>
                  <a:pt x="530351" y="15239"/>
                </a:lnTo>
                <a:lnTo>
                  <a:pt x="530351" y="28955"/>
                </a:lnTo>
                <a:lnTo>
                  <a:pt x="544067" y="28955"/>
                </a:lnTo>
                <a:close/>
              </a:path>
              <a:path w="558164" h="701039">
                <a:moveTo>
                  <a:pt x="544067" y="672083"/>
                </a:moveTo>
                <a:lnTo>
                  <a:pt x="544067" y="28955"/>
                </a:lnTo>
                <a:lnTo>
                  <a:pt x="530351" y="28955"/>
                </a:lnTo>
                <a:lnTo>
                  <a:pt x="530351" y="672083"/>
                </a:lnTo>
                <a:lnTo>
                  <a:pt x="544067" y="672083"/>
                </a:lnTo>
                <a:close/>
              </a:path>
              <a:path w="558164" h="701039">
                <a:moveTo>
                  <a:pt x="544067" y="701039"/>
                </a:moveTo>
                <a:lnTo>
                  <a:pt x="544067" y="672083"/>
                </a:lnTo>
                <a:lnTo>
                  <a:pt x="530351" y="685799"/>
                </a:lnTo>
                <a:lnTo>
                  <a:pt x="530351" y="701039"/>
                </a:lnTo>
                <a:lnTo>
                  <a:pt x="544067" y="701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90059" y="5500877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0059" y="574776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03931" y="4832603"/>
            <a:ext cx="2409825" cy="1373505"/>
          </a:xfrm>
          <a:custGeom>
            <a:avLst/>
            <a:gdLst/>
            <a:ahLst/>
            <a:cxnLst/>
            <a:rect l="l" t="t" r="r" b="b"/>
            <a:pathLst>
              <a:path w="2409825" h="1373504">
                <a:moveTo>
                  <a:pt x="57911" y="1371599"/>
                </a:moveTo>
                <a:lnTo>
                  <a:pt x="57911" y="1328927"/>
                </a:lnTo>
                <a:lnTo>
                  <a:pt x="54863" y="1335023"/>
                </a:lnTo>
                <a:lnTo>
                  <a:pt x="47243" y="1338071"/>
                </a:lnTo>
                <a:lnTo>
                  <a:pt x="41147" y="1339595"/>
                </a:lnTo>
                <a:lnTo>
                  <a:pt x="33527" y="1336547"/>
                </a:lnTo>
                <a:lnTo>
                  <a:pt x="32003" y="1328927"/>
                </a:lnTo>
                <a:lnTo>
                  <a:pt x="30479" y="1325879"/>
                </a:lnTo>
                <a:lnTo>
                  <a:pt x="29584" y="1321849"/>
                </a:lnTo>
                <a:lnTo>
                  <a:pt x="0" y="1313687"/>
                </a:lnTo>
                <a:lnTo>
                  <a:pt x="57911" y="1371599"/>
                </a:lnTo>
                <a:close/>
              </a:path>
              <a:path w="2409825" h="1373504">
                <a:moveTo>
                  <a:pt x="2409443" y="19811"/>
                </a:moveTo>
                <a:lnTo>
                  <a:pt x="2409443" y="6095"/>
                </a:lnTo>
                <a:lnTo>
                  <a:pt x="2404871" y="0"/>
                </a:lnTo>
                <a:lnTo>
                  <a:pt x="2388107" y="0"/>
                </a:lnTo>
                <a:lnTo>
                  <a:pt x="2266187" y="1523"/>
                </a:lnTo>
                <a:lnTo>
                  <a:pt x="2145791" y="6095"/>
                </a:lnTo>
                <a:lnTo>
                  <a:pt x="2026919" y="13715"/>
                </a:lnTo>
                <a:lnTo>
                  <a:pt x="1909571" y="24383"/>
                </a:lnTo>
                <a:lnTo>
                  <a:pt x="1795271" y="36575"/>
                </a:lnTo>
                <a:lnTo>
                  <a:pt x="1682495" y="51815"/>
                </a:lnTo>
                <a:lnTo>
                  <a:pt x="1571243" y="70103"/>
                </a:lnTo>
                <a:lnTo>
                  <a:pt x="1464563" y="91439"/>
                </a:lnTo>
                <a:lnTo>
                  <a:pt x="1359407" y="114299"/>
                </a:lnTo>
                <a:lnTo>
                  <a:pt x="1255775" y="140207"/>
                </a:lnTo>
                <a:lnTo>
                  <a:pt x="1156715" y="167639"/>
                </a:lnTo>
                <a:lnTo>
                  <a:pt x="1060703" y="198119"/>
                </a:lnTo>
                <a:lnTo>
                  <a:pt x="967739" y="230123"/>
                </a:lnTo>
                <a:lnTo>
                  <a:pt x="877823" y="265175"/>
                </a:lnTo>
                <a:lnTo>
                  <a:pt x="790955" y="300227"/>
                </a:lnTo>
                <a:lnTo>
                  <a:pt x="708659" y="339851"/>
                </a:lnTo>
                <a:lnTo>
                  <a:pt x="629411" y="379475"/>
                </a:lnTo>
                <a:lnTo>
                  <a:pt x="554735" y="422147"/>
                </a:lnTo>
                <a:lnTo>
                  <a:pt x="484631" y="464819"/>
                </a:lnTo>
                <a:lnTo>
                  <a:pt x="417575" y="510539"/>
                </a:lnTo>
                <a:lnTo>
                  <a:pt x="355091" y="557783"/>
                </a:lnTo>
                <a:lnTo>
                  <a:pt x="297179" y="606551"/>
                </a:lnTo>
                <a:lnTo>
                  <a:pt x="245363" y="656843"/>
                </a:lnTo>
                <a:lnTo>
                  <a:pt x="196595" y="708659"/>
                </a:lnTo>
                <a:lnTo>
                  <a:pt x="153923" y="761999"/>
                </a:lnTo>
                <a:lnTo>
                  <a:pt x="115823" y="816863"/>
                </a:lnTo>
                <a:lnTo>
                  <a:pt x="83819" y="871727"/>
                </a:lnTo>
                <a:lnTo>
                  <a:pt x="56387" y="928115"/>
                </a:lnTo>
                <a:lnTo>
                  <a:pt x="36575" y="986027"/>
                </a:lnTo>
                <a:lnTo>
                  <a:pt x="19811" y="1045463"/>
                </a:lnTo>
                <a:lnTo>
                  <a:pt x="10667" y="1104899"/>
                </a:lnTo>
                <a:lnTo>
                  <a:pt x="7619" y="1165859"/>
                </a:lnTo>
                <a:lnTo>
                  <a:pt x="10667" y="1219199"/>
                </a:lnTo>
                <a:lnTo>
                  <a:pt x="13715" y="1245107"/>
                </a:lnTo>
                <a:lnTo>
                  <a:pt x="18287" y="1272539"/>
                </a:lnTo>
                <a:lnTo>
                  <a:pt x="24383" y="1298447"/>
                </a:lnTo>
                <a:lnTo>
                  <a:pt x="29584" y="1321849"/>
                </a:lnTo>
                <a:lnTo>
                  <a:pt x="33527" y="1322937"/>
                </a:lnTo>
                <a:lnTo>
                  <a:pt x="33527" y="1164335"/>
                </a:lnTo>
                <a:lnTo>
                  <a:pt x="36575" y="1106423"/>
                </a:lnTo>
                <a:lnTo>
                  <a:pt x="45719" y="1050035"/>
                </a:lnTo>
                <a:lnTo>
                  <a:pt x="60959" y="993647"/>
                </a:lnTo>
                <a:lnTo>
                  <a:pt x="80771" y="937259"/>
                </a:lnTo>
                <a:lnTo>
                  <a:pt x="106679" y="882395"/>
                </a:lnTo>
                <a:lnTo>
                  <a:pt x="138683" y="829055"/>
                </a:lnTo>
                <a:lnTo>
                  <a:pt x="175259" y="775715"/>
                </a:lnTo>
                <a:lnTo>
                  <a:pt x="216407" y="725423"/>
                </a:lnTo>
                <a:lnTo>
                  <a:pt x="263651" y="673607"/>
                </a:lnTo>
                <a:lnTo>
                  <a:pt x="315467" y="624839"/>
                </a:lnTo>
                <a:lnTo>
                  <a:pt x="371855" y="577595"/>
                </a:lnTo>
                <a:lnTo>
                  <a:pt x="432815" y="531875"/>
                </a:lnTo>
                <a:lnTo>
                  <a:pt x="498347" y="486155"/>
                </a:lnTo>
                <a:lnTo>
                  <a:pt x="568451" y="443483"/>
                </a:lnTo>
                <a:lnTo>
                  <a:pt x="641603" y="402335"/>
                </a:lnTo>
                <a:lnTo>
                  <a:pt x="719327" y="361187"/>
                </a:lnTo>
                <a:lnTo>
                  <a:pt x="801623" y="324611"/>
                </a:lnTo>
                <a:lnTo>
                  <a:pt x="886967" y="288035"/>
                </a:lnTo>
                <a:lnTo>
                  <a:pt x="976883" y="254507"/>
                </a:lnTo>
                <a:lnTo>
                  <a:pt x="1068323" y="222503"/>
                </a:lnTo>
                <a:lnTo>
                  <a:pt x="1164335" y="192023"/>
                </a:lnTo>
                <a:lnTo>
                  <a:pt x="1263395" y="164591"/>
                </a:lnTo>
                <a:lnTo>
                  <a:pt x="1365503" y="138683"/>
                </a:lnTo>
                <a:lnTo>
                  <a:pt x="1469135" y="115823"/>
                </a:lnTo>
                <a:lnTo>
                  <a:pt x="1575815" y="96011"/>
                </a:lnTo>
                <a:lnTo>
                  <a:pt x="1685543" y="77723"/>
                </a:lnTo>
                <a:lnTo>
                  <a:pt x="1798319" y="62483"/>
                </a:lnTo>
                <a:lnTo>
                  <a:pt x="1912619" y="48767"/>
                </a:lnTo>
                <a:lnTo>
                  <a:pt x="2028443" y="39623"/>
                </a:lnTo>
                <a:lnTo>
                  <a:pt x="2147315" y="32003"/>
                </a:lnTo>
                <a:lnTo>
                  <a:pt x="2266187" y="27431"/>
                </a:lnTo>
                <a:lnTo>
                  <a:pt x="2388107" y="25907"/>
                </a:lnTo>
                <a:lnTo>
                  <a:pt x="2404871" y="25907"/>
                </a:lnTo>
                <a:lnTo>
                  <a:pt x="2409443" y="19811"/>
                </a:lnTo>
                <a:close/>
              </a:path>
              <a:path w="2409825" h="1373504">
                <a:moveTo>
                  <a:pt x="57911" y="1328927"/>
                </a:moveTo>
                <a:lnTo>
                  <a:pt x="56387" y="1321307"/>
                </a:lnTo>
                <a:lnTo>
                  <a:pt x="54863" y="1318259"/>
                </a:lnTo>
                <a:lnTo>
                  <a:pt x="53681" y="1313233"/>
                </a:lnTo>
                <a:lnTo>
                  <a:pt x="44195" y="1325879"/>
                </a:lnTo>
                <a:lnTo>
                  <a:pt x="29584" y="1321849"/>
                </a:lnTo>
                <a:lnTo>
                  <a:pt x="30479" y="1325879"/>
                </a:lnTo>
                <a:lnTo>
                  <a:pt x="32003" y="1328927"/>
                </a:lnTo>
                <a:lnTo>
                  <a:pt x="33527" y="1336547"/>
                </a:lnTo>
                <a:lnTo>
                  <a:pt x="41147" y="1339595"/>
                </a:lnTo>
                <a:lnTo>
                  <a:pt x="47243" y="1338071"/>
                </a:lnTo>
                <a:lnTo>
                  <a:pt x="54863" y="1335023"/>
                </a:lnTo>
                <a:lnTo>
                  <a:pt x="57911" y="1328927"/>
                </a:lnTo>
                <a:close/>
              </a:path>
              <a:path w="2409825" h="1373504">
                <a:moveTo>
                  <a:pt x="53681" y="1313233"/>
                </a:moveTo>
                <a:lnTo>
                  <a:pt x="42671" y="1266443"/>
                </a:lnTo>
                <a:lnTo>
                  <a:pt x="33527" y="1190243"/>
                </a:lnTo>
                <a:lnTo>
                  <a:pt x="33527" y="1322937"/>
                </a:lnTo>
                <a:lnTo>
                  <a:pt x="44195" y="1325879"/>
                </a:lnTo>
                <a:lnTo>
                  <a:pt x="53681" y="1313233"/>
                </a:lnTo>
                <a:close/>
              </a:path>
              <a:path w="2409825" h="1373504">
                <a:moveTo>
                  <a:pt x="71627" y="1289303"/>
                </a:moveTo>
                <a:lnTo>
                  <a:pt x="53681" y="1313233"/>
                </a:lnTo>
                <a:lnTo>
                  <a:pt x="54863" y="1318259"/>
                </a:lnTo>
                <a:lnTo>
                  <a:pt x="56387" y="1321307"/>
                </a:lnTo>
                <a:lnTo>
                  <a:pt x="57911" y="1328927"/>
                </a:lnTo>
                <a:lnTo>
                  <a:pt x="57911" y="1371599"/>
                </a:lnTo>
                <a:lnTo>
                  <a:pt x="59435" y="1373123"/>
                </a:lnTo>
                <a:lnTo>
                  <a:pt x="71627" y="128930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07613" y="6102095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74285" y="6111239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36691" y="4826507"/>
            <a:ext cx="1576070" cy="1440180"/>
          </a:xfrm>
          <a:custGeom>
            <a:avLst/>
            <a:gdLst/>
            <a:ahLst/>
            <a:cxnLst/>
            <a:rect l="l" t="t" r="r" b="b"/>
            <a:pathLst>
              <a:path w="1576070" h="1440179">
                <a:moveTo>
                  <a:pt x="59435" y="7619"/>
                </a:moveTo>
                <a:lnTo>
                  <a:pt x="0" y="68579"/>
                </a:lnTo>
                <a:lnTo>
                  <a:pt x="33527" y="72847"/>
                </a:lnTo>
                <a:lnTo>
                  <a:pt x="33527" y="48767"/>
                </a:lnTo>
                <a:lnTo>
                  <a:pt x="36575" y="41147"/>
                </a:lnTo>
                <a:lnTo>
                  <a:pt x="44195" y="39623"/>
                </a:lnTo>
                <a:lnTo>
                  <a:pt x="51185" y="37527"/>
                </a:lnTo>
                <a:lnTo>
                  <a:pt x="59435" y="7619"/>
                </a:lnTo>
                <a:close/>
              </a:path>
              <a:path w="1576070" h="1440179">
                <a:moveTo>
                  <a:pt x="51185" y="37527"/>
                </a:moveTo>
                <a:lnTo>
                  <a:pt x="44195" y="39623"/>
                </a:lnTo>
                <a:lnTo>
                  <a:pt x="36575" y="41147"/>
                </a:lnTo>
                <a:lnTo>
                  <a:pt x="33527" y="48767"/>
                </a:lnTo>
                <a:lnTo>
                  <a:pt x="35051" y="54863"/>
                </a:lnTo>
                <a:lnTo>
                  <a:pt x="38099" y="62483"/>
                </a:lnTo>
                <a:lnTo>
                  <a:pt x="45719" y="65531"/>
                </a:lnTo>
                <a:lnTo>
                  <a:pt x="47243" y="65150"/>
                </a:lnTo>
                <a:lnTo>
                  <a:pt x="47243" y="51815"/>
                </a:lnTo>
                <a:lnTo>
                  <a:pt x="51185" y="37527"/>
                </a:lnTo>
                <a:close/>
              </a:path>
              <a:path w="1576070" h="1440179">
                <a:moveTo>
                  <a:pt x="83819" y="79247"/>
                </a:moveTo>
                <a:lnTo>
                  <a:pt x="59435" y="60959"/>
                </a:lnTo>
                <a:lnTo>
                  <a:pt x="51815" y="64007"/>
                </a:lnTo>
                <a:lnTo>
                  <a:pt x="45719" y="65531"/>
                </a:lnTo>
                <a:lnTo>
                  <a:pt x="38099" y="62483"/>
                </a:lnTo>
                <a:lnTo>
                  <a:pt x="35051" y="54863"/>
                </a:lnTo>
                <a:lnTo>
                  <a:pt x="33527" y="48767"/>
                </a:lnTo>
                <a:lnTo>
                  <a:pt x="33527" y="72847"/>
                </a:lnTo>
                <a:lnTo>
                  <a:pt x="83819" y="79247"/>
                </a:lnTo>
                <a:close/>
              </a:path>
              <a:path w="1576070" h="1440179">
                <a:moveTo>
                  <a:pt x="1575815" y="1429511"/>
                </a:moveTo>
                <a:lnTo>
                  <a:pt x="1574291" y="1423415"/>
                </a:lnTo>
                <a:lnTo>
                  <a:pt x="1562099" y="1367027"/>
                </a:lnTo>
                <a:lnTo>
                  <a:pt x="1543811" y="1286255"/>
                </a:lnTo>
                <a:lnTo>
                  <a:pt x="1511807" y="1167383"/>
                </a:lnTo>
                <a:lnTo>
                  <a:pt x="1498091" y="1129283"/>
                </a:lnTo>
                <a:lnTo>
                  <a:pt x="1485899" y="1091183"/>
                </a:lnTo>
                <a:lnTo>
                  <a:pt x="1472183" y="1053083"/>
                </a:lnTo>
                <a:lnTo>
                  <a:pt x="1444751" y="979931"/>
                </a:lnTo>
                <a:lnTo>
                  <a:pt x="1414271" y="908303"/>
                </a:lnTo>
                <a:lnTo>
                  <a:pt x="1380743" y="838199"/>
                </a:lnTo>
                <a:lnTo>
                  <a:pt x="1345691" y="771143"/>
                </a:lnTo>
                <a:lnTo>
                  <a:pt x="1327403" y="737615"/>
                </a:lnTo>
                <a:lnTo>
                  <a:pt x="1289303" y="673607"/>
                </a:lnTo>
                <a:lnTo>
                  <a:pt x="1271015" y="641603"/>
                </a:lnTo>
                <a:lnTo>
                  <a:pt x="1249679" y="611123"/>
                </a:lnTo>
                <a:lnTo>
                  <a:pt x="1229867" y="580643"/>
                </a:lnTo>
                <a:lnTo>
                  <a:pt x="1187195" y="522731"/>
                </a:lnTo>
                <a:lnTo>
                  <a:pt x="1144523" y="467867"/>
                </a:lnTo>
                <a:lnTo>
                  <a:pt x="1075943" y="388619"/>
                </a:lnTo>
                <a:lnTo>
                  <a:pt x="1004315" y="316991"/>
                </a:lnTo>
                <a:lnTo>
                  <a:pt x="954023" y="272795"/>
                </a:lnTo>
                <a:lnTo>
                  <a:pt x="929639" y="251459"/>
                </a:lnTo>
                <a:lnTo>
                  <a:pt x="877823" y="211835"/>
                </a:lnTo>
                <a:lnTo>
                  <a:pt x="826007" y="175259"/>
                </a:lnTo>
                <a:lnTo>
                  <a:pt x="772667" y="141731"/>
                </a:lnTo>
                <a:lnTo>
                  <a:pt x="719327" y="111251"/>
                </a:lnTo>
                <a:lnTo>
                  <a:pt x="609599" y="60959"/>
                </a:lnTo>
                <a:lnTo>
                  <a:pt x="580643" y="51815"/>
                </a:lnTo>
                <a:lnTo>
                  <a:pt x="553211" y="42671"/>
                </a:lnTo>
                <a:lnTo>
                  <a:pt x="524255" y="33527"/>
                </a:lnTo>
                <a:lnTo>
                  <a:pt x="496823" y="25907"/>
                </a:lnTo>
                <a:lnTo>
                  <a:pt x="467867" y="19811"/>
                </a:lnTo>
                <a:lnTo>
                  <a:pt x="440435" y="13715"/>
                </a:lnTo>
                <a:lnTo>
                  <a:pt x="382523" y="4571"/>
                </a:lnTo>
                <a:lnTo>
                  <a:pt x="295655" y="0"/>
                </a:lnTo>
                <a:lnTo>
                  <a:pt x="268223" y="0"/>
                </a:lnTo>
                <a:lnTo>
                  <a:pt x="181355" y="7619"/>
                </a:lnTo>
                <a:lnTo>
                  <a:pt x="123443" y="18287"/>
                </a:lnTo>
                <a:lnTo>
                  <a:pt x="59435" y="35051"/>
                </a:lnTo>
                <a:lnTo>
                  <a:pt x="47243" y="51815"/>
                </a:lnTo>
                <a:lnTo>
                  <a:pt x="59435" y="60959"/>
                </a:lnTo>
                <a:lnTo>
                  <a:pt x="67055" y="57911"/>
                </a:lnTo>
                <a:lnTo>
                  <a:pt x="97535" y="50291"/>
                </a:lnTo>
                <a:lnTo>
                  <a:pt x="156971" y="36575"/>
                </a:lnTo>
                <a:lnTo>
                  <a:pt x="213359" y="28955"/>
                </a:lnTo>
                <a:lnTo>
                  <a:pt x="268223" y="25907"/>
                </a:lnTo>
                <a:lnTo>
                  <a:pt x="324611" y="25907"/>
                </a:lnTo>
                <a:lnTo>
                  <a:pt x="352043" y="27431"/>
                </a:lnTo>
                <a:lnTo>
                  <a:pt x="379475" y="30479"/>
                </a:lnTo>
                <a:lnTo>
                  <a:pt x="408431" y="33527"/>
                </a:lnTo>
                <a:lnTo>
                  <a:pt x="435863" y="38099"/>
                </a:lnTo>
                <a:lnTo>
                  <a:pt x="490727" y="50291"/>
                </a:lnTo>
                <a:lnTo>
                  <a:pt x="518159" y="57911"/>
                </a:lnTo>
                <a:lnTo>
                  <a:pt x="545591" y="67055"/>
                </a:lnTo>
                <a:lnTo>
                  <a:pt x="573023" y="74675"/>
                </a:lnTo>
                <a:lnTo>
                  <a:pt x="627887" y="96011"/>
                </a:lnTo>
                <a:lnTo>
                  <a:pt x="653795" y="108203"/>
                </a:lnTo>
                <a:lnTo>
                  <a:pt x="681227" y="120395"/>
                </a:lnTo>
                <a:lnTo>
                  <a:pt x="707135" y="134111"/>
                </a:lnTo>
                <a:lnTo>
                  <a:pt x="734567" y="149351"/>
                </a:lnTo>
                <a:lnTo>
                  <a:pt x="760475" y="163067"/>
                </a:lnTo>
                <a:lnTo>
                  <a:pt x="812291" y="196595"/>
                </a:lnTo>
                <a:lnTo>
                  <a:pt x="838199" y="214883"/>
                </a:lnTo>
                <a:lnTo>
                  <a:pt x="862583" y="233171"/>
                </a:lnTo>
                <a:lnTo>
                  <a:pt x="888491" y="251459"/>
                </a:lnTo>
                <a:lnTo>
                  <a:pt x="912875" y="271271"/>
                </a:lnTo>
                <a:lnTo>
                  <a:pt x="937259" y="292607"/>
                </a:lnTo>
                <a:lnTo>
                  <a:pt x="963167" y="313943"/>
                </a:lnTo>
                <a:lnTo>
                  <a:pt x="1010411" y="358139"/>
                </a:lnTo>
                <a:lnTo>
                  <a:pt x="1056131" y="406907"/>
                </a:lnTo>
                <a:lnTo>
                  <a:pt x="1080515" y="431291"/>
                </a:lnTo>
                <a:lnTo>
                  <a:pt x="1146047" y="510539"/>
                </a:lnTo>
                <a:lnTo>
                  <a:pt x="1167383" y="537971"/>
                </a:lnTo>
                <a:lnTo>
                  <a:pt x="1188719" y="566927"/>
                </a:lnTo>
                <a:lnTo>
                  <a:pt x="1208531" y="595883"/>
                </a:lnTo>
                <a:lnTo>
                  <a:pt x="1229867" y="626363"/>
                </a:lnTo>
                <a:lnTo>
                  <a:pt x="1249679" y="655319"/>
                </a:lnTo>
                <a:lnTo>
                  <a:pt x="1267967" y="687323"/>
                </a:lnTo>
                <a:lnTo>
                  <a:pt x="1287779" y="717803"/>
                </a:lnTo>
                <a:lnTo>
                  <a:pt x="1306067" y="749807"/>
                </a:lnTo>
                <a:lnTo>
                  <a:pt x="1322831" y="783335"/>
                </a:lnTo>
                <a:lnTo>
                  <a:pt x="1357883" y="848867"/>
                </a:lnTo>
                <a:lnTo>
                  <a:pt x="1389887" y="918971"/>
                </a:lnTo>
                <a:lnTo>
                  <a:pt x="1420367" y="989075"/>
                </a:lnTo>
                <a:lnTo>
                  <a:pt x="1435607" y="1025651"/>
                </a:lnTo>
                <a:lnTo>
                  <a:pt x="1449323" y="1062227"/>
                </a:lnTo>
                <a:lnTo>
                  <a:pt x="1461515" y="1100327"/>
                </a:lnTo>
                <a:lnTo>
                  <a:pt x="1475231" y="1136903"/>
                </a:lnTo>
                <a:lnTo>
                  <a:pt x="1487423" y="1175003"/>
                </a:lnTo>
                <a:lnTo>
                  <a:pt x="1498091" y="1214627"/>
                </a:lnTo>
                <a:lnTo>
                  <a:pt x="1508759" y="1252727"/>
                </a:lnTo>
                <a:lnTo>
                  <a:pt x="1519427" y="1292351"/>
                </a:lnTo>
                <a:lnTo>
                  <a:pt x="1549907" y="1427987"/>
                </a:lnTo>
                <a:lnTo>
                  <a:pt x="1549907" y="1435607"/>
                </a:lnTo>
                <a:lnTo>
                  <a:pt x="1557527" y="1440179"/>
                </a:lnTo>
                <a:lnTo>
                  <a:pt x="1563623" y="1438655"/>
                </a:lnTo>
                <a:lnTo>
                  <a:pt x="1571243" y="1437131"/>
                </a:lnTo>
                <a:lnTo>
                  <a:pt x="1575815" y="1429511"/>
                </a:lnTo>
                <a:close/>
              </a:path>
              <a:path w="1576070" h="1440179">
                <a:moveTo>
                  <a:pt x="59435" y="60959"/>
                </a:moveTo>
                <a:lnTo>
                  <a:pt x="47243" y="51815"/>
                </a:lnTo>
                <a:lnTo>
                  <a:pt x="47243" y="65150"/>
                </a:lnTo>
                <a:lnTo>
                  <a:pt x="51815" y="64007"/>
                </a:lnTo>
                <a:lnTo>
                  <a:pt x="59435" y="60959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437122" y="5521449"/>
            <a:ext cx="786130" cy="570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5">
                <a:solidFill>
                  <a:srgbClr val="3232CC"/>
                </a:solidFill>
                <a:latin typeface="Times New Roman"/>
                <a:cs typeface="Times New Roman"/>
              </a:rPr>
              <a:t>Private  </a:t>
            </a:r>
            <a:r>
              <a:rPr dirty="0" sz="1800" spc="-1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dirty="0" sz="1800" spc="-1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232CC"/>
                </a:solidFill>
                <a:latin typeface="Times New Roman"/>
                <a:cs typeface="Times New Roman"/>
              </a:rPr>
              <a:t>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58561" y="5257800"/>
            <a:ext cx="0" cy="844550"/>
          </a:xfrm>
          <a:custGeom>
            <a:avLst/>
            <a:gdLst/>
            <a:ahLst/>
            <a:cxnLst/>
            <a:rect l="l" t="t" r="r" b="b"/>
            <a:pathLst>
              <a:path w="0" h="844550">
                <a:moveTo>
                  <a:pt x="0" y="0"/>
                </a:moveTo>
                <a:lnTo>
                  <a:pt x="0" y="8442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753605" y="5257800"/>
            <a:ext cx="0" cy="844550"/>
          </a:xfrm>
          <a:custGeom>
            <a:avLst/>
            <a:gdLst/>
            <a:ahLst/>
            <a:cxnLst/>
            <a:rect l="l" t="t" r="r" b="b"/>
            <a:pathLst>
              <a:path w="0" h="844550">
                <a:moveTo>
                  <a:pt x="0" y="0"/>
                </a:moveTo>
                <a:lnTo>
                  <a:pt x="0" y="8442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25239" y="4552188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79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01083" y="4552188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79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76927" y="4552188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79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70732" y="4538471"/>
            <a:ext cx="1089660" cy="382905"/>
          </a:xfrm>
          <a:custGeom>
            <a:avLst/>
            <a:gdLst/>
            <a:ahLst/>
            <a:cxnLst/>
            <a:rect l="l" t="t" r="r" b="b"/>
            <a:pathLst>
              <a:path w="1089660" h="382904">
                <a:moveTo>
                  <a:pt x="1089659" y="382523"/>
                </a:moveTo>
                <a:lnTo>
                  <a:pt x="1089659" y="0"/>
                </a:lnTo>
                <a:lnTo>
                  <a:pt x="0" y="0"/>
                </a:lnTo>
                <a:lnTo>
                  <a:pt x="0" y="382523"/>
                </a:lnTo>
                <a:lnTo>
                  <a:pt x="15239" y="382523"/>
                </a:lnTo>
                <a:lnTo>
                  <a:pt x="15239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1060703" y="27431"/>
                </a:lnTo>
                <a:lnTo>
                  <a:pt x="1060703" y="13715"/>
                </a:lnTo>
                <a:lnTo>
                  <a:pt x="1074419" y="27431"/>
                </a:lnTo>
                <a:lnTo>
                  <a:pt x="1074419" y="382523"/>
                </a:lnTo>
                <a:lnTo>
                  <a:pt x="1089659" y="382523"/>
                </a:lnTo>
                <a:close/>
              </a:path>
              <a:path w="1089660" h="382904">
                <a:moveTo>
                  <a:pt x="28955" y="27431"/>
                </a:moveTo>
                <a:lnTo>
                  <a:pt x="28955" y="13715"/>
                </a:lnTo>
                <a:lnTo>
                  <a:pt x="15239" y="27431"/>
                </a:lnTo>
                <a:lnTo>
                  <a:pt x="28955" y="27431"/>
                </a:lnTo>
                <a:close/>
              </a:path>
              <a:path w="1089660" h="382904">
                <a:moveTo>
                  <a:pt x="28955" y="353567"/>
                </a:moveTo>
                <a:lnTo>
                  <a:pt x="28955" y="27431"/>
                </a:lnTo>
                <a:lnTo>
                  <a:pt x="15239" y="27431"/>
                </a:lnTo>
                <a:lnTo>
                  <a:pt x="15239" y="353567"/>
                </a:lnTo>
                <a:lnTo>
                  <a:pt x="28955" y="353567"/>
                </a:lnTo>
                <a:close/>
              </a:path>
              <a:path w="1089660" h="382904">
                <a:moveTo>
                  <a:pt x="1074419" y="353567"/>
                </a:moveTo>
                <a:lnTo>
                  <a:pt x="15239" y="353567"/>
                </a:lnTo>
                <a:lnTo>
                  <a:pt x="28955" y="367283"/>
                </a:lnTo>
                <a:lnTo>
                  <a:pt x="28955" y="382523"/>
                </a:lnTo>
                <a:lnTo>
                  <a:pt x="1060703" y="382523"/>
                </a:lnTo>
                <a:lnTo>
                  <a:pt x="1060703" y="367283"/>
                </a:lnTo>
                <a:lnTo>
                  <a:pt x="1074419" y="353567"/>
                </a:lnTo>
                <a:close/>
              </a:path>
              <a:path w="1089660" h="382904">
                <a:moveTo>
                  <a:pt x="28955" y="382523"/>
                </a:moveTo>
                <a:lnTo>
                  <a:pt x="28955" y="367283"/>
                </a:lnTo>
                <a:lnTo>
                  <a:pt x="15239" y="353567"/>
                </a:lnTo>
                <a:lnTo>
                  <a:pt x="15239" y="382523"/>
                </a:lnTo>
                <a:lnTo>
                  <a:pt x="28955" y="382523"/>
                </a:lnTo>
                <a:close/>
              </a:path>
              <a:path w="1089660" h="382904">
                <a:moveTo>
                  <a:pt x="1074419" y="27431"/>
                </a:moveTo>
                <a:lnTo>
                  <a:pt x="1060703" y="13715"/>
                </a:lnTo>
                <a:lnTo>
                  <a:pt x="1060703" y="27431"/>
                </a:lnTo>
                <a:lnTo>
                  <a:pt x="1074419" y="27431"/>
                </a:lnTo>
                <a:close/>
              </a:path>
              <a:path w="1089660" h="382904">
                <a:moveTo>
                  <a:pt x="1074419" y="353567"/>
                </a:moveTo>
                <a:lnTo>
                  <a:pt x="1074419" y="27431"/>
                </a:lnTo>
                <a:lnTo>
                  <a:pt x="1060703" y="27431"/>
                </a:lnTo>
                <a:lnTo>
                  <a:pt x="1060703" y="353567"/>
                </a:lnTo>
                <a:lnTo>
                  <a:pt x="1074419" y="353567"/>
                </a:lnTo>
                <a:close/>
              </a:path>
              <a:path w="1089660" h="382904">
                <a:moveTo>
                  <a:pt x="1074419" y="382523"/>
                </a:moveTo>
                <a:lnTo>
                  <a:pt x="1074419" y="353567"/>
                </a:lnTo>
                <a:lnTo>
                  <a:pt x="1060703" y="367283"/>
                </a:lnTo>
                <a:lnTo>
                  <a:pt x="1060703" y="382523"/>
                </a:lnTo>
                <a:lnTo>
                  <a:pt x="1074419" y="382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45229" y="5257800"/>
            <a:ext cx="0" cy="844550"/>
          </a:xfrm>
          <a:custGeom>
            <a:avLst/>
            <a:gdLst/>
            <a:ahLst/>
            <a:cxnLst/>
            <a:rect l="l" t="t" r="r" b="b"/>
            <a:pathLst>
              <a:path w="0" h="844550">
                <a:moveTo>
                  <a:pt x="0" y="0"/>
                </a:moveTo>
                <a:lnTo>
                  <a:pt x="0" y="8442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526525" y="5507733"/>
            <a:ext cx="322580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i: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441691" y="5306567"/>
            <a:ext cx="558165" cy="699770"/>
          </a:xfrm>
          <a:custGeom>
            <a:avLst/>
            <a:gdLst/>
            <a:ahLst/>
            <a:cxnLst/>
            <a:rect l="l" t="t" r="r" b="b"/>
            <a:pathLst>
              <a:path w="558165" h="699770">
                <a:moveTo>
                  <a:pt x="557783" y="699515"/>
                </a:moveTo>
                <a:lnTo>
                  <a:pt x="557783" y="0"/>
                </a:lnTo>
                <a:lnTo>
                  <a:pt x="0" y="0"/>
                </a:lnTo>
                <a:lnTo>
                  <a:pt x="0" y="699515"/>
                </a:lnTo>
                <a:lnTo>
                  <a:pt x="13715" y="699515"/>
                </a:lnTo>
                <a:lnTo>
                  <a:pt x="13715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530351" y="27431"/>
                </a:lnTo>
                <a:lnTo>
                  <a:pt x="530351" y="13715"/>
                </a:lnTo>
                <a:lnTo>
                  <a:pt x="544067" y="27431"/>
                </a:lnTo>
                <a:lnTo>
                  <a:pt x="544067" y="699515"/>
                </a:lnTo>
                <a:lnTo>
                  <a:pt x="557783" y="699515"/>
                </a:lnTo>
                <a:close/>
              </a:path>
              <a:path w="558165" h="699770">
                <a:moveTo>
                  <a:pt x="28955" y="27431"/>
                </a:moveTo>
                <a:lnTo>
                  <a:pt x="28955" y="13715"/>
                </a:lnTo>
                <a:lnTo>
                  <a:pt x="13715" y="27431"/>
                </a:lnTo>
                <a:lnTo>
                  <a:pt x="28955" y="27431"/>
                </a:lnTo>
                <a:close/>
              </a:path>
              <a:path w="558165" h="699770">
                <a:moveTo>
                  <a:pt x="28955" y="670559"/>
                </a:moveTo>
                <a:lnTo>
                  <a:pt x="28955" y="27431"/>
                </a:lnTo>
                <a:lnTo>
                  <a:pt x="13715" y="27431"/>
                </a:lnTo>
                <a:lnTo>
                  <a:pt x="13715" y="670559"/>
                </a:lnTo>
                <a:lnTo>
                  <a:pt x="28955" y="670559"/>
                </a:lnTo>
                <a:close/>
              </a:path>
              <a:path w="558165" h="699770">
                <a:moveTo>
                  <a:pt x="544067" y="670559"/>
                </a:moveTo>
                <a:lnTo>
                  <a:pt x="13715" y="670559"/>
                </a:lnTo>
                <a:lnTo>
                  <a:pt x="28955" y="685799"/>
                </a:lnTo>
                <a:lnTo>
                  <a:pt x="28955" y="699515"/>
                </a:lnTo>
                <a:lnTo>
                  <a:pt x="530351" y="699515"/>
                </a:lnTo>
                <a:lnTo>
                  <a:pt x="530351" y="685799"/>
                </a:lnTo>
                <a:lnTo>
                  <a:pt x="544067" y="670559"/>
                </a:lnTo>
                <a:close/>
              </a:path>
              <a:path w="558165" h="699770">
                <a:moveTo>
                  <a:pt x="28955" y="699515"/>
                </a:moveTo>
                <a:lnTo>
                  <a:pt x="28955" y="685799"/>
                </a:lnTo>
                <a:lnTo>
                  <a:pt x="13715" y="670559"/>
                </a:lnTo>
                <a:lnTo>
                  <a:pt x="13715" y="699515"/>
                </a:lnTo>
                <a:lnTo>
                  <a:pt x="28955" y="699515"/>
                </a:lnTo>
                <a:close/>
              </a:path>
              <a:path w="558165" h="699770">
                <a:moveTo>
                  <a:pt x="544067" y="27431"/>
                </a:moveTo>
                <a:lnTo>
                  <a:pt x="530351" y="13715"/>
                </a:lnTo>
                <a:lnTo>
                  <a:pt x="530351" y="27431"/>
                </a:lnTo>
                <a:lnTo>
                  <a:pt x="544067" y="27431"/>
                </a:lnTo>
                <a:close/>
              </a:path>
              <a:path w="558165" h="699770">
                <a:moveTo>
                  <a:pt x="544067" y="670559"/>
                </a:moveTo>
                <a:lnTo>
                  <a:pt x="544067" y="27431"/>
                </a:lnTo>
                <a:lnTo>
                  <a:pt x="530351" y="27431"/>
                </a:lnTo>
                <a:lnTo>
                  <a:pt x="530351" y="670559"/>
                </a:lnTo>
                <a:lnTo>
                  <a:pt x="544067" y="670559"/>
                </a:lnTo>
                <a:close/>
              </a:path>
              <a:path w="558165" h="699770">
                <a:moveTo>
                  <a:pt x="544067" y="699515"/>
                </a:moveTo>
                <a:lnTo>
                  <a:pt x="544067" y="670559"/>
                </a:lnTo>
                <a:lnTo>
                  <a:pt x="530351" y="685799"/>
                </a:lnTo>
                <a:lnTo>
                  <a:pt x="530351" y="699515"/>
                </a:lnTo>
                <a:lnTo>
                  <a:pt x="544067" y="699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55407" y="551916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55407" y="5764529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58633" y="6108191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943" rIns="0" bIns="0" rtlCol="0" vert="horz">
            <a:spAutoFit/>
          </a:bodyPr>
          <a:lstStyle/>
          <a:p>
            <a:pPr marL="1539240">
              <a:lnSpc>
                <a:spcPct val="100000"/>
              </a:lnSpc>
            </a:pPr>
            <a:r>
              <a:rPr dirty="0"/>
              <a:t>Use </a:t>
            </a:r>
            <a:r>
              <a:rPr dirty="0" spc="-5"/>
              <a:t>of</a:t>
            </a:r>
            <a:r>
              <a:rPr dirty="0" spc="-65"/>
              <a:t> </a:t>
            </a:r>
            <a:r>
              <a:rPr dirty="0" spc="-5"/>
              <a:t>Semaphores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597659"/>
            <a:ext cx="3867150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dirty="0" sz="1400" i="1">
                <a:latin typeface="Arial"/>
                <a:cs typeface="Arial"/>
              </a:rPr>
              <a:t>/* </a:t>
            </a:r>
            <a:r>
              <a:rPr dirty="0" sz="1400" spc="-5" i="1">
                <a:latin typeface="Arial"/>
                <a:cs typeface="Arial"/>
              </a:rPr>
              <a:t>deposit 1, 2, </a:t>
            </a:r>
            <a:r>
              <a:rPr dirty="0" sz="1400" i="1">
                <a:latin typeface="Arial"/>
                <a:cs typeface="Arial"/>
              </a:rPr>
              <a:t>…, numIters into the data buffer</a:t>
            </a:r>
            <a:r>
              <a:rPr dirty="0" sz="1400" spc="-24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*/  </a:t>
            </a:r>
            <a:r>
              <a:rPr dirty="0" sz="1400" i="1">
                <a:latin typeface="Arial"/>
                <a:cs typeface="Arial"/>
              </a:rPr>
              <a:t>void </a:t>
            </a:r>
            <a:r>
              <a:rPr dirty="0" sz="1400" spc="-5" i="1">
                <a:latin typeface="Arial"/>
                <a:cs typeface="Arial"/>
              </a:rPr>
              <a:t>*Producer(void </a:t>
            </a:r>
            <a:r>
              <a:rPr dirty="0" sz="1400" i="1">
                <a:latin typeface="Arial"/>
                <a:cs typeface="Arial"/>
              </a:rPr>
              <a:t>*arg)</a:t>
            </a:r>
            <a:r>
              <a:rPr dirty="0" sz="1400" spc="-13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1739" y="3731258"/>
            <a:ext cx="4281805" cy="935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i="1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dirty="0" sz="1400" i="1">
                <a:latin typeface="Arial"/>
                <a:cs typeface="Arial"/>
              </a:rPr>
              <a:t>/* fetch numIters </a:t>
            </a:r>
            <a:r>
              <a:rPr dirty="0" sz="1400" spc="-5" i="1">
                <a:latin typeface="Arial"/>
                <a:cs typeface="Arial"/>
              </a:rPr>
              <a:t>items </a:t>
            </a:r>
            <a:r>
              <a:rPr dirty="0" sz="1400" i="1">
                <a:latin typeface="Arial"/>
                <a:cs typeface="Arial"/>
              </a:rPr>
              <a:t>from the buffer </a:t>
            </a:r>
            <a:r>
              <a:rPr dirty="0" sz="1400" spc="-5" i="1">
                <a:latin typeface="Arial"/>
                <a:cs typeface="Arial"/>
              </a:rPr>
              <a:t>and </a:t>
            </a:r>
            <a:r>
              <a:rPr dirty="0" sz="1400" i="1">
                <a:latin typeface="Arial"/>
                <a:cs typeface="Arial"/>
              </a:rPr>
              <a:t>sum</a:t>
            </a:r>
            <a:r>
              <a:rPr dirty="0" sz="1400" spc="-26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them*/  </a:t>
            </a:r>
            <a:r>
              <a:rPr dirty="0" sz="1400" i="1">
                <a:latin typeface="Arial"/>
                <a:cs typeface="Arial"/>
              </a:rPr>
              <a:t>void </a:t>
            </a:r>
            <a:r>
              <a:rPr dirty="0" sz="1400" spc="-5" i="1">
                <a:latin typeface="Arial"/>
                <a:cs typeface="Arial"/>
              </a:rPr>
              <a:t>*Consumer(void </a:t>
            </a:r>
            <a:r>
              <a:rPr dirty="0" sz="1400" i="1">
                <a:latin typeface="Arial"/>
                <a:cs typeface="Arial"/>
              </a:rPr>
              <a:t>*arg)</a:t>
            </a:r>
            <a:r>
              <a:rPr dirty="0" sz="1400" spc="-13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1221739" y="6312913"/>
            <a:ext cx="8509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i="1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363980">
              <a:lnSpc>
                <a:spcPct val="100000"/>
              </a:lnSpc>
            </a:pPr>
            <a:r>
              <a:rPr dirty="0" spc="-5"/>
              <a:t>Mutex </a:t>
            </a:r>
            <a:r>
              <a:rPr dirty="0"/>
              <a:t>Locks </a:t>
            </a:r>
            <a:r>
              <a:rPr dirty="0" spc="-5"/>
              <a:t>(1 of</a:t>
            </a:r>
            <a:r>
              <a:rPr dirty="0" spc="-70"/>
              <a:t> </a:t>
            </a:r>
            <a:r>
              <a:rPr dirty="0" spc="-5"/>
              <a:t>4)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60097"/>
            <a:ext cx="5618480" cy="274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marR="566420" indent="-401320">
              <a:lnSpc>
                <a:spcPct val="121700"/>
              </a:lnSpc>
            </a:pPr>
            <a:r>
              <a:rPr dirty="0" sz="2400" spc="-5" i="1">
                <a:latin typeface="Arial"/>
                <a:cs typeface="Arial"/>
              </a:rPr>
              <a:t>pthread_mutex_init(  pthread_mutex_t * mutex,  const pthread_mutex_attr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*attr);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4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Creates a new mutex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lock.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Attribute: normal, recursive, errorcheck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2295525">
              <a:lnSpc>
                <a:spcPct val="100000"/>
              </a:lnSpc>
            </a:pPr>
            <a:r>
              <a:rPr dirty="0" spc="-5"/>
              <a:t>Mutex</a:t>
            </a:r>
            <a:r>
              <a:rPr dirty="0" spc="-10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638299"/>
            <a:ext cx="7317740" cy="403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lvl="1" marL="756285" marR="43370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Thread deadlocks </a:t>
            </a:r>
            <a:r>
              <a:rPr dirty="0" sz="2000" spc="-5">
                <a:latin typeface="Arial"/>
                <a:cs typeface="Arial"/>
              </a:rPr>
              <a:t>if tries to </a:t>
            </a:r>
            <a:r>
              <a:rPr dirty="0" sz="2000">
                <a:latin typeface="Arial"/>
                <a:cs typeface="Arial"/>
              </a:rPr>
              <a:t>lock a </a:t>
            </a:r>
            <a:r>
              <a:rPr dirty="0" sz="2000" spc="-5">
                <a:latin typeface="Arial"/>
                <a:cs typeface="Arial"/>
              </a:rPr>
              <a:t>mutex it </a:t>
            </a:r>
            <a:r>
              <a:rPr dirty="0" sz="2000">
                <a:latin typeface="Arial"/>
                <a:cs typeface="Arial"/>
              </a:rPr>
              <a:t>already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has  </a:t>
            </a:r>
            <a:r>
              <a:rPr dirty="0" sz="2000">
                <a:latin typeface="Arial"/>
                <a:cs typeface="Arial"/>
              </a:rPr>
              <a:t>locked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Recursive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Single </a:t>
            </a:r>
            <a:r>
              <a:rPr dirty="0" sz="2000">
                <a:latin typeface="Arial"/>
                <a:cs typeface="Arial"/>
              </a:rPr>
              <a:t>thread may lock a </a:t>
            </a:r>
            <a:r>
              <a:rPr dirty="0" sz="2000" spc="-5">
                <a:latin typeface="Arial"/>
                <a:cs typeface="Arial"/>
              </a:rPr>
              <a:t>mutex </a:t>
            </a:r>
            <a:r>
              <a:rPr dirty="0" sz="2000">
                <a:latin typeface="Arial"/>
                <a:cs typeface="Arial"/>
              </a:rPr>
              <a:t>as many </a:t>
            </a:r>
            <a:r>
              <a:rPr dirty="0" sz="2000" spc="-5">
                <a:latin typeface="Arial"/>
                <a:cs typeface="Arial"/>
              </a:rPr>
              <a:t>times </a:t>
            </a:r>
            <a:r>
              <a:rPr dirty="0" sz="2000">
                <a:latin typeface="Arial"/>
                <a:cs typeface="Arial"/>
              </a:rPr>
              <a:t>as </a:t>
            </a:r>
            <a:r>
              <a:rPr dirty="0" sz="2000" spc="-5">
                <a:latin typeface="Arial"/>
                <a:cs typeface="Arial"/>
              </a:rPr>
              <a:t>it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wants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Increments a count on the number of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locks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Thread relinquishes lock when </a:t>
            </a:r>
            <a:r>
              <a:rPr dirty="0" sz="2000" spc="-5">
                <a:latin typeface="Arial"/>
                <a:cs typeface="Arial"/>
              </a:rPr>
              <a:t>mutex </a:t>
            </a:r>
            <a:r>
              <a:rPr dirty="0" sz="2000">
                <a:latin typeface="Arial"/>
                <a:cs typeface="Arial"/>
              </a:rPr>
              <a:t>count becomes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zero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Errorcheck</a:t>
            </a:r>
            <a:endParaRPr sz="2400">
              <a:latin typeface="Arial"/>
              <a:cs typeface="Arial"/>
            </a:endParaRPr>
          </a:p>
          <a:p>
            <a:pPr lvl="1" marL="756285" marR="831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Report error when a thread </a:t>
            </a:r>
            <a:r>
              <a:rPr dirty="0" sz="2000" spc="-5">
                <a:latin typeface="Arial"/>
                <a:cs typeface="Arial"/>
              </a:rPr>
              <a:t>tries to </a:t>
            </a:r>
            <a:r>
              <a:rPr dirty="0" sz="2000">
                <a:latin typeface="Arial"/>
                <a:cs typeface="Arial"/>
              </a:rPr>
              <a:t>lock a </a:t>
            </a:r>
            <a:r>
              <a:rPr dirty="0" sz="2000" spc="-5">
                <a:latin typeface="Arial"/>
                <a:cs typeface="Arial"/>
              </a:rPr>
              <a:t>mutex it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already  </a:t>
            </a:r>
            <a:r>
              <a:rPr dirty="0" sz="2000">
                <a:latin typeface="Arial"/>
                <a:cs typeface="Arial"/>
              </a:rPr>
              <a:t>locked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Report error </a:t>
            </a:r>
            <a:r>
              <a:rPr dirty="0" sz="2000" spc="-5">
                <a:latin typeface="Arial"/>
                <a:cs typeface="Arial"/>
              </a:rPr>
              <a:t>if </a:t>
            </a:r>
            <a:r>
              <a:rPr dirty="0" sz="2000">
                <a:latin typeface="Arial"/>
                <a:cs typeface="Arial"/>
              </a:rPr>
              <a:t>a thread unlocks </a:t>
            </a:r>
            <a:r>
              <a:rPr dirty="0" sz="2000" spc="-5">
                <a:latin typeface="Arial"/>
                <a:cs typeface="Arial"/>
              </a:rPr>
              <a:t>mutex </a:t>
            </a:r>
            <a:r>
              <a:rPr dirty="0" sz="2000">
                <a:latin typeface="Arial"/>
                <a:cs typeface="Arial"/>
              </a:rPr>
              <a:t>locked by</a:t>
            </a:r>
            <a:r>
              <a:rPr dirty="0" sz="2000" spc="-2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363980">
              <a:lnSpc>
                <a:spcPct val="100000"/>
              </a:lnSpc>
            </a:pPr>
            <a:r>
              <a:rPr dirty="0" spc="-5"/>
              <a:t>Mutex </a:t>
            </a:r>
            <a:r>
              <a:rPr dirty="0"/>
              <a:t>Locks </a:t>
            </a:r>
            <a:r>
              <a:rPr dirty="0" spc="-5"/>
              <a:t>(2 of</a:t>
            </a:r>
            <a:r>
              <a:rPr dirty="0" spc="-70"/>
              <a:t> </a:t>
            </a:r>
            <a:r>
              <a:rPr dirty="0" spc="-5"/>
              <a:t>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54245"/>
            <a:ext cx="5687060" cy="1874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marR="1417320" indent="-401320">
              <a:lnSpc>
                <a:spcPct val="123300"/>
              </a:lnSpc>
            </a:pPr>
            <a:r>
              <a:rPr dirty="0" sz="2400" spc="-5" i="1">
                <a:latin typeface="Arial"/>
                <a:cs typeface="Arial"/>
              </a:rPr>
              <a:t>pthread_mutex_destroy(  pthread_mutex_t</a:t>
            </a:r>
            <a:r>
              <a:rPr dirty="0" sz="2400" spc="-6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*mutex);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4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Destroys the mutex specified by mutex.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363980">
              <a:lnSpc>
                <a:spcPct val="100000"/>
              </a:lnSpc>
            </a:pPr>
            <a:r>
              <a:rPr dirty="0" spc="-5"/>
              <a:t>Mutex </a:t>
            </a:r>
            <a:r>
              <a:rPr dirty="0"/>
              <a:t>Locks </a:t>
            </a:r>
            <a:r>
              <a:rPr dirty="0" spc="-5"/>
              <a:t>(3 of</a:t>
            </a:r>
            <a:r>
              <a:rPr dirty="0" spc="-70"/>
              <a:t> </a:t>
            </a:r>
            <a:r>
              <a:rPr dirty="0" spc="-5"/>
              <a:t>4)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54245"/>
            <a:ext cx="7415530" cy="2679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marR="3231515" indent="-401320">
              <a:lnSpc>
                <a:spcPct val="123300"/>
              </a:lnSpc>
            </a:pPr>
            <a:r>
              <a:rPr dirty="0" sz="2400" spc="-5" i="1">
                <a:latin typeface="Arial"/>
                <a:cs typeface="Arial"/>
              </a:rPr>
              <a:t>pthread_mutex_lock(  pthread_mutex_t</a:t>
            </a:r>
            <a:r>
              <a:rPr dirty="0" sz="2400" spc="-7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*mutex)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4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Tries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acquire the lock specified by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mutex.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mutex is already locked, then calling thread blocks  </a:t>
            </a:r>
            <a:r>
              <a:rPr dirty="0" sz="2400" spc="-5">
                <a:latin typeface="Arial"/>
                <a:cs typeface="Arial"/>
              </a:rPr>
              <a:t>until mutex is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unlocked.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363980">
              <a:lnSpc>
                <a:spcPct val="100000"/>
              </a:lnSpc>
            </a:pPr>
            <a:r>
              <a:rPr dirty="0" spc="-5"/>
              <a:t>Mutex </a:t>
            </a:r>
            <a:r>
              <a:rPr dirty="0"/>
              <a:t>Locks </a:t>
            </a:r>
            <a:r>
              <a:rPr dirty="0" spc="-5"/>
              <a:t>(4 of</a:t>
            </a:r>
            <a:r>
              <a:rPr dirty="0" spc="-70"/>
              <a:t> </a:t>
            </a:r>
            <a:r>
              <a:rPr dirty="0" spc="-5"/>
              <a:t>4)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54245"/>
            <a:ext cx="7295515" cy="3482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marR="3026410" indent="-401320">
              <a:lnSpc>
                <a:spcPct val="123300"/>
              </a:lnSpc>
            </a:pPr>
            <a:r>
              <a:rPr dirty="0" sz="2400" spc="-5" i="1">
                <a:latin typeface="Arial"/>
                <a:cs typeface="Arial"/>
              </a:rPr>
              <a:t>pthread_mutex_unlock(  pthread_mutex_t</a:t>
            </a:r>
            <a:r>
              <a:rPr dirty="0" sz="2400" spc="-6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*mutex);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calling thread has mutex currently locked, this will  </a:t>
            </a:r>
            <a:r>
              <a:rPr dirty="0" sz="2400" spc="-5">
                <a:latin typeface="Arial"/>
                <a:cs typeface="Arial"/>
              </a:rPr>
              <a:t>unlock 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mutex.</a:t>
            </a:r>
            <a:endParaRPr sz="2400">
              <a:latin typeface="Arial"/>
              <a:cs typeface="Arial"/>
            </a:endParaRPr>
          </a:p>
          <a:p>
            <a:pPr marL="355600" marR="20574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other threads are blocked waiting on this mutex,  </a:t>
            </a:r>
            <a:r>
              <a:rPr dirty="0" sz="2400" spc="-5">
                <a:latin typeface="Arial"/>
                <a:cs typeface="Arial"/>
              </a:rPr>
              <a:t>one will unblock and acquire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mutex.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Which one is determined by the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scheduler</a:t>
            </a:r>
            <a:r>
              <a:rPr dirty="0" sz="2800" spc="-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943" rIns="0" bIns="0" rtlCol="0" vert="horz">
            <a:spAutoFit/>
          </a:bodyPr>
          <a:lstStyle/>
          <a:p>
            <a:pPr marL="917575">
              <a:lnSpc>
                <a:spcPct val="100000"/>
              </a:lnSpc>
            </a:pPr>
            <a:r>
              <a:rPr dirty="0"/>
              <a:t>Example </a:t>
            </a:r>
            <a:r>
              <a:rPr dirty="0" spc="-5"/>
              <a:t>of </a:t>
            </a:r>
            <a:r>
              <a:rPr dirty="0"/>
              <a:t>Use </a:t>
            </a:r>
            <a:r>
              <a:rPr dirty="0" spc="-5"/>
              <a:t>of</a:t>
            </a:r>
            <a:r>
              <a:rPr dirty="0" spc="-90"/>
              <a:t> </a:t>
            </a:r>
            <a:r>
              <a:rPr dirty="0"/>
              <a:t>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115" y="2049271"/>
            <a:ext cx="3875404" cy="993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270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pthread_mutex_t count_mutex;  pthread_mutex_init(&amp;count_mutex, NULL);  </a:t>
            </a:r>
            <a:r>
              <a:rPr dirty="0" sz="1600" i="1">
                <a:latin typeface="Arial"/>
                <a:cs typeface="Arial"/>
              </a:rPr>
              <a:t>int</a:t>
            </a:r>
            <a:r>
              <a:rPr dirty="0" sz="1600" spc="-9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count;</a:t>
            </a:r>
            <a:endParaRPr sz="1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increment_count()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4639" y="4243830"/>
            <a:ext cx="1449705" cy="50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i="1">
                <a:latin typeface="Arial"/>
                <a:cs typeface="Arial"/>
              </a:rPr>
              <a:t>int </a:t>
            </a:r>
            <a:r>
              <a:rPr dirty="0" sz="1600" spc="-5" i="1">
                <a:latin typeface="Arial"/>
                <a:cs typeface="Arial"/>
              </a:rPr>
              <a:t>get_count()</a:t>
            </a:r>
            <a:r>
              <a:rPr dirty="0" sz="1600" spc="-5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6438389"/>
            <a:ext cx="779780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6405" algn="l"/>
                <a:tab pos="7784465" algn="l"/>
              </a:tabLst>
            </a:pPr>
            <a:r>
              <a:rPr dirty="0" sz="1600" spc="-5" i="1" u="heavy">
                <a:latin typeface="Arial"/>
                <a:cs typeface="Arial"/>
              </a:rPr>
              <a:t> </a:t>
            </a:r>
            <a:r>
              <a:rPr dirty="0" sz="1600" spc="-5" i="1" u="heavy">
                <a:latin typeface="Arial"/>
                <a:cs typeface="Arial"/>
              </a:rPr>
              <a:t>	</a:t>
            </a:r>
            <a:r>
              <a:rPr dirty="0" sz="1600" spc="-5" i="1" u="heavy">
                <a:latin typeface="Arial"/>
                <a:cs typeface="Arial"/>
              </a:rPr>
              <a:t>}	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268095">
              <a:lnSpc>
                <a:spcPct val="100000"/>
              </a:lnSpc>
            </a:pPr>
            <a:r>
              <a:rPr dirty="0" spc="-5"/>
              <a:t>Note on Mutex</a:t>
            </a:r>
            <a:r>
              <a:rPr dirty="0" spc="-50"/>
              <a:t> </a:t>
            </a:r>
            <a:r>
              <a:rPr dirty="0"/>
              <a:t>Locks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50850" indent="-342900">
              <a:lnSpc>
                <a:spcPct val="100000"/>
              </a:lnSpc>
              <a:buChar char="•"/>
              <a:tabLst>
                <a:tab pos="450850" algn="l"/>
              </a:tabLst>
            </a:pPr>
            <a:r>
              <a:rPr dirty="0" sz="2400" spc="-5"/>
              <a:t>To implement critical sections as</a:t>
            </a:r>
            <a:r>
              <a:rPr dirty="0" sz="2400" spc="15"/>
              <a:t> </a:t>
            </a:r>
            <a:r>
              <a:rPr dirty="0" sz="2400" spc="-5"/>
              <a:t>needed</a:t>
            </a:r>
            <a:endParaRPr sz="2400"/>
          </a:p>
          <a:p>
            <a:pPr marL="45085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450850" algn="l"/>
              </a:tabLst>
            </a:pPr>
            <a:r>
              <a:rPr dirty="0" sz="2400" spc="-5"/>
              <a:t>Pthreads provides only exclusive</a:t>
            </a:r>
            <a:r>
              <a:rPr dirty="0" sz="2400" spc="35"/>
              <a:t> </a:t>
            </a:r>
            <a:r>
              <a:rPr dirty="0" sz="2400" spc="-5"/>
              <a:t>locks.</a:t>
            </a:r>
            <a:endParaRPr sz="2400"/>
          </a:p>
          <a:p>
            <a:pPr lvl="1" marL="85153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852169" algn="l"/>
              </a:tabLst>
            </a:pPr>
            <a:r>
              <a:rPr dirty="0" sz="2000">
                <a:latin typeface="Arial"/>
                <a:cs typeface="Arial"/>
              </a:rPr>
              <a:t>Some </a:t>
            </a:r>
            <a:r>
              <a:rPr dirty="0" sz="2000" spc="-5">
                <a:latin typeface="Arial"/>
                <a:cs typeface="Arial"/>
              </a:rPr>
              <a:t>other </a:t>
            </a:r>
            <a:r>
              <a:rPr dirty="0" sz="2000">
                <a:latin typeface="Arial"/>
                <a:cs typeface="Arial"/>
              </a:rPr>
              <a:t>systems </a:t>
            </a:r>
            <a:r>
              <a:rPr dirty="0" sz="2000" spc="-5">
                <a:latin typeface="Arial"/>
                <a:cs typeface="Arial"/>
              </a:rPr>
              <a:t>allow </a:t>
            </a:r>
            <a:r>
              <a:rPr dirty="0" sz="2000">
                <a:latin typeface="Arial"/>
                <a:cs typeface="Arial"/>
              </a:rPr>
              <a:t>shared-read, </a:t>
            </a:r>
            <a:r>
              <a:rPr dirty="0" sz="2000" spc="-5">
                <a:latin typeface="Arial"/>
                <a:cs typeface="Arial"/>
              </a:rPr>
              <a:t>exclusive-write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locks</a:t>
            </a:r>
            <a:endParaRPr sz="2000">
              <a:latin typeface="Arial"/>
              <a:cs typeface="Arial"/>
            </a:endParaRPr>
          </a:p>
          <a:p>
            <a:pPr marL="45085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450850" algn="l"/>
              </a:tabLst>
            </a:pPr>
            <a:r>
              <a:rPr dirty="0" sz="2400" spc="-5"/>
              <a:t>Locks enforce</a:t>
            </a:r>
            <a:r>
              <a:rPr dirty="0" sz="2400" spc="-50"/>
              <a:t> </a:t>
            </a:r>
            <a:r>
              <a:rPr dirty="0" sz="2400" spc="-5"/>
              <a:t>serialization</a:t>
            </a:r>
            <a:endParaRPr sz="2400"/>
          </a:p>
          <a:p>
            <a:pPr lvl="1" marL="85153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852169" algn="l"/>
              </a:tabLst>
            </a:pPr>
            <a:r>
              <a:rPr dirty="0" sz="2000">
                <a:latin typeface="Arial"/>
                <a:cs typeface="Arial"/>
              </a:rPr>
              <a:t>Threads must </a:t>
            </a:r>
            <a:r>
              <a:rPr dirty="0" sz="2000" spc="-5">
                <a:latin typeface="Arial"/>
                <a:cs typeface="Arial"/>
              </a:rPr>
              <a:t>execute </a:t>
            </a:r>
            <a:r>
              <a:rPr dirty="0" sz="2000">
                <a:latin typeface="Arial"/>
                <a:cs typeface="Arial"/>
              </a:rPr>
              <a:t>critical sections one at a</a:t>
            </a:r>
            <a:r>
              <a:rPr dirty="0" sz="2000" spc="-2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45085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450850" algn="l"/>
              </a:tabLst>
            </a:pPr>
            <a:r>
              <a:rPr dirty="0" sz="2400" spc="-5"/>
              <a:t>Large critical sections can seriously degrade</a:t>
            </a:r>
            <a:r>
              <a:rPr dirty="0" sz="2400" spc="100"/>
              <a:t> </a:t>
            </a:r>
            <a:r>
              <a:rPr dirty="0" sz="2400" spc="-5"/>
              <a:t>performance</a:t>
            </a:r>
            <a:endParaRPr sz="2400"/>
          </a:p>
          <a:p>
            <a:pPr marL="450850" marR="9525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450850" algn="l"/>
              </a:tabLst>
            </a:pPr>
            <a:r>
              <a:rPr dirty="0" sz="2400" spc="-5"/>
              <a:t>Reduce overhead by overlapping computation with  waiting</a:t>
            </a:r>
            <a:endParaRPr sz="2400"/>
          </a:p>
          <a:p>
            <a:pPr marL="56451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FF0000"/>
                </a:solidFill>
              </a:rPr>
              <a:t>int pthread_mutex_trylock (pthread_mutex_t</a:t>
            </a:r>
            <a:r>
              <a:rPr dirty="0" sz="2000" spc="-85">
                <a:solidFill>
                  <a:srgbClr val="FF0000"/>
                </a:solidFill>
              </a:rPr>
              <a:t> </a:t>
            </a:r>
            <a:r>
              <a:rPr dirty="0" sz="2000">
                <a:solidFill>
                  <a:srgbClr val="FF0000"/>
                </a:solidFill>
              </a:rPr>
              <a:t>*mutex_lock)</a:t>
            </a:r>
            <a:endParaRPr sz="2000"/>
          </a:p>
          <a:p>
            <a:pPr lvl="1" marL="85153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852169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Acquire lock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dirty="0" sz="2000" spc="-1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 lvl="1" marL="85153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852169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Return EBUSY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dirty="0" sz="2000" spc="-10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 lvl="1" marL="85153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852169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Enables a thread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do something else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lock</a:t>
            </a:r>
            <a:r>
              <a:rPr dirty="0" sz="2000" spc="-1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unavailable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556260">
              <a:lnSpc>
                <a:spcPct val="100000"/>
              </a:lnSpc>
            </a:pPr>
            <a:r>
              <a:rPr dirty="0" spc="-5"/>
              <a:t>Condition </a:t>
            </a:r>
            <a:r>
              <a:rPr dirty="0"/>
              <a:t>variables </a:t>
            </a:r>
            <a:r>
              <a:rPr dirty="0" spc="-5"/>
              <a:t>(1 of</a:t>
            </a:r>
            <a:r>
              <a:rPr dirty="0" spc="-70"/>
              <a:t> </a:t>
            </a:r>
            <a:r>
              <a:rPr dirty="0" spc="-5"/>
              <a:t>5)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60097"/>
            <a:ext cx="5622925" cy="267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marR="1637030" indent="-401320">
              <a:lnSpc>
                <a:spcPct val="121700"/>
              </a:lnSpc>
            </a:pPr>
            <a:r>
              <a:rPr dirty="0" sz="2400" spc="-5" i="1">
                <a:latin typeface="Arial"/>
                <a:cs typeface="Arial"/>
              </a:rPr>
              <a:t>pthread_cond_init(  pthread_cond_t *cond,  pthread_cond_attr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*attr)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Creates a new condition variable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Attribute: ignore for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now.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509270">
              <a:lnSpc>
                <a:spcPct val="100000"/>
              </a:lnSpc>
            </a:pPr>
            <a:r>
              <a:rPr dirty="0" spc="-5"/>
              <a:t>Condition Variables (2 of</a:t>
            </a:r>
            <a:r>
              <a:rPr dirty="0" spc="-15"/>
              <a:t> </a:t>
            </a:r>
            <a:r>
              <a:rPr dirty="0" spc="-5"/>
              <a:t>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54245"/>
            <a:ext cx="5368290" cy="1801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marR="1519555" indent="-401320">
              <a:lnSpc>
                <a:spcPct val="123300"/>
              </a:lnSpc>
            </a:pPr>
            <a:r>
              <a:rPr dirty="0" sz="2400" spc="-5" i="1">
                <a:latin typeface="Arial"/>
                <a:cs typeface="Arial"/>
              </a:rPr>
              <a:t>pthread_cond_destroy(  pthread_cond_t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*cond)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Destroys the condition variable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30525" marR="5080" indent="-2918460">
              <a:lnSpc>
                <a:spcPct val="100000"/>
              </a:lnSpc>
              <a:tabLst>
                <a:tab pos="7644130" algn="l"/>
              </a:tabLst>
            </a:pPr>
            <a:r>
              <a:rPr dirty="0" spc="-5"/>
              <a:t>Shared</a:t>
            </a:r>
            <a:r>
              <a:rPr dirty="0" spc="-20"/>
              <a:t> </a:t>
            </a:r>
            <a:r>
              <a:rPr dirty="0" spc="-5"/>
              <a:t>Memory</a:t>
            </a:r>
            <a:r>
              <a:rPr dirty="0" spc="-25"/>
              <a:t> </a:t>
            </a:r>
            <a:r>
              <a:rPr dirty="0" spc="-5"/>
              <a:t>Programming </a:t>
            </a:r>
            <a:r>
              <a:rPr dirty="0"/>
              <a:t>	</a:t>
            </a:r>
            <a:r>
              <a:rPr dirty="0" spc="-1150"/>
              <a:t> </a:t>
            </a:r>
            <a:r>
              <a:rPr dirty="0" u="none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943606"/>
            <a:ext cx="7336155" cy="4397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PTHREADS </a:t>
            </a:r>
            <a:r>
              <a:rPr dirty="0" sz="2000" spc="-5">
                <a:latin typeface="Arial"/>
                <a:cs typeface="Arial"/>
              </a:rPr>
              <a:t>is the POSIX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Standard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9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Relatively low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Portable but possibly </a:t>
            </a:r>
            <a:r>
              <a:rPr dirty="0" sz="1800" spc="-15">
                <a:latin typeface="Arial"/>
                <a:cs typeface="Arial"/>
              </a:rPr>
              <a:t>slow; </a:t>
            </a:r>
            <a:r>
              <a:rPr dirty="0" sz="1800" spc="-5">
                <a:latin typeface="Arial"/>
                <a:cs typeface="Arial"/>
              </a:rPr>
              <a:t>relatively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heavyweight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Directive-based model, OpenMP standard </a:t>
            </a:r>
            <a:r>
              <a:rPr dirty="0" sz="2000" spc="-5">
                <a:latin typeface="Arial"/>
                <a:cs typeface="Arial"/>
              </a:rPr>
              <a:t>for application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level  </a:t>
            </a:r>
            <a:r>
              <a:rPr dirty="0" sz="2000" spc="-5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9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Support for scientific programming on shared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TBB: </a:t>
            </a:r>
            <a:r>
              <a:rPr dirty="0" sz="2000">
                <a:latin typeface="Arial"/>
                <a:cs typeface="Arial"/>
              </a:rPr>
              <a:t>Thread </a:t>
            </a:r>
            <a:r>
              <a:rPr dirty="0" sz="2000" spc="-5">
                <a:latin typeface="Arial"/>
                <a:cs typeface="Arial"/>
              </a:rPr>
              <a:t>Building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9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Intel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CILK: Language of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80">
                <a:latin typeface="Courier New"/>
                <a:cs typeface="Courier New"/>
              </a:rPr>
              <a:t>“</a:t>
            </a:r>
            <a:r>
              <a:rPr dirty="0" sz="2000" spc="-80">
                <a:latin typeface="Arial"/>
                <a:cs typeface="Arial"/>
              </a:rPr>
              <a:t>ilk</a:t>
            </a:r>
            <a:r>
              <a:rPr dirty="0" sz="2000" spc="-80"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lvl="1" marL="756285" indent="-286385">
              <a:lnSpc>
                <a:spcPct val="100000"/>
              </a:lnSpc>
              <a:spcBef>
                <a:spcPts val="415"/>
              </a:spcBef>
              <a:buChar char="–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Lightweight </a:t>
            </a:r>
            <a:r>
              <a:rPr dirty="0" sz="1800" spc="-5">
                <a:latin typeface="Arial"/>
                <a:cs typeface="Arial"/>
              </a:rPr>
              <a:t>threads embedded into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Java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9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Built on top of POSIX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Object </a:t>
            </a:r>
            <a:r>
              <a:rPr dirty="0" sz="1800" spc="-10">
                <a:latin typeface="Arial"/>
                <a:cs typeface="Arial"/>
              </a:rPr>
              <a:t>within </a:t>
            </a:r>
            <a:r>
              <a:rPr dirty="0" sz="1800" spc="-5">
                <a:latin typeface="Arial"/>
                <a:cs typeface="Arial"/>
              </a:rPr>
              <a:t>Java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509270">
              <a:lnSpc>
                <a:spcPct val="100000"/>
              </a:lnSpc>
            </a:pPr>
            <a:r>
              <a:rPr dirty="0" spc="-5"/>
              <a:t>Condition Variables (3 of</a:t>
            </a:r>
            <a:r>
              <a:rPr dirty="0" spc="-15"/>
              <a:t> </a:t>
            </a:r>
            <a:r>
              <a:rPr dirty="0" spc="-5"/>
              <a:t>5)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60097"/>
            <a:ext cx="6046470" cy="267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marR="1862455" indent="-401320">
              <a:lnSpc>
                <a:spcPct val="121700"/>
              </a:lnSpc>
            </a:pPr>
            <a:r>
              <a:rPr dirty="0" sz="2400" spc="-5" i="1">
                <a:latin typeface="Arial"/>
                <a:cs typeface="Arial"/>
              </a:rPr>
              <a:t>pthread_cond_wait(  pthread_cond_t *cond,  pthread_mutex_t</a:t>
            </a:r>
            <a:r>
              <a:rPr dirty="0" sz="2400" spc="-7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*mutex)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Blocks the calling thread, waiting on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Unlocks the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mutex.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509270">
              <a:lnSpc>
                <a:spcPct val="100000"/>
              </a:lnSpc>
            </a:pPr>
            <a:r>
              <a:rPr dirty="0" spc="-5"/>
              <a:t>Condition Variables (4 of</a:t>
            </a:r>
            <a:r>
              <a:rPr dirty="0" spc="-15"/>
              <a:t> </a:t>
            </a:r>
            <a:r>
              <a:rPr dirty="0" spc="-5"/>
              <a:t>5)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54245"/>
            <a:ext cx="6095365" cy="2679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marR="2246630" indent="-401320">
              <a:lnSpc>
                <a:spcPct val="123300"/>
              </a:lnSpc>
            </a:pPr>
            <a:r>
              <a:rPr dirty="0" sz="2400" spc="-5" i="1">
                <a:latin typeface="Arial"/>
                <a:cs typeface="Arial"/>
              </a:rPr>
              <a:t>pthread_cond_signal(  pthread_cond_t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*cond)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Unblocks one thread waiting on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Which one is determined by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scheduler.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no thread waiting, then signal is a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no-op.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509270">
              <a:lnSpc>
                <a:spcPct val="100000"/>
              </a:lnSpc>
            </a:pPr>
            <a:r>
              <a:rPr dirty="0" spc="-5"/>
              <a:t>Condition Variables (5 of</a:t>
            </a:r>
            <a:r>
              <a:rPr dirty="0" spc="-15"/>
              <a:t> </a:t>
            </a:r>
            <a:r>
              <a:rPr dirty="0" spc="-5"/>
              <a:t>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54245"/>
            <a:ext cx="6636384" cy="224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marR="2787650" indent="-401320">
              <a:lnSpc>
                <a:spcPct val="123300"/>
              </a:lnSpc>
            </a:pPr>
            <a:r>
              <a:rPr dirty="0" sz="2400" spc="-5" i="1">
                <a:latin typeface="Arial"/>
                <a:cs typeface="Arial"/>
              </a:rPr>
              <a:t>pthread_cond_broadcast(  pthread_cond_t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*cond)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Unblocks all threads waiting on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no thread waiting, then broadcast is a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no-op.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659" y="747775"/>
            <a:ext cx="8663940" cy="6362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0"/>
              <a:t>Condition </a:t>
            </a:r>
            <a:r>
              <a:rPr dirty="0" sz="4000" spc="-5"/>
              <a:t>Variable for</a:t>
            </a:r>
            <a:r>
              <a:rPr dirty="0" sz="4000" spc="35"/>
              <a:t> </a:t>
            </a:r>
            <a:r>
              <a:rPr dirty="0" sz="4000" spc="-5"/>
              <a:t>Synchronization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5539" y="1790699"/>
            <a:ext cx="7579359" cy="417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7683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Condition variable: associated with a predicate and a  mutex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Using a condition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Thread can block </a:t>
            </a:r>
            <a:r>
              <a:rPr dirty="0" sz="2000" spc="-5">
                <a:latin typeface="Arial"/>
                <a:cs typeface="Arial"/>
              </a:rPr>
              <a:t>itself until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condition </a:t>
            </a:r>
            <a:r>
              <a:rPr dirty="0" sz="2000">
                <a:latin typeface="Arial"/>
                <a:cs typeface="Arial"/>
              </a:rPr>
              <a:t>becomes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Thread locks a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mutex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>
                <a:latin typeface="Arial"/>
                <a:cs typeface="Arial"/>
              </a:rPr>
              <a:t>Tests </a:t>
            </a:r>
            <a:r>
              <a:rPr dirty="0" sz="1800" spc="-5">
                <a:latin typeface="Arial"/>
                <a:cs typeface="Arial"/>
              </a:rPr>
              <a:t>a predicate defined on a shared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predicate is false, then </a:t>
            </a:r>
            <a:r>
              <a:rPr dirty="0" sz="1800" spc="-15">
                <a:latin typeface="Arial"/>
                <a:cs typeface="Arial"/>
              </a:rPr>
              <a:t>wait </a:t>
            </a:r>
            <a:r>
              <a:rPr dirty="0" sz="1800" spc="-5">
                <a:latin typeface="Arial"/>
                <a:cs typeface="Arial"/>
              </a:rPr>
              <a:t>on the condition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Waiting on condition variable unlocks associated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mutex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  <a:tab pos="4065904" algn="l"/>
              </a:tabLst>
            </a:pPr>
            <a:r>
              <a:rPr dirty="0" sz="2000">
                <a:latin typeface="Arial"/>
                <a:cs typeface="Arial"/>
              </a:rPr>
              <a:t>When some thread </a:t>
            </a:r>
            <a:r>
              <a:rPr dirty="0" sz="2000" spc="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makes</a:t>
            </a:r>
            <a:r>
              <a:rPr dirty="0" sz="2000" spc="2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	predicate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>
                <a:latin typeface="Arial"/>
                <a:cs typeface="Arial"/>
              </a:rPr>
              <a:t>That </a:t>
            </a:r>
            <a:r>
              <a:rPr dirty="0" sz="1800" spc="-5">
                <a:latin typeface="Arial"/>
                <a:cs typeface="Arial"/>
              </a:rPr>
              <a:t>thread can signal the condition variable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either </a:t>
            </a:r>
            <a:r>
              <a:rPr dirty="0" sz="1800" spc="-15">
                <a:latin typeface="Arial"/>
                <a:cs typeface="Arial"/>
              </a:rPr>
              <a:t>wake </a:t>
            </a:r>
            <a:r>
              <a:rPr dirty="0" sz="1800" spc="-5">
                <a:latin typeface="Arial"/>
                <a:cs typeface="Arial"/>
              </a:rPr>
              <a:t>one  </a:t>
            </a:r>
            <a:r>
              <a:rPr dirty="0" sz="1800" spc="-10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thread or </a:t>
            </a:r>
            <a:r>
              <a:rPr dirty="0" sz="1800" spc="-15">
                <a:latin typeface="Arial"/>
                <a:cs typeface="Arial"/>
              </a:rPr>
              <a:t>wake </a:t>
            </a:r>
            <a:r>
              <a:rPr dirty="0" sz="1800" spc="-5">
                <a:latin typeface="Arial"/>
                <a:cs typeface="Arial"/>
              </a:rPr>
              <a:t>all </a:t>
            </a:r>
            <a:r>
              <a:rPr dirty="0" sz="1800" spc="-10">
                <a:latin typeface="Arial"/>
                <a:cs typeface="Arial"/>
              </a:rPr>
              <a:t>waiting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When thread releases the mutex, it is passed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first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waiter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943" rIns="0" bIns="0" rtlCol="0" vert="horz">
            <a:spAutoFit/>
          </a:bodyPr>
          <a:lstStyle/>
          <a:p>
            <a:pPr marL="701040">
              <a:lnSpc>
                <a:spcPct val="100000"/>
              </a:lnSpc>
            </a:pPr>
            <a:r>
              <a:rPr dirty="0" spc="-5"/>
              <a:t>Condition Variables</a:t>
            </a:r>
            <a:r>
              <a:rPr dirty="0" spc="-55"/>
              <a:t> </a:t>
            </a:r>
            <a:r>
              <a:rPr dirty="0"/>
              <a:t>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4639" y="1515871"/>
            <a:ext cx="2886075" cy="1073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dirty="0" sz="1600" spc="-5" i="1">
                <a:latin typeface="Arial"/>
                <a:cs typeface="Arial"/>
              </a:rPr>
              <a:t>pthread_mutex_t count_lock;  pthread_cond_t </a:t>
            </a:r>
            <a:r>
              <a:rPr dirty="0" sz="1600" spc="-10" i="1">
                <a:latin typeface="Arial"/>
                <a:cs typeface="Arial"/>
              </a:rPr>
              <a:t>count_nonzero;  </a:t>
            </a:r>
            <a:r>
              <a:rPr dirty="0" sz="1600" spc="-5" i="1">
                <a:latin typeface="Arial"/>
                <a:cs typeface="Arial"/>
              </a:rPr>
              <a:t>unsigned </a:t>
            </a:r>
            <a:r>
              <a:rPr dirty="0" sz="1600" i="1">
                <a:latin typeface="Arial"/>
                <a:cs typeface="Arial"/>
              </a:rPr>
              <a:t>int </a:t>
            </a:r>
            <a:r>
              <a:rPr dirty="0" sz="1600" spc="-5" i="1">
                <a:latin typeface="Arial"/>
                <a:cs typeface="Arial"/>
              </a:rPr>
              <a:t>count;  </a:t>
            </a:r>
            <a:r>
              <a:rPr dirty="0" sz="1600" spc="-5" i="1">
                <a:latin typeface="Arial"/>
                <a:cs typeface="Arial"/>
              </a:rPr>
              <a:t>decrement_count(){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64639" y="4222494"/>
            <a:ext cx="1788160" cy="53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 i="1">
                <a:latin typeface="Arial"/>
                <a:cs typeface="Arial"/>
              </a:rPr>
              <a:t>increment_count()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564639" y="6368285"/>
            <a:ext cx="9334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2063750">
              <a:lnSpc>
                <a:spcPct val="100000"/>
              </a:lnSpc>
            </a:pPr>
            <a:r>
              <a:rPr dirty="0"/>
              <a:t>Reality </a:t>
            </a:r>
            <a:r>
              <a:rPr dirty="0" spc="-5"/>
              <a:t>bites</a:t>
            </a:r>
            <a:r>
              <a:rPr dirty="0" spc="-100"/>
              <a:t> </a:t>
            </a:r>
            <a:r>
              <a:rPr dirty="0" spc="-5"/>
              <a:t>...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90699"/>
            <a:ext cx="7501255" cy="285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Create/exit/join is not so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cheap.</a:t>
            </a:r>
            <a:endParaRPr sz="2400">
              <a:latin typeface="Arial"/>
              <a:cs typeface="Arial"/>
            </a:endParaRPr>
          </a:p>
          <a:p>
            <a:pPr marL="355600" marR="889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It </a:t>
            </a:r>
            <a:r>
              <a:rPr dirty="0" sz="2400" spc="-5">
                <a:latin typeface="Arial"/>
                <a:cs typeface="Arial"/>
              </a:rPr>
              <a:t>would be more efficient if we could come up with a  </a:t>
            </a:r>
            <a:r>
              <a:rPr dirty="0" sz="2400" spc="-5">
                <a:latin typeface="Arial"/>
                <a:cs typeface="Arial"/>
              </a:rPr>
              <a:t>parallel program, in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which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create/exit/join would happen rarely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(once!),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cheaper synchronization were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We </a:t>
            </a:r>
            <a:r>
              <a:rPr dirty="0" sz="2400" spc="-5">
                <a:latin typeface="Arial"/>
                <a:cs typeface="Arial"/>
              </a:rPr>
              <a:t>need something that makes all threads wait, until  </a:t>
            </a:r>
            <a:r>
              <a:rPr dirty="0" sz="2400" spc="-5">
                <a:latin typeface="Arial"/>
                <a:cs typeface="Arial"/>
              </a:rPr>
              <a:t>all have arrived </a:t>
            </a:r>
            <a:r>
              <a:rPr dirty="0" sz="2400">
                <a:latin typeface="Arial"/>
                <a:cs typeface="Arial"/>
              </a:rPr>
              <a:t>-- 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barrier.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5543" rIns="0" bIns="0" rtlCol="0" vert="horz">
            <a:spAutoFit/>
          </a:bodyPr>
          <a:lstStyle/>
          <a:p>
            <a:pPr marL="441959">
              <a:lnSpc>
                <a:spcPct val="100000"/>
              </a:lnSpc>
            </a:pPr>
            <a:r>
              <a:rPr dirty="0" sz="3600" spc="-5"/>
              <a:t>Implementing Barriers in</a:t>
            </a:r>
            <a:r>
              <a:rPr dirty="0" sz="3600" spc="-35"/>
              <a:t> </a:t>
            </a:r>
            <a:r>
              <a:rPr dirty="0" sz="3600" spc="-5"/>
              <a:t>Pthreads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36139" y="1593595"/>
            <a:ext cx="5706745" cy="4458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187065">
              <a:lnSpc>
                <a:spcPts val="1939"/>
              </a:lnSpc>
            </a:pPr>
            <a:r>
              <a:rPr dirty="0" sz="1800" spc="-5" i="1">
                <a:latin typeface="Arial"/>
                <a:cs typeface="Arial"/>
              </a:rPr>
              <a:t>pthread_mutex_t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barrier;  </a:t>
            </a:r>
            <a:r>
              <a:rPr dirty="0" sz="1800" spc="-5" i="1">
                <a:latin typeface="Arial"/>
                <a:cs typeface="Arial"/>
              </a:rPr>
              <a:t>pthread_cond_t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go;</a:t>
            </a:r>
            <a:endParaRPr sz="1800">
              <a:latin typeface="Arial"/>
              <a:cs typeface="Arial"/>
            </a:endParaRPr>
          </a:p>
          <a:p>
            <a:pPr marL="12700" marR="3827145">
              <a:lnSpc>
                <a:spcPts val="1939"/>
              </a:lnSpc>
            </a:pPr>
            <a:r>
              <a:rPr dirty="0" sz="1800" spc="-5" i="1">
                <a:latin typeface="Arial"/>
                <a:cs typeface="Arial"/>
              </a:rPr>
              <a:t>int numWorkers;  int numArrived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=0;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dirty="0" sz="1800" spc="-5" i="1">
                <a:latin typeface="Arial"/>
                <a:cs typeface="Arial"/>
              </a:rPr>
              <a:t>void</a:t>
            </a:r>
            <a:r>
              <a:rPr dirty="0" sz="1800" spc="-7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barrier()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dirty="0" sz="1800" i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40665" marR="2379345">
              <a:lnSpc>
                <a:spcPts val="1939"/>
              </a:lnSpc>
              <a:spcBef>
                <a:spcPts val="140"/>
              </a:spcBef>
            </a:pPr>
            <a:r>
              <a:rPr dirty="0" sz="1800" spc="-10" i="1">
                <a:latin typeface="Arial"/>
                <a:cs typeface="Arial"/>
              </a:rPr>
              <a:t>p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10" i="1">
                <a:latin typeface="Arial"/>
                <a:cs typeface="Arial"/>
              </a:rPr>
              <a:t>h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0" i="1">
                <a:latin typeface="Arial"/>
                <a:cs typeface="Arial"/>
              </a:rPr>
              <a:t>ead_</a:t>
            </a:r>
            <a:r>
              <a:rPr dirty="0" sz="1800" spc="-15" i="1">
                <a:latin typeface="Arial"/>
                <a:cs typeface="Arial"/>
              </a:rPr>
              <a:t>m</a:t>
            </a:r>
            <a:r>
              <a:rPr dirty="0" sz="1800" spc="-10" i="1">
                <a:latin typeface="Arial"/>
                <a:cs typeface="Arial"/>
              </a:rPr>
              <a:t>u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spc="-5" i="1">
                <a:latin typeface="Arial"/>
                <a:cs typeface="Arial"/>
              </a:rPr>
              <a:t>x</a:t>
            </a:r>
            <a:r>
              <a:rPr dirty="0" sz="1800" spc="-10" i="1">
                <a:latin typeface="Arial"/>
                <a:cs typeface="Arial"/>
              </a:rPr>
              <a:t>_</a:t>
            </a:r>
            <a:r>
              <a:rPr dirty="0" sz="1800" spc="-10" i="1">
                <a:latin typeface="Arial"/>
                <a:cs typeface="Arial"/>
              </a:rPr>
              <a:t>l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ck(</a:t>
            </a:r>
            <a:r>
              <a:rPr dirty="0" sz="1800" spc="-5" i="1">
                <a:latin typeface="Arial"/>
                <a:cs typeface="Arial"/>
              </a:rPr>
              <a:t>&amp;</a:t>
            </a:r>
            <a:r>
              <a:rPr dirty="0" sz="1800" spc="-10" i="1">
                <a:latin typeface="Arial"/>
                <a:cs typeface="Arial"/>
              </a:rPr>
              <a:t>ba</a:t>
            </a:r>
            <a:r>
              <a:rPr dirty="0" sz="1800" i="1">
                <a:latin typeface="Arial"/>
                <a:cs typeface="Arial"/>
              </a:rPr>
              <a:t>rr</a:t>
            </a:r>
            <a:r>
              <a:rPr dirty="0" sz="1800" spc="-10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r)</a:t>
            </a:r>
            <a:r>
              <a:rPr dirty="0" sz="1800" i="1">
                <a:latin typeface="Arial"/>
                <a:cs typeface="Arial"/>
              </a:rPr>
              <a:t>; 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numArrived++;</a:t>
            </a:r>
            <a:endParaRPr sz="1800">
              <a:latin typeface="Arial"/>
              <a:cs typeface="Arial"/>
            </a:endParaRPr>
          </a:p>
          <a:p>
            <a:pPr marL="926465" marR="1282065" indent="-685800">
              <a:lnSpc>
                <a:spcPts val="1939"/>
              </a:lnSpc>
              <a:spcBef>
                <a:spcPts val="5"/>
              </a:spcBef>
            </a:pPr>
            <a:r>
              <a:rPr dirty="0" sz="1800" spc="-5" i="1">
                <a:latin typeface="Arial"/>
                <a:cs typeface="Arial"/>
              </a:rPr>
              <a:t>if (numArrived&lt;numWorkers) </a:t>
            </a:r>
            <a:r>
              <a:rPr dirty="0" sz="1800" i="1">
                <a:latin typeface="Arial"/>
                <a:cs typeface="Arial"/>
              </a:rPr>
              <a:t>{  </a:t>
            </a:r>
            <a:r>
              <a:rPr dirty="0" sz="1800" spc="-5" i="1">
                <a:latin typeface="Arial"/>
                <a:cs typeface="Arial"/>
              </a:rPr>
              <a:t>pthread_cond_wait(&amp;go,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&amp;barrier);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ts val="1810"/>
              </a:lnSpc>
            </a:pPr>
            <a:r>
              <a:rPr dirty="0" sz="1800" i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ts val="1945"/>
              </a:lnSpc>
            </a:pPr>
            <a:r>
              <a:rPr dirty="0" sz="1800" spc="-5" i="1">
                <a:latin typeface="Arial"/>
                <a:cs typeface="Arial"/>
              </a:rPr>
              <a:t>else</a:t>
            </a:r>
            <a:r>
              <a:rPr dirty="0" sz="1800" spc="-10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ts val="1945"/>
              </a:lnSpc>
            </a:pPr>
            <a:r>
              <a:rPr dirty="0" sz="1800" spc="-5" i="1">
                <a:latin typeface="Arial"/>
                <a:cs typeface="Arial"/>
              </a:rPr>
              <a:t>pthread_cond_broadcast(&amp;go);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ts val="1945"/>
              </a:lnSpc>
            </a:pPr>
            <a:r>
              <a:rPr dirty="0" sz="1800" spc="-5" i="1">
                <a:latin typeface="Arial"/>
                <a:cs typeface="Arial"/>
              </a:rPr>
              <a:t>numArrived=0; </a:t>
            </a:r>
            <a:r>
              <a:rPr dirty="0" sz="1800" i="1">
                <a:latin typeface="Arial"/>
                <a:cs typeface="Arial"/>
              </a:rPr>
              <a:t>/* </a:t>
            </a:r>
            <a:r>
              <a:rPr dirty="0" sz="1800" spc="-5" i="1">
                <a:latin typeface="Arial"/>
                <a:cs typeface="Arial"/>
              </a:rPr>
              <a:t>be prepared for next barrier</a:t>
            </a:r>
            <a:r>
              <a:rPr dirty="0" sz="1800" spc="3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ts val="1945"/>
              </a:lnSpc>
            </a:pPr>
            <a:r>
              <a:rPr dirty="0" sz="1800" i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ts val="1945"/>
              </a:lnSpc>
            </a:pPr>
            <a:r>
              <a:rPr dirty="0" sz="1800" spc="-5" i="1">
                <a:latin typeface="Arial"/>
                <a:cs typeface="Arial"/>
              </a:rPr>
              <a:t>pthread_mutex_unlock(&amp;barrier);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dirty="0" sz="1800" i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416559">
              <a:lnSpc>
                <a:spcPct val="100000"/>
              </a:lnSpc>
            </a:pPr>
            <a:r>
              <a:rPr dirty="0" spc="-5"/>
              <a:t>Other </a:t>
            </a:r>
            <a:r>
              <a:rPr dirty="0"/>
              <a:t>Primitives in</a:t>
            </a:r>
            <a:r>
              <a:rPr dirty="0" spc="-95"/>
              <a:t> </a:t>
            </a:r>
            <a:r>
              <a:rPr dirty="0" spc="-5"/>
              <a:t>Pthreads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88667"/>
            <a:ext cx="5648960" cy="145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Set the </a:t>
            </a:r>
            <a:r>
              <a:rPr dirty="0" sz="2800">
                <a:latin typeface="Arial"/>
                <a:cs typeface="Arial"/>
              </a:rPr>
              <a:t>attributes of </a:t>
            </a:r>
            <a:r>
              <a:rPr dirty="0" sz="2800" spc="-5">
                <a:latin typeface="Arial"/>
                <a:cs typeface="Arial"/>
              </a:rPr>
              <a:t>a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thread.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Set the </a:t>
            </a:r>
            <a:r>
              <a:rPr dirty="0" sz="2800">
                <a:latin typeface="Arial"/>
                <a:cs typeface="Arial"/>
              </a:rPr>
              <a:t>attributes of </a:t>
            </a:r>
            <a:r>
              <a:rPr dirty="0" sz="2800" spc="-5">
                <a:latin typeface="Arial"/>
                <a:cs typeface="Arial"/>
              </a:rPr>
              <a:t>a mutex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lock.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Set </a:t>
            </a:r>
            <a:r>
              <a:rPr dirty="0" sz="2800">
                <a:latin typeface="Arial"/>
                <a:cs typeface="Arial"/>
              </a:rPr>
              <a:t>scheduling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parameters.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9643" rIns="0" bIns="0" rtlCol="0" vert="horz">
            <a:spAutoFit/>
          </a:bodyPr>
          <a:lstStyle/>
          <a:p>
            <a:pPr marL="2390140">
              <a:lnSpc>
                <a:spcPct val="100000"/>
              </a:lnSpc>
            </a:pPr>
            <a:r>
              <a:rPr dirty="0" spc="-5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866899"/>
            <a:ext cx="7298690" cy="326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We </a:t>
            </a:r>
            <a:r>
              <a:rPr dirty="0" sz="2400" spc="-5">
                <a:latin typeface="Arial"/>
                <a:cs typeface="Arial"/>
              </a:rPr>
              <a:t>have only looked at a subset of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Pthreads.</a:t>
            </a:r>
            <a:endParaRPr sz="2400">
              <a:latin typeface="Arial"/>
              <a:cs typeface="Arial"/>
            </a:endParaRPr>
          </a:p>
          <a:p>
            <a:pPr marL="355600" marR="3606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For complete information, many good references  exist: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https://computing.llnl.gov/tutorials/pthreads/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“</a:t>
            </a:r>
            <a:r>
              <a:rPr dirty="0" sz="2000" i="1">
                <a:latin typeface="Arial"/>
                <a:cs typeface="Arial"/>
              </a:rPr>
              <a:t>Threads </a:t>
            </a:r>
            <a:r>
              <a:rPr dirty="0" sz="2000" spc="-5" i="1">
                <a:latin typeface="Arial"/>
                <a:cs typeface="Arial"/>
              </a:rPr>
              <a:t>Primer: </a:t>
            </a:r>
            <a:r>
              <a:rPr dirty="0" sz="2000" i="1">
                <a:latin typeface="Arial"/>
                <a:cs typeface="Arial"/>
              </a:rPr>
              <a:t>A Guide </a:t>
            </a:r>
            <a:r>
              <a:rPr dirty="0" sz="2000" spc="-5" i="1">
                <a:latin typeface="Arial"/>
                <a:cs typeface="Arial"/>
              </a:rPr>
              <a:t>to Multithreaded Programming</a:t>
            </a:r>
            <a:r>
              <a:rPr dirty="0" sz="2000" spc="-5">
                <a:latin typeface="Arial"/>
                <a:cs typeface="Arial"/>
              </a:rPr>
              <a:t>”,  Bil </a:t>
            </a:r>
            <a:r>
              <a:rPr dirty="0" sz="2000">
                <a:latin typeface="Arial"/>
                <a:cs typeface="Arial"/>
              </a:rPr>
              <a:t>Lewis, Daniel J.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Berg.</a:t>
            </a:r>
            <a:endParaRPr sz="2000">
              <a:latin typeface="Arial"/>
              <a:cs typeface="Arial"/>
            </a:endParaRPr>
          </a:p>
          <a:p>
            <a:pPr lvl="1" marL="756285" marR="230504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“</a:t>
            </a:r>
            <a:r>
              <a:rPr dirty="0" sz="2000" i="1">
                <a:latin typeface="Arial"/>
                <a:cs typeface="Arial"/>
              </a:rPr>
              <a:t>Pthreads </a:t>
            </a:r>
            <a:r>
              <a:rPr dirty="0" sz="2000" spc="-5" i="1">
                <a:latin typeface="Arial"/>
                <a:cs typeface="Arial"/>
              </a:rPr>
              <a:t>Programming</a:t>
            </a:r>
            <a:r>
              <a:rPr dirty="0" sz="2000" spc="-5">
                <a:latin typeface="Arial"/>
                <a:cs typeface="Arial"/>
              </a:rPr>
              <a:t>”, </a:t>
            </a:r>
            <a:r>
              <a:rPr dirty="0" sz="2000">
                <a:latin typeface="Arial"/>
                <a:cs typeface="Arial"/>
              </a:rPr>
              <a:t>Bradford Nichols, Dick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Buttlar,  </a:t>
            </a:r>
            <a:r>
              <a:rPr dirty="0" sz="2000">
                <a:latin typeface="Arial"/>
                <a:cs typeface="Arial"/>
              </a:rPr>
              <a:t>Jacqueline Proulx </a:t>
            </a:r>
            <a:r>
              <a:rPr dirty="0" sz="2000" spc="-5">
                <a:latin typeface="Arial"/>
                <a:cs typeface="Arial"/>
              </a:rPr>
              <a:t>Farrell, </a:t>
            </a:r>
            <a:r>
              <a:rPr dirty="0" sz="2000">
                <a:latin typeface="Arial"/>
                <a:cs typeface="Arial"/>
              </a:rPr>
              <a:t>Jackie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Farrell.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 spc="-5">
                <a:latin typeface="Arial"/>
                <a:cs typeface="Arial"/>
              </a:rPr>
              <a:t>…..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943" rIns="0" bIns="0" rtlCol="0" vert="horz">
            <a:spAutoFit/>
          </a:bodyPr>
          <a:lstStyle/>
          <a:p>
            <a:pPr marL="2623185">
              <a:lnSpc>
                <a:spcPct val="100000"/>
              </a:lnSpc>
            </a:pPr>
            <a:r>
              <a:rPr dirty="0"/>
              <a:t>S</a:t>
            </a:r>
            <a:r>
              <a:rPr dirty="0" spc="-5"/>
              <a:t>u</a:t>
            </a:r>
            <a:r>
              <a:rPr dirty="0"/>
              <a:t>mm</a:t>
            </a:r>
            <a:r>
              <a:rPr dirty="0" spc="-5"/>
              <a:t>a</a:t>
            </a:r>
            <a:r>
              <a:rPr dirty="0" spc="-5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79450" indent="-342900">
              <a:lnSpc>
                <a:spcPct val="100000"/>
              </a:lnSpc>
              <a:buChar char="•"/>
              <a:tabLst>
                <a:tab pos="679450" algn="l"/>
              </a:tabLst>
            </a:pPr>
            <a:r>
              <a:rPr dirty="0"/>
              <a:t>Thread</a:t>
            </a:r>
            <a:r>
              <a:rPr dirty="0" spc="-90"/>
              <a:t> </a:t>
            </a:r>
            <a:r>
              <a:rPr dirty="0"/>
              <a:t>creation</a:t>
            </a:r>
          </a:p>
          <a:p>
            <a:pPr marL="67945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679450" algn="l"/>
              </a:tabLst>
            </a:pPr>
            <a:r>
              <a:rPr dirty="0"/>
              <a:t>Thread</a:t>
            </a:r>
            <a:r>
              <a:rPr dirty="0" spc="-45"/>
              <a:t> </a:t>
            </a:r>
            <a:r>
              <a:rPr dirty="0" spc="-5"/>
              <a:t>termination</a:t>
            </a:r>
          </a:p>
          <a:p>
            <a:pPr marL="67945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679450" algn="l"/>
              </a:tabLst>
            </a:pPr>
            <a:r>
              <a:rPr dirty="0"/>
              <a:t>Thread</a:t>
            </a:r>
            <a:r>
              <a:rPr dirty="0" spc="-80"/>
              <a:t> </a:t>
            </a:r>
            <a:r>
              <a:rPr dirty="0" spc="-5"/>
              <a:t>join</a:t>
            </a:r>
          </a:p>
          <a:p>
            <a:pPr marL="67945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679450" algn="l"/>
              </a:tabLst>
            </a:pPr>
            <a:r>
              <a:rPr dirty="0"/>
              <a:t>Synchronization</a:t>
            </a:r>
            <a:r>
              <a:rPr dirty="0" spc="-50"/>
              <a:t> </a:t>
            </a:r>
            <a:r>
              <a:rPr dirty="0" spc="-5"/>
              <a:t>primitives</a:t>
            </a:r>
          </a:p>
          <a:p>
            <a:pPr lvl="1" marL="108013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1080770" algn="l"/>
              </a:tabLst>
            </a:pPr>
            <a:r>
              <a:rPr dirty="0" sz="2400" spc="-5">
                <a:latin typeface="Arial"/>
                <a:cs typeface="Arial"/>
              </a:rPr>
              <a:t>Mutex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locks</a:t>
            </a:r>
            <a:endParaRPr sz="2400">
              <a:latin typeface="Arial"/>
              <a:cs typeface="Arial"/>
            </a:endParaRPr>
          </a:p>
          <a:p>
            <a:pPr lvl="1" marL="108013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1080770" algn="l"/>
              </a:tabLst>
            </a:pPr>
            <a:r>
              <a:rPr dirty="0" sz="2400" spc="-5">
                <a:latin typeface="Arial"/>
                <a:cs typeface="Arial"/>
              </a:rPr>
              <a:t>Conditional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lvl="1" marL="108013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1080770" algn="l"/>
              </a:tabLst>
            </a:pPr>
            <a:r>
              <a:rPr dirty="0" sz="2400" spc="-5">
                <a:latin typeface="Arial"/>
                <a:cs typeface="Arial"/>
              </a:rPr>
              <a:t>Barrier</a:t>
            </a:r>
            <a:endParaRPr sz="2400">
              <a:latin typeface="Arial"/>
              <a:cs typeface="Arial"/>
            </a:endParaRPr>
          </a:p>
          <a:p>
            <a:pPr lvl="1" marL="108013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1080770" algn="l"/>
              </a:tabLst>
            </a:pPr>
            <a:r>
              <a:rPr dirty="0" sz="2400" spc="-5">
                <a:latin typeface="Arial"/>
                <a:cs typeface="Arial"/>
              </a:rPr>
              <a:t>Busy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wating</a:t>
            </a:r>
            <a:endParaRPr sz="2400">
              <a:latin typeface="Arial"/>
              <a:cs typeface="Arial"/>
            </a:endParaRPr>
          </a:p>
          <a:p>
            <a:pPr lvl="1" marL="108013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1080770" algn="l"/>
              </a:tabLst>
            </a:pPr>
            <a:r>
              <a:rPr dirty="0" sz="2400" spc="-5">
                <a:latin typeface="Arial"/>
                <a:cs typeface="Arial"/>
              </a:rPr>
              <a:t>Semaphore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9643" rIns="0" bIns="0" rtlCol="0" vert="horz">
            <a:spAutoFit/>
          </a:bodyPr>
          <a:lstStyle/>
          <a:p>
            <a:pPr marL="2933700">
              <a:lnSpc>
                <a:spcPct val="100000"/>
              </a:lnSpc>
            </a:pPr>
            <a:r>
              <a:rPr dirty="0" spc="-5"/>
              <a:t>T</a:t>
            </a:r>
            <a:r>
              <a:rPr dirty="0" spc="-5"/>
              <a:t>h</a:t>
            </a:r>
            <a:r>
              <a:rPr dirty="0" spc="-5"/>
              <a:t>r</a:t>
            </a:r>
            <a:r>
              <a:rPr dirty="0" spc="-5"/>
              <a:t>ea</a:t>
            </a:r>
            <a:r>
              <a:rPr dirty="0"/>
              <a:t>d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6888480" cy="2632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333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latin typeface="Arial"/>
                <a:cs typeface="Arial"/>
              </a:rPr>
              <a:t>single, sequential stream of control </a:t>
            </a:r>
            <a:r>
              <a:rPr dirty="0" sz="2800" spc="-5">
                <a:latin typeface="Arial"/>
                <a:cs typeface="Arial"/>
              </a:rPr>
              <a:t>in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  </a:t>
            </a:r>
            <a:r>
              <a:rPr dirty="0" sz="2800"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Logical </a:t>
            </a:r>
            <a:r>
              <a:rPr dirty="0" sz="2800" spc="-5">
                <a:latin typeface="Arial"/>
                <a:cs typeface="Arial"/>
              </a:rPr>
              <a:t>machine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Flat global memory shared among all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lvl="1" marL="756285" marR="8890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Local stack of frames for each thread’s active  procedures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0827" y="4415027"/>
            <a:ext cx="772795" cy="391795"/>
          </a:xfrm>
          <a:custGeom>
            <a:avLst/>
            <a:gdLst/>
            <a:ahLst/>
            <a:cxnLst/>
            <a:rect l="l" t="t" r="r" b="b"/>
            <a:pathLst>
              <a:path w="772795" h="391795">
                <a:moveTo>
                  <a:pt x="772667" y="391667"/>
                </a:moveTo>
                <a:lnTo>
                  <a:pt x="7726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61999" y="10667"/>
                </a:lnTo>
                <a:lnTo>
                  <a:pt x="761999" y="4571"/>
                </a:lnTo>
                <a:lnTo>
                  <a:pt x="766571" y="10667"/>
                </a:lnTo>
                <a:lnTo>
                  <a:pt x="766571" y="391667"/>
                </a:lnTo>
                <a:lnTo>
                  <a:pt x="772667" y="391667"/>
                </a:lnTo>
                <a:close/>
              </a:path>
              <a:path w="7727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727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772795" h="391795">
                <a:moveTo>
                  <a:pt x="7665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761999" y="391667"/>
                </a:lnTo>
                <a:lnTo>
                  <a:pt x="761999" y="385571"/>
                </a:lnTo>
                <a:lnTo>
                  <a:pt x="766571" y="380999"/>
                </a:lnTo>
                <a:close/>
              </a:path>
              <a:path w="7727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772795" h="391795">
                <a:moveTo>
                  <a:pt x="766571" y="10667"/>
                </a:moveTo>
                <a:lnTo>
                  <a:pt x="761999" y="4571"/>
                </a:lnTo>
                <a:lnTo>
                  <a:pt x="761999" y="10667"/>
                </a:lnTo>
                <a:lnTo>
                  <a:pt x="766571" y="10667"/>
                </a:lnTo>
                <a:close/>
              </a:path>
              <a:path w="772795" h="391795">
                <a:moveTo>
                  <a:pt x="766571" y="380999"/>
                </a:moveTo>
                <a:lnTo>
                  <a:pt x="766571" y="10667"/>
                </a:lnTo>
                <a:lnTo>
                  <a:pt x="761999" y="10667"/>
                </a:lnTo>
                <a:lnTo>
                  <a:pt x="761999" y="380999"/>
                </a:lnTo>
                <a:lnTo>
                  <a:pt x="766571" y="380999"/>
                </a:lnTo>
                <a:close/>
              </a:path>
              <a:path w="772795" h="391795">
                <a:moveTo>
                  <a:pt x="766571" y="391667"/>
                </a:moveTo>
                <a:lnTo>
                  <a:pt x="766571" y="380999"/>
                </a:lnTo>
                <a:lnTo>
                  <a:pt x="761999" y="385571"/>
                </a:lnTo>
                <a:lnTo>
                  <a:pt x="761999" y="391667"/>
                </a:lnTo>
                <a:lnTo>
                  <a:pt x="7665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00827" y="5100827"/>
            <a:ext cx="772795" cy="391795"/>
          </a:xfrm>
          <a:custGeom>
            <a:avLst/>
            <a:gdLst/>
            <a:ahLst/>
            <a:cxnLst/>
            <a:rect l="l" t="t" r="r" b="b"/>
            <a:pathLst>
              <a:path w="772795" h="391795">
                <a:moveTo>
                  <a:pt x="772667" y="391667"/>
                </a:moveTo>
                <a:lnTo>
                  <a:pt x="7726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61999" y="10667"/>
                </a:lnTo>
                <a:lnTo>
                  <a:pt x="761999" y="4571"/>
                </a:lnTo>
                <a:lnTo>
                  <a:pt x="766571" y="10667"/>
                </a:lnTo>
                <a:lnTo>
                  <a:pt x="766571" y="391667"/>
                </a:lnTo>
                <a:lnTo>
                  <a:pt x="772667" y="391667"/>
                </a:lnTo>
                <a:close/>
              </a:path>
              <a:path w="7727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727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772795" h="391795">
                <a:moveTo>
                  <a:pt x="7665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761999" y="391667"/>
                </a:lnTo>
                <a:lnTo>
                  <a:pt x="761999" y="385571"/>
                </a:lnTo>
                <a:lnTo>
                  <a:pt x="766571" y="380999"/>
                </a:lnTo>
                <a:close/>
              </a:path>
              <a:path w="7727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772795" h="391795">
                <a:moveTo>
                  <a:pt x="766571" y="10667"/>
                </a:moveTo>
                <a:lnTo>
                  <a:pt x="761999" y="4571"/>
                </a:lnTo>
                <a:lnTo>
                  <a:pt x="761999" y="10667"/>
                </a:lnTo>
                <a:lnTo>
                  <a:pt x="766571" y="10667"/>
                </a:lnTo>
                <a:close/>
              </a:path>
              <a:path w="772795" h="391795">
                <a:moveTo>
                  <a:pt x="766571" y="380999"/>
                </a:moveTo>
                <a:lnTo>
                  <a:pt x="766571" y="10667"/>
                </a:lnTo>
                <a:lnTo>
                  <a:pt x="761999" y="10667"/>
                </a:lnTo>
                <a:lnTo>
                  <a:pt x="761999" y="380999"/>
                </a:lnTo>
                <a:lnTo>
                  <a:pt x="766571" y="380999"/>
                </a:lnTo>
                <a:close/>
              </a:path>
              <a:path w="772795" h="391795">
                <a:moveTo>
                  <a:pt x="766571" y="391667"/>
                </a:moveTo>
                <a:lnTo>
                  <a:pt x="766571" y="380999"/>
                </a:lnTo>
                <a:lnTo>
                  <a:pt x="761999" y="385571"/>
                </a:lnTo>
                <a:lnTo>
                  <a:pt x="761999" y="391667"/>
                </a:lnTo>
                <a:lnTo>
                  <a:pt x="7665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15785" y="4481574"/>
            <a:ext cx="138430" cy="950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0827" y="6091427"/>
            <a:ext cx="772795" cy="391795"/>
          </a:xfrm>
          <a:custGeom>
            <a:avLst/>
            <a:gdLst/>
            <a:ahLst/>
            <a:cxnLst/>
            <a:rect l="l" t="t" r="r" b="b"/>
            <a:pathLst>
              <a:path w="772795" h="391795">
                <a:moveTo>
                  <a:pt x="772667" y="391667"/>
                </a:moveTo>
                <a:lnTo>
                  <a:pt x="772667" y="0"/>
                </a:lnTo>
                <a:lnTo>
                  <a:pt x="0" y="0"/>
                </a:lnTo>
                <a:lnTo>
                  <a:pt x="0" y="391667"/>
                </a:lnTo>
                <a:lnTo>
                  <a:pt x="4571" y="391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61999" y="10667"/>
                </a:lnTo>
                <a:lnTo>
                  <a:pt x="761999" y="4571"/>
                </a:lnTo>
                <a:lnTo>
                  <a:pt x="766571" y="10667"/>
                </a:lnTo>
                <a:lnTo>
                  <a:pt x="766571" y="391667"/>
                </a:lnTo>
                <a:lnTo>
                  <a:pt x="772667" y="391667"/>
                </a:lnTo>
                <a:close/>
              </a:path>
              <a:path w="772795" h="391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72795" h="391795">
                <a:moveTo>
                  <a:pt x="10667" y="380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80999"/>
                </a:lnTo>
                <a:lnTo>
                  <a:pt x="10667" y="380999"/>
                </a:lnTo>
                <a:close/>
              </a:path>
              <a:path w="772795" h="391795">
                <a:moveTo>
                  <a:pt x="766571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91667"/>
                </a:lnTo>
                <a:lnTo>
                  <a:pt x="761999" y="391667"/>
                </a:lnTo>
                <a:lnTo>
                  <a:pt x="761999" y="385571"/>
                </a:lnTo>
                <a:lnTo>
                  <a:pt x="766571" y="380999"/>
                </a:lnTo>
                <a:close/>
              </a:path>
              <a:path w="772795" h="391795">
                <a:moveTo>
                  <a:pt x="10667" y="391667"/>
                </a:moveTo>
                <a:lnTo>
                  <a:pt x="10667" y="385571"/>
                </a:lnTo>
                <a:lnTo>
                  <a:pt x="4571" y="380999"/>
                </a:lnTo>
                <a:lnTo>
                  <a:pt x="4571" y="391667"/>
                </a:lnTo>
                <a:lnTo>
                  <a:pt x="10667" y="391667"/>
                </a:lnTo>
                <a:close/>
              </a:path>
              <a:path w="772795" h="391795">
                <a:moveTo>
                  <a:pt x="766571" y="10667"/>
                </a:moveTo>
                <a:lnTo>
                  <a:pt x="761999" y="4571"/>
                </a:lnTo>
                <a:lnTo>
                  <a:pt x="761999" y="10667"/>
                </a:lnTo>
                <a:lnTo>
                  <a:pt x="766571" y="10667"/>
                </a:lnTo>
                <a:close/>
              </a:path>
              <a:path w="772795" h="391795">
                <a:moveTo>
                  <a:pt x="766571" y="380999"/>
                </a:moveTo>
                <a:lnTo>
                  <a:pt x="766571" y="10667"/>
                </a:lnTo>
                <a:lnTo>
                  <a:pt x="761999" y="10667"/>
                </a:lnTo>
                <a:lnTo>
                  <a:pt x="761999" y="380999"/>
                </a:lnTo>
                <a:lnTo>
                  <a:pt x="766571" y="380999"/>
                </a:lnTo>
                <a:close/>
              </a:path>
              <a:path w="772795" h="391795">
                <a:moveTo>
                  <a:pt x="766571" y="391667"/>
                </a:moveTo>
                <a:lnTo>
                  <a:pt x="766571" y="380999"/>
                </a:lnTo>
                <a:lnTo>
                  <a:pt x="761999" y="385571"/>
                </a:lnTo>
                <a:lnTo>
                  <a:pt x="761999" y="391667"/>
                </a:lnTo>
                <a:lnTo>
                  <a:pt x="766571" y="391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15785" y="6157973"/>
            <a:ext cx="1384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5627" y="558165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05627" y="564870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05627" y="57157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05627" y="578281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05627" y="584835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05627" y="591540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77228" y="4262627"/>
            <a:ext cx="620395" cy="2372995"/>
          </a:xfrm>
          <a:custGeom>
            <a:avLst/>
            <a:gdLst/>
            <a:ahLst/>
            <a:cxnLst/>
            <a:rect l="l" t="t" r="r" b="b"/>
            <a:pathLst>
              <a:path w="620395" h="2372995">
                <a:moveTo>
                  <a:pt x="620267" y="2372867"/>
                </a:moveTo>
                <a:lnTo>
                  <a:pt x="620267" y="0"/>
                </a:lnTo>
                <a:lnTo>
                  <a:pt x="0" y="0"/>
                </a:lnTo>
                <a:lnTo>
                  <a:pt x="0" y="2372867"/>
                </a:lnTo>
                <a:lnTo>
                  <a:pt x="4571" y="23728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609599" y="10667"/>
                </a:lnTo>
                <a:lnTo>
                  <a:pt x="609599" y="4571"/>
                </a:lnTo>
                <a:lnTo>
                  <a:pt x="614171" y="10667"/>
                </a:lnTo>
                <a:lnTo>
                  <a:pt x="614171" y="2372867"/>
                </a:lnTo>
                <a:lnTo>
                  <a:pt x="620267" y="2372867"/>
                </a:lnTo>
                <a:close/>
              </a:path>
              <a:path w="620395" h="23729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620395" h="2372995">
                <a:moveTo>
                  <a:pt x="10667" y="23621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2362199"/>
                </a:lnTo>
                <a:lnTo>
                  <a:pt x="10667" y="2362199"/>
                </a:lnTo>
                <a:close/>
              </a:path>
              <a:path w="620395" h="2372995">
                <a:moveTo>
                  <a:pt x="614171" y="2362199"/>
                </a:moveTo>
                <a:lnTo>
                  <a:pt x="4571" y="2362199"/>
                </a:lnTo>
                <a:lnTo>
                  <a:pt x="10667" y="2366771"/>
                </a:lnTo>
                <a:lnTo>
                  <a:pt x="10667" y="2372867"/>
                </a:lnTo>
                <a:lnTo>
                  <a:pt x="609599" y="2372867"/>
                </a:lnTo>
                <a:lnTo>
                  <a:pt x="609599" y="2366771"/>
                </a:lnTo>
                <a:lnTo>
                  <a:pt x="614171" y="2362199"/>
                </a:lnTo>
                <a:close/>
              </a:path>
              <a:path w="620395" h="2372995">
                <a:moveTo>
                  <a:pt x="10667" y="2372867"/>
                </a:moveTo>
                <a:lnTo>
                  <a:pt x="10667" y="2366771"/>
                </a:lnTo>
                <a:lnTo>
                  <a:pt x="4571" y="2362199"/>
                </a:lnTo>
                <a:lnTo>
                  <a:pt x="4571" y="2372867"/>
                </a:lnTo>
                <a:lnTo>
                  <a:pt x="10667" y="2372867"/>
                </a:lnTo>
                <a:close/>
              </a:path>
              <a:path w="620395" h="2372995">
                <a:moveTo>
                  <a:pt x="614171" y="10667"/>
                </a:moveTo>
                <a:lnTo>
                  <a:pt x="609599" y="4571"/>
                </a:lnTo>
                <a:lnTo>
                  <a:pt x="609599" y="10667"/>
                </a:lnTo>
                <a:lnTo>
                  <a:pt x="614171" y="10667"/>
                </a:lnTo>
                <a:close/>
              </a:path>
              <a:path w="620395" h="2372995">
                <a:moveTo>
                  <a:pt x="614171" y="2362199"/>
                </a:moveTo>
                <a:lnTo>
                  <a:pt x="614171" y="10667"/>
                </a:lnTo>
                <a:lnTo>
                  <a:pt x="609599" y="10667"/>
                </a:lnTo>
                <a:lnTo>
                  <a:pt x="609599" y="2362199"/>
                </a:lnTo>
                <a:lnTo>
                  <a:pt x="614171" y="2362199"/>
                </a:lnTo>
                <a:close/>
              </a:path>
              <a:path w="620395" h="2372995">
                <a:moveTo>
                  <a:pt x="614171" y="2372867"/>
                </a:moveTo>
                <a:lnTo>
                  <a:pt x="614171" y="2362199"/>
                </a:lnTo>
                <a:lnTo>
                  <a:pt x="609599" y="2366771"/>
                </a:lnTo>
                <a:lnTo>
                  <a:pt x="609599" y="2372867"/>
                </a:lnTo>
                <a:lnTo>
                  <a:pt x="614171" y="2372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67400" y="457276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67400" y="525856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67400" y="624916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939781" y="4528818"/>
            <a:ext cx="228600" cy="175387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5">
                <a:latin typeface="Times New Roman"/>
                <a:cs typeface="Times New Roman"/>
              </a:rPr>
              <a:t>h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-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>
                <a:latin typeface="Times New Roman"/>
                <a:cs typeface="Times New Roman"/>
              </a:rPr>
              <a:t>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dd</a:t>
            </a:r>
            <a:r>
              <a:rPr dirty="0" sz="1600" spc="-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>
                <a:latin typeface="Times New Roman"/>
                <a:cs typeface="Times New Roman"/>
              </a:rPr>
              <a:t>ss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5">
                <a:latin typeface="Times New Roman"/>
                <a:cs typeface="Times New Roman"/>
              </a:rPr>
              <a:t>p</a:t>
            </a:r>
            <a:r>
              <a:rPr dirty="0" sz="1600" spc="-5">
                <a:latin typeface="Times New Roman"/>
                <a:cs typeface="Times New Roman"/>
              </a:rPr>
              <a:t>ac</a:t>
            </a:r>
            <a:r>
              <a:rPr dirty="0" sz="160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2078989">
              <a:lnSpc>
                <a:spcPct val="100000"/>
              </a:lnSpc>
            </a:pPr>
            <a:r>
              <a:rPr dirty="0" spc="-5"/>
              <a:t>Why</a:t>
            </a:r>
            <a:r>
              <a:rPr dirty="0" spc="-85"/>
              <a:t> </a:t>
            </a:r>
            <a:r>
              <a:rPr dirty="0" spc="-5"/>
              <a:t>Threads?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4800" rIns="0" bIns="0" rtlCol="0" vert="horz">
            <a:spAutoFit/>
          </a:bodyPr>
          <a:lstStyle/>
          <a:p>
            <a:pPr marL="679450" indent="-342900">
              <a:lnSpc>
                <a:spcPct val="100000"/>
              </a:lnSpc>
              <a:buChar char="•"/>
              <a:tabLst>
                <a:tab pos="679450" algn="l"/>
              </a:tabLst>
            </a:pPr>
            <a:r>
              <a:rPr dirty="0" sz="2400" spc="-5"/>
              <a:t>Portable, widely-available programming</a:t>
            </a:r>
            <a:r>
              <a:rPr dirty="0" sz="2400" spc="60"/>
              <a:t> </a:t>
            </a:r>
            <a:r>
              <a:rPr dirty="0" sz="2400" spc="-5"/>
              <a:t>model</a:t>
            </a:r>
            <a:endParaRPr sz="2400"/>
          </a:p>
          <a:p>
            <a:pPr lvl="1" marL="108013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1080770" algn="l"/>
              </a:tabLst>
            </a:pPr>
            <a:r>
              <a:rPr dirty="0" sz="2000" spc="5">
                <a:latin typeface="Arial"/>
                <a:cs typeface="Arial"/>
              </a:rPr>
              <a:t>Use </a:t>
            </a:r>
            <a:r>
              <a:rPr dirty="0" sz="2000">
                <a:latin typeface="Arial"/>
                <a:cs typeface="Arial"/>
              </a:rPr>
              <a:t>on </a:t>
            </a:r>
            <a:r>
              <a:rPr dirty="0" sz="2000" spc="-5">
                <a:latin typeface="Arial"/>
                <a:cs typeface="Arial"/>
              </a:rPr>
              <a:t>both </a:t>
            </a:r>
            <a:r>
              <a:rPr dirty="0" sz="2000">
                <a:latin typeface="Arial"/>
                <a:cs typeface="Arial"/>
              </a:rPr>
              <a:t>serial and parallel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marL="67945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679450" algn="l"/>
              </a:tabLst>
            </a:pPr>
            <a:r>
              <a:rPr dirty="0" sz="2400" spc="-5"/>
              <a:t>Useful for hiding</a:t>
            </a:r>
            <a:r>
              <a:rPr dirty="0" sz="2400" spc="-30"/>
              <a:t> </a:t>
            </a:r>
            <a:r>
              <a:rPr dirty="0" sz="2400" spc="-5"/>
              <a:t>latency</a:t>
            </a:r>
            <a:endParaRPr sz="2400"/>
          </a:p>
          <a:p>
            <a:pPr lvl="1" marL="108013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1080770" algn="l"/>
              </a:tabLst>
            </a:pPr>
            <a:r>
              <a:rPr dirty="0" sz="2000" spc="-5">
                <a:latin typeface="Arial"/>
                <a:cs typeface="Arial"/>
              </a:rPr>
              <a:t>E.g., </a:t>
            </a:r>
            <a:r>
              <a:rPr dirty="0" sz="2000">
                <a:latin typeface="Arial"/>
                <a:cs typeface="Arial"/>
              </a:rPr>
              <a:t>latency due </a:t>
            </a:r>
            <a:r>
              <a:rPr dirty="0" sz="2000" spc="-5">
                <a:latin typeface="Arial"/>
                <a:cs typeface="Arial"/>
              </a:rPr>
              <a:t>to IO,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  <a:p>
            <a:pPr marL="67945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679450" algn="l"/>
              </a:tabLst>
            </a:pPr>
            <a:r>
              <a:rPr dirty="0" sz="2400" spc="-5"/>
              <a:t>Useful for scheduling and load</a:t>
            </a:r>
            <a:r>
              <a:rPr dirty="0" sz="2400" spc="20"/>
              <a:t> </a:t>
            </a:r>
            <a:r>
              <a:rPr dirty="0" sz="2400" spc="-5"/>
              <a:t>balancing</a:t>
            </a:r>
            <a:endParaRPr sz="2400"/>
          </a:p>
          <a:p>
            <a:pPr lvl="1" marL="108013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1080770" algn="l"/>
              </a:tabLst>
            </a:pPr>
            <a:r>
              <a:rPr dirty="0" sz="2000">
                <a:latin typeface="Arial"/>
                <a:cs typeface="Arial"/>
              </a:rPr>
              <a:t>Especially </a:t>
            </a:r>
            <a:r>
              <a:rPr dirty="0" sz="2000" spc="-5">
                <a:latin typeface="Arial"/>
                <a:cs typeface="Arial"/>
              </a:rPr>
              <a:t>for dynamic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concurrency</a:t>
            </a:r>
            <a:endParaRPr sz="2000">
              <a:latin typeface="Arial"/>
              <a:cs typeface="Arial"/>
            </a:endParaRPr>
          </a:p>
          <a:p>
            <a:pPr marL="67945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679450" algn="l"/>
              </a:tabLst>
            </a:pPr>
            <a:r>
              <a:rPr dirty="0" sz="2400" spc="-5"/>
              <a:t>Relatively easy </a:t>
            </a:r>
            <a:r>
              <a:rPr dirty="0" sz="2400"/>
              <a:t>to</a:t>
            </a:r>
            <a:r>
              <a:rPr dirty="0" sz="2400" spc="-35"/>
              <a:t> </a:t>
            </a:r>
            <a:r>
              <a:rPr dirty="0" sz="2400" spc="-5"/>
              <a:t>program</a:t>
            </a:r>
            <a:endParaRPr sz="2400"/>
          </a:p>
          <a:p>
            <a:pPr lvl="1" marL="108013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1080770" algn="l"/>
              </a:tabLst>
            </a:pPr>
            <a:r>
              <a:rPr dirty="0" sz="2000" spc="-5">
                <a:latin typeface="Arial"/>
                <a:cs typeface="Arial"/>
              </a:rPr>
              <a:t>Significantly </a:t>
            </a:r>
            <a:r>
              <a:rPr dirty="0" sz="2000">
                <a:latin typeface="Arial"/>
                <a:cs typeface="Arial"/>
              </a:rPr>
              <a:t>easier </a:t>
            </a:r>
            <a:r>
              <a:rPr dirty="0" sz="2000" spc="-5">
                <a:latin typeface="Arial"/>
                <a:cs typeface="Arial"/>
              </a:rPr>
              <a:t>than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message-passing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943" rIns="0" bIns="0" rtlCol="0" vert="horz">
            <a:spAutoFit/>
          </a:bodyPr>
          <a:lstStyle/>
          <a:p>
            <a:pPr marL="619125">
              <a:lnSpc>
                <a:spcPct val="100000"/>
              </a:lnSpc>
            </a:pPr>
            <a:r>
              <a:rPr dirty="0" spc="-5"/>
              <a:t>POSIX Thread</a:t>
            </a:r>
            <a:r>
              <a:rPr dirty="0" spc="-20"/>
              <a:t> </a:t>
            </a:r>
            <a:r>
              <a:rPr dirty="0" spc="-5"/>
              <a:t>(Pthreads)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562099"/>
            <a:ext cx="7157084" cy="5117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990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IEEE had a POSIX 1003 group that defined an  interface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multithreaded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  <a:p>
            <a:pPr lvl="1" marL="756285" marR="8255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This is </a:t>
            </a:r>
            <a:r>
              <a:rPr dirty="0" sz="2000">
                <a:latin typeface="Arial"/>
                <a:cs typeface="Arial"/>
              </a:rPr>
              <a:t>called Pthreads, and </a:t>
            </a:r>
            <a:r>
              <a:rPr dirty="0" sz="2000" spc="-5">
                <a:latin typeface="Arial"/>
                <a:cs typeface="Arial"/>
              </a:rPr>
              <a:t>is similar to Solaris </a:t>
            </a:r>
            <a:r>
              <a:rPr dirty="0" sz="2000">
                <a:latin typeface="Arial"/>
                <a:cs typeface="Arial"/>
              </a:rPr>
              <a:t>Threads  </a:t>
            </a:r>
            <a:r>
              <a:rPr dirty="0" sz="2000" spc="-5">
                <a:latin typeface="Arial"/>
                <a:cs typeface="Arial"/>
              </a:rPr>
              <a:t>from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Sun</a:t>
            </a:r>
            <a:endParaRPr sz="2000">
              <a:latin typeface="Arial"/>
              <a:cs typeface="Arial"/>
            </a:endParaRPr>
          </a:p>
          <a:p>
            <a:pPr lvl="1" marL="756285" marR="93535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Not just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parallel programming, but </a:t>
            </a:r>
            <a:r>
              <a:rPr dirty="0" sz="2000" spc="-5">
                <a:latin typeface="Arial"/>
                <a:cs typeface="Arial"/>
              </a:rPr>
              <a:t>for</a:t>
            </a:r>
            <a:r>
              <a:rPr dirty="0" sz="2000" spc="-22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general  </a:t>
            </a:r>
            <a:r>
              <a:rPr dirty="0" sz="2000" spc="-5">
                <a:latin typeface="Arial"/>
                <a:cs typeface="Arial"/>
              </a:rPr>
              <a:t>multithreaded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programming.</a:t>
            </a:r>
            <a:endParaRPr sz="2000">
              <a:latin typeface="Arial"/>
              <a:cs typeface="Arial"/>
            </a:endParaRPr>
          </a:p>
          <a:p>
            <a:pPr lvl="1" marL="756285" marR="106172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Provides primitives for </a:t>
            </a:r>
            <a:r>
              <a:rPr dirty="0" sz="2000">
                <a:latin typeface="Arial"/>
                <a:cs typeface="Arial"/>
              </a:rPr>
              <a:t>thread management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 </a:t>
            </a:r>
            <a:r>
              <a:rPr dirty="0" sz="2000">
                <a:latin typeface="Arial"/>
                <a:cs typeface="Arial"/>
              </a:rPr>
              <a:t>synchronization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Standard threads API supported by most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vendors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Concepts behind Pthreads are broadly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applicable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Largely independent of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Useful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programming </a:t>
            </a:r>
            <a:r>
              <a:rPr dirty="0" sz="2000" spc="-5">
                <a:latin typeface="Arial"/>
                <a:cs typeface="Arial"/>
              </a:rPr>
              <a:t>with other </a:t>
            </a:r>
            <a:r>
              <a:rPr dirty="0" sz="2000">
                <a:latin typeface="Arial"/>
                <a:cs typeface="Arial"/>
              </a:rPr>
              <a:t>thread </a:t>
            </a:r>
            <a:r>
              <a:rPr dirty="0" sz="2000" spc="-5">
                <a:latin typeface="Arial"/>
                <a:cs typeface="Arial"/>
              </a:rPr>
              <a:t>API </a:t>
            </a:r>
            <a:r>
              <a:rPr dirty="0" sz="2000">
                <a:latin typeface="Arial"/>
                <a:cs typeface="Arial"/>
              </a:rPr>
              <a:t>like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Solaris  </a:t>
            </a:r>
            <a:r>
              <a:rPr dirty="0" sz="2000">
                <a:latin typeface="Arial"/>
                <a:cs typeface="Arial"/>
              </a:rPr>
              <a:t>threads and Java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Threads are peers, no parent/child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relationship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1876425">
              <a:lnSpc>
                <a:spcPct val="100000"/>
              </a:lnSpc>
            </a:pPr>
            <a:r>
              <a:rPr dirty="0" spc="-5"/>
              <a:t>Thread</a:t>
            </a:r>
            <a:r>
              <a:rPr dirty="0" spc="-55"/>
              <a:t> </a:t>
            </a:r>
            <a:r>
              <a:rPr dirty="0" spc="-5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300" y="1621535"/>
            <a:ext cx="7797800" cy="5105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94360">
              <a:lnSpc>
                <a:spcPts val="2760"/>
              </a:lnSpc>
            </a:pPr>
            <a:r>
              <a:rPr dirty="0" sz="2400" spc="-5">
                <a:latin typeface="Arial"/>
                <a:cs typeface="Arial"/>
              </a:rPr>
              <a:t>#include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&lt;pthread.h&gt;</a:t>
            </a:r>
            <a:endParaRPr sz="2400">
              <a:latin typeface="Arial"/>
              <a:cs typeface="Arial"/>
            </a:endParaRPr>
          </a:p>
          <a:p>
            <a:pPr marL="847725" marR="3502660" indent="-287020">
              <a:lnSpc>
                <a:spcPts val="2590"/>
              </a:lnSpc>
              <a:spcBef>
                <a:spcPts val="204"/>
              </a:spcBef>
            </a:pPr>
            <a:r>
              <a:rPr dirty="0" sz="2400" spc="-5" i="1">
                <a:latin typeface="Arial"/>
                <a:cs typeface="Arial"/>
              </a:rPr>
              <a:t>int pthread_create  (pthread_t *new_id,  const pthread_attr_t *attr,  void *(*func) (void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*),</a:t>
            </a:r>
            <a:endParaRPr sz="2400">
              <a:latin typeface="Arial"/>
              <a:cs typeface="Arial"/>
            </a:endParaRPr>
          </a:p>
          <a:p>
            <a:pPr marL="847725">
              <a:lnSpc>
                <a:spcPts val="2555"/>
              </a:lnSpc>
            </a:pPr>
            <a:r>
              <a:rPr dirty="0" sz="2400" spc="-5" i="1">
                <a:latin typeface="Arial"/>
                <a:cs typeface="Arial"/>
              </a:rPr>
              <a:t>void</a:t>
            </a:r>
            <a:r>
              <a:rPr dirty="0" sz="2400" spc="-8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*arg)</a:t>
            </a:r>
            <a:endParaRPr sz="24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140"/>
              </a:spcBef>
              <a:buChar char="•"/>
              <a:tabLst>
                <a:tab pos="447040" algn="l"/>
              </a:tabLst>
            </a:pPr>
            <a:r>
              <a:rPr dirty="0" sz="2400" spc="-5">
                <a:latin typeface="Arial"/>
                <a:cs typeface="Arial"/>
              </a:rPr>
              <a:t>new_id: the thread id or handle (used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halt,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447040" algn="l"/>
              </a:tabLst>
            </a:pPr>
            <a:r>
              <a:rPr dirty="0" sz="2400" spc="-5">
                <a:latin typeface="Arial"/>
                <a:cs typeface="Arial"/>
              </a:rPr>
              <a:t>attr: various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lvl="1" marL="847725" indent="-286385">
              <a:lnSpc>
                <a:spcPct val="100000"/>
              </a:lnSpc>
              <a:spcBef>
                <a:spcPts val="229"/>
              </a:spcBef>
              <a:buChar char="–"/>
              <a:tabLst>
                <a:tab pos="848360" algn="l"/>
              </a:tabLst>
            </a:pPr>
            <a:r>
              <a:rPr dirty="0" sz="2000">
                <a:latin typeface="Arial"/>
                <a:cs typeface="Arial"/>
              </a:rPr>
              <a:t>Standard </a:t>
            </a:r>
            <a:r>
              <a:rPr dirty="0" sz="2000" spc="-5">
                <a:latin typeface="Arial"/>
                <a:cs typeface="Arial"/>
              </a:rPr>
              <a:t>default values obtained </a:t>
            </a:r>
            <a:r>
              <a:rPr dirty="0" sz="2000">
                <a:latin typeface="Arial"/>
                <a:cs typeface="Arial"/>
              </a:rPr>
              <a:t>by passing a NULL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pointer</a:t>
            </a:r>
            <a:endParaRPr sz="2000">
              <a:latin typeface="Arial"/>
              <a:cs typeface="Arial"/>
            </a:endParaRPr>
          </a:p>
          <a:p>
            <a:pPr lvl="1" marL="84772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848360" algn="l"/>
              </a:tabLst>
            </a:pPr>
            <a:r>
              <a:rPr dirty="0" sz="2000" spc="-5">
                <a:latin typeface="Arial"/>
                <a:cs typeface="Arial"/>
              </a:rPr>
              <a:t>Sample attribute: minimum </a:t>
            </a:r>
            <a:r>
              <a:rPr dirty="0" sz="2000">
                <a:latin typeface="Arial"/>
                <a:cs typeface="Arial"/>
              </a:rPr>
              <a:t>stack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447040" algn="l"/>
              </a:tabLst>
            </a:pPr>
            <a:r>
              <a:rPr dirty="0" sz="2400" spc="-5">
                <a:latin typeface="Arial"/>
                <a:cs typeface="Arial"/>
              </a:rPr>
              <a:t>func: function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be run in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parallel</a:t>
            </a:r>
            <a:endParaRPr sz="24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447040" algn="l"/>
              </a:tabLst>
            </a:pPr>
            <a:r>
              <a:rPr dirty="0" sz="2400" spc="-5">
                <a:latin typeface="Arial"/>
                <a:cs typeface="Arial"/>
              </a:rPr>
              <a:t>arg: an argument can be passed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func when it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starts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6405" algn="l"/>
                <a:tab pos="7784465" algn="l"/>
              </a:tabLst>
            </a:pPr>
            <a:r>
              <a:rPr dirty="0" sz="2400" spc="50" u="heavy">
                <a:latin typeface="Arial"/>
                <a:cs typeface="Arial"/>
              </a:rPr>
              <a:t> </a:t>
            </a:r>
            <a:r>
              <a:rPr dirty="0" sz="2400" spc="-5" u="heavy">
                <a:latin typeface="Arial"/>
                <a:cs typeface="Arial"/>
              </a:rPr>
              <a:t>•	The function creates and starts a new</a:t>
            </a:r>
            <a:r>
              <a:rPr dirty="0" sz="2400" spc="5" u="heavy">
                <a:latin typeface="Arial"/>
                <a:cs typeface="Arial"/>
              </a:rPr>
              <a:t> </a:t>
            </a:r>
            <a:r>
              <a:rPr dirty="0" sz="2400" spc="-5" u="heavy">
                <a:latin typeface="Arial"/>
                <a:cs typeface="Arial"/>
              </a:rPr>
              <a:t>thread	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044" rIns="0" bIns="0" rtlCol="0" vert="horz">
            <a:spAutoFit/>
          </a:bodyPr>
          <a:lstStyle/>
          <a:p>
            <a:pPr marL="399415">
              <a:lnSpc>
                <a:spcPct val="100000"/>
              </a:lnSpc>
            </a:pPr>
            <a:r>
              <a:rPr dirty="0"/>
              <a:t>Example </a:t>
            </a:r>
            <a:r>
              <a:rPr dirty="0" spc="-5"/>
              <a:t>of Thread</a:t>
            </a:r>
            <a:r>
              <a:rPr dirty="0" spc="-55"/>
              <a:t> </a:t>
            </a:r>
            <a:r>
              <a:rPr dirty="0" spc="-5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8939" y="1887219"/>
            <a:ext cx="2463800" cy="1239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tabLst>
                <a:tab pos="1383665" algn="l"/>
              </a:tabLst>
            </a:pPr>
            <a:r>
              <a:rPr dirty="0" sz="2000" spc="-5">
                <a:latin typeface="Arial"/>
                <a:cs typeface="Arial"/>
              </a:rPr>
              <a:t>void *func(void </a:t>
            </a:r>
            <a:r>
              <a:rPr dirty="0" sz="2000">
                <a:latin typeface="Arial"/>
                <a:cs typeface="Arial"/>
              </a:rPr>
              <a:t>*arg)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{  </a:t>
            </a:r>
            <a:r>
              <a:rPr dirty="0" sz="2000" spc="-5">
                <a:latin typeface="Arial"/>
                <a:cs typeface="Arial"/>
              </a:rPr>
              <a:t>int	</a:t>
            </a:r>
            <a:r>
              <a:rPr dirty="0" sz="2000">
                <a:latin typeface="Arial"/>
                <a:cs typeface="Arial"/>
              </a:rPr>
              <a:t>*i=arg;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…..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50538" y="4020818"/>
            <a:ext cx="2123440" cy="32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40864" algn="l"/>
              </a:tabLst>
            </a:pP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ead_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09727" rIns="0" bIns="0" rtlCol="0" vert="horz">
            <a:spAutoFit/>
          </a:bodyPr>
          <a:lstStyle/>
          <a:p>
            <a:pPr marL="7493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5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678939" y="3411218"/>
            <a:ext cx="1282700" cy="1239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void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main()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int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X;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….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8939" y="4630418"/>
            <a:ext cx="4512945" cy="934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pthread_create(&amp;id, </a:t>
            </a:r>
            <a:r>
              <a:rPr dirty="0" sz="2000">
                <a:latin typeface="Arial"/>
                <a:cs typeface="Arial"/>
              </a:rPr>
              <a:t>NULL, func,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&amp;X);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2015-10-14T16:51:34Z</dcterms:created>
  <dcterms:modified xsi:type="dcterms:W3CDTF">2015-10-14T16:51:34Z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2015-10-14T00:00:00Z</vt:filetime>
  </property>
  <property fmtid="{D5CDD505-2E9C-101B-9397-08002B2CF9AE}" pid="3" name="Creator">
    <vt:lpwstr>PDFium</vt:lpwstr>
  </property>
  <property fmtid="{D5CDD505-2E9C-101B-9397-08002B2CF9AE}" pid="4" name="LastSaved">
    <vt:filetime>2015-10-14T00:00:00Z</vt:filetime>
  </property>
</Properties>
</file>