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47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15549" y="3078848"/>
            <a:ext cx="685165" cy="1582420"/>
          </a:xfrm>
          <a:custGeom>
            <a:avLst/>
            <a:gdLst/>
            <a:ahLst/>
            <a:cxnLst/>
            <a:rect l="l" t="t" r="r" b="b"/>
            <a:pathLst>
              <a:path w="685164" h="1582420">
                <a:moveTo>
                  <a:pt x="55295" y="1582051"/>
                </a:moveTo>
                <a:lnTo>
                  <a:pt x="138270" y="1517113"/>
                </a:lnTo>
                <a:lnTo>
                  <a:pt x="213703" y="1457895"/>
                </a:lnTo>
                <a:lnTo>
                  <a:pt x="281946" y="1403943"/>
                </a:lnTo>
                <a:lnTo>
                  <a:pt x="343355" y="1354799"/>
                </a:lnTo>
                <a:lnTo>
                  <a:pt x="398282" y="1310008"/>
                </a:lnTo>
                <a:lnTo>
                  <a:pt x="447083" y="1269113"/>
                </a:lnTo>
                <a:lnTo>
                  <a:pt x="490110" y="1231659"/>
                </a:lnTo>
                <a:lnTo>
                  <a:pt x="527718" y="1197189"/>
                </a:lnTo>
                <a:lnTo>
                  <a:pt x="560262" y="1165246"/>
                </a:lnTo>
                <a:lnTo>
                  <a:pt x="588093" y="1135376"/>
                </a:lnTo>
                <a:lnTo>
                  <a:pt x="631039" y="1080024"/>
                </a:lnTo>
                <a:lnTo>
                  <a:pt x="659388" y="1027486"/>
                </a:lnTo>
                <a:lnTo>
                  <a:pt x="675970" y="974110"/>
                </a:lnTo>
                <a:lnTo>
                  <a:pt x="683618" y="916247"/>
                </a:lnTo>
                <a:lnTo>
                  <a:pt x="685163" y="850249"/>
                </a:lnTo>
                <a:lnTo>
                  <a:pt x="684532" y="813058"/>
                </a:lnTo>
                <a:lnTo>
                  <a:pt x="683437" y="772464"/>
                </a:lnTo>
                <a:lnTo>
                  <a:pt x="678378" y="730343"/>
                </a:lnTo>
                <a:lnTo>
                  <a:pt x="666033" y="686652"/>
                </a:lnTo>
                <a:lnTo>
                  <a:pt x="647131" y="641732"/>
                </a:lnTo>
                <a:lnTo>
                  <a:pt x="622400" y="595922"/>
                </a:lnTo>
                <a:lnTo>
                  <a:pt x="592568" y="549564"/>
                </a:lnTo>
                <a:lnTo>
                  <a:pt x="558363" y="502997"/>
                </a:lnTo>
                <a:lnTo>
                  <a:pt x="520513" y="456561"/>
                </a:lnTo>
                <a:lnTo>
                  <a:pt x="479747" y="410598"/>
                </a:lnTo>
                <a:lnTo>
                  <a:pt x="436792" y="365448"/>
                </a:lnTo>
                <a:lnTo>
                  <a:pt x="392377" y="321451"/>
                </a:lnTo>
                <a:lnTo>
                  <a:pt x="347230" y="278947"/>
                </a:lnTo>
                <a:lnTo>
                  <a:pt x="302079" y="238277"/>
                </a:lnTo>
                <a:lnTo>
                  <a:pt x="257652" y="199781"/>
                </a:lnTo>
                <a:lnTo>
                  <a:pt x="214677" y="163799"/>
                </a:lnTo>
                <a:lnTo>
                  <a:pt x="173882" y="130673"/>
                </a:lnTo>
                <a:lnTo>
                  <a:pt x="135995" y="100742"/>
                </a:lnTo>
                <a:lnTo>
                  <a:pt x="101745" y="74346"/>
                </a:lnTo>
                <a:lnTo>
                  <a:pt x="47068" y="33523"/>
                </a:lnTo>
                <a:lnTo>
                  <a:pt x="15673" y="10927"/>
                </a:lnTo>
                <a:lnTo>
                  <a:pt x="10528" y="7315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25900" y="3016465"/>
            <a:ext cx="135255" cy="120014"/>
          </a:xfrm>
          <a:custGeom>
            <a:avLst/>
            <a:gdLst/>
            <a:ahLst/>
            <a:cxnLst/>
            <a:rect l="l" t="t" r="r" b="b"/>
            <a:pathLst>
              <a:path w="135254" h="120014">
                <a:moveTo>
                  <a:pt x="0" y="0"/>
                </a:moveTo>
                <a:lnTo>
                  <a:pt x="65265" y="119672"/>
                </a:lnTo>
                <a:lnTo>
                  <a:pt x="134899" y="195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44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329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47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47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44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329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828" y="646112"/>
            <a:ext cx="8814742" cy="48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47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115" y="1625600"/>
            <a:ext cx="8472169" cy="4988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15260" y="7004549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031" y="2629406"/>
            <a:ext cx="7513320" cy="1369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400" spc="-5" b="0" u="heavy">
                <a:solidFill>
                  <a:srgbClr val="003299"/>
                </a:solidFill>
                <a:latin typeface="Arial"/>
                <a:cs typeface="Arial"/>
              </a:rPr>
              <a:t>Shared Memory</a:t>
            </a:r>
            <a:r>
              <a:rPr dirty="0" sz="4400" spc="-35" b="0" u="heavy">
                <a:solidFill>
                  <a:srgbClr val="003299"/>
                </a:solidFill>
                <a:latin typeface="Arial"/>
                <a:cs typeface="Arial"/>
              </a:rPr>
              <a:t> </a:t>
            </a:r>
            <a:r>
              <a:rPr dirty="0" sz="4400" spc="-5" b="0" u="heavy">
                <a:solidFill>
                  <a:srgbClr val="003299"/>
                </a:solidFill>
                <a:latin typeface="Arial"/>
                <a:cs typeface="Arial"/>
              </a:rPr>
              <a:t>Programming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4400" b="0" u="heavy">
                <a:solidFill>
                  <a:srgbClr val="003299"/>
                </a:solidFill>
                <a:latin typeface="Arial"/>
                <a:cs typeface="Arial"/>
              </a:rPr>
              <a:t>-</a:t>
            </a:r>
            <a:r>
              <a:rPr dirty="0" sz="4400" spc="-95" b="0" u="heavy">
                <a:solidFill>
                  <a:srgbClr val="003299"/>
                </a:solidFill>
                <a:latin typeface="Arial"/>
                <a:cs typeface="Arial"/>
              </a:rPr>
              <a:t> </a:t>
            </a:r>
            <a:r>
              <a:rPr dirty="0" sz="4400" spc="-5" b="0" u="heavy">
                <a:solidFill>
                  <a:srgbClr val="003299"/>
                </a:solidFill>
                <a:latin typeface="Arial"/>
                <a:cs typeface="Arial"/>
              </a:rPr>
              <a:t>OpenMP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84223" y="6745729"/>
            <a:ext cx="90487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Z. Lan</a:t>
            </a:r>
            <a:r>
              <a:rPr dirty="0" sz="1400" spc="-95">
                <a:solidFill>
                  <a:srgbClr val="00329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(IIT)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9907" y="6745729"/>
            <a:ext cx="56959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7593" y="6745729"/>
            <a:ext cx="125412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OpenMP (wk</a:t>
            </a:r>
            <a:r>
              <a:rPr dirty="0" sz="1400" spc="-130">
                <a:solidFill>
                  <a:srgbClr val="00329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4938" y="4688837"/>
            <a:ext cx="2006600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50"/>
              </a:lnSpc>
            </a:pPr>
            <a:r>
              <a:rPr dirty="0" sz="1600" spc="-5" i="1">
                <a:solidFill>
                  <a:srgbClr val="000099"/>
                </a:solidFill>
                <a:latin typeface="Arial"/>
                <a:cs typeface="Arial"/>
              </a:rPr>
              <a:t>Slides from Rice</a:t>
            </a:r>
            <a:r>
              <a:rPr dirty="0" sz="1600" spc="-65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600" spc="-25" i="1">
                <a:solidFill>
                  <a:srgbClr val="000099"/>
                </a:solidFill>
                <a:latin typeface="Arial"/>
                <a:cs typeface="Arial"/>
              </a:rPr>
              <a:t>Univ.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51484">
              <a:lnSpc>
                <a:spcPct val="100000"/>
              </a:lnSpc>
            </a:pPr>
            <a:r>
              <a:rPr dirty="0" spc="-5"/>
              <a:t>Interpreting </a:t>
            </a:r>
            <a:r>
              <a:rPr dirty="0"/>
              <a:t>an </a:t>
            </a:r>
            <a:r>
              <a:rPr dirty="0" spc="-5"/>
              <a:t>OpenMP Parallel</a:t>
            </a:r>
            <a:r>
              <a:rPr dirty="0" spc="-50"/>
              <a:t> </a:t>
            </a:r>
            <a:r>
              <a:rPr dirty="0" spc="-5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9651" y="1651000"/>
            <a:ext cx="5147310" cy="513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419">
              <a:lnSpc>
                <a:spcPts val="1930"/>
              </a:lnSpc>
              <a:tabLst>
                <a:tab pos="2938780" algn="l"/>
                <a:tab pos="4996815" algn="l"/>
              </a:tabLst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i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f (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is_parallel==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1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)	num_threads(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8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)	\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30"/>
              </a:lnSpc>
              <a:tabLst>
                <a:tab pos="561340" algn="l"/>
                <a:tab pos="2755900" algn="l"/>
              </a:tabLst>
            </a:pP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(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a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)	firstprivate(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c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)	default(none)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387" y="1709430"/>
            <a:ext cx="3637915" cy="1767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0" marR="416559" indent="-228600">
              <a:lnSpc>
                <a:spcPct val="78700"/>
              </a:lnSpc>
              <a:tabLst>
                <a:tab pos="2207260" algn="l"/>
              </a:tabLst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#pragma omp parallel  shared</a:t>
            </a:r>
            <a:r>
              <a:rPr dirty="0" sz="1800" spc="1019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(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b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)	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private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/* structured block</a:t>
            </a:r>
            <a:r>
              <a:rPr dirty="0" sz="1800" spc="-7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algn="ctr" marR="2574290">
              <a:lnSpc>
                <a:spcPct val="100000"/>
              </a:lnSpc>
              <a:spcBef>
                <a:spcPts val="640"/>
              </a:spcBef>
            </a:pPr>
            <a:r>
              <a:rPr dirty="0" sz="2000" b="1">
                <a:latin typeface="Arial"/>
                <a:cs typeface="Arial"/>
              </a:rPr>
              <a:t>Meaning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387" y="3619500"/>
            <a:ext cx="7696200" cy="1199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Courier New"/>
              <a:buChar char="•"/>
              <a:tabLst>
                <a:tab pos="355600" algn="l"/>
              </a:tabLst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if (</a:t>
            </a:r>
            <a:r>
              <a:rPr dirty="0" sz="2000" spc="-5" b="1">
                <a:latin typeface="Courier New"/>
                <a:cs typeface="Courier New"/>
              </a:rPr>
              <a:t>is_parallel== </a:t>
            </a:r>
            <a:r>
              <a:rPr dirty="0" sz="2000" b="1">
                <a:latin typeface="Courier New"/>
                <a:cs typeface="Courier New"/>
              </a:rPr>
              <a:t>1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r>
              <a:rPr dirty="0" sz="2000" spc="-720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num_threads(</a:t>
            </a:r>
            <a:r>
              <a:rPr dirty="0" sz="2000" b="1">
                <a:latin typeface="Courier New"/>
                <a:cs typeface="Courier New"/>
              </a:rPr>
              <a:t>8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1980"/>
              </a:lnSpc>
              <a:spcBef>
                <a:spcPts val="600"/>
              </a:spcBef>
            </a:pPr>
            <a:r>
              <a:rPr dirty="0" baseline="1543" sz="2700">
                <a:solidFill>
                  <a:srgbClr val="0329D6"/>
                </a:solidFill>
                <a:latin typeface="Arial"/>
                <a:cs typeface="Arial"/>
              </a:rPr>
              <a:t>—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If the value of the variable </a:t>
            </a:r>
            <a:r>
              <a:rPr dirty="0" sz="1800" b="1">
                <a:latin typeface="Courier New"/>
                <a:cs typeface="Courier New"/>
              </a:rPr>
              <a:t>is_parallel</a:t>
            </a:r>
            <a:r>
              <a:rPr dirty="0" sz="1800" spc="-690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is one, create 8 threads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220"/>
              </a:lnSpc>
              <a:buFont typeface="Courier New"/>
              <a:buChar char="•"/>
              <a:tabLst>
                <a:tab pos="355600" algn="l"/>
              </a:tabLst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shared</a:t>
            </a:r>
            <a:r>
              <a:rPr dirty="0" sz="20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(</a:t>
            </a:r>
            <a:r>
              <a:rPr dirty="0" sz="2000" b="1">
                <a:latin typeface="Courier New"/>
                <a:cs typeface="Courier New"/>
              </a:rPr>
              <a:t>b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329D6"/>
                </a:solidFill>
                <a:latin typeface="Arial"/>
                <a:cs typeface="Arial"/>
              </a:rPr>
              <a:t>—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each thread shares a single copy of variable</a:t>
            </a:r>
            <a:r>
              <a:rPr dirty="0" sz="18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387" y="4978400"/>
            <a:ext cx="1435100" cy="374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SzPct val="130000"/>
              <a:buFont typeface="Courier New"/>
              <a:buChar char="•"/>
              <a:tabLst>
                <a:tab pos="355600" algn="l"/>
              </a:tabLst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private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9690" y="4978400"/>
            <a:ext cx="292163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(</a:t>
            </a:r>
            <a:r>
              <a:rPr dirty="0" sz="2000" b="1">
                <a:latin typeface="Courier New"/>
                <a:cs typeface="Courier New"/>
              </a:rPr>
              <a:t>a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)	firstprivate(</a:t>
            </a:r>
            <a:r>
              <a:rPr dirty="0" sz="2000" b="1">
                <a:latin typeface="Courier New"/>
                <a:cs typeface="Courier New"/>
              </a:rPr>
              <a:t>c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587" y="5245100"/>
            <a:ext cx="7685405" cy="856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329D6"/>
                </a:solidFill>
                <a:latin typeface="Arial"/>
                <a:cs typeface="Arial"/>
              </a:rPr>
              <a:t>—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each thread gets private copies of variables a and</a:t>
            </a:r>
            <a:r>
              <a:rPr dirty="0" sz="18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ct val="78700"/>
              </a:lnSpc>
              <a:spcBef>
                <a:spcPts val="1100"/>
              </a:spcBef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—each private copy of c is initialized with the value of c in main</a:t>
            </a:r>
            <a:r>
              <a:rPr dirty="0" sz="1800" spc="-12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thread 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when the parallel directive is</a:t>
            </a:r>
            <a:r>
              <a:rPr dirty="0" sz="18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encountered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387" y="6210300"/>
            <a:ext cx="8054340" cy="678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SzPct val="130000"/>
              <a:buFont typeface="Courier New"/>
              <a:buChar char="•"/>
              <a:tabLst>
                <a:tab pos="355600" algn="l"/>
              </a:tabLst>
            </a:pP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default(none)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baseline="1543" sz="2700" b="1">
                <a:solidFill>
                  <a:srgbClr val="0329D6"/>
                </a:solidFill>
                <a:latin typeface="Arial"/>
                <a:cs typeface="Arial"/>
              </a:rPr>
              <a:t>—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default state of a variable is specified as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none</a:t>
            </a:r>
            <a:r>
              <a:rPr dirty="0" sz="1800" spc="-6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(rather than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shared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44587" y="6947272"/>
            <a:ext cx="761555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baseline="1543" sz="2700" b="1">
                <a:solidFill>
                  <a:srgbClr val="0329D6"/>
                </a:solidFill>
                <a:latin typeface="Arial"/>
                <a:cs typeface="Arial"/>
              </a:rPr>
              <a:t>—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signals error if not all variables are specified as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shared</a:t>
            </a:r>
            <a:r>
              <a:rPr dirty="0" sz="1800" spc="-70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or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private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0">
              <a:lnSpc>
                <a:spcPct val="100000"/>
              </a:lnSpc>
            </a:pPr>
            <a:r>
              <a:rPr dirty="0" spc="-5"/>
              <a:t>Meaning of OpenMP Parallel</a:t>
            </a:r>
            <a:r>
              <a:rPr dirty="0" spc="-55"/>
              <a:t> </a:t>
            </a:r>
            <a:r>
              <a:rPr dirty="0" spc="-5"/>
              <a:t>Directive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828800"/>
            <a:ext cx="6667500" cy="452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24460" y="2387600"/>
            <a:ext cx="115887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E62300"/>
                </a:solidFill>
                <a:latin typeface="Arial"/>
                <a:cs typeface="Arial"/>
              </a:rPr>
              <a:t>OpenMP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5538" y="4384040"/>
            <a:ext cx="140779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92710">
              <a:lnSpc>
                <a:spcPts val="2600"/>
              </a:lnSpc>
            </a:pPr>
            <a:r>
              <a:rPr dirty="0" sz="2200" spc="-5" b="1">
                <a:solidFill>
                  <a:srgbClr val="E62300"/>
                </a:solidFill>
                <a:latin typeface="Arial"/>
                <a:cs typeface="Arial"/>
              </a:rPr>
              <a:t>Pthreads  </a:t>
            </a:r>
            <a:r>
              <a:rPr dirty="0" sz="2200" b="1">
                <a:solidFill>
                  <a:srgbClr val="E62300"/>
                </a:solidFill>
                <a:latin typeface="Arial"/>
                <a:cs typeface="Arial"/>
              </a:rPr>
              <a:t>equivalent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ts val="192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7085">
              <a:lnSpc>
                <a:spcPct val="100000"/>
              </a:lnSpc>
            </a:pPr>
            <a:r>
              <a:rPr dirty="0" spc="-5"/>
              <a:t>Specifying</a:t>
            </a:r>
            <a:r>
              <a:rPr dirty="0" spc="-45"/>
              <a:t> </a:t>
            </a:r>
            <a:r>
              <a:rPr dirty="0" spc="-10"/>
              <a:t>Worksharing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23952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4135" marR="5080" indent="-1249680">
              <a:lnSpc>
                <a:spcPts val="2600"/>
              </a:lnSpc>
            </a:pPr>
            <a:r>
              <a:rPr dirty="0" spc="-5">
                <a:solidFill>
                  <a:srgbClr val="E62300"/>
                </a:solidFill>
              </a:rPr>
              <a:t>Within </a:t>
            </a:r>
            <a:r>
              <a:rPr dirty="0">
                <a:solidFill>
                  <a:srgbClr val="E62300"/>
                </a:solidFill>
              </a:rPr>
              <a:t>the scope of a parallel directive, worksharing</a:t>
            </a:r>
            <a:r>
              <a:rPr dirty="0" spc="-105">
                <a:solidFill>
                  <a:srgbClr val="E62300"/>
                </a:solidFill>
              </a:rPr>
              <a:t> </a:t>
            </a:r>
            <a:r>
              <a:rPr dirty="0">
                <a:solidFill>
                  <a:srgbClr val="E62300"/>
                </a:solidFill>
              </a:rPr>
              <a:t>directives  </a:t>
            </a:r>
            <a:r>
              <a:rPr dirty="0">
                <a:solidFill>
                  <a:srgbClr val="E62300"/>
                </a:solidFill>
              </a:rPr>
              <a:t>allow concurrency between iterations or</a:t>
            </a:r>
            <a:r>
              <a:rPr dirty="0" spc="-110">
                <a:solidFill>
                  <a:srgbClr val="E62300"/>
                </a:solidFill>
              </a:rPr>
              <a:t> </a:t>
            </a:r>
            <a:r>
              <a:rPr dirty="0">
                <a:solidFill>
                  <a:srgbClr val="E62300"/>
                </a:solidFill>
              </a:rPr>
              <a:t>tasks</a:t>
            </a:r>
          </a:p>
          <a:p>
            <a:pPr marL="249554">
              <a:lnSpc>
                <a:spcPct val="100000"/>
              </a:lnSpc>
              <a:spcBef>
                <a:spcPts val="1180"/>
              </a:spcBef>
            </a:pPr>
            <a:r>
              <a:rPr dirty="0"/>
              <a:t>OpenMP provides two</a:t>
            </a:r>
            <a:r>
              <a:rPr dirty="0" spc="-145"/>
              <a:t> </a:t>
            </a:r>
            <a:r>
              <a:rPr dirty="0"/>
              <a:t>directives</a:t>
            </a:r>
          </a:p>
          <a:p>
            <a:pPr marL="592455" indent="-228600">
              <a:lnSpc>
                <a:spcPct val="100000"/>
              </a:lnSpc>
              <a:spcBef>
                <a:spcPts val="760"/>
              </a:spcBef>
              <a:buFont typeface="Courier New"/>
              <a:buChar char="—"/>
              <a:tabLst>
                <a:tab pos="593090" algn="l"/>
              </a:tabLst>
            </a:pP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DO/for</a:t>
            </a:r>
            <a:r>
              <a:rPr dirty="0" sz="2000">
                <a:solidFill>
                  <a:srgbClr val="0329D6"/>
                </a:solidFill>
              </a:rPr>
              <a:t>: concurrent loop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iterations</a:t>
            </a:r>
            <a:endParaRPr sz="2000">
              <a:latin typeface="Courier New"/>
              <a:cs typeface="Courier New"/>
            </a:endParaRPr>
          </a:p>
          <a:p>
            <a:pPr marL="592455" indent="-228600">
              <a:lnSpc>
                <a:spcPct val="100000"/>
              </a:lnSpc>
              <a:spcBef>
                <a:spcPts val="500"/>
              </a:spcBef>
              <a:buFont typeface="Courier New"/>
              <a:buChar char="—"/>
              <a:tabLst>
                <a:tab pos="593090" algn="l"/>
              </a:tabLst>
            </a:pP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sections</a:t>
            </a:r>
            <a:r>
              <a:rPr dirty="0" sz="2000">
                <a:solidFill>
                  <a:srgbClr val="0329D6"/>
                </a:solidFill>
              </a:rPr>
              <a:t>: concurrent</a:t>
            </a:r>
            <a:r>
              <a:rPr dirty="0" sz="2000" spc="-10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tasks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ts val="192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3365">
              <a:lnSpc>
                <a:spcPct val="100000"/>
              </a:lnSpc>
            </a:pPr>
            <a:r>
              <a:rPr dirty="0" spc="-10"/>
              <a:t>Worksharing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r>
              <a:rPr dirty="0"/>
              <a:t>/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pc="-108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pc="-5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25857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287" y="1638300"/>
            <a:ext cx="7774305" cy="134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10820">
              <a:lnSpc>
                <a:spcPct val="100000"/>
              </a:lnSpc>
            </a:pP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z="2200" spc="-81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directive partitions parallel iterations across threads</a:t>
            </a:r>
            <a:endParaRPr sz="2200">
              <a:latin typeface="Arial"/>
              <a:cs typeface="Arial"/>
            </a:endParaRPr>
          </a:p>
          <a:p>
            <a:pPr algn="ctr" marL="210820">
              <a:lnSpc>
                <a:spcPct val="100000"/>
              </a:lnSpc>
              <a:spcBef>
                <a:spcPts val="1360"/>
              </a:spcBef>
            </a:pP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r>
              <a:rPr dirty="0" sz="2200" spc="-810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is the analogous directive for Fortran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200" b="1">
                <a:latin typeface="Arial"/>
                <a:cs typeface="Arial"/>
              </a:rPr>
              <a:t>Usage: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587" y="3073400"/>
            <a:ext cx="1092200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3990" y="3073400"/>
            <a:ext cx="256095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omp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z="2000" spc="-73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[clause list]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387" y="38176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387" y="5408333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03400" rIns="0" bIns="0" rtlCol="0" vert="horz">
            <a:spAutoFit/>
          </a:bodyPr>
          <a:lstStyle/>
          <a:p>
            <a:pPr marL="363855">
              <a:lnSpc>
                <a:spcPct val="100000"/>
              </a:lnSpc>
            </a:pPr>
            <a:r>
              <a:rPr dirty="0" sz="2000">
                <a:solidFill>
                  <a:srgbClr val="0329D6"/>
                </a:solidFill>
              </a:rPr>
              <a:t>/* for loop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*/</a:t>
            </a:r>
            <a:endParaRPr sz="2000"/>
          </a:p>
          <a:p>
            <a:pPr marL="249554">
              <a:lnSpc>
                <a:spcPct val="100000"/>
              </a:lnSpc>
              <a:spcBef>
                <a:spcPts val="1100"/>
              </a:spcBef>
              <a:tabLst>
                <a:tab pos="2982595" algn="l"/>
              </a:tabLst>
            </a:pPr>
            <a:r>
              <a:rPr dirty="0"/>
              <a:t>Possible</a:t>
            </a:r>
            <a:r>
              <a:rPr dirty="0" spc="605"/>
              <a:t> </a:t>
            </a:r>
            <a:r>
              <a:rPr dirty="0"/>
              <a:t>clauses</a:t>
            </a:r>
            <a:r>
              <a:rPr dirty="0" spc="605"/>
              <a:t> </a:t>
            </a:r>
            <a:r>
              <a:rPr dirty="0"/>
              <a:t>in	[clause</a:t>
            </a:r>
            <a:r>
              <a:rPr dirty="0" spc="-100"/>
              <a:t> </a:t>
            </a:r>
            <a:r>
              <a:rPr dirty="0"/>
              <a:t>list]</a:t>
            </a:r>
          </a:p>
          <a:p>
            <a:pPr marL="592455" indent="-228600">
              <a:lnSpc>
                <a:spcPct val="100000"/>
              </a:lnSpc>
              <a:spcBef>
                <a:spcPts val="660"/>
              </a:spcBef>
              <a:buFont typeface="Courier New"/>
              <a:buChar char="—"/>
              <a:tabLst>
                <a:tab pos="592455" algn="l"/>
                <a:tab pos="1964055" algn="l"/>
                <a:tab pos="4097654" algn="l"/>
              </a:tabLst>
            </a:pP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private</a:t>
            </a:r>
            <a:r>
              <a:rPr dirty="0" sz="2000">
                <a:solidFill>
                  <a:srgbClr val="0329D6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firstprivate</a:t>
            </a:r>
            <a:r>
              <a:rPr dirty="0" sz="2000">
                <a:solidFill>
                  <a:srgbClr val="0329D6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lastprivate</a:t>
            </a:r>
            <a:endParaRPr sz="2000">
              <a:latin typeface="Courier New"/>
              <a:cs typeface="Courier New"/>
            </a:endParaRPr>
          </a:p>
          <a:p>
            <a:pPr marL="592455" indent="-228600">
              <a:lnSpc>
                <a:spcPct val="100000"/>
              </a:lnSpc>
              <a:spcBef>
                <a:spcPts val="500"/>
              </a:spcBef>
              <a:buFont typeface="Courier New"/>
              <a:buChar char="—"/>
              <a:tabLst>
                <a:tab pos="592455" algn="l"/>
              </a:tabLst>
            </a:pPr>
            <a:r>
              <a:rPr dirty="0" sz="2000" spc="-5">
                <a:solidFill>
                  <a:srgbClr val="E62300"/>
                </a:solidFill>
                <a:latin typeface="Courier New"/>
                <a:cs typeface="Courier New"/>
              </a:rPr>
              <a:t>reduction</a:t>
            </a:r>
            <a:endParaRPr sz="2000">
              <a:latin typeface="Courier New"/>
              <a:cs typeface="Courier New"/>
            </a:endParaRPr>
          </a:p>
          <a:p>
            <a:pPr marL="592455" indent="-228600">
              <a:lnSpc>
                <a:spcPct val="100000"/>
              </a:lnSpc>
              <a:spcBef>
                <a:spcPts val="400"/>
              </a:spcBef>
              <a:buFont typeface="Courier New"/>
              <a:buChar char="—"/>
              <a:tabLst>
                <a:tab pos="592455" algn="l"/>
                <a:tab pos="2116455" algn="l"/>
                <a:tab pos="3335654" algn="l"/>
                <a:tab pos="3939540" algn="l"/>
              </a:tabLst>
            </a:pP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schedule</a:t>
            </a:r>
            <a:r>
              <a:rPr dirty="0" sz="2000">
                <a:solidFill>
                  <a:srgbClr val="0329D6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nowait</a:t>
            </a:r>
            <a:r>
              <a:rPr dirty="0" sz="2000">
                <a:solidFill>
                  <a:srgbClr val="0329D6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0329D6"/>
                </a:solidFill>
              </a:rPr>
              <a:t>and	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ordered</a:t>
            </a:r>
            <a:endParaRPr sz="2000">
              <a:latin typeface="Courier New"/>
              <a:cs typeface="Courier New"/>
            </a:endParaRPr>
          </a:p>
          <a:p>
            <a:pPr marL="249554">
              <a:lnSpc>
                <a:spcPct val="100000"/>
              </a:lnSpc>
              <a:spcBef>
                <a:spcPts val="1100"/>
              </a:spcBef>
            </a:pPr>
            <a:r>
              <a:rPr dirty="0"/>
              <a:t>Implicit barrier at end of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pc="-815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ts val="192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4315">
              <a:lnSpc>
                <a:spcPct val="100000"/>
              </a:lnSpc>
            </a:pPr>
            <a:r>
              <a:rPr dirty="0"/>
              <a:t>A </a:t>
            </a:r>
            <a:r>
              <a:rPr dirty="0" spc="-5"/>
              <a:t>Simple Example Using </a:t>
            </a:r>
            <a:r>
              <a:rPr dirty="0">
                <a:solidFill>
                  <a:srgbClr val="E32400"/>
                </a:solidFill>
                <a:latin typeface="Courier New"/>
                <a:cs typeface="Courier New"/>
              </a:rPr>
              <a:t>parallel</a:t>
            </a:r>
            <a:r>
              <a:rPr dirty="0" spc="-1180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pc="-5"/>
              <a:t>and </a:t>
            </a:r>
            <a:r>
              <a:rPr dirty="0">
                <a:solidFill>
                  <a:srgbClr val="E32400"/>
                </a:solidFill>
                <a:latin typeface="Courier New"/>
                <a:cs typeface="Courier New"/>
              </a:rPr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1187" y="1765300"/>
            <a:ext cx="106997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 u="heavy">
                <a:solidFill>
                  <a:srgbClr val="E62300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1821" y="2501900"/>
            <a:ext cx="215963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num_threads(3)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887" y="2133600"/>
            <a:ext cx="3074035" cy="1053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93900" algn="l"/>
              </a:tabLst>
            </a:pPr>
            <a:r>
              <a:rPr dirty="0" sz="2000" spc="-5" b="1">
                <a:latin typeface="Courier New"/>
                <a:cs typeface="Courier New"/>
              </a:rPr>
              <a:t>void</a:t>
            </a:r>
            <a:r>
              <a:rPr dirty="0" sz="2000" spc="11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main()	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#pragma omp</a:t>
            </a:r>
            <a:r>
              <a:rPr dirty="0" sz="20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parallel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3787" y="3124098"/>
            <a:ext cx="2006600" cy="812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9200"/>
              </a:lnSpc>
            </a:pPr>
            <a:r>
              <a:rPr dirty="0" sz="2000" spc="-5" b="1">
                <a:latin typeface="Courier New"/>
                <a:cs typeface="Courier New"/>
              </a:rPr>
              <a:t>int </a:t>
            </a:r>
            <a:r>
              <a:rPr dirty="0" sz="2000" b="1">
                <a:latin typeface="Courier New"/>
                <a:cs typeface="Courier New"/>
              </a:rPr>
              <a:t>i;  </a:t>
            </a:r>
            <a:r>
              <a:rPr dirty="0" sz="2000" spc="-5" b="1">
                <a:latin typeface="Courier New"/>
                <a:cs typeface="Courier New"/>
              </a:rPr>
              <a:t>printf(“Hello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7743" y="3606800"/>
            <a:ext cx="155003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world\n”);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787" y="3987800"/>
            <a:ext cx="4598670" cy="1104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E32400"/>
                </a:solidFill>
                <a:latin typeface="Courier New"/>
                <a:cs typeface="Courier New"/>
              </a:rPr>
              <a:t>#pragma omp</a:t>
            </a:r>
            <a:r>
              <a:rPr dirty="0" sz="2000" spc="-8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E32400"/>
                </a:solidFill>
                <a:latin typeface="Courier New"/>
                <a:cs typeface="Courier New"/>
              </a:rPr>
              <a:t>for</a:t>
            </a:r>
            <a:endParaRPr sz="2000">
              <a:latin typeface="Courier New"/>
              <a:cs typeface="Courier New"/>
            </a:endParaRPr>
          </a:p>
          <a:p>
            <a:pPr marL="469900" marR="5080" indent="-457834">
              <a:lnSpc>
                <a:spcPts val="3100"/>
              </a:lnSpc>
              <a:spcBef>
                <a:spcPts val="120"/>
              </a:spcBef>
              <a:tabLst>
                <a:tab pos="1384300" algn="l"/>
                <a:tab pos="2146300" algn="l"/>
              </a:tabLst>
            </a:pPr>
            <a:r>
              <a:rPr dirty="0" sz="2000" spc="-5" b="1">
                <a:latin typeface="Courier New"/>
                <a:cs typeface="Courier New"/>
              </a:rPr>
              <a:t>for</a:t>
            </a:r>
            <a:r>
              <a:rPr dirty="0" sz="2000" spc="5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(i</a:t>
            </a:r>
            <a:r>
              <a:rPr dirty="0" sz="2000" spc="57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	</a:t>
            </a:r>
            <a:r>
              <a:rPr dirty="0" sz="2000" spc="-5" b="1">
                <a:latin typeface="Courier New"/>
                <a:cs typeface="Courier New"/>
              </a:rPr>
              <a:t>1;</a:t>
            </a:r>
            <a:r>
              <a:rPr dirty="0" sz="2000" spc="11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	</a:t>
            </a:r>
            <a:r>
              <a:rPr dirty="0" sz="2000" spc="-5" b="1">
                <a:latin typeface="Courier New"/>
                <a:cs typeface="Courier New"/>
              </a:rPr>
              <a:t>&lt;= 4;</a:t>
            </a:r>
            <a:r>
              <a:rPr dirty="0" sz="2000" spc="-5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i++)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printf(“Iteration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%d\n”,i);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787" y="5143500"/>
            <a:ext cx="2311400" cy="710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 b="1">
                <a:latin typeface="Courier New"/>
                <a:cs typeface="Courier New"/>
              </a:rPr>
              <a:t>printf(“Goodbye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2594" y="5524500"/>
            <a:ext cx="155003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world\n”);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887" y="5918200"/>
            <a:ext cx="178435" cy="69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8900" y="1968500"/>
            <a:ext cx="3060700" cy="4559300"/>
          </a:xfrm>
          <a:prstGeom prst="rect">
            <a:avLst/>
          </a:prstGeom>
          <a:solidFill>
            <a:srgbClr val="D4E3FE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586740" marR="788670" indent="775335">
              <a:lnSpc>
                <a:spcPct val="119800"/>
              </a:lnSpc>
            </a:pPr>
            <a:r>
              <a:rPr dirty="0" sz="2000" b="1" u="heavy">
                <a:solidFill>
                  <a:srgbClr val="E62300"/>
                </a:solidFill>
                <a:latin typeface="Arial"/>
                <a:cs typeface="Arial"/>
              </a:rPr>
              <a:t>Output  </a:t>
            </a:r>
            <a:r>
              <a:rPr dirty="0" sz="2000" spc="-5" b="1">
                <a:latin typeface="Courier New"/>
                <a:cs typeface="Courier New"/>
              </a:rPr>
              <a:t>Hello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world  </a:t>
            </a:r>
            <a:r>
              <a:rPr dirty="0" sz="2000" spc="-5" b="1">
                <a:latin typeface="Courier New"/>
                <a:cs typeface="Courier New"/>
              </a:rPr>
              <a:t>Hello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world  </a:t>
            </a:r>
            <a:r>
              <a:rPr dirty="0" sz="2000" spc="-5" b="1">
                <a:latin typeface="Courier New"/>
                <a:cs typeface="Courier New"/>
              </a:rPr>
              <a:t>Hello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world  </a:t>
            </a:r>
            <a:r>
              <a:rPr dirty="0" sz="2000" spc="-5" b="1">
                <a:latin typeface="Courier New"/>
                <a:cs typeface="Courier New"/>
              </a:rPr>
              <a:t>Iteration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algn="just" marL="586740">
              <a:lnSpc>
                <a:spcPct val="100000"/>
              </a:lnSpc>
              <a:spcBef>
                <a:spcPts val="400"/>
              </a:spcBef>
            </a:pPr>
            <a:r>
              <a:rPr dirty="0" sz="2000" spc="-5" b="1">
                <a:latin typeface="Courier New"/>
                <a:cs typeface="Courier New"/>
              </a:rPr>
              <a:t>Iteration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algn="just" marL="586740">
              <a:lnSpc>
                <a:spcPct val="100000"/>
              </a:lnSpc>
              <a:spcBef>
                <a:spcPts val="500"/>
              </a:spcBef>
            </a:pPr>
            <a:r>
              <a:rPr dirty="0" sz="2000" spc="-5" b="1">
                <a:latin typeface="Courier New"/>
                <a:cs typeface="Courier New"/>
              </a:rPr>
              <a:t>Iteration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algn="just" marL="586740">
              <a:lnSpc>
                <a:spcPct val="100000"/>
              </a:lnSpc>
              <a:spcBef>
                <a:spcPts val="400"/>
              </a:spcBef>
            </a:pPr>
            <a:r>
              <a:rPr dirty="0" sz="2000" spc="-5" b="1">
                <a:latin typeface="Courier New"/>
                <a:cs typeface="Courier New"/>
              </a:rPr>
              <a:t>Iteration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algn="just" marL="586740" marR="483870">
              <a:lnSpc>
                <a:spcPct val="118800"/>
              </a:lnSpc>
              <a:spcBef>
                <a:spcPts val="45"/>
              </a:spcBef>
            </a:pPr>
            <a:r>
              <a:rPr dirty="0" sz="2000" spc="-5" b="1">
                <a:latin typeface="Courier New"/>
                <a:cs typeface="Courier New"/>
              </a:rPr>
              <a:t>Goodbye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world  </a:t>
            </a:r>
            <a:r>
              <a:rPr dirty="0" sz="2000" spc="-5" b="1">
                <a:latin typeface="Courier New"/>
                <a:cs typeface="Courier New"/>
              </a:rPr>
              <a:t>Goodbye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world  </a:t>
            </a:r>
            <a:r>
              <a:rPr dirty="0" sz="2000" spc="-5" b="1">
                <a:latin typeface="Courier New"/>
                <a:cs typeface="Courier New"/>
              </a:rPr>
              <a:t>Goodbye</a:t>
            </a:r>
            <a:r>
              <a:rPr dirty="0" sz="2000" spc="-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world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ts val="192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61035">
              <a:lnSpc>
                <a:spcPct val="100000"/>
              </a:lnSpc>
            </a:pPr>
            <a:r>
              <a:rPr dirty="0" spc="-5"/>
              <a:t>Reduction Clause for Parallel</a:t>
            </a:r>
            <a:r>
              <a:rPr dirty="0" spc="25"/>
              <a:t> </a:t>
            </a:r>
            <a:r>
              <a:rPr dirty="0" spc="-5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456" y="1640839"/>
            <a:ext cx="8362950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2284" marR="5080" indent="-489584">
              <a:lnSpc>
                <a:spcPts val="2600"/>
              </a:lnSpc>
            </a:pPr>
            <a:r>
              <a:rPr dirty="0" sz="2200" b="1">
                <a:solidFill>
                  <a:srgbClr val="E62300"/>
                </a:solidFill>
                <a:latin typeface="Arial"/>
                <a:cs typeface="Arial"/>
              </a:rPr>
              <a:t>Specifies how to combine local copies of a variable in</a:t>
            </a:r>
            <a:r>
              <a:rPr dirty="0" sz="2200" spc="-120" b="1">
                <a:solidFill>
                  <a:srgbClr val="E623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E62300"/>
                </a:solidFill>
                <a:latin typeface="Arial"/>
                <a:cs typeface="Arial"/>
              </a:rPr>
              <a:t>different  </a:t>
            </a:r>
            <a:r>
              <a:rPr dirty="0" sz="2200" b="1">
                <a:solidFill>
                  <a:srgbClr val="E62300"/>
                </a:solidFill>
                <a:latin typeface="Arial"/>
                <a:cs typeface="Arial"/>
              </a:rPr>
              <a:t>threads into a single copy at the master when threads</a:t>
            </a:r>
            <a:r>
              <a:rPr dirty="0" sz="2200" spc="-110" b="1">
                <a:solidFill>
                  <a:srgbClr val="E623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E62300"/>
                </a:solidFill>
                <a:latin typeface="Arial"/>
                <a:cs typeface="Arial"/>
              </a:rPr>
              <a:t>exit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387" y="2411136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287" y="2463800"/>
            <a:ext cx="254381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Usage: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reduction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6235" y="2463800"/>
            <a:ext cx="305308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(operator: variable</a:t>
            </a:r>
            <a:r>
              <a:rPr dirty="0" sz="22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list)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387" y="3258832"/>
            <a:ext cx="153035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21054" rIns="0" bIns="0" rtlCol="0" vert="horz">
            <a:spAutoFit/>
          </a:bodyPr>
          <a:lstStyle/>
          <a:p>
            <a:pPr marL="249554" marR="2168525" indent="114300">
              <a:lnSpc>
                <a:spcPct val="144700"/>
              </a:lnSpc>
            </a:pPr>
            <a:r>
              <a:rPr dirty="0" sz="2000">
                <a:solidFill>
                  <a:srgbClr val="0329D6"/>
                </a:solidFill>
              </a:rPr>
              <a:t>—variables in list are implicitly private to</a:t>
            </a:r>
            <a:r>
              <a:rPr dirty="0" sz="2000" spc="-11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threads  </a:t>
            </a:r>
            <a:r>
              <a:rPr dirty="0"/>
              <a:t>Reduction operators: </a:t>
            </a:r>
            <a:r>
              <a:rPr dirty="0">
                <a:solidFill>
                  <a:srgbClr val="E62300"/>
                </a:solidFill>
              </a:rPr>
              <a:t>+</a:t>
            </a:r>
            <a:r>
              <a:rPr dirty="0"/>
              <a:t>, </a:t>
            </a:r>
            <a:r>
              <a:rPr dirty="0">
                <a:solidFill>
                  <a:srgbClr val="E62300"/>
                </a:solidFill>
              </a:rPr>
              <a:t>*</a:t>
            </a:r>
            <a:r>
              <a:rPr dirty="0"/>
              <a:t>, </a:t>
            </a:r>
            <a:r>
              <a:rPr dirty="0">
                <a:solidFill>
                  <a:srgbClr val="E62300"/>
                </a:solidFill>
              </a:rPr>
              <a:t>-</a:t>
            </a:r>
            <a:r>
              <a:rPr dirty="0"/>
              <a:t>, </a:t>
            </a:r>
            <a:r>
              <a:rPr dirty="0">
                <a:solidFill>
                  <a:srgbClr val="E62300"/>
                </a:solidFill>
              </a:rPr>
              <a:t>&amp;</a:t>
            </a:r>
            <a:r>
              <a:rPr dirty="0"/>
              <a:t>, </a:t>
            </a:r>
            <a:r>
              <a:rPr dirty="0">
                <a:solidFill>
                  <a:srgbClr val="E62300"/>
                </a:solidFill>
              </a:rPr>
              <a:t>|</a:t>
            </a:r>
            <a:r>
              <a:rPr dirty="0"/>
              <a:t>, </a:t>
            </a:r>
            <a:r>
              <a:rPr dirty="0">
                <a:solidFill>
                  <a:srgbClr val="E62300"/>
                </a:solidFill>
              </a:rPr>
              <a:t>^</a:t>
            </a:r>
            <a:r>
              <a:rPr dirty="0"/>
              <a:t>, </a:t>
            </a:r>
            <a:r>
              <a:rPr dirty="0" spc="-5">
                <a:solidFill>
                  <a:srgbClr val="E62300"/>
                </a:solidFill>
              </a:rPr>
              <a:t>&amp;&amp;</a:t>
            </a:r>
            <a:r>
              <a:rPr dirty="0" spc="-5"/>
              <a:t>, and </a:t>
            </a:r>
            <a:r>
              <a:rPr dirty="0">
                <a:solidFill>
                  <a:srgbClr val="E62300"/>
                </a:solidFill>
              </a:rPr>
              <a:t>||  </a:t>
            </a:r>
            <a:r>
              <a:rPr dirty="0"/>
              <a:t>Usage</a:t>
            </a:r>
            <a:r>
              <a:rPr dirty="0" spc="-100"/>
              <a:t> </a:t>
            </a:r>
            <a:r>
              <a:rPr dirty="0"/>
              <a:t>sketch</a:t>
            </a:r>
            <a:endParaRPr sz="2000"/>
          </a:p>
          <a:p>
            <a:pPr marL="363855">
              <a:lnSpc>
                <a:spcPct val="100000"/>
              </a:lnSpc>
              <a:spcBef>
                <a:spcPts val="760"/>
              </a:spcBef>
              <a:tabLst>
                <a:tab pos="6308090" algn="l"/>
              </a:tabLst>
            </a:pPr>
            <a:r>
              <a:rPr dirty="0" sz="2000" spc="-5">
                <a:solidFill>
                  <a:srgbClr val="E62300"/>
                </a:solidFill>
                <a:latin typeface="Courier New"/>
                <a:cs typeface="Courier New"/>
              </a:rPr>
              <a:t>#pragm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a </a:t>
            </a:r>
            <a:r>
              <a:rPr dirty="0" sz="2000" spc="-5">
                <a:solidFill>
                  <a:srgbClr val="E62300"/>
                </a:solidFill>
                <a:latin typeface="Courier New"/>
                <a:cs typeface="Courier New"/>
              </a:rPr>
              <a:t>om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p </a:t>
            </a:r>
            <a:r>
              <a:rPr dirty="0" sz="2000" spc="-5">
                <a:solidFill>
                  <a:srgbClr val="E62300"/>
                </a:solidFill>
                <a:latin typeface="Courier New"/>
                <a:cs typeface="Courier New"/>
              </a:rPr>
              <a:t>paralle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l </a:t>
            </a:r>
            <a:r>
              <a:rPr dirty="0" sz="2000" spc="-5">
                <a:solidFill>
                  <a:srgbClr val="E62300"/>
                </a:solidFill>
                <a:latin typeface="Courier New"/>
                <a:cs typeface="Courier New"/>
              </a:rPr>
              <a:t>reduction(+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: </a:t>
            </a:r>
            <a:r>
              <a:rPr dirty="0" sz="2000">
                <a:solidFill>
                  <a:srgbClr val="0329D6"/>
                </a:solidFill>
                <a:latin typeface="Courier New"/>
                <a:cs typeface="Courier New"/>
              </a:rPr>
              <a:t>sum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)	num_threads(</a:t>
            </a:r>
            <a:r>
              <a:rPr dirty="0" sz="2000">
                <a:solidFill>
                  <a:srgbClr val="0329D6"/>
                </a:solidFill>
                <a:latin typeface="Courier New"/>
                <a:cs typeface="Courier New"/>
              </a:rPr>
              <a:t>8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36385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0329D6"/>
                </a:solidFill>
              </a:rPr>
              <a:t>{</a:t>
            </a:r>
            <a:endParaRPr sz="2000"/>
          </a:p>
          <a:p>
            <a:pPr marL="363855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0329D6"/>
                </a:solidFill>
              </a:rPr>
              <a:t>/* compute local sum in each thread here</a:t>
            </a:r>
            <a:r>
              <a:rPr dirty="0" sz="2000" spc="-12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*/</a:t>
            </a:r>
            <a:endParaRPr sz="2000"/>
          </a:p>
          <a:p>
            <a:pPr marL="36385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0329D6"/>
                </a:solidFill>
              </a:rPr>
              <a:t>}</a:t>
            </a:r>
            <a:endParaRPr sz="2000"/>
          </a:p>
          <a:p>
            <a:pPr marL="363855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0329D6"/>
                </a:solidFill>
              </a:rPr>
              <a:t>/* sum here contains sum of all local instances of sum</a:t>
            </a:r>
            <a:r>
              <a:rPr dirty="0" sz="2000" spc="-11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*/</a:t>
            </a:r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ts val="192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6426200"/>
            <a:ext cx="8128000" cy="800100"/>
          </a:xfrm>
          <a:custGeom>
            <a:avLst/>
            <a:gdLst/>
            <a:ahLst/>
            <a:cxnLst/>
            <a:rect l="l" t="t" r="r" b="b"/>
            <a:pathLst>
              <a:path w="8128000" h="800100">
                <a:moveTo>
                  <a:pt x="0" y="0"/>
                </a:moveTo>
                <a:lnTo>
                  <a:pt x="8128000" y="0"/>
                </a:lnTo>
                <a:lnTo>
                  <a:pt x="8128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3639" y="6477000"/>
            <a:ext cx="7531734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0" indent="-190500">
              <a:lnSpc>
                <a:spcPts val="2620"/>
              </a:lnSpc>
              <a:buSzPct val="125000"/>
              <a:buChar char="•"/>
              <a:tabLst>
                <a:tab pos="203200" algn="l"/>
              </a:tabLst>
            </a:pPr>
            <a:r>
              <a:rPr dirty="0" sz="2200">
                <a:latin typeface="Arial"/>
                <a:cs typeface="Arial"/>
              </a:rPr>
              <a:t>a local copy of sum for each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thread</a:t>
            </a:r>
            <a:endParaRPr sz="2200">
              <a:latin typeface="Arial"/>
              <a:cs typeface="Arial"/>
            </a:endParaRPr>
          </a:p>
          <a:p>
            <a:pPr marL="203200" indent="-190500">
              <a:lnSpc>
                <a:spcPts val="2620"/>
              </a:lnSpc>
              <a:buSzPct val="125000"/>
              <a:buChar char="•"/>
              <a:tabLst>
                <a:tab pos="203200" algn="l"/>
              </a:tabLst>
            </a:pPr>
            <a:r>
              <a:rPr dirty="0" sz="2200">
                <a:latin typeface="Arial"/>
                <a:cs typeface="Arial"/>
              </a:rPr>
              <a:t>all local copies of sum added together and stored in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master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44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329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27960" y="6973887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3765">
              <a:lnSpc>
                <a:spcPct val="100000"/>
              </a:lnSpc>
            </a:pPr>
            <a:r>
              <a:rPr dirty="0" spc="-5"/>
              <a:t>OpenMP Reduction Clause</a:t>
            </a:r>
            <a:r>
              <a:rPr dirty="0" spc="-70"/>
              <a:t> </a:t>
            </a:r>
            <a:r>
              <a:rPr dirty="0" spc="-5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7387" y="1549400"/>
            <a:ext cx="7343775" cy="155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985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OpenMP threaded program to estimate</a:t>
            </a:r>
            <a:r>
              <a:rPr dirty="0" sz="2400" spc="-1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PI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2000" b="1">
                <a:solidFill>
                  <a:srgbClr val="E62300"/>
                </a:solidFill>
                <a:latin typeface="Arial"/>
                <a:cs typeface="Arial"/>
              </a:rPr>
              <a:t>#pragma omp parallel default(private) shared </a:t>
            </a:r>
            <a:r>
              <a:rPr dirty="0" sz="2000" spc="-5" b="1">
                <a:solidFill>
                  <a:srgbClr val="E62300"/>
                </a:solidFill>
                <a:latin typeface="Arial"/>
                <a:cs typeface="Arial"/>
              </a:rPr>
              <a:t>(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npoints</a:t>
            </a:r>
            <a:r>
              <a:rPr dirty="0" sz="2000" spc="-5" b="1">
                <a:solidFill>
                  <a:srgbClr val="E62300"/>
                </a:solidFill>
                <a:latin typeface="Arial"/>
                <a:cs typeface="Arial"/>
              </a:rPr>
              <a:t>)</a:t>
            </a:r>
            <a:r>
              <a:rPr dirty="0" sz="2000" spc="-75" b="1">
                <a:solidFill>
                  <a:srgbClr val="E62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E62300"/>
                </a:solidFill>
                <a:latin typeface="Arial"/>
                <a:cs typeface="Arial"/>
              </a:rPr>
              <a:t>\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dirty="0" sz="1800" b="1">
                <a:solidFill>
                  <a:srgbClr val="E62300"/>
                </a:solidFill>
                <a:latin typeface="Arial"/>
                <a:cs typeface="Arial"/>
              </a:rPr>
              <a:t>reduction(+: 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sum</a:t>
            </a:r>
            <a:r>
              <a:rPr dirty="0" sz="1800" spc="-5" b="1">
                <a:solidFill>
                  <a:srgbClr val="E62300"/>
                </a:solidFill>
                <a:latin typeface="Arial"/>
                <a:cs typeface="Arial"/>
              </a:rPr>
              <a:t>)</a:t>
            </a:r>
            <a:r>
              <a:rPr dirty="0" sz="1800" spc="-20" b="1">
                <a:solidFill>
                  <a:srgbClr val="E623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E62300"/>
                </a:solidFill>
                <a:latin typeface="Arial"/>
                <a:cs typeface="Arial"/>
              </a:rPr>
              <a:t>num_threads(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8</a:t>
            </a:r>
            <a:r>
              <a:rPr dirty="0" sz="1800" spc="-5" b="1">
                <a:solidFill>
                  <a:srgbClr val="E623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387" y="3200400"/>
            <a:ext cx="12446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800" y="3479800"/>
            <a:ext cx="6278880" cy="7048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77470" marR="469900">
              <a:lnSpc>
                <a:spcPct val="111100"/>
              </a:lnSpc>
              <a:spcBef>
                <a:spcPts val="260"/>
              </a:spcBef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num_threads = </a:t>
            </a:r>
            <a:r>
              <a:rPr dirty="0" sz="1800" spc="-5" b="1">
                <a:solidFill>
                  <a:srgbClr val="E62300"/>
                </a:solidFill>
                <a:latin typeface="Arial"/>
                <a:cs typeface="Arial"/>
              </a:rPr>
              <a:t>omp_get_num_threads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(); 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sample_points_per_thread = npoints /</a:t>
            </a:r>
            <a:r>
              <a:rPr dirty="0" sz="18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num_threads;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587" y="4152900"/>
            <a:ext cx="95948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sum =</a:t>
            </a:r>
            <a:r>
              <a:rPr dirty="0" sz="18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587" y="4457700"/>
            <a:ext cx="6776720" cy="1872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for (i = 0; i &lt; sample_points_per_thread; i++)</a:t>
            </a:r>
            <a:r>
              <a:rPr dirty="0" sz="18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algn="just" marL="355600" marR="5080">
              <a:lnSpc>
                <a:spcPts val="2500"/>
              </a:lnSpc>
              <a:spcBef>
                <a:spcPts val="40"/>
              </a:spcBef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coord_x 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=(double)(rand_r(&amp;seed))/(double)((2&lt;&lt;14)-1)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- 0.5; 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coord_y 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=(double)(rand_r(&amp;seed))/(double)((2&lt;&lt;14)-1)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- 0.5; 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if ((coord_x * coord_x + coord_y * coord_y) &lt;</a:t>
            </a:r>
            <a:r>
              <a:rPr dirty="0" sz="18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0.25)</a:t>
            </a:r>
            <a:endParaRPr sz="18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300"/>
              </a:spcBef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sum</a:t>
            </a:r>
            <a:r>
              <a:rPr dirty="0" sz="18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387" y="6426200"/>
            <a:ext cx="12446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9555" y="3362490"/>
            <a:ext cx="1717675" cy="990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ts val="2600"/>
              </a:lnSpc>
            </a:pPr>
            <a:r>
              <a:rPr dirty="0" sz="2200" b="1">
                <a:latin typeface="Arial"/>
                <a:cs typeface="Arial"/>
              </a:rPr>
              <a:t>here, user  manually  divides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work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0729" y="2908300"/>
            <a:ext cx="2267585" cy="675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620"/>
              </a:lnSpc>
            </a:pPr>
            <a:r>
              <a:rPr dirty="0" sz="2200" b="1">
                <a:latin typeface="Arial"/>
                <a:cs typeface="Arial"/>
              </a:rPr>
              <a:t>worksharing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endParaRPr sz="2200">
              <a:latin typeface="Courier New"/>
              <a:cs typeface="Courier New"/>
            </a:endParaRPr>
          </a:p>
          <a:p>
            <a:pPr algn="ctr">
              <a:lnSpc>
                <a:spcPts val="2620"/>
              </a:lnSpc>
            </a:pPr>
            <a:r>
              <a:rPr dirty="0" sz="2200" b="1">
                <a:latin typeface="Arial"/>
                <a:cs typeface="Arial"/>
              </a:rPr>
              <a:t>divides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work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44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329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27960" y="6973887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02690">
              <a:lnSpc>
                <a:spcPct val="100000"/>
              </a:lnSpc>
            </a:pPr>
            <a:r>
              <a:rPr dirty="0" spc="-5"/>
              <a:t>Using </a:t>
            </a:r>
            <a:r>
              <a:rPr dirty="0" spc="-10"/>
              <a:t>Worksharing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pc="-105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pc="-5"/>
              <a:t>Directive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4587" y="1587500"/>
            <a:ext cx="6757670" cy="141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12500"/>
              </a:lnSpc>
            </a:pPr>
            <a:r>
              <a:rPr dirty="0" sz="2000" b="1">
                <a:solidFill>
                  <a:srgbClr val="E62300"/>
                </a:solidFill>
                <a:latin typeface="Arial"/>
                <a:cs typeface="Arial"/>
              </a:rPr>
              <a:t>#pragma omp parallel default(private) shared </a:t>
            </a:r>
            <a:r>
              <a:rPr dirty="0" sz="2000" spc="-5" b="1">
                <a:solidFill>
                  <a:srgbClr val="E62300"/>
                </a:solidFill>
                <a:latin typeface="Arial"/>
                <a:cs typeface="Arial"/>
              </a:rPr>
              <a:t>(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npoints</a:t>
            </a:r>
            <a:r>
              <a:rPr dirty="0" sz="2000" spc="-5" b="1">
                <a:solidFill>
                  <a:srgbClr val="E62300"/>
                </a:solidFill>
                <a:latin typeface="Arial"/>
                <a:cs typeface="Arial"/>
              </a:rPr>
              <a:t>)</a:t>
            </a:r>
            <a:r>
              <a:rPr dirty="0" sz="2000" spc="-75" b="1">
                <a:solidFill>
                  <a:srgbClr val="E62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E62300"/>
                </a:solidFill>
                <a:latin typeface="Arial"/>
                <a:cs typeface="Arial"/>
              </a:rPr>
              <a:t>\  </a:t>
            </a:r>
            <a:r>
              <a:rPr dirty="0" sz="2000" b="1">
                <a:solidFill>
                  <a:srgbClr val="E62300"/>
                </a:solidFill>
                <a:latin typeface="Arial"/>
                <a:cs typeface="Arial"/>
              </a:rPr>
              <a:t>reduction(+: 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sum</a:t>
            </a:r>
            <a:r>
              <a:rPr dirty="0" sz="2000" spc="-5" b="1">
                <a:solidFill>
                  <a:srgbClr val="E62300"/>
                </a:solidFill>
                <a:latin typeface="Arial"/>
                <a:cs typeface="Arial"/>
              </a:rPr>
              <a:t>)</a:t>
            </a:r>
            <a:r>
              <a:rPr dirty="0" sz="2000" spc="-20" b="1">
                <a:solidFill>
                  <a:srgbClr val="E623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E62300"/>
                </a:solidFill>
                <a:latin typeface="Arial"/>
                <a:cs typeface="Arial"/>
              </a:rPr>
              <a:t>num_threads(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8</a:t>
            </a:r>
            <a:r>
              <a:rPr dirty="0" sz="2000" spc="-5" b="1">
                <a:solidFill>
                  <a:srgbClr val="E623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sum =</a:t>
            </a:r>
            <a:r>
              <a:rPr dirty="0" sz="20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060700"/>
            <a:ext cx="41910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2300"/>
              </a:lnSpc>
            </a:pPr>
            <a:r>
              <a:rPr dirty="0" sz="2000" b="1">
                <a:solidFill>
                  <a:srgbClr val="E62300"/>
                </a:solidFill>
                <a:latin typeface="Arial"/>
                <a:cs typeface="Arial"/>
              </a:rPr>
              <a:t>#pragma omp</a:t>
            </a:r>
            <a:r>
              <a:rPr dirty="0" sz="2000" spc="-105" b="1">
                <a:solidFill>
                  <a:srgbClr val="E62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E62300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7487" y="3429000"/>
            <a:ext cx="322897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for (i = 0; i &lt; npoints; i++)</a:t>
            </a:r>
            <a:r>
              <a:rPr dirty="0" sz="20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4687" y="3746601"/>
            <a:ext cx="6863080" cy="1838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20800"/>
              </a:lnSpc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rand_no_x 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=(double)(rand_r(&amp;seed))/(double)((2&lt;&lt;14)-1); 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rand_no_y 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=(double)(rand_r(&amp;seed))/(double)((2&lt;&lt;14)-1); 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if (((rand_no_x - 0.5) * (rand_no_x - 0.5)</a:t>
            </a:r>
            <a:r>
              <a:rPr dirty="0" sz="20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355600" marR="1241425">
              <a:lnSpc>
                <a:spcPct val="112500"/>
              </a:lnSpc>
              <a:spcBef>
                <a:spcPts val="3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(rand_no_y - 0.5) * (rand_no_y - 0.5)) &lt;</a:t>
            </a:r>
            <a:r>
              <a:rPr dirty="0" sz="20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0.25)  sum</a:t>
            </a:r>
            <a:r>
              <a:rPr dirty="0" sz="20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++;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7487" y="5613400"/>
            <a:ext cx="12446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587" y="5994400"/>
            <a:ext cx="12446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0390" y="5598312"/>
            <a:ext cx="4030345" cy="444500"/>
          </a:xfrm>
          <a:custGeom>
            <a:avLst/>
            <a:gdLst/>
            <a:ahLst/>
            <a:cxnLst/>
            <a:rect l="l" t="t" r="r" b="b"/>
            <a:pathLst>
              <a:path w="4030345" h="444500">
                <a:moveTo>
                  <a:pt x="0" y="0"/>
                </a:moveTo>
                <a:lnTo>
                  <a:pt x="4030281" y="0"/>
                </a:lnTo>
                <a:lnTo>
                  <a:pt x="4030281" y="444512"/>
                </a:lnTo>
                <a:lnTo>
                  <a:pt x="0" y="44451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68180" y="5636412"/>
            <a:ext cx="3875404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Implicit barrier at end of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loop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5038" y="5817342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5" h="0">
                <a:moveTo>
                  <a:pt x="0" y="0"/>
                </a:moveTo>
                <a:lnTo>
                  <a:pt x="1144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30362" y="5774385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12" y="0"/>
                </a:moveTo>
                <a:lnTo>
                  <a:pt x="0" y="43802"/>
                </a:lnTo>
                <a:lnTo>
                  <a:pt x="87426" y="87376"/>
                </a:lnTo>
                <a:lnTo>
                  <a:pt x="8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960" y="6973887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7965">
              <a:lnSpc>
                <a:spcPct val="100000"/>
              </a:lnSpc>
            </a:pPr>
            <a:r>
              <a:rPr dirty="0" spc="-5"/>
              <a:t>Mapping Iterations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5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387" y="1876151"/>
            <a:ext cx="141605" cy="1294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287" y="1358798"/>
            <a:ext cx="6493510" cy="2113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50190" indent="1736725">
              <a:lnSpc>
                <a:spcPct val="141700"/>
              </a:lnSpc>
            </a:pP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schedule</a:t>
            </a:r>
            <a:r>
              <a:rPr dirty="0" sz="2000" spc="-66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latin typeface="Arial"/>
                <a:cs typeface="Arial"/>
              </a:rPr>
              <a:t>clause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z="2000" spc="-66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latin typeface="Arial"/>
                <a:cs typeface="Arial"/>
              </a:rPr>
              <a:t>directive  Recipe for mapping iterations to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45800"/>
              </a:lnSpc>
            </a:pPr>
            <a:r>
              <a:rPr dirty="0" sz="2000" b="1">
                <a:latin typeface="Arial"/>
                <a:cs typeface="Arial"/>
              </a:rPr>
              <a:t>Usage: </a:t>
            </a: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schedule(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scheduling_class</a:t>
            </a: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[, 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parameter</a:t>
            </a: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])</a:t>
            </a:r>
            <a:r>
              <a:rPr dirty="0" sz="2000" spc="-5" b="1">
                <a:latin typeface="Arial"/>
                <a:cs typeface="Arial"/>
              </a:rPr>
              <a:t>.  </a:t>
            </a:r>
            <a:r>
              <a:rPr dirty="0" sz="2000" b="1">
                <a:latin typeface="Arial"/>
                <a:cs typeface="Arial"/>
              </a:rPr>
              <a:t>Four </a:t>
            </a:r>
            <a:r>
              <a:rPr dirty="0" sz="2000" spc="-5" b="1">
                <a:latin typeface="Arial"/>
                <a:cs typeface="Arial"/>
              </a:rPr>
              <a:t>scheduling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classes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00"/>
              </a:spcBef>
            </a:pPr>
            <a:r>
              <a:rPr dirty="0" sz="1800">
                <a:solidFill>
                  <a:srgbClr val="E62300"/>
                </a:solidFill>
                <a:latin typeface="Courier New"/>
                <a:cs typeface="Courier New"/>
              </a:rPr>
              <a:t>—</a:t>
            </a:r>
            <a:r>
              <a:rPr dirty="0" sz="1800" spc="-47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static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: work partitioned at compile 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587" y="3467100"/>
            <a:ext cx="7644765" cy="3282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0" indent="-342900">
              <a:lnSpc>
                <a:spcPct val="100000"/>
              </a:lnSpc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iterations statically divided into pieces of size</a:t>
            </a:r>
            <a:r>
              <a:rPr dirty="0" sz="1600" spc="-11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 i="1">
                <a:solidFill>
                  <a:srgbClr val="AB1A4D"/>
                </a:solidFill>
                <a:latin typeface="Arial"/>
                <a:cs typeface="Arial"/>
              </a:rPr>
              <a:t>chunk</a:t>
            </a:r>
            <a:endParaRPr sz="1600">
              <a:latin typeface="Arial"/>
              <a:cs typeface="Arial"/>
            </a:endParaRPr>
          </a:p>
          <a:p>
            <a:pPr marL="698500" indent="-34290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statically assigned to</a:t>
            </a:r>
            <a:r>
              <a:rPr dirty="0" sz="1600" spc="-11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threads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Courier New"/>
              <a:buChar char="—"/>
              <a:tabLst>
                <a:tab pos="241300" algn="l"/>
              </a:tabLst>
            </a:pP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dynamic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: work evenly partitioned at run</a:t>
            </a:r>
            <a:r>
              <a:rPr dirty="0" sz="18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1" marL="698500" indent="-342900">
              <a:lnSpc>
                <a:spcPct val="100000"/>
              </a:lnSpc>
              <a:spcBef>
                <a:spcPts val="140"/>
              </a:spcBef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iterations are divided into pieces of size</a:t>
            </a:r>
            <a:r>
              <a:rPr dirty="0" sz="1600" spc="-11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 i="1">
                <a:solidFill>
                  <a:srgbClr val="AB1A4D"/>
                </a:solidFill>
                <a:latin typeface="Arial"/>
                <a:cs typeface="Arial"/>
              </a:rPr>
              <a:t>chunk</a:t>
            </a:r>
            <a:endParaRPr sz="1600">
              <a:latin typeface="Arial"/>
              <a:cs typeface="Arial"/>
            </a:endParaRPr>
          </a:p>
          <a:p>
            <a:pPr lvl="1" marL="698500" indent="-34290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chunks dynamically scheduled among the</a:t>
            </a:r>
            <a:r>
              <a:rPr dirty="0" sz="1600" spc="-11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threads</a:t>
            </a:r>
            <a:endParaRPr sz="1600">
              <a:latin typeface="Arial"/>
              <a:cs typeface="Arial"/>
            </a:endParaRPr>
          </a:p>
          <a:p>
            <a:pPr lvl="1" marL="698500" indent="-34290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when a thread finishes one chunk, it is dynamically assigned</a:t>
            </a:r>
            <a:r>
              <a:rPr dirty="0" sz="1600" spc="-12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another</a:t>
            </a:r>
            <a:endParaRPr sz="1600">
              <a:latin typeface="Arial"/>
              <a:cs typeface="Arial"/>
            </a:endParaRPr>
          </a:p>
          <a:p>
            <a:pPr lvl="1" marL="698500" indent="-34290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default chunk size is</a:t>
            </a:r>
            <a:r>
              <a:rPr dirty="0" sz="1600" spc="-10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Courier New"/>
              <a:buChar char="—"/>
              <a:tabLst>
                <a:tab pos="241300" algn="l"/>
              </a:tabLst>
            </a:pP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guided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: guided</a:t>
            </a:r>
            <a:r>
              <a:rPr dirty="0" sz="18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self-scheduling</a:t>
            </a:r>
            <a:endParaRPr sz="1800">
              <a:latin typeface="Arial"/>
              <a:cs typeface="Arial"/>
            </a:endParaRPr>
          </a:p>
          <a:p>
            <a:pPr lvl="1" marL="698500" indent="-342900">
              <a:lnSpc>
                <a:spcPct val="100000"/>
              </a:lnSpc>
              <a:spcBef>
                <a:spcPts val="140"/>
              </a:spcBef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chunk size is exponentially reduced with each dispatched piece of</a:t>
            </a:r>
            <a:r>
              <a:rPr dirty="0" sz="1600" spc="-12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work</a:t>
            </a:r>
            <a:endParaRPr sz="1600">
              <a:latin typeface="Arial"/>
              <a:cs typeface="Arial"/>
            </a:endParaRPr>
          </a:p>
          <a:p>
            <a:pPr lvl="1" marL="698500" indent="-34290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the default minimum chunk size is</a:t>
            </a:r>
            <a:r>
              <a:rPr dirty="0" sz="1600" spc="-10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Courier New"/>
              <a:buChar char="—"/>
              <a:tabLst>
                <a:tab pos="241300" algn="l"/>
              </a:tabLst>
            </a:pP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runtime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7487" y="6743700"/>
            <a:ext cx="6680200" cy="534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–"/>
              <a:tabLst>
                <a:tab pos="3556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scheduling decision from environment variable</a:t>
            </a:r>
            <a:r>
              <a:rPr dirty="0" sz="1600" spc="-11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OMP_SCHEDULE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355600" algn="l"/>
              </a:tabLst>
            </a:pP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illegal to specify a chunk size for this</a:t>
            </a:r>
            <a:r>
              <a:rPr dirty="0" sz="1600" spc="-11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AB1A4D"/>
                </a:solidFill>
                <a:latin typeface="Arial"/>
                <a:cs typeface="Arial"/>
              </a:rPr>
              <a:t>clause.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8640">
              <a:lnSpc>
                <a:spcPct val="100000"/>
              </a:lnSpc>
            </a:pPr>
            <a:r>
              <a:rPr dirty="0" spc="-5"/>
              <a:t>Statically Mapping Iterations </a:t>
            </a:r>
            <a:r>
              <a:rPr dirty="0"/>
              <a:t>to</a:t>
            </a:r>
            <a:r>
              <a:rPr dirty="0" spc="5"/>
              <a:t> </a:t>
            </a:r>
            <a:r>
              <a:rPr dirty="0" spc="-5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390" y="1587500"/>
            <a:ext cx="6850380" cy="831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ct val="100000"/>
              </a:lnSpc>
            </a:pP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/* static scheduling of matrix multiplication loops</a:t>
            </a:r>
            <a:r>
              <a:rPr dirty="0" sz="22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 omp parallel default(private)</a:t>
            </a:r>
            <a:r>
              <a:rPr dirty="0" sz="2200" spc="-6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\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1062" y="2514600"/>
            <a:ext cx="103124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shared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587" y="2908300"/>
            <a:ext cx="119888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587" y="3327400"/>
            <a:ext cx="136715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for (i</a:t>
            </a:r>
            <a:r>
              <a:rPr dirty="0" sz="2200" spc="-8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5931" y="2456261"/>
            <a:ext cx="5436870" cy="1232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48640">
              <a:lnSpc>
                <a:spcPct val="1174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(a, b, c, dim)</a:t>
            </a:r>
            <a:r>
              <a:rPr dirty="0" sz="2200" spc="-6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num_threads(4)  </a:t>
            </a: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omp for</a:t>
            </a:r>
            <a:r>
              <a:rPr dirty="0" sz="22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schedule(static)</a:t>
            </a:r>
            <a:endParaRPr sz="22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  <a:spcBef>
                <a:spcPts val="660"/>
              </a:spcBef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0;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7487" y="3733800"/>
            <a:ext cx="103187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for</a:t>
            </a:r>
            <a:r>
              <a:rPr dirty="0" sz="22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(j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4687" y="4081942"/>
            <a:ext cx="1031875" cy="762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c(i,j)  for</a:t>
            </a:r>
            <a:r>
              <a:rPr dirty="0" sz="22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(k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6703" y="4483100"/>
            <a:ext cx="25406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83260" algn="l"/>
              </a:tabLst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k	&lt;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dim; k++)</a:t>
            </a:r>
            <a:r>
              <a:rPr dirty="0" sz="2200" spc="-8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7587" y="4864100"/>
            <a:ext cx="103124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c(i,j)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1163" y="3327400"/>
            <a:ext cx="3378835" cy="1898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0">
              <a:lnSpc>
                <a:spcPct val="100000"/>
              </a:lnSpc>
              <a:tabLst>
                <a:tab pos="843280" algn="l"/>
                <a:tab pos="1178560" algn="l"/>
              </a:tabLst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i	&lt;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dim; i++)</a:t>
            </a:r>
            <a:r>
              <a:rPr dirty="0" sz="2200" spc="-8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47980" algn="l"/>
                <a:tab pos="1186180" algn="l"/>
                <a:tab pos="1521460" algn="l"/>
              </a:tabLst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=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0;</a:t>
            </a:r>
            <a:r>
              <a:rPr dirty="0" sz="2200" spc="1250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j	&lt;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dim; j++)</a:t>
            </a:r>
            <a:r>
              <a:rPr dirty="0" sz="2200" spc="-8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805180" algn="l"/>
              </a:tabLst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=	0;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  <a:tabLst>
                <a:tab pos="805180" algn="l"/>
              </a:tabLst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=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0;</a:t>
            </a:r>
            <a:endParaRPr sz="22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359"/>
              </a:spcBef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+=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4266" y="4864100"/>
            <a:ext cx="304355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</a:tabLst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a(i,</a:t>
            </a:r>
            <a:r>
              <a:rPr dirty="0" sz="2200" spc="62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k)</a:t>
            </a:r>
            <a:r>
              <a:rPr dirty="0" sz="2200" spc="62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*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b(k,</a:t>
            </a:r>
            <a:r>
              <a:rPr dirty="0" sz="22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j);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7487" y="5270500"/>
            <a:ext cx="650875" cy="742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587" y="6032500"/>
            <a:ext cx="19367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07214" y="3252647"/>
            <a:ext cx="2835910" cy="3300729"/>
          </a:xfrm>
          <a:custGeom>
            <a:avLst/>
            <a:gdLst/>
            <a:ahLst/>
            <a:cxnLst/>
            <a:rect l="l" t="t" r="r" b="b"/>
            <a:pathLst>
              <a:path w="2835909" h="3300729">
                <a:moveTo>
                  <a:pt x="0" y="0"/>
                </a:moveTo>
                <a:lnTo>
                  <a:pt x="1912835" y="3300552"/>
                </a:lnTo>
                <a:lnTo>
                  <a:pt x="2049547" y="3119303"/>
                </a:lnTo>
                <a:lnTo>
                  <a:pt x="2117061" y="3028880"/>
                </a:lnTo>
                <a:lnTo>
                  <a:pt x="2183566" y="2938698"/>
                </a:lnTo>
                <a:lnTo>
                  <a:pt x="2216335" y="2893723"/>
                </a:lnTo>
                <a:lnTo>
                  <a:pt x="2248725" y="2848838"/>
                </a:lnTo>
                <a:lnTo>
                  <a:pt x="2280695" y="2804054"/>
                </a:lnTo>
                <a:lnTo>
                  <a:pt x="2312201" y="2759381"/>
                </a:lnTo>
                <a:lnTo>
                  <a:pt x="2343204" y="2714828"/>
                </a:lnTo>
                <a:lnTo>
                  <a:pt x="2373659" y="2670406"/>
                </a:lnTo>
                <a:lnTo>
                  <a:pt x="2403525" y="2626125"/>
                </a:lnTo>
                <a:lnTo>
                  <a:pt x="2432761" y="2581994"/>
                </a:lnTo>
                <a:lnTo>
                  <a:pt x="2461323" y="2538025"/>
                </a:lnTo>
                <a:lnTo>
                  <a:pt x="2489171" y="2494226"/>
                </a:lnTo>
                <a:lnTo>
                  <a:pt x="2516261" y="2450609"/>
                </a:lnTo>
                <a:lnTo>
                  <a:pt x="2542552" y="2407183"/>
                </a:lnTo>
                <a:lnTo>
                  <a:pt x="2568002" y="2363958"/>
                </a:lnTo>
                <a:lnTo>
                  <a:pt x="2592569" y="2320944"/>
                </a:lnTo>
                <a:lnTo>
                  <a:pt x="2616210" y="2278151"/>
                </a:lnTo>
                <a:lnTo>
                  <a:pt x="2638884" y="2235590"/>
                </a:lnTo>
                <a:lnTo>
                  <a:pt x="2660548" y="2193270"/>
                </a:lnTo>
                <a:lnTo>
                  <a:pt x="2681161" y="2151202"/>
                </a:lnTo>
                <a:lnTo>
                  <a:pt x="2700680" y="2109395"/>
                </a:lnTo>
                <a:lnTo>
                  <a:pt x="2719063" y="2067860"/>
                </a:lnTo>
                <a:lnTo>
                  <a:pt x="2736269" y="2026606"/>
                </a:lnTo>
                <a:lnTo>
                  <a:pt x="2752255" y="1985645"/>
                </a:lnTo>
                <a:lnTo>
                  <a:pt x="2766979" y="1944984"/>
                </a:lnTo>
                <a:lnTo>
                  <a:pt x="2780399" y="1904636"/>
                </a:lnTo>
                <a:lnTo>
                  <a:pt x="2792473" y="1864609"/>
                </a:lnTo>
                <a:lnTo>
                  <a:pt x="2803159" y="1824915"/>
                </a:lnTo>
                <a:lnTo>
                  <a:pt x="2812414" y="1785562"/>
                </a:lnTo>
                <a:lnTo>
                  <a:pt x="2820198" y="1746562"/>
                </a:lnTo>
                <a:lnTo>
                  <a:pt x="2826468" y="1707923"/>
                </a:lnTo>
                <a:lnTo>
                  <a:pt x="2831181" y="1669657"/>
                </a:lnTo>
                <a:lnTo>
                  <a:pt x="2835770" y="1594281"/>
                </a:lnTo>
                <a:lnTo>
                  <a:pt x="2835562" y="1557192"/>
                </a:lnTo>
                <a:lnTo>
                  <a:pt x="2829930" y="1484260"/>
                </a:lnTo>
                <a:lnTo>
                  <a:pt x="2817063" y="1413059"/>
                </a:lnTo>
                <a:lnTo>
                  <a:pt x="2796625" y="1343668"/>
                </a:lnTo>
                <a:lnTo>
                  <a:pt x="2768279" y="1276167"/>
                </a:lnTo>
                <a:lnTo>
                  <a:pt x="2735343" y="1216462"/>
                </a:lnTo>
                <a:lnTo>
                  <a:pt x="2699811" y="1164075"/>
                </a:lnTo>
                <a:lnTo>
                  <a:pt x="2658905" y="1112973"/>
                </a:lnTo>
                <a:lnTo>
                  <a:pt x="2612810" y="1063112"/>
                </a:lnTo>
                <a:lnTo>
                  <a:pt x="2561712" y="1014447"/>
                </a:lnTo>
                <a:lnTo>
                  <a:pt x="2505795" y="966934"/>
                </a:lnTo>
                <a:lnTo>
                  <a:pt x="2445246" y="920529"/>
                </a:lnTo>
                <a:lnTo>
                  <a:pt x="2413292" y="897729"/>
                </a:lnTo>
                <a:lnTo>
                  <a:pt x="2380249" y="875188"/>
                </a:lnTo>
                <a:lnTo>
                  <a:pt x="2346141" y="852903"/>
                </a:lnTo>
                <a:lnTo>
                  <a:pt x="2310991" y="830866"/>
                </a:lnTo>
                <a:lnTo>
                  <a:pt x="2274821" y="809073"/>
                </a:lnTo>
                <a:lnTo>
                  <a:pt x="2237655" y="787519"/>
                </a:lnTo>
                <a:lnTo>
                  <a:pt x="2199516" y="766197"/>
                </a:lnTo>
                <a:lnTo>
                  <a:pt x="2160428" y="745102"/>
                </a:lnTo>
                <a:lnTo>
                  <a:pt x="2120413" y="724229"/>
                </a:lnTo>
                <a:lnTo>
                  <a:pt x="2079494" y="703572"/>
                </a:lnTo>
                <a:lnTo>
                  <a:pt x="2037695" y="683125"/>
                </a:lnTo>
                <a:lnTo>
                  <a:pt x="1995040" y="662884"/>
                </a:lnTo>
                <a:lnTo>
                  <a:pt x="1951550" y="642841"/>
                </a:lnTo>
                <a:lnTo>
                  <a:pt x="1907250" y="622993"/>
                </a:lnTo>
                <a:lnTo>
                  <a:pt x="1862162" y="603333"/>
                </a:lnTo>
                <a:lnTo>
                  <a:pt x="1816309" y="583856"/>
                </a:lnTo>
                <a:lnTo>
                  <a:pt x="1722404" y="545427"/>
                </a:lnTo>
                <a:lnTo>
                  <a:pt x="1625719" y="507664"/>
                </a:lnTo>
                <a:lnTo>
                  <a:pt x="1526439" y="470521"/>
                </a:lnTo>
                <a:lnTo>
                  <a:pt x="1373061" y="415872"/>
                </a:lnTo>
                <a:lnTo>
                  <a:pt x="1214888" y="362370"/>
                </a:lnTo>
                <a:lnTo>
                  <a:pt x="942309" y="275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79032" y="3273120"/>
            <a:ext cx="2764155" cy="3280410"/>
          </a:xfrm>
          <a:custGeom>
            <a:avLst/>
            <a:gdLst/>
            <a:ahLst/>
            <a:cxnLst/>
            <a:rect l="l" t="t" r="r" b="b"/>
            <a:pathLst>
              <a:path w="2764154" h="3280409">
                <a:moveTo>
                  <a:pt x="1841017" y="3280079"/>
                </a:moveTo>
                <a:lnTo>
                  <a:pt x="1875300" y="3234742"/>
                </a:lnTo>
                <a:lnTo>
                  <a:pt x="1909541" y="3189415"/>
                </a:lnTo>
                <a:lnTo>
                  <a:pt x="1943698" y="3144108"/>
                </a:lnTo>
                <a:lnTo>
                  <a:pt x="1977728" y="3098831"/>
                </a:lnTo>
                <a:lnTo>
                  <a:pt x="2011591" y="3053594"/>
                </a:lnTo>
                <a:lnTo>
                  <a:pt x="2045243" y="3008407"/>
                </a:lnTo>
                <a:lnTo>
                  <a:pt x="2078642" y="2963281"/>
                </a:lnTo>
                <a:lnTo>
                  <a:pt x="2111748" y="2918226"/>
                </a:lnTo>
                <a:lnTo>
                  <a:pt x="2144516" y="2873250"/>
                </a:lnTo>
                <a:lnTo>
                  <a:pt x="2176906" y="2828366"/>
                </a:lnTo>
                <a:lnTo>
                  <a:pt x="2208876" y="2783582"/>
                </a:lnTo>
                <a:lnTo>
                  <a:pt x="2240383" y="2738908"/>
                </a:lnTo>
                <a:lnTo>
                  <a:pt x="2271385" y="2694355"/>
                </a:lnTo>
                <a:lnTo>
                  <a:pt x="2301840" y="2649933"/>
                </a:lnTo>
                <a:lnTo>
                  <a:pt x="2331707" y="2605652"/>
                </a:lnTo>
                <a:lnTo>
                  <a:pt x="2360942" y="2561522"/>
                </a:lnTo>
                <a:lnTo>
                  <a:pt x="2389505" y="2517552"/>
                </a:lnTo>
                <a:lnTo>
                  <a:pt x="2417352" y="2473754"/>
                </a:lnTo>
                <a:lnTo>
                  <a:pt x="2444443" y="2430137"/>
                </a:lnTo>
                <a:lnTo>
                  <a:pt x="2470734" y="2386711"/>
                </a:lnTo>
                <a:lnTo>
                  <a:pt x="2496184" y="2343485"/>
                </a:lnTo>
                <a:lnTo>
                  <a:pt x="2520750" y="2300472"/>
                </a:lnTo>
                <a:lnTo>
                  <a:pt x="2544391" y="2257679"/>
                </a:lnTo>
                <a:lnTo>
                  <a:pt x="2567065" y="2215118"/>
                </a:lnTo>
                <a:lnTo>
                  <a:pt x="2588729" y="2172798"/>
                </a:lnTo>
                <a:lnTo>
                  <a:pt x="2609342" y="2130730"/>
                </a:lnTo>
                <a:lnTo>
                  <a:pt x="2628861" y="2088923"/>
                </a:lnTo>
                <a:lnTo>
                  <a:pt x="2647245" y="2047388"/>
                </a:lnTo>
                <a:lnTo>
                  <a:pt x="2664450" y="2006134"/>
                </a:lnTo>
                <a:lnTo>
                  <a:pt x="2680436" y="1965172"/>
                </a:lnTo>
                <a:lnTo>
                  <a:pt x="2695160" y="1924512"/>
                </a:lnTo>
                <a:lnTo>
                  <a:pt x="2708580" y="1884164"/>
                </a:lnTo>
                <a:lnTo>
                  <a:pt x="2720654" y="1844137"/>
                </a:lnTo>
                <a:lnTo>
                  <a:pt x="2731340" y="1804443"/>
                </a:lnTo>
                <a:lnTo>
                  <a:pt x="2740596" y="1765090"/>
                </a:lnTo>
                <a:lnTo>
                  <a:pt x="2748380" y="1726089"/>
                </a:lnTo>
                <a:lnTo>
                  <a:pt x="2754649" y="1687451"/>
                </a:lnTo>
                <a:lnTo>
                  <a:pt x="2759362" y="1649185"/>
                </a:lnTo>
                <a:lnTo>
                  <a:pt x="2763951" y="1573809"/>
                </a:lnTo>
                <a:lnTo>
                  <a:pt x="2763743" y="1536719"/>
                </a:lnTo>
                <a:lnTo>
                  <a:pt x="2758111" y="1463788"/>
                </a:lnTo>
                <a:lnTo>
                  <a:pt x="2745244" y="1392586"/>
                </a:lnTo>
                <a:lnTo>
                  <a:pt x="2724806" y="1323195"/>
                </a:lnTo>
                <a:lnTo>
                  <a:pt x="2696460" y="1255695"/>
                </a:lnTo>
                <a:lnTo>
                  <a:pt x="2663524" y="1195990"/>
                </a:lnTo>
                <a:lnTo>
                  <a:pt x="2627992" y="1143603"/>
                </a:lnTo>
                <a:lnTo>
                  <a:pt x="2587086" y="1092501"/>
                </a:lnTo>
                <a:lnTo>
                  <a:pt x="2540992" y="1042639"/>
                </a:lnTo>
                <a:lnTo>
                  <a:pt x="2489894" y="993975"/>
                </a:lnTo>
                <a:lnTo>
                  <a:pt x="2433978" y="946462"/>
                </a:lnTo>
                <a:lnTo>
                  <a:pt x="2373429" y="900057"/>
                </a:lnTo>
                <a:lnTo>
                  <a:pt x="2341475" y="877256"/>
                </a:lnTo>
                <a:lnTo>
                  <a:pt x="2308433" y="854716"/>
                </a:lnTo>
                <a:lnTo>
                  <a:pt x="2274325" y="832430"/>
                </a:lnTo>
                <a:lnTo>
                  <a:pt x="2239175" y="810394"/>
                </a:lnTo>
                <a:lnTo>
                  <a:pt x="2203005" y="788601"/>
                </a:lnTo>
                <a:lnTo>
                  <a:pt x="2165840" y="767047"/>
                </a:lnTo>
                <a:lnTo>
                  <a:pt x="2127701" y="745725"/>
                </a:lnTo>
                <a:lnTo>
                  <a:pt x="2088613" y="724630"/>
                </a:lnTo>
                <a:lnTo>
                  <a:pt x="2048598" y="703757"/>
                </a:lnTo>
                <a:lnTo>
                  <a:pt x="2007680" y="683100"/>
                </a:lnTo>
                <a:lnTo>
                  <a:pt x="1965882" y="662653"/>
                </a:lnTo>
                <a:lnTo>
                  <a:pt x="1923227" y="642411"/>
                </a:lnTo>
                <a:lnTo>
                  <a:pt x="1879737" y="622369"/>
                </a:lnTo>
                <a:lnTo>
                  <a:pt x="1835437" y="602521"/>
                </a:lnTo>
                <a:lnTo>
                  <a:pt x="1790350" y="582861"/>
                </a:lnTo>
                <a:lnTo>
                  <a:pt x="1744498" y="563383"/>
                </a:lnTo>
                <a:lnTo>
                  <a:pt x="1697905" y="544083"/>
                </a:lnTo>
                <a:lnTo>
                  <a:pt x="1650593" y="524955"/>
                </a:lnTo>
                <a:lnTo>
                  <a:pt x="1602587" y="505993"/>
                </a:lnTo>
                <a:lnTo>
                  <a:pt x="1553909" y="487191"/>
                </a:lnTo>
                <a:lnTo>
                  <a:pt x="1504583" y="468545"/>
                </a:lnTo>
                <a:lnTo>
                  <a:pt x="1454631" y="450048"/>
                </a:lnTo>
                <a:lnTo>
                  <a:pt x="1404077" y="431695"/>
                </a:lnTo>
                <a:lnTo>
                  <a:pt x="1352943" y="413481"/>
                </a:lnTo>
                <a:lnTo>
                  <a:pt x="1301254" y="395400"/>
                </a:lnTo>
                <a:lnTo>
                  <a:pt x="1249032" y="377446"/>
                </a:lnTo>
                <a:lnTo>
                  <a:pt x="1196301" y="359614"/>
                </a:lnTo>
                <a:lnTo>
                  <a:pt x="1143083" y="341898"/>
                </a:lnTo>
                <a:lnTo>
                  <a:pt x="1089401" y="324293"/>
                </a:lnTo>
                <a:lnTo>
                  <a:pt x="1035280" y="306793"/>
                </a:lnTo>
                <a:lnTo>
                  <a:pt x="980742" y="289393"/>
                </a:lnTo>
                <a:lnTo>
                  <a:pt x="925809" y="272087"/>
                </a:lnTo>
                <a:lnTo>
                  <a:pt x="870507" y="254870"/>
                </a:lnTo>
                <a:lnTo>
                  <a:pt x="814856" y="237736"/>
                </a:lnTo>
                <a:lnTo>
                  <a:pt x="758882" y="220679"/>
                </a:lnTo>
                <a:lnTo>
                  <a:pt x="702606" y="203694"/>
                </a:lnTo>
                <a:lnTo>
                  <a:pt x="646053" y="186776"/>
                </a:lnTo>
                <a:lnTo>
                  <a:pt x="589244" y="169919"/>
                </a:lnTo>
                <a:lnTo>
                  <a:pt x="532204" y="153117"/>
                </a:lnTo>
                <a:lnTo>
                  <a:pt x="474956" y="136365"/>
                </a:lnTo>
                <a:lnTo>
                  <a:pt x="417522" y="119657"/>
                </a:lnTo>
                <a:lnTo>
                  <a:pt x="359926" y="102989"/>
                </a:lnTo>
                <a:lnTo>
                  <a:pt x="302191" y="86353"/>
                </a:lnTo>
                <a:lnTo>
                  <a:pt x="244340" y="69745"/>
                </a:lnTo>
                <a:lnTo>
                  <a:pt x="186397" y="53159"/>
                </a:lnTo>
                <a:lnTo>
                  <a:pt x="128384" y="36590"/>
                </a:lnTo>
                <a:lnTo>
                  <a:pt x="70325" y="20032"/>
                </a:lnTo>
                <a:lnTo>
                  <a:pt x="12242" y="3479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07214" y="3234588"/>
            <a:ext cx="96520" cy="84455"/>
          </a:xfrm>
          <a:custGeom>
            <a:avLst/>
            <a:gdLst/>
            <a:ahLst/>
            <a:cxnLst/>
            <a:rect l="l" t="t" r="r" b="b"/>
            <a:pathLst>
              <a:path w="96520" h="84454">
                <a:moveTo>
                  <a:pt x="96012" y="0"/>
                </a:moveTo>
                <a:lnTo>
                  <a:pt x="0" y="18059"/>
                </a:lnTo>
                <a:lnTo>
                  <a:pt x="72059" y="84023"/>
                </a:lnTo>
                <a:lnTo>
                  <a:pt x="96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62464" y="6165850"/>
            <a:ext cx="4419600" cy="774700"/>
          </a:xfrm>
          <a:custGeom>
            <a:avLst/>
            <a:gdLst/>
            <a:ahLst/>
            <a:cxnLst/>
            <a:rect l="l" t="t" r="r" b="b"/>
            <a:pathLst>
              <a:path w="4419600" h="774700">
                <a:moveTo>
                  <a:pt x="0" y="0"/>
                </a:moveTo>
                <a:lnTo>
                  <a:pt x="4419371" y="0"/>
                </a:lnTo>
                <a:lnTo>
                  <a:pt x="4419371" y="774700"/>
                </a:lnTo>
                <a:lnTo>
                  <a:pt x="0" y="77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62464" y="6165850"/>
            <a:ext cx="4419600" cy="774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85775" marR="88265" indent="-349885">
              <a:lnSpc>
                <a:spcPts val="2600"/>
              </a:lnSpc>
              <a:spcBef>
                <a:spcPts val="320"/>
              </a:spcBef>
            </a:pPr>
            <a:r>
              <a:rPr dirty="0" sz="2200" b="1">
                <a:latin typeface="Arial"/>
                <a:cs typeface="Arial"/>
              </a:rPr>
              <a:t>static schedule maps iterations  to threads at compile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1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2095">
              <a:lnSpc>
                <a:spcPct val="100000"/>
              </a:lnSpc>
            </a:pPr>
            <a:r>
              <a:rPr dirty="0" spc="-45"/>
              <a:t>Topics </a:t>
            </a:r>
            <a:r>
              <a:rPr dirty="0" spc="-5"/>
              <a:t>for</a:t>
            </a:r>
            <a:r>
              <a:rPr dirty="0" spc="-30"/>
              <a:t> </a:t>
            </a:r>
            <a:r>
              <a:rPr dirty="0" spc="-5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1569737"/>
            <a:ext cx="153035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287" y="1465671"/>
            <a:ext cx="3207385" cy="138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7700"/>
              </a:lnSpc>
            </a:pPr>
            <a:r>
              <a:rPr dirty="0" sz="2200" b="1">
                <a:latin typeface="Arial"/>
                <a:cs typeface="Arial"/>
              </a:rPr>
              <a:t>Introduction to</a:t>
            </a:r>
            <a:r>
              <a:rPr dirty="0" sz="2200" spc="-1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OpenMP  </a:t>
            </a:r>
            <a:r>
              <a:rPr dirty="0" sz="2200" b="1">
                <a:latin typeface="Arial"/>
                <a:cs typeface="Arial"/>
              </a:rPr>
              <a:t>OpenMP</a:t>
            </a:r>
            <a:r>
              <a:rPr dirty="0" sz="2200" spc="-1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directives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—concurrency</a:t>
            </a:r>
            <a:r>
              <a:rPr dirty="0" sz="20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directives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57300" rIns="0" bIns="0" rtlCol="0" vert="horz">
            <a:spAutoFit/>
          </a:bodyPr>
          <a:lstStyle/>
          <a:p>
            <a:pPr marL="1049655" indent="-342900">
              <a:lnSpc>
                <a:spcPct val="100000"/>
              </a:lnSpc>
              <a:buFont typeface="Arial"/>
              <a:buChar char="–"/>
              <a:tabLst>
                <a:tab pos="1049655" algn="l"/>
              </a:tabLst>
            </a:pPr>
            <a:r>
              <a:rPr dirty="0" sz="1800">
                <a:solidFill>
                  <a:srgbClr val="AB1A4D"/>
                </a:solidFill>
              </a:rPr>
              <a:t>parallel</a:t>
            </a:r>
            <a:r>
              <a:rPr dirty="0" sz="1800" spc="-105">
                <a:solidFill>
                  <a:srgbClr val="AB1A4D"/>
                </a:solidFill>
              </a:rPr>
              <a:t> </a:t>
            </a:r>
            <a:r>
              <a:rPr dirty="0" sz="1800" spc="-5">
                <a:solidFill>
                  <a:srgbClr val="AB1A4D"/>
                </a:solidFill>
              </a:rPr>
              <a:t>regions</a:t>
            </a:r>
            <a:endParaRPr sz="1800"/>
          </a:p>
          <a:p>
            <a:pPr marL="1049655" indent="-3429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1049655" algn="l"/>
              </a:tabLst>
            </a:pPr>
            <a:r>
              <a:rPr dirty="0" sz="1800">
                <a:solidFill>
                  <a:srgbClr val="AB1A4D"/>
                </a:solidFill>
              </a:rPr>
              <a:t>loops, sections,</a:t>
            </a:r>
            <a:r>
              <a:rPr dirty="0" sz="1800" spc="-110">
                <a:solidFill>
                  <a:srgbClr val="AB1A4D"/>
                </a:solidFill>
              </a:rPr>
              <a:t> </a:t>
            </a:r>
            <a:r>
              <a:rPr dirty="0" sz="1800">
                <a:solidFill>
                  <a:srgbClr val="AB1A4D"/>
                </a:solidFill>
              </a:rPr>
              <a:t>tasks</a:t>
            </a:r>
            <a:endParaRPr sz="1800"/>
          </a:p>
          <a:p>
            <a:pPr marL="363855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0329D6"/>
                </a:solidFill>
              </a:rPr>
              <a:t>—synchronization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directives</a:t>
            </a:r>
            <a:endParaRPr sz="2000"/>
          </a:p>
          <a:p>
            <a:pPr marL="1049655" indent="-34290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1049655" algn="l"/>
              </a:tabLst>
            </a:pPr>
            <a:r>
              <a:rPr dirty="0" sz="1800">
                <a:solidFill>
                  <a:srgbClr val="AB1A4D"/>
                </a:solidFill>
              </a:rPr>
              <a:t>reductions, </a:t>
            </a:r>
            <a:r>
              <a:rPr dirty="0" sz="1800" spc="-15">
                <a:solidFill>
                  <a:srgbClr val="AB1A4D"/>
                </a:solidFill>
              </a:rPr>
              <a:t>barrier, </a:t>
            </a:r>
            <a:r>
              <a:rPr dirty="0" sz="1800">
                <a:solidFill>
                  <a:srgbClr val="AB1A4D"/>
                </a:solidFill>
              </a:rPr>
              <a:t>critical,</a:t>
            </a:r>
            <a:r>
              <a:rPr dirty="0" sz="1800" spc="-80">
                <a:solidFill>
                  <a:srgbClr val="AB1A4D"/>
                </a:solidFill>
              </a:rPr>
              <a:t> </a:t>
            </a:r>
            <a:r>
              <a:rPr dirty="0" sz="1800">
                <a:solidFill>
                  <a:srgbClr val="AB1A4D"/>
                </a:solidFill>
              </a:rPr>
              <a:t>ordered</a:t>
            </a:r>
            <a:endParaRPr sz="1800"/>
          </a:p>
          <a:p>
            <a:pPr marL="363855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0329D6"/>
                </a:solidFill>
              </a:rPr>
              <a:t>—data handling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clauses</a:t>
            </a:r>
            <a:endParaRPr sz="2000"/>
          </a:p>
          <a:p>
            <a:pPr marL="1049655" indent="-34290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1049655" algn="l"/>
              </a:tabLst>
            </a:pPr>
            <a:r>
              <a:rPr dirty="0" sz="1800">
                <a:solidFill>
                  <a:srgbClr val="AB1A4D"/>
                </a:solidFill>
              </a:rPr>
              <a:t>shared, private, firstprivate,</a:t>
            </a:r>
            <a:r>
              <a:rPr dirty="0" sz="1800" spc="-114">
                <a:solidFill>
                  <a:srgbClr val="AB1A4D"/>
                </a:solidFill>
              </a:rPr>
              <a:t> </a:t>
            </a:r>
            <a:r>
              <a:rPr dirty="0" sz="1800">
                <a:solidFill>
                  <a:srgbClr val="AB1A4D"/>
                </a:solidFill>
              </a:rPr>
              <a:t>lastprivate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687387" y="5354332"/>
            <a:ext cx="153035" cy="143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287" y="4978400"/>
            <a:ext cx="3409950" cy="1767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—tasks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3900"/>
              </a:lnSpc>
              <a:spcBef>
                <a:spcPts val="80"/>
              </a:spcBef>
            </a:pPr>
            <a:r>
              <a:rPr dirty="0" sz="2200" b="1">
                <a:latin typeface="Arial"/>
                <a:cs typeface="Arial"/>
              </a:rPr>
              <a:t>Performance tuning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hints  </a:t>
            </a:r>
            <a:r>
              <a:rPr dirty="0" sz="2200" b="1">
                <a:latin typeface="Arial"/>
                <a:cs typeface="Arial"/>
              </a:rPr>
              <a:t>Library primitives  Environment</a:t>
            </a:r>
            <a:r>
              <a:rPr dirty="0" sz="2200" spc="-1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73125">
              <a:lnSpc>
                <a:spcPct val="100000"/>
              </a:lnSpc>
            </a:pPr>
            <a:r>
              <a:rPr dirty="0" spc="-20"/>
              <a:t>Avoiding </a:t>
            </a:r>
            <a:r>
              <a:rPr dirty="0" spc="-5"/>
              <a:t>Unwanted</a:t>
            </a:r>
            <a:r>
              <a:rPr dirty="0" spc="-10"/>
              <a:t> </a:t>
            </a:r>
            <a:r>
              <a:rPr dirty="0" spc="-5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1585636"/>
            <a:ext cx="153035" cy="93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287" y="1478371"/>
            <a:ext cx="8021320" cy="1416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86690">
              <a:lnSpc>
                <a:spcPct val="147700"/>
              </a:lnSpc>
            </a:pPr>
            <a:r>
              <a:rPr dirty="0" sz="2200" b="1">
                <a:latin typeface="Arial"/>
                <a:cs typeface="Arial"/>
              </a:rPr>
              <a:t>Default: worksharing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z="2200" spc="-82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Arial"/>
                <a:cs typeface="Arial"/>
              </a:rPr>
              <a:t>loops end with an implicit barrier  Often, less synchronization is</a:t>
            </a:r>
            <a:r>
              <a:rPr dirty="0" sz="2200" spc="-1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appropriate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760"/>
              </a:spcBef>
            </a:pP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—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series of independent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-directives within a parallel</a:t>
            </a:r>
            <a:r>
              <a:rPr dirty="0" sz="20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construct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387" y="3009900"/>
            <a:ext cx="4914900" cy="1115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129545"/>
              <a:buFont typeface="Courier New"/>
              <a:buChar char="•"/>
              <a:tabLst>
                <a:tab pos="355600" algn="l"/>
              </a:tabLst>
            </a:pP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nowait</a:t>
            </a:r>
            <a:r>
              <a:rPr dirty="0" sz="2200" spc="-810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—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modifies a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z="2000" spc="-74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directive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—avoids implicit barrier at end of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2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49605">
              <a:lnSpc>
                <a:spcPct val="100000"/>
              </a:lnSpc>
            </a:pPr>
            <a:r>
              <a:rPr dirty="0" spc="-20"/>
              <a:t>Avoiding </a:t>
            </a:r>
            <a:r>
              <a:rPr dirty="0" spc="-5"/>
              <a:t>Synchronization with</a:t>
            </a:r>
            <a:r>
              <a:rPr dirty="0" spc="-20"/>
              <a:t>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nowait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0670" y="1638300"/>
            <a:ext cx="222059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E62300"/>
                </a:solidFill>
                <a:latin typeface="Courier New"/>
                <a:cs typeface="Courier New"/>
              </a:rPr>
              <a:t>omp</a:t>
            </a:r>
            <a:r>
              <a:rPr dirty="0" sz="24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E62300"/>
                </a:solidFill>
                <a:latin typeface="Courier New"/>
                <a:cs typeface="Courier New"/>
              </a:rPr>
              <a:t>parallel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387" y="1638300"/>
            <a:ext cx="1305560" cy="88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587" y="2552700"/>
            <a:ext cx="130556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7871" y="2552700"/>
            <a:ext cx="2675890" cy="419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E62300"/>
                </a:solidFill>
                <a:latin typeface="Courier New"/>
                <a:cs typeface="Courier New"/>
              </a:rPr>
              <a:t>omp for</a:t>
            </a:r>
            <a:r>
              <a:rPr dirty="0" sz="24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E62300"/>
                </a:solidFill>
                <a:latin typeface="Courier New"/>
                <a:cs typeface="Courier New"/>
              </a:rPr>
              <a:t>nowait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1787" y="2971800"/>
            <a:ext cx="386651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58620" algn="l"/>
                <a:tab pos="2573020" algn="l"/>
                <a:tab pos="2938780" algn="l"/>
              </a:tabLst>
            </a:pP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fo</a:t>
            </a: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r </a:t>
            </a: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(</a:t>
            </a: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i =	</a:t>
            </a: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0</a:t>
            </a: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; i	&lt;	</a:t>
            </a: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nmax;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5818" y="2971800"/>
            <a:ext cx="75755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8987" y="3378200"/>
            <a:ext cx="624459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if (isEqual(name,</a:t>
            </a:r>
            <a:r>
              <a:rPr dirty="0" sz="2400" spc="-8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current_list[i])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587" y="4203700"/>
            <a:ext cx="130556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6187" y="3731198"/>
            <a:ext cx="4598670" cy="865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5080" indent="-92075">
              <a:lnSpc>
                <a:spcPct val="114599"/>
              </a:lnSpc>
            </a:pP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processCurrentName(name);  </a:t>
            </a:r>
            <a:r>
              <a:rPr dirty="0" sz="2400" spc="-5" b="1">
                <a:solidFill>
                  <a:srgbClr val="E62300"/>
                </a:solidFill>
                <a:latin typeface="Courier New"/>
                <a:cs typeface="Courier New"/>
              </a:rPr>
              <a:t>omp</a:t>
            </a:r>
            <a:r>
              <a:rPr dirty="0" sz="24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787" y="4622800"/>
            <a:ext cx="386651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58620" algn="l"/>
                <a:tab pos="2573020" algn="l"/>
                <a:tab pos="2938780" algn="l"/>
              </a:tabLst>
            </a:pP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fo</a:t>
            </a: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r </a:t>
            </a: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(</a:t>
            </a: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i =	</a:t>
            </a: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0</a:t>
            </a: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; i	&lt;	</a:t>
            </a: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mmax;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5818" y="4622800"/>
            <a:ext cx="75755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387" y="4975798"/>
            <a:ext cx="7067550" cy="136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0" marR="5080" indent="-457200">
              <a:lnSpc>
                <a:spcPct val="114599"/>
              </a:lnSpc>
            </a:pPr>
            <a:r>
              <a:rPr dirty="0" sz="2400" spc="-5" b="1">
                <a:solidFill>
                  <a:srgbClr val="0329D6"/>
                </a:solidFill>
                <a:latin typeface="Courier New"/>
                <a:cs typeface="Courier New"/>
              </a:rPr>
              <a:t>if (isEqual(name,</a:t>
            </a:r>
            <a:r>
              <a:rPr dirty="0" sz="2400" spc="-8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past_list[i])  </a:t>
            </a: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processPastName(name);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76725" y="4456900"/>
            <a:ext cx="5121910" cy="1779270"/>
          </a:xfrm>
          <a:custGeom>
            <a:avLst/>
            <a:gdLst/>
            <a:ahLst/>
            <a:cxnLst/>
            <a:rect l="l" t="t" r="r" b="b"/>
            <a:pathLst>
              <a:path w="5121909" h="1779270">
                <a:moveTo>
                  <a:pt x="4635474" y="1778800"/>
                </a:moveTo>
                <a:lnTo>
                  <a:pt x="4651700" y="1763563"/>
                </a:lnTo>
                <a:lnTo>
                  <a:pt x="4669425" y="1746918"/>
                </a:lnTo>
                <a:lnTo>
                  <a:pt x="4688486" y="1728921"/>
                </a:lnTo>
                <a:lnTo>
                  <a:pt x="4729963" y="1689089"/>
                </a:lnTo>
                <a:lnTo>
                  <a:pt x="4774821" y="1644509"/>
                </a:lnTo>
                <a:lnTo>
                  <a:pt x="4821753" y="1595624"/>
                </a:lnTo>
                <a:lnTo>
                  <a:pt x="4869450" y="1542876"/>
                </a:lnTo>
                <a:lnTo>
                  <a:pt x="4916604" y="1486707"/>
                </a:lnTo>
                <a:lnTo>
                  <a:pt x="4961907" y="1427559"/>
                </a:lnTo>
                <a:lnTo>
                  <a:pt x="5004050" y="1365876"/>
                </a:lnTo>
                <a:lnTo>
                  <a:pt x="5041725" y="1302098"/>
                </a:lnTo>
                <a:lnTo>
                  <a:pt x="5073624" y="1236668"/>
                </a:lnTo>
                <a:lnTo>
                  <a:pt x="5098439" y="1170029"/>
                </a:lnTo>
                <a:lnTo>
                  <a:pt x="5114861" y="1102623"/>
                </a:lnTo>
                <a:lnTo>
                  <a:pt x="5121582" y="1034892"/>
                </a:lnTo>
                <a:lnTo>
                  <a:pt x="5120896" y="1001042"/>
                </a:lnTo>
                <a:lnTo>
                  <a:pt x="5110613" y="933653"/>
                </a:lnTo>
                <a:lnTo>
                  <a:pt x="5087359" y="867044"/>
                </a:lnTo>
                <a:lnTo>
                  <a:pt x="5049824" y="801657"/>
                </a:lnTo>
                <a:lnTo>
                  <a:pt x="5025294" y="769561"/>
                </a:lnTo>
                <a:lnTo>
                  <a:pt x="4996702" y="737936"/>
                </a:lnTo>
                <a:lnTo>
                  <a:pt x="4963887" y="706839"/>
                </a:lnTo>
                <a:lnTo>
                  <a:pt x="4926683" y="676323"/>
                </a:lnTo>
                <a:lnTo>
                  <a:pt x="4884929" y="646445"/>
                </a:lnTo>
                <a:lnTo>
                  <a:pt x="4838460" y="617259"/>
                </a:lnTo>
                <a:lnTo>
                  <a:pt x="4787113" y="588821"/>
                </a:lnTo>
                <a:lnTo>
                  <a:pt x="4730724" y="561187"/>
                </a:lnTo>
                <a:lnTo>
                  <a:pt x="4675864" y="537474"/>
                </a:lnTo>
                <a:lnTo>
                  <a:pt x="4615705" y="514455"/>
                </a:lnTo>
                <a:lnTo>
                  <a:pt x="4550470" y="492117"/>
                </a:lnTo>
                <a:lnTo>
                  <a:pt x="4480384" y="470448"/>
                </a:lnTo>
                <a:lnTo>
                  <a:pt x="4443591" y="459860"/>
                </a:lnTo>
                <a:lnTo>
                  <a:pt x="4405669" y="449436"/>
                </a:lnTo>
                <a:lnTo>
                  <a:pt x="4366646" y="439173"/>
                </a:lnTo>
                <a:lnTo>
                  <a:pt x="4326549" y="429070"/>
                </a:lnTo>
                <a:lnTo>
                  <a:pt x="4285406" y="419125"/>
                </a:lnTo>
                <a:lnTo>
                  <a:pt x="4243246" y="409337"/>
                </a:lnTo>
                <a:lnTo>
                  <a:pt x="4200096" y="399704"/>
                </a:lnTo>
                <a:lnTo>
                  <a:pt x="4155985" y="390226"/>
                </a:lnTo>
                <a:lnTo>
                  <a:pt x="4110939" y="380900"/>
                </a:lnTo>
                <a:lnTo>
                  <a:pt x="4064987" y="371725"/>
                </a:lnTo>
                <a:lnTo>
                  <a:pt x="4018158" y="362699"/>
                </a:lnTo>
                <a:lnTo>
                  <a:pt x="3970478" y="353821"/>
                </a:lnTo>
                <a:lnTo>
                  <a:pt x="3921975" y="345090"/>
                </a:lnTo>
                <a:lnTo>
                  <a:pt x="3872679" y="336503"/>
                </a:lnTo>
                <a:lnTo>
                  <a:pt x="3822615" y="328061"/>
                </a:lnTo>
                <a:lnTo>
                  <a:pt x="3771813" y="319760"/>
                </a:lnTo>
                <a:lnTo>
                  <a:pt x="3720301" y="311600"/>
                </a:lnTo>
                <a:lnTo>
                  <a:pt x="3668106" y="303578"/>
                </a:lnTo>
                <a:lnTo>
                  <a:pt x="3615256" y="295695"/>
                </a:lnTo>
                <a:lnTo>
                  <a:pt x="3561778" y="287947"/>
                </a:lnTo>
                <a:lnTo>
                  <a:pt x="3507702" y="280334"/>
                </a:lnTo>
                <a:lnTo>
                  <a:pt x="3453055" y="272854"/>
                </a:lnTo>
                <a:lnTo>
                  <a:pt x="3397864" y="265506"/>
                </a:lnTo>
                <a:lnTo>
                  <a:pt x="3342158" y="258288"/>
                </a:lnTo>
                <a:lnTo>
                  <a:pt x="3285965" y="251198"/>
                </a:lnTo>
                <a:lnTo>
                  <a:pt x="3229312" y="244235"/>
                </a:lnTo>
                <a:lnTo>
                  <a:pt x="3172228" y="237398"/>
                </a:lnTo>
                <a:lnTo>
                  <a:pt x="3114740" y="230686"/>
                </a:lnTo>
                <a:lnTo>
                  <a:pt x="3056875" y="224096"/>
                </a:lnTo>
                <a:lnTo>
                  <a:pt x="2998664" y="217627"/>
                </a:lnTo>
                <a:lnTo>
                  <a:pt x="2940132" y="211277"/>
                </a:lnTo>
                <a:lnTo>
                  <a:pt x="2881308" y="205046"/>
                </a:lnTo>
                <a:lnTo>
                  <a:pt x="2822219" y="198932"/>
                </a:lnTo>
                <a:lnTo>
                  <a:pt x="2762895" y="192933"/>
                </a:lnTo>
                <a:lnTo>
                  <a:pt x="2703362" y="187048"/>
                </a:lnTo>
                <a:lnTo>
                  <a:pt x="2643649" y="181274"/>
                </a:lnTo>
                <a:lnTo>
                  <a:pt x="2583783" y="175612"/>
                </a:lnTo>
                <a:lnTo>
                  <a:pt x="2523792" y="170059"/>
                </a:lnTo>
                <a:lnTo>
                  <a:pt x="2463705" y="164614"/>
                </a:lnTo>
                <a:lnTo>
                  <a:pt x="2403549" y="159275"/>
                </a:lnTo>
                <a:lnTo>
                  <a:pt x="2343352" y="154040"/>
                </a:lnTo>
                <a:lnTo>
                  <a:pt x="2283142" y="148909"/>
                </a:lnTo>
                <a:lnTo>
                  <a:pt x="2222947" y="143880"/>
                </a:lnTo>
                <a:lnTo>
                  <a:pt x="2162794" y="138951"/>
                </a:lnTo>
                <a:lnTo>
                  <a:pt x="2102712" y="134121"/>
                </a:lnTo>
                <a:lnTo>
                  <a:pt x="2042729" y="129389"/>
                </a:lnTo>
                <a:lnTo>
                  <a:pt x="1982873" y="124752"/>
                </a:lnTo>
                <a:lnTo>
                  <a:pt x="1923170" y="120210"/>
                </a:lnTo>
                <a:lnTo>
                  <a:pt x="1863650" y="115760"/>
                </a:lnTo>
                <a:lnTo>
                  <a:pt x="1804341" y="111402"/>
                </a:lnTo>
                <a:lnTo>
                  <a:pt x="1745269" y="107134"/>
                </a:lnTo>
                <a:lnTo>
                  <a:pt x="1686463" y="102954"/>
                </a:lnTo>
                <a:lnTo>
                  <a:pt x="1627952" y="98861"/>
                </a:lnTo>
                <a:lnTo>
                  <a:pt x="1569762" y="94854"/>
                </a:lnTo>
                <a:lnTo>
                  <a:pt x="1511922" y="90930"/>
                </a:lnTo>
                <a:lnTo>
                  <a:pt x="1454460" y="87089"/>
                </a:lnTo>
                <a:lnTo>
                  <a:pt x="1397403" y="83329"/>
                </a:lnTo>
                <a:lnTo>
                  <a:pt x="1340780" y="79649"/>
                </a:lnTo>
                <a:lnTo>
                  <a:pt x="1284618" y="76046"/>
                </a:lnTo>
                <a:lnTo>
                  <a:pt x="1228945" y="72520"/>
                </a:lnTo>
                <a:lnTo>
                  <a:pt x="1173789" y="69069"/>
                </a:lnTo>
                <a:lnTo>
                  <a:pt x="1119179" y="65692"/>
                </a:lnTo>
                <a:lnTo>
                  <a:pt x="1065142" y="62386"/>
                </a:lnTo>
                <a:lnTo>
                  <a:pt x="1011705" y="59152"/>
                </a:lnTo>
                <a:lnTo>
                  <a:pt x="958897" y="55986"/>
                </a:lnTo>
                <a:lnTo>
                  <a:pt x="906746" y="52888"/>
                </a:lnTo>
                <a:lnTo>
                  <a:pt x="855280" y="49855"/>
                </a:lnTo>
                <a:lnTo>
                  <a:pt x="804526" y="46888"/>
                </a:lnTo>
                <a:lnTo>
                  <a:pt x="754513" y="43984"/>
                </a:lnTo>
                <a:lnTo>
                  <a:pt x="705268" y="41141"/>
                </a:lnTo>
                <a:lnTo>
                  <a:pt x="656819" y="38358"/>
                </a:lnTo>
                <a:lnTo>
                  <a:pt x="609194" y="35634"/>
                </a:lnTo>
                <a:lnTo>
                  <a:pt x="562422" y="32967"/>
                </a:lnTo>
                <a:lnTo>
                  <a:pt x="516529" y="30356"/>
                </a:lnTo>
                <a:lnTo>
                  <a:pt x="471544" y="27799"/>
                </a:lnTo>
                <a:lnTo>
                  <a:pt x="427495" y="25295"/>
                </a:lnTo>
                <a:lnTo>
                  <a:pt x="384410" y="22842"/>
                </a:lnTo>
                <a:lnTo>
                  <a:pt x="342317" y="20438"/>
                </a:lnTo>
                <a:lnTo>
                  <a:pt x="301242" y="18083"/>
                </a:lnTo>
                <a:lnTo>
                  <a:pt x="261216" y="15775"/>
                </a:lnTo>
                <a:lnTo>
                  <a:pt x="222264" y="13512"/>
                </a:lnTo>
                <a:lnTo>
                  <a:pt x="147699" y="9115"/>
                </a:lnTo>
                <a:lnTo>
                  <a:pt x="77769" y="4882"/>
                </a:lnTo>
                <a:lnTo>
                  <a:pt x="12700" y="80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02189" y="4414100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29">
                <a:moveTo>
                  <a:pt x="89941" y="0"/>
                </a:moveTo>
                <a:lnTo>
                  <a:pt x="0" y="38125"/>
                </a:lnTo>
                <a:lnTo>
                  <a:pt x="84467" y="87198"/>
                </a:lnTo>
                <a:lnTo>
                  <a:pt x="89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69974" y="6261100"/>
            <a:ext cx="7461884" cy="774700"/>
          </a:xfrm>
          <a:custGeom>
            <a:avLst/>
            <a:gdLst/>
            <a:ahLst/>
            <a:cxnLst/>
            <a:rect l="l" t="t" r="r" b="b"/>
            <a:pathLst>
              <a:path w="7461884" h="774700">
                <a:moveTo>
                  <a:pt x="0" y="0"/>
                </a:moveTo>
                <a:lnTo>
                  <a:pt x="7461377" y="0"/>
                </a:lnTo>
                <a:lnTo>
                  <a:pt x="7461377" y="774700"/>
                </a:lnTo>
                <a:lnTo>
                  <a:pt x="0" y="77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569970" y="6261100"/>
            <a:ext cx="7461884" cy="774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20750" marR="49530" indent="-823594">
              <a:lnSpc>
                <a:spcPts val="2600"/>
              </a:lnSpc>
              <a:spcBef>
                <a:spcPts val="320"/>
              </a:spcBef>
            </a:pPr>
            <a:r>
              <a:rPr dirty="0" sz="2200" b="1">
                <a:latin typeface="Arial"/>
                <a:cs typeface="Arial"/>
              </a:rPr>
              <a:t>any thread can begin second loop immediately without  waiting for other threads to finish first</a:t>
            </a:r>
            <a:r>
              <a:rPr dirty="0" sz="2200" spc="-114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loop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14120">
              <a:lnSpc>
                <a:spcPct val="100000"/>
              </a:lnSpc>
            </a:pPr>
            <a:r>
              <a:rPr dirty="0" spc="-10"/>
              <a:t>Worksharing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sections</a:t>
            </a:r>
            <a:r>
              <a:rPr dirty="0" spc="-108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pc="-5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20777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53" y="1478371"/>
            <a:ext cx="8013065" cy="1000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034" marR="5080" indent="-13970">
              <a:lnSpc>
                <a:spcPct val="147700"/>
              </a:lnSpc>
            </a:pP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sections</a:t>
            </a:r>
            <a:r>
              <a:rPr dirty="0" sz="2200" spc="-81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Arial"/>
                <a:cs typeface="Arial"/>
              </a:rPr>
              <a:t>directive enables specification of task parallelism  Usage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8831" y="2552700"/>
            <a:ext cx="374269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omp sections </a:t>
            </a: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[clause</a:t>
            </a:r>
            <a:r>
              <a:rPr dirty="0" sz="2200" spc="-8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list]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7487" y="2552700"/>
            <a:ext cx="1198880" cy="78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687" y="3378200"/>
            <a:ext cx="3378835" cy="1958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[#pragma omp</a:t>
            </a:r>
            <a:r>
              <a:rPr dirty="0" sz="22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section</a:t>
            </a:r>
            <a:endParaRPr sz="2200">
              <a:latin typeface="Courier New"/>
              <a:cs typeface="Courier New"/>
            </a:endParaRPr>
          </a:p>
          <a:p>
            <a:pPr algn="ctr" marL="48895">
              <a:lnSpc>
                <a:spcPct val="100000"/>
              </a:lnSpc>
              <a:spcBef>
                <a:spcPts val="660"/>
              </a:spcBef>
            </a:pP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/* structured block</a:t>
            </a:r>
            <a:r>
              <a:rPr dirty="0" sz="22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]</a:t>
            </a:r>
            <a:endParaRPr sz="2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[#pragma omp</a:t>
            </a:r>
            <a:r>
              <a:rPr dirty="0" sz="22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section</a:t>
            </a:r>
            <a:endParaRPr sz="2200">
              <a:latin typeface="Courier New"/>
              <a:cs typeface="Courier New"/>
            </a:endParaRPr>
          </a:p>
          <a:p>
            <a:pPr algn="ctr" marL="48895">
              <a:lnSpc>
                <a:spcPct val="100000"/>
              </a:lnSpc>
              <a:spcBef>
                <a:spcPts val="560"/>
              </a:spcBef>
            </a:pP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/* structured block</a:t>
            </a:r>
            <a:r>
              <a:rPr dirty="0" sz="22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4687" y="5372100"/>
            <a:ext cx="528955" cy="76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7487" y="6197600"/>
            <a:ext cx="19367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1923" y="4447197"/>
            <a:ext cx="7071995" cy="2071370"/>
          </a:xfrm>
          <a:custGeom>
            <a:avLst/>
            <a:gdLst/>
            <a:ahLst/>
            <a:cxnLst/>
            <a:rect l="l" t="t" r="r" b="b"/>
            <a:pathLst>
              <a:path w="7071995" h="2071370">
                <a:moveTo>
                  <a:pt x="6461023" y="2071077"/>
                </a:moveTo>
                <a:lnTo>
                  <a:pt x="6490049" y="2042381"/>
                </a:lnTo>
                <a:lnTo>
                  <a:pt x="6517062" y="2015081"/>
                </a:lnTo>
                <a:lnTo>
                  <a:pt x="6549213" y="1981771"/>
                </a:lnTo>
                <a:lnTo>
                  <a:pt x="6585655" y="1942903"/>
                </a:lnTo>
                <a:lnTo>
                  <a:pt x="6625538" y="1898928"/>
                </a:lnTo>
                <a:lnTo>
                  <a:pt x="6668014" y="1850297"/>
                </a:lnTo>
                <a:lnTo>
                  <a:pt x="6712234" y="1797461"/>
                </a:lnTo>
                <a:lnTo>
                  <a:pt x="6757350" y="1740871"/>
                </a:lnTo>
                <a:lnTo>
                  <a:pt x="6802512" y="1680978"/>
                </a:lnTo>
                <a:lnTo>
                  <a:pt x="6824845" y="1649933"/>
                </a:lnTo>
                <a:lnTo>
                  <a:pt x="6846872" y="1618233"/>
                </a:lnTo>
                <a:lnTo>
                  <a:pt x="6868486" y="1585932"/>
                </a:lnTo>
                <a:lnTo>
                  <a:pt x="6889581" y="1553087"/>
                </a:lnTo>
                <a:lnTo>
                  <a:pt x="6910051" y="1519755"/>
                </a:lnTo>
                <a:lnTo>
                  <a:pt x="6929790" y="1485991"/>
                </a:lnTo>
                <a:lnTo>
                  <a:pt x="6948693" y="1451853"/>
                </a:lnTo>
                <a:lnTo>
                  <a:pt x="6966652" y="1417397"/>
                </a:lnTo>
                <a:lnTo>
                  <a:pt x="6983561" y="1382679"/>
                </a:lnTo>
                <a:lnTo>
                  <a:pt x="6999316" y="1347755"/>
                </a:lnTo>
                <a:lnTo>
                  <a:pt x="7026934" y="1277516"/>
                </a:lnTo>
                <a:lnTo>
                  <a:pt x="7048657" y="1207132"/>
                </a:lnTo>
                <a:lnTo>
                  <a:pt x="7063637" y="1137054"/>
                </a:lnTo>
                <a:lnTo>
                  <a:pt x="7071026" y="1067732"/>
                </a:lnTo>
                <a:lnTo>
                  <a:pt x="7071607" y="1033496"/>
                </a:lnTo>
                <a:lnTo>
                  <a:pt x="7069973" y="999618"/>
                </a:lnTo>
                <a:lnTo>
                  <a:pt x="7059631" y="933162"/>
                </a:lnTo>
                <a:lnTo>
                  <a:pt x="7039150" y="868816"/>
                </a:lnTo>
                <a:lnTo>
                  <a:pt x="7007683" y="807031"/>
                </a:lnTo>
                <a:lnTo>
                  <a:pt x="6964380" y="748258"/>
                </a:lnTo>
                <a:lnTo>
                  <a:pt x="6938024" y="720142"/>
                </a:lnTo>
                <a:lnTo>
                  <a:pt x="6908392" y="692948"/>
                </a:lnTo>
                <a:lnTo>
                  <a:pt x="6875376" y="666733"/>
                </a:lnTo>
                <a:lnTo>
                  <a:pt x="6838871" y="641552"/>
                </a:lnTo>
                <a:lnTo>
                  <a:pt x="6798770" y="617463"/>
                </a:lnTo>
                <a:lnTo>
                  <a:pt x="6754968" y="594521"/>
                </a:lnTo>
                <a:lnTo>
                  <a:pt x="6707358" y="572783"/>
                </a:lnTo>
                <a:lnTo>
                  <a:pt x="6655835" y="552306"/>
                </a:lnTo>
                <a:lnTo>
                  <a:pt x="6600291" y="533146"/>
                </a:lnTo>
                <a:lnTo>
                  <a:pt x="6548933" y="517530"/>
                </a:lnTo>
                <a:lnTo>
                  <a:pt x="6493412" y="502284"/>
                </a:lnTo>
                <a:lnTo>
                  <a:pt x="6433853" y="487401"/>
                </a:lnTo>
                <a:lnTo>
                  <a:pt x="6370381" y="472873"/>
                </a:lnTo>
                <a:lnTo>
                  <a:pt x="6303121" y="458695"/>
                </a:lnTo>
                <a:lnTo>
                  <a:pt x="6232196" y="444861"/>
                </a:lnTo>
                <a:lnTo>
                  <a:pt x="6157732" y="431363"/>
                </a:lnTo>
                <a:lnTo>
                  <a:pt x="6119211" y="424738"/>
                </a:lnTo>
                <a:lnTo>
                  <a:pt x="6079852" y="418196"/>
                </a:lnTo>
                <a:lnTo>
                  <a:pt x="6039671" y="411734"/>
                </a:lnTo>
                <a:lnTo>
                  <a:pt x="5998682" y="405352"/>
                </a:lnTo>
                <a:lnTo>
                  <a:pt x="5956902" y="399049"/>
                </a:lnTo>
                <a:lnTo>
                  <a:pt x="5914346" y="392826"/>
                </a:lnTo>
                <a:lnTo>
                  <a:pt x="5871030" y="386679"/>
                </a:lnTo>
                <a:lnTo>
                  <a:pt x="5826969" y="380610"/>
                </a:lnTo>
                <a:lnTo>
                  <a:pt x="5782178" y="374617"/>
                </a:lnTo>
                <a:lnTo>
                  <a:pt x="5736674" y="368699"/>
                </a:lnTo>
                <a:lnTo>
                  <a:pt x="5690472" y="362856"/>
                </a:lnTo>
                <a:lnTo>
                  <a:pt x="5643588" y="357086"/>
                </a:lnTo>
                <a:lnTo>
                  <a:pt x="5596036" y="351389"/>
                </a:lnTo>
                <a:lnTo>
                  <a:pt x="5547833" y="345765"/>
                </a:lnTo>
                <a:lnTo>
                  <a:pt x="5498995" y="340211"/>
                </a:lnTo>
                <a:lnTo>
                  <a:pt x="5449536" y="334728"/>
                </a:lnTo>
                <a:lnTo>
                  <a:pt x="5399472" y="329315"/>
                </a:lnTo>
                <a:lnTo>
                  <a:pt x="5348819" y="323970"/>
                </a:lnTo>
                <a:lnTo>
                  <a:pt x="5297593" y="318694"/>
                </a:lnTo>
                <a:lnTo>
                  <a:pt x="5245809" y="313484"/>
                </a:lnTo>
                <a:lnTo>
                  <a:pt x="5193482" y="308342"/>
                </a:lnTo>
                <a:lnTo>
                  <a:pt x="5140629" y="303264"/>
                </a:lnTo>
                <a:lnTo>
                  <a:pt x="5087264" y="298252"/>
                </a:lnTo>
                <a:lnTo>
                  <a:pt x="5033404" y="293303"/>
                </a:lnTo>
                <a:lnTo>
                  <a:pt x="4979063" y="288418"/>
                </a:lnTo>
                <a:lnTo>
                  <a:pt x="4924258" y="283595"/>
                </a:lnTo>
                <a:lnTo>
                  <a:pt x="4869004" y="278834"/>
                </a:lnTo>
                <a:lnTo>
                  <a:pt x="4813317" y="274133"/>
                </a:lnTo>
                <a:lnTo>
                  <a:pt x="4757211" y="269493"/>
                </a:lnTo>
                <a:lnTo>
                  <a:pt x="4700704" y="264911"/>
                </a:lnTo>
                <a:lnTo>
                  <a:pt x="4643810" y="260388"/>
                </a:lnTo>
                <a:lnTo>
                  <a:pt x="4586544" y="255922"/>
                </a:lnTo>
                <a:lnTo>
                  <a:pt x="4528923" y="251514"/>
                </a:lnTo>
                <a:lnTo>
                  <a:pt x="4470962" y="247161"/>
                </a:lnTo>
                <a:lnTo>
                  <a:pt x="4412677" y="242863"/>
                </a:lnTo>
                <a:lnTo>
                  <a:pt x="4354082" y="238619"/>
                </a:lnTo>
                <a:lnTo>
                  <a:pt x="4295195" y="234429"/>
                </a:lnTo>
                <a:lnTo>
                  <a:pt x="4236030" y="230292"/>
                </a:lnTo>
                <a:lnTo>
                  <a:pt x="4176602" y="226206"/>
                </a:lnTo>
                <a:lnTo>
                  <a:pt x="4116928" y="222171"/>
                </a:lnTo>
                <a:lnTo>
                  <a:pt x="4057023" y="218187"/>
                </a:lnTo>
                <a:lnTo>
                  <a:pt x="3996902" y="214252"/>
                </a:lnTo>
                <a:lnTo>
                  <a:pt x="3936582" y="210366"/>
                </a:lnTo>
                <a:lnTo>
                  <a:pt x="3876077" y="206528"/>
                </a:lnTo>
                <a:lnTo>
                  <a:pt x="3815404" y="202737"/>
                </a:lnTo>
                <a:lnTo>
                  <a:pt x="3754577" y="198992"/>
                </a:lnTo>
                <a:lnTo>
                  <a:pt x="3693613" y="195292"/>
                </a:lnTo>
                <a:lnTo>
                  <a:pt x="3632527" y="191637"/>
                </a:lnTo>
                <a:lnTo>
                  <a:pt x="3571334" y="188026"/>
                </a:lnTo>
                <a:lnTo>
                  <a:pt x="3510050" y="184457"/>
                </a:lnTo>
                <a:lnTo>
                  <a:pt x="3448691" y="180931"/>
                </a:lnTo>
                <a:lnTo>
                  <a:pt x="3387273" y="177447"/>
                </a:lnTo>
                <a:lnTo>
                  <a:pt x="3325810" y="174002"/>
                </a:lnTo>
                <a:lnTo>
                  <a:pt x="3264318" y="170598"/>
                </a:lnTo>
                <a:lnTo>
                  <a:pt x="3202814" y="167233"/>
                </a:lnTo>
                <a:lnTo>
                  <a:pt x="3141312" y="163905"/>
                </a:lnTo>
                <a:lnTo>
                  <a:pt x="3079828" y="160615"/>
                </a:lnTo>
                <a:lnTo>
                  <a:pt x="3018377" y="157362"/>
                </a:lnTo>
                <a:lnTo>
                  <a:pt x="2956976" y="154144"/>
                </a:lnTo>
                <a:lnTo>
                  <a:pt x="2895640" y="150961"/>
                </a:lnTo>
                <a:lnTo>
                  <a:pt x="2834384" y="147812"/>
                </a:lnTo>
                <a:lnTo>
                  <a:pt x="2773224" y="144697"/>
                </a:lnTo>
                <a:lnTo>
                  <a:pt x="2712175" y="141614"/>
                </a:lnTo>
                <a:lnTo>
                  <a:pt x="2651254" y="138563"/>
                </a:lnTo>
                <a:lnTo>
                  <a:pt x="2590475" y="135542"/>
                </a:lnTo>
                <a:lnTo>
                  <a:pt x="2529854" y="132552"/>
                </a:lnTo>
                <a:lnTo>
                  <a:pt x="2469407" y="129591"/>
                </a:lnTo>
                <a:lnTo>
                  <a:pt x="2409149" y="126658"/>
                </a:lnTo>
                <a:lnTo>
                  <a:pt x="2349097" y="123753"/>
                </a:lnTo>
                <a:lnTo>
                  <a:pt x="2289265" y="120875"/>
                </a:lnTo>
                <a:lnTo>
                  <a:pt x="2229668" y="118023"/>
                </a:lnTo>
                <a:lnTo>
                  <a:pt x="2170324" y="115196"/>
                </a:lnTo>
                <a:lnTo>
                  <a:pt x="2111247" y="112393"/>
                </a:lnTo>
                <a:lnTo>
                  <a:pt x="2052452" y="109614"/>
                </a:lnTo>
                <a:lnTo>
                  <a:pt x="1993956" y="106858"/>
                </a:lnTo>
                <a:lnTo>
                  <a:pt x="1935773" y="104124"/>
                </a:lnTo>
                <a:lnTo>
                  <a:pt x="1877920" y="101411"/>
                </a:lnTo>
                <a:lnTo>
                  <a:pt x="1820412" y="98718"/>
                </a:lnTo>
                <a:lnTo>
                  <a:pt x="1763265" y="96045"/>
                </a:lnTo>
                <a:lnTo>
                  <a:pt x="1706494" y="93390"/>
                </a:lnTo>
                <a:lnTo>
                  <a:pt x="1650114" y="90754"/>
                </a:lnTo>
                <a:lnTo>
                  <a:pt x="1594142" y="88135"/>
                </a:lnTo>
                <a:lnTo>
                  <a:pt x="1538593" y="85532"/>
                </a:lnTo>
                <a:lnTo>
                  <a:pt x="1483482" y="82944"/>
                </a:lnTo>
                <a:lnTo>
                  <a:pt x="1428825" y="80372"/>
                </a:lnTo>
                <a:lnTo>
                  <a:pt x="1374638" y="77813"/>
                </a:lnTo>
                <a:lnTo>
                  <a:pt x="1320936" y="75267"/>
                </a:lnTo>
                <a:lnTo>
                  <a:pt x="1267735" y="72734"/>
                </a:lnTo>
                <a:lnTo>
                  <a:pt x="1215050" y="70212"/>
                </a:lnTo>
                <a:lnTo>
                  <a:pt x="1162896" y="67700"/>
                </a:lnTo>
                <a:lnTo>
                  <a:pt x="1111291" y="65199"/>
                </a:lnTo>
                <a:lnTo>
                  <a:pt x="1060248" y="62707"/>
                </a:lnTo>
                <a:lnTo>
                  <a:pt x="1009783" y="60222"/>
                </a:lnTo>
                <a:lnTo>
                  <a:pt x="959913" y="57746"/>
                </a:lnTo>
                <a:lnTo>
                  <a:pt x="910653" y="55276"/>
                </a:lnTo>
                <a:lnTo>
                  <a:pt x="862018" y="52812"/>
                </a:lnTo>
                <a:lnTo>
                  <a:pt x="814023" y="50352"/>
                </a:lnTo>
                <a:lnTo>
                  <a:pt x="766685" y="47897"/>
                </a:lnTo>
                <a:lnTo>
                  <a:pt x="720019" y="45446"/>
                </a:lnTo>
                <a:lnTo>
                  <a:pt x="674041" y="42997"/>
                </a:lnTo>
                <a:lnTo>
                  <a:pt x="628766" y="40549"/>
                </a:lnTo>
                <a:lnTo>
                  <a:pt x="584209" y="38103"/>
                </a:lnTo>
                <a:lnTo>
                  <a:pt x="540386" y="35657"/>
                </a:lnTo>
                <a:lnTo>
                  <a:pt x="497314" y="33210"/>
                </a:lnTo>
                <a:lnTo>
                  <a:pt x="455007" y="30762"/>
                </a:lnTo>
                <a:lnTo>
                  <a:pt x="413480" y="28312"/>
                </a:lnTo>
                <a:lnTo>
                  <a:pt x="372751" y="25858"/>
                </a:lnTo>
                <a:lnTo>
                  <a:pt x="332833" y="23401"/>
                </a:lnTo>
                <a:lnTo>
                  <a:pt x="293743" y="20939"/>
                </a:lnTo>
                <a:lnTo>
                  <a:pt x="255496" y="18471"/>
                </a:lnTo>
                <a:lnTo>
                  <a:pt x="181595" y="13517"/>
                </a:lnTo>
                <a:lnTo>
                  <a:pt x="111253" y="8530"/>
                </a:lnTo>
                <a:lnTo>
                  <a:pt x="44595" y="3506"/>
                </a:lnTo>
                <a:lnTo>
                  <a:pt x="12687" y="977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7463" y="4404614"/>
            <a:ext cx="90805" cy="87630"/>
          </a:xfrm>
          <a:custGeom>
            <a:avLst/>
            <a:gdLst/>
            <a:ahLst/>
            <a:cxnLst/>
            <a:rect l="l" t="t" r="r" b="b"/>
            <a:pathLst>
              <a:path w="90805" h="87629">
                <a:moveTo>
                  <a:pt x="90474" y="0"/>
                </a:moveTo>
                <a:lnTo>
                  <a:pt x="0" y="36842"/>
                </a:lnTo>
                <a:lnTo>
                  <a:pt x="83756" y="87122"/>
                </a:lnTo>
                <a:lnTo>
                  <a:pt x="90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16615" y="5958675"/>
            <a:ext cx="4092575" cy="1104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algn="ctr" marL="174625" marR="126364">
              <a:lnSpc>
                <a:spcPts val="2600"/>
              </a:lnSpc>
              <a:spcBef>
                <a:spcPts val="320"/>
              </a:spcBef>
            </a:pPr>
            <a:r>
              <a:rPr dirty="0" sz="2200" b="1">
                <a:latin typeface="Arial"/>
                <a:cs typeface="Arial"/>
              </a:rPr>
              <a:t>brackets here represent</a:t>
            </a:r>
            <a:r>
              <a:rPr dirty="0" sz="2200" spc="-9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that  section is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optional,</a:t>
            </a:r>
            <a:endParaRPr sz="2200">
              <a:latin typeface="Arial"/>
              <a:cs typeface="Arial"/>
            </a:endParaRPr>
          </a:p>
          <a:p>
            <a:pPr algn="ctr" marL="40005">
              <a:lnSpc>
                <a:spcPts val="2520"/>
              </a:lnSpc>
            </a:pPr>
            <a:r>
              <a:rPr dirty="0" sz="2200" b="1">
                <a:latin typeface="Arial"/>
                <a:cs typeface="Arial"/>
              </a:rPr>
              <a:t>not the syntax for using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960" y="6973887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6540">
              <a:lnSpc>
                <a:spcPct val="100000"/>
              </a:lnSpc>
            </a:pPr>
            <a:r>
              <a:rPr dirty="0" spc="-5"/>
              <a:t>Using the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sections</a:t>
            </a:r>
            <a:r>
              <a:rPr dirty="0" spc="-107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pc="-5"/>
              <a:t>Directive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6790" y="1638300"/>
            <a:ext cx="185483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omp</a:t>
            </a:r>
            <a:r>
              <a:rPr dirty="0" sz="20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parallel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387" y="1638300"/>
            <a:ext cx="1092200" cy="634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3990" y="2247900"/>
            <a:ext cx="185483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omp</a:t>
            </a:r>
            <a:r>
              <a:rPr dirty="0" sz="20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sections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587" y="2247900"/>
            <a:ext cx="1092200" cy="634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6592" y="2857500"/>
            <a:ext cx="109283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section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7487" y="2857500"/>
            <a:ext cx="1702435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r>
              <a:rPr dirty="0" sz="20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omp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taskA();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7487" y="3771900"/>
            <a:ext cx="2921635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#pragma omp</a:t>
            </a:r>
            <a:r>
              <a:rPr dirty="0" sz="20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section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587" y="4686300"/>
            <a:ext cx="3264535" cy="215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128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taskB();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#pragma omp</a:t>
            </a:r>
            <a:r>
              <a:rPr dirty="0" sz="20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section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taskC();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387" y="6819900"/>
            <a:ext cx="17843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9377" y="1579562"/>
            <a:ext cx="5164455" cy="406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200"/>
              </a:spcBef>
            </a:pPr>
            <a:r>
              <a:rPr dirty="0" sz="2000" b="1">
                <a:latin typeface="Arial"/>
                <a:cs typeface="Arial"/>
              </a:rPr>
              <a:t>parallel section encloses all parallel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8272" y="2238375"/>
            <a:ext cx="3272154" cy="406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200"/>
              </a:spcBef>
            </a:pPr>
            <a:r>
              <a:rPr dirty="0" sz="2000" b="1">
                <a:latin typeface="Arial"/>
                <a:cs typeface="Arial"/>
              </a:rPr>
              <a:t>sections: task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parallelism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2154" y="4035425"/>
            <a:ext cx="3554095" cy="698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7155" marR="49530" indent="316865">
              <a:lnSpc>
                <a:spcPts val="2300"/>
              </a:lnSpc>
              <a:spcBef>
                <a:spcPts val="360"/>
              </a:spcBef>
            </a:pPr>
            <a:r>
              <a:rPr dirty="0" sz="2000" b="1">
                <a:latin typeface="Arial"/>
                <a:cs typeface="Arial"/>
              </a:rPr>
              <a:t>three concurrent tasks  need not be procedure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calls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2586" y="3752913"/>
            <a:ext cx="2519045" cy="666750"/>
          </a:xfrm>
          <a:custGeom>
            <a:avLst/>
            <a:gdLst/>
            <a:ahLst/>
            <a:cxnLst/>
            <a:rect l="l" t="t" r="r" b="b"/>
            <a:pathLst>
              <a:path w="2519045" h="666750">
                <a:moveTo>
                  <a:pt x="2518613" y="666686"/>
                </a:moveTo>
                <a:lnTo>
                  <a:pt x="12293" y="325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00400" y="3713924"/>
            <a:ext cx="95885" cy="85090"/>
          </a:xfrm>
          <a:custGeom>
            <a:avLst/>
            <a:gdLst/>
            <a:ahLst/>
            <a:cxnLst/>
            <a:rect l="l" t="t" r="r" b="b"/>
            <a:pathLst>
              <a:path w="95885" h="85089">
                <a:moveTo>
                  <a:pt x="95643" y="0"/>
                </a:moveTo>
                <a:lnTo>
                  <a:pt x="0" y="19875"/>
                </a:lnTo>
                <a:lnTo>
                  <a:pt x="73291" y="84467"/>
                </a:lnTo>
                <a:lnTo>
                  <a:pt x="95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73945" y="4419600"/>
            <a:ext cx="2517775" cy="444500"/>
          </a:xfrm>
          <a:custGeom>
            <a:avLst/>
            <a:gdLst/>
            <a:ahLst/>
            <a:cxnLst/>
            <a:rect l="l" t="t" r="r" b="b"/>
            <a:pathLst>
              <a:path w="2517775" h="444500">
                <a:moveTo>
                  <a:pt x="2517254" y="0"/>
                </a:moveTo>
                <a:lnTo>
                  <a:pt x="12509" y="442010"/>
                </a:lnTo>
                <a:lnTo>
                  <a:pt x="0" y="44422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0400" y="4818595"/>
            <a:ext cx="93980" cy="86360"/>
          </a:xfrm>
          <a:custGeom>
            <a:avLst/>
            <a:gdLst/>
            <a:ahLst/>
            <a:cxnLst/>
            <a:rect l="l" t="t" r="r" b="b"/>
            <a:pathLst>
              <a:path w="93979" h="86360">
                <a:moveTo>
                  <a:pt x="78460" y="0"/>
                </a:moveTo>
                <a:lnTo>
                  <a:pt x="0" y="58204"/>
                </a:lnTo>
                <a:lnTo>
                  <a:pt x="93637" y="86042"/>
                </a:lnTo>
                <a:lnTo>
                  <a:pt x="78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87700" y="4419600"/>
            <a:ext cx="2603500" cy="1677035"/>
          </a:xfrm>
          <a:custGeom>
            <a:avLst/>
            <a:gdLst/>
            <a:ahLst/>
            <a:cxnLst/>
            <a:rect l="l" t="t" r="r" b="b"/>
            <a:pathLst>
              <a:path w="2603500" h="1677035">
                <a:moveTo>
                  <a:pt x="2603500" y="0"/>
                </a:moveTo>
                <a:lnTo>
                  <a:pt x="2560544" y="66631"/>
                </a:lnTo>
                <a:lnTo>
                  <a:pt x="2521306" y="127948"/>
                </a:lnTo>
                <a:lnTo>
                  <a:pt x="2485518" y="184274"/>
                </a:lnTo>
                <a:lnTo>
                  <a:pt x="2452914" y="235931"/>
                </a:lnTo>
                <a:lnTo>
                  <a:pt x="2423225" y="283242"/>
                </a:lnTo>
                <a:lnTo>
                  <a:pt x="2396185" y="326529"/>
                </a:lnTo>
                <a:lnTo>
                  <a:pt x="2371526" y="366117"/>
                </a:lnTo>
                <a:lnTo>
                  <a:pt x="2348981" y="402327"/>
                </a:lnTo>
                <a:lnTo>
                  <a:pt x="2328283" y="435482"/>
                </a:lnTo>
                <a:lnTo>
                  <a:pt x="2291357" y="493920"/>
                </a:lnTo>
                <a:lnTo>
                  <a:pt x="2258611" y="544013"/>
                </a:lnTo>
                <a:lnTo>
                  <a:pt x="2227906" y="588344"/>
                </a:lnTo>
                <a:lnTo>
                  <a:pt x="2197104" y="629495"/>
                </a:lnTo>
                <a:lnTo>
                  <a:pt x="2164066" y="670049"/>
                </a:lnTo>
                <a:lnTo>
                  <a:pt x="2126654" y="712589"/>
                </a:lnTo>
                <a:lnTo>
                  <a:pt x="2082731" y="759696"/>
                </a:lnTo>
                <a:lnTo>
                  <a:pt x="2030157" y="813955"/>
                </a:lnTo>
                <a:lnTo>
                  <a:pt x="1999958" y="844573"/>
                </a:lnTo>
                <a:lnTo>
                  <a:pt x="1966795" y="877947"/>
                </a:lnTo>
                <a:lnTo>
                  <a:pt x="1930400" y="914400"/>
                </a:lnTo>
                <a:lnTo>
                  <a:pt x="1874925" y="966458"/>
                </a:lnTo>
                <a:lnTo>
                  <a:pt x="1844638" y="992520"/>
                </a:lnTo>
                <a:lnTo>
                  <a:pt x="1812734" y="1018560"/>
                </a:lnTo>
                <a:lnTo>
                  <a:pt x="1779275" y="1044547"/>
                </a:lnTo>
                <a:lnTo>
                  <a:pt x="1744323" y="1070449"/>
                </a:lnTo>
                <a:lnTo>
                  <a:pt x="1707938" y="1096234"/>
                </a:lnTo>
                <a:lnTo>
                  <a:pt x="1670184" y="1121869"/>
                </a:lnTo>
                <a:lnTo>
                  <a:pt x="1631122" y="1147323"/>
                </a:lnTo>
                <a:lnTo>
                  <a:pt x="1590813" y="1172565"/>
                </a:lnTo>
                <a:lnTo>
                  <a:pt x="1549320" y="1197561"/>
                </a:lnTo>
                <a:lnTo>
                  <a:pt x="1506704" y="1222280"/>
                </a:lnTo>
                <a:lnTo>
                  <a:pt x="1463027" y="1246690"/>
                </a:lnTo>
                <a:lnTo>
                  <a:pt x="1418351" y="1270759"/>
                </a:lnTo>
                <a:lnTo>
                  <a:pt x="1372738" y="1294455"/>
                </a:lnTo>
                <a:lnTo>
                  <a:pt x="1326250" y="1317746"/>
                </a:lnTo>
                <a:lnTo>
                  <a:pt x="1278948" y="1340600"/>
                </a:lnTo>
                <a:lnTo>
                  <a:pt x="1230893" y="1362985"/>
                </a:lnTo>
                <a:lnTo>
                  <a:pt x="1182149" y="1384869"/>
                </a:lnTo>
                <a:lnTo>
                  <a:pt x="1132777" y="1406220"/>
                </a:lnTo>
                <a:lnTo>
                  <a:pt x="1082838" y="1427006"/>
                </a:lnTo>
                <a:lnTo>
                  <a:pt x="1032394" y="1447196"/>
                </a:lnTo>
                <a:lnTo>
                  <a:pt x="981508" y="1466757"/>
                </a:lnTo>
                <a:lnTo>
                  <a:pt x="930241" y="1485656"/>
                </a:lnTo>
                <a:lnTo>
                  <a:pt x="878654" y="1503864"/>
                </a:lnTo>
                <a:lnTo>
                  <a:pt x="826810" y="1521346"/>
                </a:lnTo>
                <a:lnTo>
                  <a:pt x="774770" y="1538071"/>
                </a:lnTo>
                <a:lnTo>
                  <a:pt x="722597" y="1554008"/>
                </a:lnTo>
                <a:lnTo>
                  <a:pt x="670351" y="1569124"/>
                </a:lnTo>
                <a:lnTo>
                  <a:pt x="618095" y="1583388"/>
                </a:lnTo>
                <a:lnTo>
                  <a:pt x="565891" y="1596767"/>
                </a:lnTo>
                <a:lnTo>
                  <a:pt x="513800" y="1609229"/>
                </a:lnTo>
                <a:lnTo>
                  <a:pt x="461884" y="1620742"/>
                </a:lnTo>
                <a:lnTo>
                  <a:pt x="410206" y="1631275"/>
                </a:lnTo>
                <a:lnTo>
                  <a:pt x="358826" y="1640795"/>
                </a:lnTo>
                <a:lnTo>
                  <a:pt x="307807" y="1649271"/>
                </a:lnTo>
                <a:lnTo>
                  <a:pt x="257210" y="1656670"/>
                </a:lnTo>
                <a:lnTo>
                  <a:pt x="207097" y="1662961"/>
                </a:lnTo>
                <a:lnTo>
                  <a:pt x="157531" y="1668111"/>
                </a:lnTo>
                <a:lnTo>
                  <a:pt x="108572" y="1672089"/>
                </a:lnTo>
                <a:lnTo>
                  <a:pt x="60283" y="1674863"/>
                </a:lnTo>
                <a:lnTo>
                  <a:pt x="12725" y="1676400"/>
                </a:lnTo>
                <a:lnTo>
                  <a:pt x="0" y="16767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13062" y="6052337"/>
            <a:ext cx="88900" cy="87630"/>
          </a:xfrm>
          <a:custGeom>
            <a:avLst/>
            <a:gdLst/>
            <a:ahLst/>
            <a:cxnLst/>
            <a:rect l="l" t="t" r="r" b="b"/>
            <a:pathLst>
              <a:path w="88900" h="87629">
                <a:moveTo>
                  <a:pt x="86017" y="0"/>
                </a:moveTo>
                <a:lnTo>
                  <a:pt x="0" y="46304"/>
                </a:lnTo>
                <a:lnTo>
                  <a:pt x="88658" y="87325"/>
                </a:lnTo>
                <a:lnTo>
                  <a:pt x="86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93850">
              <a:lnSpc>
                <a:spcPct val="100000"/>
              </a:lnSpc>
            </a:pPr>
            <a:r>
              <a:rPr dirty="0" spc="-5"/>
              <a:t>Nesting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parallel</a:t>
            </a:r>
            <a:r>
              <a:rPr dirty="0" spc="-107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pc="-5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1509436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974" y="27254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875" y="1562100"/>
            <a:ext cx="7045325" cy="156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20"/>
              </a:lnSpc>
            </a:pPr>
            <a:r>
              <a:rPr dirty="0" sz="2200" b="1">
                <a:latin typeface="Arial"/>
                <a:cs typeface="Arial"/>
              </a:rPr>
              <a:t>Nested parallelism enabled using the</a:t>
            </a:r>
            <a:r>
              <a:rPr dirty="0" sz="2200" spc="-114" b="1"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OMP_NESTED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</a:pPr>
            <a:r>
              <a:rPr dirty="0" sz="2200" b="1">
                <a:latin typeface="Arial"/>
                <a:cs typeface="Arial"/>
              </a:rPr>
              <a:t>environment</a:t>
            </a:r>
            <a:r>
              <a:rPr dirty="0" sz="2200" spc="-1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810"/>
              </a:spcBef>
            </a:pP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—</a:t>
            </a:r>
            <a:r>
              <a:rPr dirty="0" sz="2000" spc="-62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baseline="1388" sz="3000" b="1">
                <a:solidFill>
                  <a:srgbClr val="E62300"/>
                </a:solidFill>
                <a:latin typeface="Courier New"/>
                <a:cs typeface="Courier New"/>
              </a:rPr>
              <a:t>OMP_NESTED</a:t>
            </a:r>
            <a:r>
              <a:rPr dirty="0" baseline="1388" sz="3000" spc="-989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=</a:t>
            </a:r>
            <a:r>
              <a:rPr dirty="0" baseline="1388" sz="3000" spc="-22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TRUE</a:t>
            </a:r>
            <a:r>
              <a:rPr dirty="0" baseline="1388" sz="3000" spc="-22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baseline="1388" sz="3000">
                <a:solidFill>
                  <a:srgbClr val="0329D6"/>
                </a:solidFill>
                <a:latin typeface="Symbol"/>
                <a:cs typeface="Symbol"/>
              </a:rPr>
              <a:t></a:t>
            </a:r>
            <a:r>
              <a:rPr dirty="0" baseline="1388" sz="3000" spc="60">
                <a:solidFill>
                  <a:srgbClr val="0329D6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nested</a:t>
            </a:r>
            <a:r>
              <a:rPr dirty="0" baseline="1388" sz="3000" spc="-3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parallelism</a:t>
            </a:r>
            <a:r>
              <a:rPr dirty="0" baseline="1388" sz="3000" spc="-22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is</a:t>
            </a:r>
            <a:r>
              <a:rPr dirty="0" baseline="1388" sz="3000" spc="-22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enabled</a:t>
            </a:r>
            <a:endParaRPr baseline="1388"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2200" b="1">
                <a:latin typeface="Arial"/>
                <a:cs typeface="Arial"/>
              </a:rPr>
              <a:t>Each parallel directive creates a new team of</a:t>
            </a:r>
            <a:r>
              <a:rPr dirty="0" sz="2200" spc="-114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threads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56932" y="5613400"/>
            <a:ext cx="359410" cy="635"/>
          </a:xfrm>
          <a:custGeom>
            <a:avLst/>
            <a:gdLst/>
            <a:ahLst/>
            <a:cxnLst/>
            <a:rect l="l" t="t" r="r" b="b"/>
            <a:pathLst>
              <a:path w="359409" h="635">
                <a:moveTo>
                  <a:pt x="358927" y="101"/>
                </a:moveTo>
                <a:lnTo>
                  <a:pt x="346227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2667" y="55525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92" y="60972"/>
                </a:lnTo>
                <a:lnTo>
                  <a:pt x="0" y="121919"/>
                </a:lnTo>
                <a:lnTo>
                  <a:pt x="121932" y="60998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7900" y="4330700"/>
            <a:ext cx="454659" cy="635"/>
          </a:xfrm>
          <a:custGeom>
            <a:avLst/>
            <a:gdLst/>
            <a:ahLst/>
            <a:cxnLst/>
            <a:rect l="l" t="t" r="r" b="b"/>
            <a:pathLst>
              <a:path w="454659" h="635">
                <a:moveTo>
                  <a:pt x="454659" y="101"/>
                </a:moveTo>
                <a:lnTo>
                  <a:pt x="441959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89367" y="426984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25" y="0"/>
                </a:moveTo>
                <a:lnTo>
                  <a:pt x="30492" y="60959"/>
                </a:lnTo>
                <a:lnTo>
                  <a:pt x="0" y="121919"/>
                </a:lnTo>
                <a:lnTo>
                  <a:pt x="121932" y="60985"/>
                </a:lnTo>
                <a:lnTo>
                  <a:pt x="25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5000" y="4330700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 h="0">
                <a:moveTo>
                  <a:pt x="0" y="0"/>
                </a:moveTo>
                <a:lnTo>
                  <a:pt x="50546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7279" y="4269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2300" y="4076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72079" y="4015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2300" y="37973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E32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72079" y="37363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92300" y="4330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72079" y="4269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92300" y="4584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72079" y="4523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92300" y="48641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72079" y="48031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24000" y="3581400"/>
            <a:ext cx="368300" cy="1498600"/>
          </a:xfrm>
          <a:custGeom>
            <a:avLst/>
            <a:gdLst/>
            <a:ahLst/>
            <a:cxnLst/>
            <a:rect l="l" t="t" r="r" b="b"/>
            <a:pathLst>
              <a:path w="368300" h="1498600">
                <a:moveTo>
                  <a:pt x="0" y="0"/>
                </a:moveTo>
                <a:lnTo>
                  <a:pt x="368300" y="0"/>
                </a:lnTo>
                <a:lnTo>
                  <a:pt x="368300" y="1498600"/>
                </a:lnTo>
                <a:lnTo>
                  <a:pt x="0" y="14986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24000" y="3581400"/>
            <a:ext cx="368300" cy="1498600"/>
          </a:xfrm>
          <a:custGeom>
            <a:avLst/>
            <a:gdLst/>
            <a:ahLst/>
            <a:cxnLst/>
            <a:rect l="l" t="t" r="r" b="b"/>
            <a:pathLst>
              <a:path w="368300" h="1498600">
                <a:moveTo>
                  <a:pt x="0" y="0"/>
                </a:moveTo>
                <a:lnTo>
                  <a:pt x="368300" y="0"/>
                </a:lnTo>
                <a:lnTo>
                  <a:pt x="368300" y="1498600"/>
                </a:lnTo>
                <a:lnTo>
                  <a:pt x="0" y="149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08708" y="3619500"/>
            <a:ext cx="21209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algn="just" marL="29209" marR="13335" indent="-889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r  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06700" y="3581400"/>
            <a:ext cx="368300" cy="1498600"/>
          </a:xfrm>
          <a:custGeom>
            <a:avLst/>
            <a:gdLst/>
            <a:ahLst/>
            <a:cxnLst/>
            <a:rect l="l" t="t" r="r" b="b"/>
            <a:pathLst>
              <a:path w="368300" h="1498600">
                <a:moveTo>
                  <a:pt x="0" y="0"/>
                </a:moveTo>
                <a:lnTo>
                  <a:pt x="368300" y="0"/>
                </a:lnTo>
                <a:lnTo>
                  <a:pt x="368300" y="1498600"/>
                </a:lnTo>
                <a:lnTo>
                  <a:pt x="0" y="14986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06700" y="3581400"/>
            <a:ext cx="368300" cy="1498600"/>
          </a:xfrm>
          <a:custGeom>
            <a:avLst/>
            <a:gdLst/>
            <a:ahLst/>
            <a:cxnLst/>
            <a:rect l="l" t="t" r="r" b="b"/>
            <a:pathLst>
              <a:path w="368300" h="1498600">
                <a:moveTo>
                  <a:pt x="0" y="0"/>
                </a:moveTo>
                <a:lnTo>
                  <a:pt x="368300" y="0"/>
                </a:lnTo>
                <a:lnTo>
                  <a:pt x="368300" y="1498600"/>
                </a:lnTo>
                <a:lnTo>
                  <a:pt x="0" y="149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99742" y="3619500"/>
            <a:ext cx="194945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0955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i  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65600" y="4076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45379" y="4015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65600" y="37973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45379" y="37363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65600" y="4330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45379" y="4269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65600" y="4584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45379" y="4523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65600" y="48641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45379" y="48031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65600" y="5143500"/>
            <a:ext cx="822960" cy="635"/>
          </a:xfrm>
          <a:custGeom>
            <a:avLst/>
            <a:gdLst/>
            <a:ahLst/>
            <a:cxnLst/>
            <a:rect l="l" t="t" r="r" b="b"/>
            <a:pathLst>
              <a:path w="822960" h="635">
                <a:moveTo>
                  <a:pt x="822960" y="114"/>
                </a:moveTo>
                <a:lnTo>
                  <a:pt x="810260" y="114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45367" y="508265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86" y="60972"/>
                </a:lnTo>
                <a:lnTo>
                  <a:pt x="0" y="121919"/>
                </a:lnTo>
                <a:lnTo>
                  <a:pt x="121932" y="60972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65600" y="35433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45379" y="34823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84600" y="3403600"/>
            <a:ext cx="368300" cy="1841500"/>
          </a:xfrm>
          <a:custGeom>
            <a:avLst/>
            <a:gdLst/>
            <a:ahLst/>
            <a:cxnLst/>
            <a:rect l="l" t="t" r="r" b="b"/>
            <a:pathLst>
              <a:path w="368300" h="1841500">
                <a:moveTo>
                  <a:pt x="0" y="0"/>
                </a:moveTo>
                <a:lnTo>
                  <a:pt x="368300" y="0"/>
                </a:lnTo>
                <a:lnTo>
                  <a:pt x="3683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84600" y="3403600"/>
            <a:ext cx="368300" cy="1841500"/>
          </a:xfrm>
          <a:custGeom>
            <a:avLst/>
            <a:gdLst/>
            <a:ahLst/>
            <a:cxnLst/>
            <a:rect l="l" t="t" r="r" b="b"/>
            <a:pathLst>
              <a:path w="368300" h="1841500">
                <a:moveTo>
                  <a:pt x="0" y="0"/>
                </a:moveTo>
                <a:lnTo>
                  <a:pt x="368300" y="0"/>
                </a:lnTo>
                <a:lnTo>
                  <a:pt x="3683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869308" y="3594100"/>
            <a:ext cx="21209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algn="just" marL="29209" marR="13335" indent="-889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r  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67300" y="3429000"/>
            <a:ext cx="368300" cy="1816100"/>
          </a:xfrm>
          <a:custGeom>
            <a:avLst/>
            <a:gdLst/>
            <a:ahLst/>
            <a:cxnLst/>
            <a:rect l="l" t="t" r="r" b="b"/>
            <a:pathLst>
              <a:path w="368300" h="1816100">
                <a:moveTo>
                  <a:pt x="0" y="0"/>
                </a:moveTo>
                <a:lnTo>
                  <a:pt x="368300" y="0"/>
                </a:lnTo>
                <a:lnTo>
                  <a:pt x="368300" y="1816100"/>
                </a:lnTo>
                <a:lnTo>
                  <a:pt x="0" y="18161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67300" y="3429000"/>
            <a:ext cx="368300" cy="1816100"/>
          </a:xfrm>
          <a:custGeom>
            <a:avLst/>
            <a:gdLst/>
            <a:ahLst/>
            <a:cxnLst/>
            <a:rect l="l" t="t" r="r" b="b"/>
            <a:pathLst>
              <a:path w="368300" h="1816100">
                <a:moveTo>
                  <a:pt x="0" y="0"/>
                </a:moveTo>
                <a:lnTo>
                  <a:pt x="368300" y="0"/>
                </a:lnTo>
                <a:lnTo>
                  <a:pt x="368300" y="1816100"/>
                </a:lnTo>
                <a:lnTo>
                  <a:pt x="0" y="1816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160342" y="3606800"/>
            <a:ext cx="194945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0955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i  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72732" y="5143500"/>
            <a:ext cx="359410" cy="635"/>
          </a:xfrm>
          <a:custGeom>
            <a:avLst/>
            <a:gdLst/>
            <a:ahLst/>
            <a:cxnLst/>
            <a:rect l="l" t="t" r="r" b="b"/>
            <a:pathLst>
              <a:path w="359409" h="635">
                <a:moveTo>
                  <a:pt x="358927" y="101"/>
                </a:moveTo>
                <a:lnTo>
                  <a:pt x="346227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88467" y="50826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92" y="60972"/>
                </a:lnTo>
                <a:lnTo>
                  <a:pt x="0" y="121919"/>
                </a:lnTo>
                <a:lnTo>
                  <a:pt x="121932" y="60998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72732" y="40767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03793" y="4015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72732" y="38100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003793" y="37490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72732" y="43307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03793" y="4269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72732" y="45847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03793" y="4523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572732" y="47879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03793" y="47269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72732" y="354330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59" h="0">
                <a:moveTo>
                  <a:pt x="1508759" y="0"/>
                </a:moveTo>
                <a:lnTo>
                  <a:pt x="149605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38312" y="34823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32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97600" y="3403600"/>
            <a:ext cx="363220" cy="1841500"/>
          </a:xfrm>
          <a:custGeom>
            <a:avLst/>
            <a:gdLst/>
            <a:ahLst/>
            <a:cxnLst/>
            <a:rect l="l" t="t" r="r" b="b"/>
            <a:pathLst>
              <a:path w="363220" h="1841500">
                <a:moveTo>
                  <a:pt x="0" y="0"/>
                </a:moveTo>
                <a:lnTo>
                  <a:pt x="362635" y="0"/>
                </a:lnTo>
                <a:lnTo>
                  <a:pt x="362635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97600" y="3403600"/>
            <a:ext cx="363220" cy="1841500"/>
          </a:xfrm>
          <a:custGeom>
            <a:avLst/>
            <a:gdLst/>
            <a:ahLst/>
            <a:cxnLst/>
            <a:rect l="l" t="t" r="r" b="b"/>
            <a:pathLst>
              <a:path w="363220" h="1841500">
                <a:moveTo>
                  <a:pt x="0" y="0"/>
                </a:moveTo>
                <a:lnTo>
                  <a:pt x="362635" y="0"/>
                </a:lnTo>
                <a:lnTo>
                  <a:pt x="362635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282308" y="3594100"/>
            <a:ext cx="21209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algn="just" marL="29209" marR="13335" indent="-889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r  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33663" y="3429000"/>
            <a:ext cx="363220" cy="1816100"/>
          </a:xfrm>
          <a:prstGeom prst="rect">
            <a:avLst/>
          </a:prstGeom>
          <a:solidFill>
            <a:srgbClr val="D4E3FE"/>
          </a:solidFill>
          <a:ln w="25400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algn="just" marL="101600">
              <a:lnSpc>
                <a:spcPts val="2840"/>
              </a:lnSpc>
              <a:spcBef>
                <a:spcPts val="1300"/>
              </a:spcBef>
            </a:pPr>
            <a:r>
              <a:rPr dirty="0" sz="240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algn="just" marL="92710" marR="66675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i  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82167" y="4889500"/>
            <a:ext cx="139700" cy="901700"/>
          </a:xfrm>
          <a:custGeom>
            <a:avLst/>
            <a:gdLst/>
            <a:ahLst/>
            <a:cxnLst/>
            <a:rect l="l" t="t" r="r" b="b"/>
            <a:pathLst>
              <a:path w="139700" h="901700">
                <a:moveTo>
                  <a:pt x="0" y="0"/>
                </a:moveTo>
                <a:lnTo>
                  <a:pt x="139700" y="0"/>
                </a:lnTo>
                <a:lnTo>
                  <a:pt x="1397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82167" y="4889500"/>
            <a:ext cx="139700" cy="901700"/>
          </a:xfrm>
          <a:custGeom>
            <a:avLst/>
            <a:gdLst/>
            <a:ahLst/>
            <a:cxnLst/>
            <a:rect l="l" t="t" r="r" b="b"/>
            <a:pathLst>
              <a:path w="139700" h="901700">
                <a:moveTo>
                  <a:pt x="0" y="0"/>
                </a:moveTo>
                <a:lnTo>
                  <a:pt x="139700" y="0"/>
                </a:lnTo>
                <a:lnTo>
                  <a:pt x="1397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992771" y="4965700"/>
            <a:ext cx="1187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96938" y="5153659"/>
            <a:ext cx="110489" cy="539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6510" marR="5080" indent="-4445">
              <a:lnSpc>
                <a:spcPts val="1400"/>
              </a:lnSpc>
            </a:pPr>
            <a:r>
              <a:rPr dirty="0" sz="1200">
                <a:latin typeface="Arial"/>
                <a:cs typeface="Arial"/>
              </a:rPr>
              <a:t>o  r  k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591767" y="4889500"/>
            <a:ext cx="139700" cy="901700"/>
          </a:xfrm>
          <a:custGeom>
            <a:avLst/>
            <a:gdLst/>
            <a:ahLst/>
            <a:cxnLst/>
            <a:rect l="l" t="t" r="r" b="b"/>
            <a:pathLst>
              <a:path w="139700" h="901700">
                <a:moveTo>
                  <a:pt x="0" y="0"/>
                </a:moveTo>
                <a:lnTo>
                  <a:pt x="139700" y="0"/>
                </a:lnTo>
                <a:lnTo>
                  <a:pt x="1397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91767" y="4889500"/>
            <a:ext cx="139700" cy="901700"/>
          </a:xfrm>
          <a:custGeom>
            <a:avLst/>
            <a:gdLst/>
            <a:ahLst/>
            <a:cxnLst/>
            <a:rect l="l" t="t" r="r" b="b"/>
            <a:pathLst>
              <a:path w="139700" h="901700">
                <a:moveTo>
                  <a:pt x="0" y="0"/>
                </a:moveTo>
                <a:lnTo>
                  <a:pt x="139700" y="0"/>
                </a:lnTo>
                <a:lnTo>
                  <a:pt x="1397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610817" y="4965700"/>
            <a:ext cx="10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06538" y="5153659"/>
            <a:ext cx="110489" cy="539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400"/>
              </a:lnSpc>
            </a:pPr>
            <a:r>
              <a:rPr dirty="0" sz="1200">
                <a:latin typeface="Arial"/>
                <a:cs typeface="Arial"/>
              </a:rPr>
              <a:t>o  i  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144245" y="5003800"/>
            <a:ext cx="359410" cy="635"/>
          </a:xfrm>
          <a:custGeom>
            <a:avLst/>
            <a:gdLst/>
            <a:ahLst/>
            <a:cxnLst/>
            <a:rect l="l" t="t" r="r" b="b"/>
            <a:pathLst>
              <a:path w="359409" h="635">
                <a:moveTo>
                  <a:pt x="358914" y="101"/>
                </a:moveTo>
                <a:lnTo>
                  <a:pt x="346214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459967" y="49429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92" y="60972"/>
                </a:lnTo>
                <a:lnTo>
                  <a:pt x="0" y="121919"/>
                </a:lnTo>
                <a:lnTo>
                  <a:pt x="121932" y="60998"/>
                </a:lnTo>
                <a:lnTo>
                  <a:pt x="25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44245" y="5219700"/>
            <a:ext cx="359410" cy="635"/>
          </a:xfrm>
          <a:custGeom>
            <a:avLst/>
            <a:gdLst/>
            <a:ahLst/>
            <a:cxnLst/>
            <a:rect l="l" t="t" r="r" b="b"/>
            <a:pathLst>
              <a:path w="359409" h="635">
                <a:moveTo>
                  <a:pt x="358914" y="101"/>
                </a:moveTo>
                <a:lnTo>
                  <a:pt x="346214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59967" y="51588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92" y="60972"/>
                </a:lnTo>
                <a:lnTo>
                  <a:pt x="0" y="121919"/>
                </a:lnTo>
                <a:lnTo>
                  <a:pt x="121932" y="60998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44245" y="5410200"/>
            <a:ext cx="359410" cy="635"/>
          </a:xfrm>
          <a:custGeom>
            <a:avLst/>
            <a:gdLst/>
            <a:ahLst/>
            <a:cxnLst/>
            <a:rect l="l" t="t" r="r" b="b"/>
            <a:pathLst>
              <a:path w="359409" h="635">
                <a:moveTo>
                  <a:pt x="358914" y="101"/>
                </a:moveTo>
                <a:lnTo>
                  <a:pt x="346214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459967" y="53493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92" y="60972"/>
                </a:lnTo>
                <a:lnTo>
                  <a:pt x="0" y="121919"/>
                </a:lnTo>
                <a:lnTo>
                  <a:pt x="121932" y="60998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715745" y="5143500"/>
            <a:ext cx="359410" cy="635"/>
          </a:xfrm>
          <a:custGeom>
            <a:avLst/>
            <a:gdLst/>
            <a:ahLst/>
            <a:cxnLst/>
            <a:rect l="l" t="t" r="r" b="b"/>
            <a:pathLst>
              <a:path w="359409" h="635">
                <a:moveTo>
                  <a:pt x="358914" y="101"/>
                </a:moveTo>
                <a:lnTo>
                  <a:pt x="346214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031467" y="50826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92" y="60972"/>
                </a:lnTo>
                <a:lnTo>
                  <a:pt x="0" y="121919"/>
                </a:lnTo>
                <a:lnTo>
                  <a:pt x="121932" y="60998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435600" y="4343400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 h="0">
                <a:moveTo>
                  <a:pt x="683260" y="0"/>
                </a:moveTo>
                <a:lnTo>
                  <a:pt x="6705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75679" y="42824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534400" y="4343400"/>
            <a:ext cx="454659" cy="635"/>
          </a:xfrm>
          <a:custGeom>
            <a:avLst/>
            <a:gdLst/>
            <a:ahLst/>
            <a:cxnLst/>
            <a:rect l="l" t="t" r="r" b="b"/>
            <a:pathLst>
              <a:path w="454659" h="635">
                <a:moveTo>
                  <a:pt x="454659" y="101"/>
                </a:moveTo>
                <a:lnTo>
                  <a:pt x="441959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945867" y="428254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92" y="60959"/>
                </a:lnTo>
                <a:lnTo>
                  <a:pt x="0" y="121919"/>
                </a:lnTo>
                <a:lnTo>
                  <a:pt x="121932" y="60985"/>
                </a:lnTo>
                <a:lnTo>
                  <a:pt x="25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1663700" y="5372100"/>
            <a:ext cx="2235200" cy="787400"/>
          </a:xfrm>
          <a:prstGeom prst="rect">
            <a:avLst/>
          </a:prstGeom>
          <a:solidFill>
            <a:srgbClr val="F9D3E0"/>
          </a:solidFill>
          <a:ln w="25400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240665" marR="156845" indent="-76200">
              <a:lnSpc>
                <a:spcPts val="2800"/>
              </a:lnSpc>
              <a:spcBef>
                <a:spcPts val="359"/>
              </a:spcBef>
            </a:pPr>
            <a:r>
              <a:rPr dirty="0" sz="2400">
                <a:latin typeface="Arial"/>
                <a:cs typeface="Arial"/>
              </a:rPr>
              <a:t>master thread  shown in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72135">
              <a:lnSpc>
                <a:spcPct val="100000"/>
              </a:lnSpc>
            </a:pPr>
            <a:r>
              <a:rPr dirty="0" spc="-5"/>
              <a:t>Synchronization Constructs in OpenMP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1638300"/>
            <a:ext cx="119888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8730" y="1638300"/>
            <a:ext cx="187007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omp</a:t>
            </a:r>
            <a:r>
              <a:rPr dirty="0" sz="22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barrier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077" y="2628900"/>
            <a:ext cx="171196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[</a:t>
            </a:r>
            <a:r>
              <a:rPr dirty="0" sz="2200" spc="-5" b="1">
                <a:solidFill>
                  <a:srgbClr val="0329D6"/>
                </a:solidFill>
                <a:latin typeface="Arial"/>
                <a:cs typeface="Arial"/>
              </a:rPr>
              <a:t>clause</a:t>
            </a:r>
            <a:r>
              <a:rPr dirty="0" sz="2200" spc="-7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329D6"/>
                </a:solidFill>
                <a:latin typeface="Arial"/>
                <a:cs typeface="Arial"/>
              </a:rPr>
              <a:t>list</a:t>
            </a: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387" y="2628900"/>
            <a:ext cx="3043555" cy="157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 omp</a:t>
            </a:r>
            <a:r>
              <a:rPr dirty="0" sz="22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single</a:t>
            </a:r>
            <a:endParaRPr sz="2200">
              <a:latin typeface="Courier New"/>
              <a:cs typeface="Courier New"/>
            </a:endParaRPr>
          </a:p>
          <a:p>
            <a:pPr algn="ctr" marR="10541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structured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 omp</a:t>
            </a:r>
            <a:r>
              <a:rPr dirty="0" sz="22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algn="ctr" marR="105410">
              <a:lnSpc>
                <a:spcPct val="100000"/>
              </a:lnSpc>
              <a:spcBef>
                <a:spcPts val="5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structured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387" y="4787900"/>
            <a:ext cx="8422640" cy="20631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Use MASTER instead of SINGLE wherever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possible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—</a:t>
            </a:r>
            <a:r>
              <a:rPr dirty="0" sz="2000" spc="-625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MASTER</a:t>
            </a:r>
            <a:r>
              <a:rPr dirty="0" sz="2000" spc="-660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=</a:t>
            </a:r>
            <a:r>
              <a:rPr dirty="0" sz="2000" spc="-1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IF-statement</a:t>
            </a:r>
            <a:r>
              <a:rPr dirty="0" sz="2000" spc="-1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with</a:t>
            </a:r>
            <a:r>
              <a:rPr dirty="0" sz="2000" spc="-2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no</a:t>
            </a:r>
            <a:r>
              <a:rPr dirty="0" sz="2000" spc="-2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implicit</a:t>
            </a:r>
            <a:r>
              <a:rPr dirty="0" sz="2000" spc="-1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BARRIER</a:t>
            </a:r>
            <a:endParaRPr sz="20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400"/>
              </a:spcBef>
              <a:tabLst>
                <a:tab pos="1155065" algn="l"/>
              </a:tabLst>
            </a:pPr>
            <a:r>
              <a:rPr dirty="0" sz="180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equivalent</a:t>
            </a:r>
            <a:r>
              <a:rPr dirty="0" sz="1800" spc="-10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140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IF(omp_get_thread_num() == 0)</a:t>
            </a:r>
            <a:r>
              <a:rPr dirty="0" sz="1800" spc="-7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{...}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—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SINGLE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: implemented like other worksharing</a:t>
            </a:r>
            <a:r>
              <a:rPr dirty="0" sz="20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constructs</a:t>
            </a:r>
            <a:endParaRPr sz="20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400"/>
              </a:spcBef>
              <a:tabLst>
                <a:tab pos="1155065" algn="l"/>
              </a:tabLst>
            </a:pPr>
            <a:r>
              <a:rPr dirty="0" sz="180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keeping track of which thread reached SINGLE first adds</a:t>
            </a:r>
            <a:r>
              <a:rPr dirty="0" sz="1800" spc="-12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overhead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4533" y="1629574"/>
            <a:ext cx="421830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wait until all threads arrive</a:t>
            </a:r>
            <a:r>
              <a:rPr dirty="0" sz="2200" spc="-1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35637" y="2590800"/>
            <a:ext cx="762000" cy="1600200"/>
          </a:xfrm>
          <a:custGeom>
            <a:avLst/>
            <a:gdLst/>
            <a:ahLst/>
            <a:cxnLst/>
            <a:rect l="l" t="t" r="r" b="b"/>
            <a:pathLst>
              <a:path w="762000" h="1600200">
                <a:moveTo>
                  <a:pt x="0" y="0"/>
                </a:moveTo>
                <a:lnTo>
                  <a:pt x="68483" y="2148"/>
                </a:lnTo>
                <a:lnTo>
                  <a:pt x="132940" y="8342"/>
                </a:lnTo>
                <a:lnTo>
                  <a:pt x="192294" y="18206"/>
                </a:lnTo>
                <a:lnTo>
                  <a:pt x="245470" y="31362"/>
                </a:lnTo>
                <a:lnTo>
                  <a:pt x="291391" y="47434"/>
                </a:lnTo>
                <a:lnTo>
                  <a:pt x="328980" y="66045"/>
                </a:lnTo>
                <a:lnTo>
                  <a:pt x="374861" y="109380"/>
                </a:lnTo>
                <a:lnTo>
                  <a:pt x="381000" y="133350"/>
                </a:lnTo>
                <a:lnTo>
                  <a:pt x="381000" y="666750"/>
                </a:lnTo>
                <a:lnTo>
                  <a:pt x="387138" y="690719"/>
                </a:lnTo>
                <a:lnTo>
                  <a:pt x="433016" y="734054"/>
                </a:lnTo>
                <a:lnTo>
                  <a:pt x="470604" y="752665"/>
                </a:lnTo>
                <a:lnTo>
                  <a:pt x="516524" y="768737"/>
                </a:lnTo>
                <a:lnTo>
                  <a:pt x="569699" y="781893"/>
                </a:lnTo>
                <a:lnTo>
                  <a:pt x="629054" y="791757"/>
                </a:lnTo>
                <a:lnTo>
                  <a:pt x="693513" y="797951"/>
                </a:lnTo>
                <a:lnTo>
                  <a:pt x="762000" y="800100"/>
                </a:lnTo>
                <a:lnTo>
                  <a:pt x="693513" y="802248"/>
                </a:lnTo>
                <a:lnTo>
                  <a:pt x="629054" y="808442"/>
                </a:lnTo>
                <a:lnTo>
                  <a:pt x="569699" y="818306"/>
                </a:lnTo>
                <a:lnTo>
                  <a:pt x="516524" y="831462"/>
                </a:lnTo>
                <a:lnTo>
                  <a:pt x="470604" y="847534"/>
                </a:lnTo>
                <a:lnTo>
                  <a:pt x="433016" y="866145"/>
                </a:lnTo>
                <a:lnTo>
                  <a:pt x="387138" y="909480"/>
                </a:lnTo>
                <a:lnTo>
                  <a:pt x="381000" y="933450"/>
                </a:lnTo>
                <a:lnTo>
                  <a:pt x="381000" y="1466850"/>
                </a:lnTo>
                <a:lnTo>
                  <a:pt x="374861" y="1490819"/>
                </a:lnTo>
                <a:lnTo>
                  <a:pt x="328980" y="1534154"/>
                </a:lnTo>
                <a:lnTo>
                  <a:pt x="291391" y="1552765"/>
                </a:lnTo>
                <a:lnTo>
                  <a:pt x="245470" y="1568837"/>
                </a:lnTo>
                <a:lnTo>
                  <a:pt x="192294" y="1581993"/>
                </a:lnTo>
                <a:lnTo>
                  <a:pt x="132940" y="1591857"/>
                </a:lnTo>
                <a:lnTo>
                  <a:pt x="68483" y="1598051"/>
                </a:lnTo>
                <a:lnTo>
                  <a:pt x="0" y="1600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64467" y="3094989"/>
            <a:ext cx="210629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685" marR="5080" indent="-388620">
              <a:lnSpc>
                <a:spcPts val="2600"/>
              </a:lnSpc>
            </a:pPr>
            <a:r>
              <a:rPr dirty="0" sz="2200" b="1">
                <a:latin typeface="Arial"/>
                <a:cs typeface="Arial"/>
              </a:rPr>
              <a:t>single-threaded  execution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72135">
              <a:lnSpc>
                <a:spcPct val="100000"/>
              </a:lnSpc>
            </a:pPr>
            <a:r>
              <a:rPr dirty="0" spc="-5"/>
              <a:t>Synchronization Constructs in OpenMP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2120900"/>
            <a:ext cx="4015740" cy="73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E62300"/>
                </a:solidFill>
                <a:latin typeface="Arial"/>
                <a:cs typeface="Arial"/>
              </a:rPr>
              <a:t>#pragma omp critical</a:t>
            </a:r>
            <a:r>
              <a:rPr dirty="0" sz="2200" spc="-80" b="1">
                <a:solidFill>
                  <a:srgbClr val="E623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E62300"/>
                </a:solidFill>
                <a:latin typeface="Arial"/>
                <a:cs typeface="Arial"/>
              </a:rPr>
              <a:t>[</a:t>
            </a:r>
            <a:r>
              <a:rPr dirty="0" sz="2200" spc="-5" b="1">
                <a:solidFill>
                  <a:srgbClr val="0329D6"/>
                </a:solidFill>
                <a:latin typeface="Arial"/>
                <a:cs typeface="Arial"/>
              </a:rPr>
              <a:t>(name)</a:t>
            </a:r>
            <a:r>
              <a:rPr dirty="0" sz="2200" spc="-5" b="1">
                <a:solidFill>
                  <a:srgbClr val="E6230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structured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387" y="2971800"/>
            <a:ext cx="2976880" cy="721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200" spc="-5" b="1">
                <a:solidFill>
                  <a:srgbClr val="E62300"/>
                </a:solidFill>
                <a:latin typeface="Arial"/>
                <a:cs typeface="Arial"/>
              </a:rPr>
              <a:t>#pragma </a:t>
            </a:r>
            <a:r>
              <a:rPr dirty="0" sz="2200" b="1">
                <a:solidFill>
                  <a:srgbClr val="E62300"/>
                </a:solidFill>
                <a:latin typeface="Arial"/>
                <a:cs typeface="Arial"/>
              </a:rPr>
              <a:t>omp</a:t>
            </a:r>
            <a:r>
              <a:rPr dirty="0" sz="2200" spc="-90" b="1">
                <a:solidFill>
                  <a:srgbClr val="E623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E62300"/>
                </a:solidFill>
                <a:latin typeface="Arial"/>
                <a:cs typeface="Arial"/>
              </a:rPr>
              <a:t>ordered</a:t>
            </a:r>
            <a:endParaRPr sz="2200">
              <a:latin typeface="Arial"/>
              <a:cs typeface="Arial"/>
            </a:endParaRPr>
          </a:p>
          <a:p>
            <a:pPr algn="ctr" marR="38735">
              <a:lnSpc>
                <a:spcPct val="100000"/>
              </a:lnSpc>
              <a:spcBef>
                <a:spcPts val="5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structured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2824" y="2162974"/>
            <a:ext cx="446722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critical section: like a named</a:t>
            </a:r>
            <a:r>
              <a:rPr dirty="0" sz="2200" spc="-1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lock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0766" y="3047212"/>
            <a:ext cx="473011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for loops with carried</a:t>
            </a:r>
            <a:r>
              <a:rPr dirty="0" sz="2200" spc="-1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dependences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0714">
              <a:lnSpc>
                <a:spcPct val="100000"/>
              </a:lnSpc>
            </a:pPr>
            <a:r>
              <a:rPr dirty="0" spc="-5"/>
              <a:t>Example Using</a:t>
            </a:r>
            <a:r>
              <a:rPr dirty="0" spc="-60"/>
              <a:t>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critical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7862" y="1643558"/>
          <a:ext cx="6751320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639"/>
                <a:gridCol w="670726"/>
                <a:gridCol w="1844306"/>
                <a:gridCol w="2956495"/>
              </a:tblGrid>
              <a:tr h="368300">
                <a:tc>
                  <a:txBody>
                    <a:bodyPr/>
                    <a:lstStyle/>
                    <a:p>
                      <a:pPr marL="22225">
                        <a:lnSpc>
                          <a:spcPts val="26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#pragma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omp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00"/>
                        </a:lnSpc>
                      </a:pPr>
                      <a:r>
                        <a:rPr dirty="0" sz="22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parallel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2300"/>
                        </a:lnSpc>
                      </a:pPr>
                      <a:r>
                        <a:rPr dirty="0" sz="22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23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#pragma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omp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2200" spc="-9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nowait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00"/>
                        </a:lnSpc>
                      </a:pPr>
                      <a:r>
                        <a:rPr dirty="0" sz="22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shared(best_cost)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2722" y="2628900"/>
            <a:ext cx="220535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21460" algn="l"/>
              </a:tabLst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for</a:t>
            </a:r>
            <a:r>
              <a:rPr dirty="0" sz="2200" spc="62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(i</a:t>
            </a:r>
            <a:r>
              <a:rPr dirty="0" sz="2200" spc="62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=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0;</a:t>
            </a:r>
            <a:r>
              <a:rPr dirty="0" sz="22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0073" y="2628900"/>
            <a:ext cx="119951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&lt;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nmax;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1417" y="2628900"/>
            <a:ext cx="103187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i++)</a:t>
            </a:r>
            <a:r>
              <a:rPr dirty="0" sz="22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387" y="2959100"/>
            <a:ext cx="3378835" cy="16821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3260">
              <a:lnSpc>
                <a:spcPts val="262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int</a:t>
            </a:r>
            <a:r>
              <a:rPr dirty="0" sz="22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my_cost;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6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 omp</a:t>
            </a:r>
            <a:r>
              <a:rPr dirty="0" sz="22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critical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62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if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1062" y="4279900"/>
            <a:ext cx="2037714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(best_cost</a:t>
            </a:r>
            <a:r>
              <a:rPr dirty="0" sz="22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0745" y="4279900"/>
            <a:ext cx="136715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my_cost)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058" y="4610100"/>
            <a:ext cx="153416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best_cost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4738" y="4610100"/>
            <a:ext cx="17024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</a:tabLst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=	my_cost;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387" y="4940300"/>
            <a:ext cx="864235" cy="691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2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algn="r" marR="5080">
              <a:lnSpc>
                <a:spcPts val="262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2722" y="5600700"/>
            <a:ext cx="19367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387" y="5930900"/>
            <a:ext cx="19367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0894" y="5556250"/>
            <a:ext cx="4668520" cy="774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07670" marR="88265" indent="-271780">
              <a:lnSpc>
                <a:spcPts val="2600"/>
              </a:lnSpc>
              <a:spcBef>
                <a:spcPts val="320"/>
              </a:spcBef>
            </a:pPr>
            <a:r>
              <a:rPr dirty="0" sz="2200" b="1">
                <a:latin typeface="Arial"/>
                <a:cs typeface="Arial"/>
              </a:rPr>
              <a:t>critical ensures mutual exclusion  when accessing shared</a:t>
            </a:r>
            <a:r>
              <a:rPr dirty="0" sz="2200" spc="-114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state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00602" y="5162765"/>
            <a:ext cx="333375" cy="400050"/>
          </a:xfrm>
          <a:custGeom>
            <a:avLst/>
            <a:gdLst/>
            <a:ahLst/>
            <a:cxnLst/>
            <a:rect l="l" t="t" r="r" b="b"/>
            <a:pathLst>
              <a:path w="333375" h="400050">
                <a:moveTo>
                  <a:pt x="333197" y="399834"/>
                </a:moveTo>
                <a:lnTo>
                  <a:pt x="8140" y="9766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2800" y="5105400"/>
            <a:ext cx="89535" cy="95250"/>
          </a:xfrm>
          <a:custGeom>
            <a:avLst/>
            <a:gdLst/>
            <a:ahLst/>
            <a:cxnLst/>
            <a:rect l="l" t="t" r="r" b="b"/>
            <a:pathLst>
              <a:path w="89535" h="95250">
                <a:moveTo>
                  <a:pt x="0" y="0"/>
                </a:moveTo>
                <a:lnTo>
                  <a:pt x="22377" y="95097"/>
                </a:lnTo>
                <a:lnTo>
                  <a:pt x="89496" y="39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2635">
              <a:lnSpc>
                <a:spcPct val="100000"/>
              </a:lnSpc>
            </a:pPr>
            <a:r>
              <a:rPr dirty="0" spc="-5"/>
              <a:t>Example Using</a:t>
            </a:r>
            <a:r>
              <a:rPr dirty="0" spc="-60"/>
              <a:t>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ordered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7862" y="1643558"/>
          <a:ext cx="5410200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639"/>
                <a:gridCol w="670726"/>
                <a:gridCol w="1844306"/>
                <a:gridCol w="1615152"/>
              </a:tblGrid>
              <a:tr h="368300">
                <a:tc>
                  <a:txBody>
                    <a:bodyPr/>
                    <a:lstStyle/>
                    <a:p>
                      <a:pPr marL="22225">
                        <a:lnSpc>
                          <a:spcPts val="26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#pragma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omp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00"/>
                        </a:lnSpc>
                      </a:pPr>
                      <a:r>
                        <a:rPr dirty="0" sz="22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parallel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2300"/>
                        </a:lnSpc>
                      </a:pPr>
                      <a:r>
                        <a:rPr dirty="0" sz="22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23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#pragma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omp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00"/>
                        </a:lnSpc>
                      </a:pP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2200" spc="-9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nowait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00"/>
                        </a:lnSpc>
                      </a:pPr>
                      <a:r>
                        <a:rPr dirty="0" sz="22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shared(a)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11417" y="2628900"/>
            <a:ext cx="103187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k++)</a:t>
            </a:r>
            <a:r>
              <a:rPr dirty="0" sz="22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722" y="2628900"/>
            <a:ext cx="3546475" cy="691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20"/>
              </a:lnSpc>
              <a:tabLst>
                <a:tab pos="1521460" algn="l"/>
                <a:tab pos="2359660" algn="l"/>
                <a:tab pos="2694940" algn="l"/>
              </a:tabLst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fo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r 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(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k =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0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; k	&lt;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nmax;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62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387" y="3289300"/>
            <a:ext cx="3714115" cy="2342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2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 omp</a:t>
            </a:r>
            <a:r>
              <a:rPr dirty="0" sz="22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ordered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600"/>
              </a:lnSpc>
              <a:tabLst>
                <a:tab pos="1856739" algn="l"/>
                <a:tab pos="3365500" algn="l"/>
              </a:tabLst>
            </a:pP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a[k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] =	</a:t>
            </a:r>
            <a:r>
              <a:rPr dirty="0" sz="2200" spc="-5" b="1">
                <a:solidFill>
                  <a:srgbClr val="0329D6"/>
                </a:solidFill>
                <a:latin typeface="Courier New"/>
                <a:cs typeface="Courier New"/>
              </a:rPr>
              <a:t>a[k-1</a:t>
            </a: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] +	…;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6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60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1042" y="5556250"/>
            <a:ext cx="5087620" cy="774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765175" marR="50800" indent="-668020">
              <a:lnSpc>
                <a:spcPts val="2600"/>
              </a:lnSpc>
              <a:spcBef>
                <a:spcPts val="320"/>
              </a:spcBef>
            </a:pPr>
            <a:r>
              <a:rPr dirty="0" sz="2200" b="1">
                <a:latin typeface="Arial"/>
                <a:cs typeface="Arial"/>
              </a:rPr>
              <a:t>ordered </a:t>
            </a:r>
            <a:r>
              <a:rPr dirty="0" sz="2200" spc="-5" b="1">
                <a:latin typeface="Arial"/>
                <a:cs typeface="Arial"/>
              </a:rPr>
              <a:t>ensures carried </a:t>
            </a:r>
            <a:r>
              <a:rPr dirty="0" sz="2200" b="1">
                <a:latin typeface="Arial"/>
                <a:cs typeface="Arial"/>
              </a:rPr>
              <a:t>dependence  </a:t>
            </a:r>
            <a:r>
              <a:rPr dirty="0" sz="2200" b="1">
                <a:latin typeface="Arial"/>
                <a:cs typeface="Arial"/>
              </a:rPr>
              <a:t>does not cause a data</a:t>
            </a:r>
            <a:r>
              <a:rPr dirty="0" sz="2200" spc="-1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race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9082" y="4470679"/>
            <a:ext cx="1165225" cy="1092200"/>
          </a:xfrm>
          <a:custGeom>
            <a:avLst/>
            <a:gdLst/>
            <a:ahLst/>
            <a:cxnLst/>
            <a:rect l="l" t="t" r="r" b="b"/>
            <a:pathLst>
              <a:path w="1165225" h="1092200">
                <a:moveTo>
                  <a:pt x="1164717" y="1091920"/>
                </a:moveTo>
                <a:lnTo>
                  <a:pt x="9258" y="8686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4600" y="4419600"/>
            <a:ext cx="93980" cy="92075"/>
          </a:xfrm>
          <a:custGeom>
            <a:avLst/>
            <a:gdLst/>
            <a:ahLst/>
            <a:cxnLst/>
            <a:rect l="l" t="t" r="r" b="b"/>
            <a:pathLst>
              <a:path w="93980" h="92075">
                <a:moveTo>
                  <a:pt x="0" y="0"/>
                </a:moveTo>
                <a:lnTo>
                  <a:pt x="33858" y="91630"/>
                </a:lnTo>
                <a:lnTo>
                  <a:pt x="93624" y="27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11730">
              <a:lnSpc>
                <a:spcPct val="100000"/>
              </a:lnSpc>
            </a:pPr>
            <a:r>
              <a:rPr dirty="0" spc="-5"/>
              <a:t>Orphaned</a:t>
            </a:r>
            <a:r>
              <a:rPr dirty="0" spc="-45"/>
              <a:t> </a:t>
            </a:r>
            <a:r>
              <a:rPr dirty="0" spc="-5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13538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875" y="1409700"/>
            <a:ext cx="7603490" cy="73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Directives may not be lexically nested in a parallel</a:t>
            </a:r>
            <a:r>
              <a:rPr dirty="0" sz="2200" spc="-114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region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—may occur in a separate program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unit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74" y="3690632"/>
            <a:ext cx="153035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974" y="57353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875" y="3586571"/>
            <a:ext cx="8185150" cy="3218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49605">
              <a:lnSpc>
                <a:spcPct val="147700"/>
              </a:lnSpc>
            </a:pPr>
            <a:r>
              <a:rPr dirty="0" sz="2200" b="1">
                <a:latin typeface="Arial"/>
                <a:cs typeface="Arial"/>
              </a:rPr>
              <a:t>Dynamically bind to enclosing parallel region at run</a:t>
            </a:r>
            <a:r>
              <a:rPr dirty="0" sz="2200" spc="-1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time  </a:t>
            </a:r>
            <a:r>
              <a:rPr dirty="0" sz="2200" b="1">
                <a:latin typeface="Arial"/>
                <a:cs typeface="Arial"/>
              </a:rPr>
              <a:t>Benefits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—enables parallelism to be added with a minimum of</a:t>
            </a:r>
            <a:r>
              <a:rPr dirty="0" sz="20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restructuring</a:t>
            </a:r>
            <a:endParaRPr sz="2000">
              <a:latin typeface="Arial"/>
              <a:cs typeface="Arial"/>
            </a:endParaRPr>
          </a:p>
          <a:p>
            <a:pPr marL="355600" marR="427990" indent="-228600">
              <a:lnSpc>
                <a:spcPts val="2300"/>
              </a:lnSpc>
              <a:spcBef>
                <a:spcPts val="7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—improves performance: enables single parallel region to</a:t>
            </a:r>
            <a:r>
              <a:rPr dirty="0" sz="20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bind 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with worksharing constructs in multiple called</a:t>
            </a:r>
            <a:r>
              <a:rPr dirty="0" sz="2000" spc="-12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routines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2200" b="1">
                <a:latin typeface="Arial"/>
                <a:cs typeface="Arial"/>
              </a:rPr>
              <a:t>Execution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rules</a:t>
            </a:r>
            <a:endParaRPr sz="2200">
              <a:latin typeface="Arial"/>
              <a:cs typeface="Arial"/>
            </a:endParaRPr>
          </a:p>
          <a:p>
            <a:pPr marL="355600" marR="244475" indent="-228600">
              <a:lnSpc>
                <a:spcPts val="2300"/>
              </a:lnSpc>
              <a:spcBef>
                <a:spcPts val="72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—orphaned worksharing construct is executed serially when</a:t>
            </a:r>
            <a:r>
              <a:rPr dirty="0" sz="2000" spc="-12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not 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called from within a parallel</a:t>
            </a:r>
            <a:r>
              <a:rPr dirty="0" sz="20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400" y="2336800"/>
            <a:ext cx="2070100" cy="1320800"/>
          </a:xfrm>
          <a:prstGeom prst="rect">
            <a:avLst/>
          </a:prstGeom>
          <a:solidFill>
            <a:srgbClr val="D4E3FE"/>
          </a:solidFill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ts val="1639"/>
              </a:lnSpc>
              <a:spcBef>
                <a:spcPts val="200"/>
              </a:spcBef>
            </a:pPr>
            <a:r>
              <a:rPr dirty="0" sz="1400" b="1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50800" marR="517525">
              <a:lnSpc>
                <a:spcPts val="1600"/>
              </a:lnSpc>
              <a:spcBef>
                <a:spcPts val="80"/>
              </a:spcBef>
            </a:pPr>
            <a:r>
              <a:rPr dirty="0" sz="1400" spc="-5" b="1">
                <a:solidFill>
                  <a:srgbClr val="E32400"/>
                </a:solidFill>
                <a:latin typeface="Courier New"/>
                <a:cs typeface="Courier New"/>
              </a:rPr>
              <a:t>!$omp</a:t>
            </a:r>
            <a:r>
              <a:rPr dirty="0" sz="1400" spc="-9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E32400"/>
                </a:solidFill>
                <a:latin typeface="Courier New"/>
                <a:cs typeface="Courier New"/>
              </a:rPr>
              <a:t>parallel  </a:t>
            </a:r>
            <a:r>
              <a:rPr dirty="0" sz="1400" spc="-5" b="1">
                <a:latin typeface="Courier New"/>
                <a:cs typeface="Courier New"/>
              </a:rPr>
              <a:t>call </a:t>
            </a:r>
            <a:r>
              <a:rPr dirty="0" sz="1400" b="1">
                <a:latin typeface="Courier New"/>
                <a:cs typeface="Courier New"/>
              </a:rPr>
              <a:t>phase1  </a:t>
            </a:r>
            <a:r>
              <a:rPr dirty="0" sz="1400" spc="-5" b="1">
                <a:latin typeface="Courier New"/>
                <a:cs typeface="Courier New"/>
              </a:rPr>
              <a:t>call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phase2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ts val="1520"/>
              </a:lnSpc>
            </a:pPr>
            <a:r>
              <a:rPr dirty="0" sz="1400" spc="-5" b="1">
                <a:solidFill>
                  <a:srgbClr val="E32400"/>
                </a:solidFill>
                <a:latin typeface="Courier New"/>
                <a:cs typeface="Courier New"/>
              </a:rPr>
              <a:t>!$omp end</a:t>
            </a:r>
            <a:r>
              <a:rPr dirty="0" sz="1400" spc="-8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E32400"/>
                </a:solidFill>
                <a:latin typeface="Courier New"/>
                <a:cs typeface="Courier New"/>
              </a:rPr>
              <a:t>parallel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ts val="1639"/>
              </a:lnSpc>
            </a:pPr>
            <a:r>
              <a:rPr dirty="0" sz="1400" b="1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0200" y="2235200"/>
            <a:ext cx="3213100" cy="1524000"/>
          </a:xfrm>
          <a:prstGeom prst="rect">
            <a:avLst/>
          </a:prstGeom>
          <a:solidFill>
            <a:srgbClr val="D4E3FE"/>
          </a:solidFill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ts val="1639"/>
              </a:lnSpc>
              <a:spcBef>
                <a:spcPts val="200"/>
              </a:spcBef>
            </a:pPr>
            <a:r>
              <a:rPr dirty="0" sz="1400" spc="-5" b="1">
                <a:latin typeface="Courier New"/>
                <a:cs typeface="Courier New"/>
              </a:rPr>
              <a:t>subroutine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phase1</a:t>
            </a:r>
            <a:endParaRPr sz="1400">
              <a:latin typeface="Courier New"/>
              <a:cs typeface="Courier New"/>
            </a:endParaRPr>
          </a:p>
          <a:p>
            <a:pPr marL="50800" marR="60325">
              <a:lnSpc>
                <a:spcPts val="1600"/>
              </a:lnSpc>
              <a:spcBef>
                <a:spcPts val="80"/>
              </a:spcBef>
            </a:pPr>
            <a:r>
              <a:rPr dirty="0" sz="1400" spc="-5" b="1">
                <a:solidFill>
                  <a:srgbClr val="E32400"/>
                </a:solidFill>
                <a:latin typeface="Courier New"/>
                <a:cs typeface="Courier New"/>
              </a:rPr>
              <a:t>!$omp do private(i) </a:t>
            </a:r>
            <a:r>
              <a:rPr dirty="0" sz="1400" b="1">
                <a:solidFill>
                  <a:srgbClr val="E32400"/>
                </a:solidFill>
                <a:latin typeface="Courier New"/>
                <a:cs typeface="Courier New"/>
              </a:rPr>
              <a:t>shared(n)  </a:t>
            </a:r>
            <a:r>
              <a:rPr dirty="0" sz="1400" spc="-5" b="1">
                <a:latin typeface="Courier New"/>
                <a:cs typeface="Courier New"/>
              </a:rPr>
              <a:t>do </a:t>
            </a:r>
            <a:r>
              <a:rPr dirty="0" sz="1400" b="1">
                <a:latin typeface="Courier New"/>
                <a:cs typeface="Courier New"/>
              </a:rPr>
              <a:t>i = </a:t>
            </a:r>
            <a:r>
              <a:rPr dirty="0" sz="1400" spc="-5" b="1">
                <a:latin typeface="Courier New"/>
                <a:cs typeface="Courier New"/>
              </a:rPr>
              <a:t>1,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n</a:t>
            </a:r>
            <a:endParaRPr sz="1400">
              <a:latin typeface="Courier New"/>
              <a:cs typeface="Courier New"/>
            </a:endParaRPr>
          </a:p>
          <a:p>
            <a:pPr marL="50800" marR="1340485">
              <a:lnSpc>
                <a:spcPts val="1600"/>
              </a:lnSpc>
            </a:pPr>
            <a:r>
              <a:rPr dirty="0" sz="1400" spc="-5" b="1">
                <a:latin typeface="Courier New"/>
                <a:cs typeface="Courier New"/>
              </a:rPr>
              <a:t>call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some_work(i)  </a:t>
            </a:r>
            <a:r>
              <a:rPr dirty="0" sz="1400" spc="-5" b="1">
                <a:latin typeface="Courier New"/>
                <a:cs typeface="Courier New"/>
              </a:rPr>
              <a:t>end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50800" marR="1873885">
              <a:lnSpc>
                <a:spcPts val="1600"/>
              </a:lnSpc>
            </a:pPr>
            <a:r>
              <a:rPr dirty="0" sz="1400" spc="-5" b="1">
                <a:latin typeface="Courier New"/>
                <a:cs typeface="Courier New"/>
              </a:rPr>
              <a:t>!$omp end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do  </a:t>
            </a:r>
            <a:r>
              <a:rPr dirty="0" sz="1400" b="1">
                <a:latin typeface="Courier New"/>
                <a:cs typeface="Courier New"/>
              </a:rPr>
              <a:t>end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200" y="2235200"/>
            <a:ext cx="3213100" cy="1524000"/>
          </a:xfrm>
          <a:prstGeom prst="rect">
            <a:avLst/>
          </a:prstGeom>
          <a:solidFill>
            <a:srgbClr val="D4E3FE"/>
          </a:solidFill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ts val="1639"/>
              </a:lnSpc>
              <a:spcBef>
                <a:spcPts val="200"/>
              </a:spcBef>
            </a:pPr>
            <a:r>
              <a:rPr dirty="0" sz="1400" spc="-5" b="1">
                <a:latin typeface="Courier New"/>
                <a:cs typeface="Courier New"/>
              </a:rPr>
              <a:t>subroutine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phase2</a:t>
            </a:r>
            <a:endParaRPr sz="1400">
              <a:latin typeface="Courier New"/>
              <a:cs typeface="Courier New"/>
            </a:endParaRPr>
          </a:p>
          <a:p>
            <a:pPr marL="50800" marR="60325">
              <a:lnSpc>
                <a:spcPts val="1600"/>
              </a:lnSpc>
              <a:spcBef>
                <a:spcPts val="80"/>
              </a:spcBef>
            </a:pPr>
            <a:r>
              <a:rPr dirty="0" sz="1400" spc="-5" b="1">
                <a:solidFill>
                  <a:srgbClr val="E32400"/>
                </a:solidFill>
                <a:latin typeface="Courier New"/>
                <a:cs typeface="Courier New"/>
              </a:rPr>
              <a:t>!$omp do private(j) </a:t>
            </a:r>
            <a:r>
              <a:rPr dirty="0" sz="1400" b="1">
                <a:solidFill>
                  <a:srgbClr val="E32400"/>
                </a:solidFill>
                <a:latin typeface="Courier New"/>
                <a:cs typeface="Courier New"/>
              </a:rPr>
              <a:t>shared(n)  </a:t>
            </a:r>
            <a:r>
              <a:rPr dirty="0" sz="1400" spc="-5" b="1">
                <a:latin typeface="Courier New"/>
                <a:cs typeface="Courier New"/>
              </a:rPr>
              <a:t>do </a:t>
            </a:r>
            <a:r>
              <a:rPr dirty="0" sz="1400" b="1">
                <a:latin typeface="Courier New"/>
                <a:cs typeface="Courier New"/>
              </a:rPr>
              <a:t>j = </a:t>
            </a:r>
            <a:r>
              <a:rPr dirty="0" sz="1400" spc="-5" b="1">
                <a:latin typeface="Courier New"/>
                <a:cs typeface="Courier New"/>
              </a:rPr>
              <a:t>1,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n</a:t>
            </a:r>
            <a:endParaRPr sz="1400">
              <a:latin typeface="Courier New"/>
              <a:cs typeface="Courier New"/>
            </a:endParaRPr>
          </a:p>
          <a:p>
            <a:pPr marL="50800" marR="1340485">
              <a:lnSpc>
                <a:spcPts val="1600"/>
              </a:lnSpc>
            </a:pPr>
            <a:r>
              <a:rPr dirty="0" sz="1400" spc="-5" b="1">
                <a:latin typeface="Courier New"/>
                <a:cs typeface="Courier New"/>
              </a:rPr>
              <a:t>call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more_work(j)  </a:t>
            </a:r>
            <a:r>
              <a:rPr dirty="0" sz="1400" spc="-5" b="1">
                <a:latin typeface="Courier New"/>
                <a:cs typeface="Courier New"/>
              </a:rPr>
              <a:t>end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50800" marR="1873885">
              <a:lnSpc>
                <a:spcPts val="1600"/>
              </a:lnSpc>
            </a:pPr>
            <a:r>
              <a:rPr dirty="0" sz="1400" spc="-5" b="1">
                <a:latin typeface="Courier New"/>
                <a:cs typeface="Courier New"/>
              </a:rPr>
              <a:t>!$omp end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do  </a:t>
            </a:r>
            <a:r>
              <a:rPr dirty="0" sz="1400" b="1">
                <a:latin typeface="Courier New"/>
                <a:cs typeface="Courier New"/>
              </a:rPr>
              <a:t>end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2080">
              <a:lnSpc>
                <a:spcPct val="100000"/>
              </a:lnSpc>
            </a:pPr>
            <a:r>
              <a:rPr dirty="0" spc="-5"/>
              <a:t>What is</a:t>
            </a:r>
            <a:r>
              <a:rPr dirty="0" spc="-65"/>
              <a:t> </a:t>
            </a:r>
            <a:r>
              <a:rPr dirty="0" spc="-5"/>
              <a:t>OpenMP?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2039637"/>
            <a:ext cx="153035" cy="901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387" y="39319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387" y="47574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387" y="58623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0190">
              <a:lnSpc>
                <a:spcPct val="100000"/>
              </a:lnSpc>
            </a:pPr>
            <a:r>
              <a:rPr dirty="0">
                <a:solidFill>
                  <a:srgbClr val="E62300"/>
                </a:solidFill>
              </a:rPr>
              <a:t>Open </a:t>
            </a:r>
            <a:r>
              <a:rPr dirty="0"/>
              <a:t>specifications for </a:t>
            </a:r>
            <a:r>
              <a:rPr dirty="0">
                <a:solidFill>
                  <a:srgbClr val="E62300"/>
                </a:solidFill>
              </a:rPr>
              <a:t>M</a:t>
            </a:r>
            <a:r>
              <a:rPr dirty="0"/>
              <a:t>ulti</a:t>
            </a:r>
            <a:r>
              <a:rPr dirty="0" spc="-95"/>
              <a:t> </a:t>
            </a:r>
            <a:r>
              <a:rPr dirty="0" spc="-5">
                <a:solidFill>
                  <a:srgbClr val="E62300"/>
                </a:solidFill>
              </a:rPr>
              <a:t>P</a:t>
            </a:r>
            <a:r>
              <a:rPr dirty="0" spc="-5"/>
              <a:t>rocessing</a:t>
            </a:r>
          </a:p>
          <a:p>
            <a:pPr marL="249554" marR="5080">
              <a:lnSpc>
                <a:spcPct val="136400"/>
              </a:lnSpc>
              <a:spcBef>
                <a:spcPts val="100"/>
              </a:spcBef>
            </a:pPr>
            <a:r>
              <a:rPr dirty="0"/>
              <a:t>An API for explicit multi-threaded, shared memory</a:t>
            </a:r>
            <a:r>
              <a:rPr dirty="0" spc="-200"/>
              <a:t> </a:t>
            </a:r>
            <a:r>
              <a:rPr dirty="0"/>
              <a:t>parallelism  </a:t>
            </a:r>
            <a:r>
              <a:rPr dirty="0"/>
              <a:t>Three</a:t>
            </a:r>
            <a:r>
              <a:rPr dirty="0" spc="-100"/>
              <a:t> </a:t>
            </a:r>
            <a:r>
              <a:rPr dirty="0"/>
              <a:t>components</a:t>
            </a:r>
          </a:p>
          <a:p>
            <a:pPr marL="363855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solidFill>
                  <a:srgbClr val="0329D6"/>
                </a:solidFill>
              </a:rPr>
              <a:t>—compiler</a:t>
            </a:r>
            <a:r>
              <a:rPr dirty="0" sz="2000" spc="-10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directives</a:t>
            </a:r>
            <a:endParaRPr sz="2000"/>
          </a:p>
          <a:p>
            <a:pPr marL="363855">
              <a:lnSpc>
                <a:spcPct val="100000"/>
              </a:lnSpc>
              <a:spcBef>
                <a:spcPts val="200"/>
              </a:spcBef>
            </a:pPr>
            <a:r>
              <a:rPr dirty="0" sz="2000">
                <a:solidFill>
                  <a:srgbClr val="0329D6"/>
                </a:solidFill>
              </a:rPr>
              <a:t>—runtime library</a:t>
            </a:r>
            <a:r>
              <a:rPr dirty="0" sz="2000" spc="-10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routines</a:t>
            </a:r>
            <a:endParaRPr sz="2000"/>
          </a:p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329D6"/>
                </a:solidFill>
              </a:rPr>
              <a:t>—environment</a:t>
            </a:r>
            <a:r>
              <a:rPr dirty="0" sz="2000" spc="-10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variables</a:t>
            </a:r>
            <a:endParaRPr sz="2000"/>
          </a:p>
          <a:p>
            <a:pPr marL="249554">
              <a:lnSpc>
                <a:spcPct val="100000"/>
              </a:lnSpc>
              <a:spcBef>
                <a:spcPts val="800"/>
              </a:spcBef>
            </a:pPr>
            <a:r>
              <a:rPr dirty="0"/>
              <a:t>Higher-level programming model than</a:t>
            </a:r>
            <a:r>
              <a:rPr dirty="0" spc="-85"/>
              <a:t> </a:t>
            </a:r>
            <a:r>
              <a:rPr dirty="0" spc="-5"/>
              <a:t>Pthreads</a:t>
            </a:r>
          </a:p>
          <a:p>
            <a:pPr marL="363855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solidFill>
                  <a:srgbClr val="0329D6"/>
                </a:solidFill>
              </a:rPr>
              <a:t>—implicit mapping and load balancing of</a:t>
            </a:r>
            <a:r>
              <a:rPr dirty="0" sz="2000" spc="-12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work</a:t>
            </a:r>
            <a:endParaRPr sz="2000"/>
          </a:p>
          <a:p>
            <a:pPr marL="249554">
              <a:lnSpc>
                <a:spcPct val="100000"/>
              </a:lnSpc>
              <a:spcBef>
                <a:spcPts val="1100"/>
              </a:spcBef>
            </a:pPr>
            <a:r>
              <a:rPr dirty="0"/>
              <a:t>Portable</a:t>
            </a:r>
          </a:p>
          <a:p>
            <a:pPr marL="363855">
              <a:lnSpc>
                <a:spcPct val="100000"/>
              </a:lnSpc>
              <a:spcBef>
                <a:spcPts val="259"/>
              </a:spcBef>
            </a:pPr>
            <a:r>
              <a:rPr dirty="0" sz="2000">
                <a:solidFill>
                  <a:srgbClr val="0329D6"/>
                </a:solidFill>
              </a:rPr>
              <a:t>—API is specified for C/C++ and</a:t>
            </a:r>
            <a:r>
              <a:rPr dirty="0" sz="2000" spc="-114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Fortran</a:t>
            </a:r>
            <a:endParaRPr sz="2000"/>
          </a:p>
          <a:p>
            <a:pPr marL="363855">
              <a:lnSpc>
                <a:spcPct val="100000"/>
              </a:lnSpc>
              <a:spcBef>
                <a:spcPts val="200"/>
              </a:spcBef>
            </a:pPr>
            <a:r>
              <a:rPr dirty="0" sz="2000">
                <a:solidFill>
                  <a:srgbClr val="0329D6"/>
                </a:solidFill>
              </a:rPr>
              <a:t>—implementations on almost all</a:t>
            </a:r>
            <a:r>
              <a:rPr dirty="0" sz="2000" spc="-11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platforms</a:t>
            </a:r>
            <a:endParaRPr sz="2000"/>
          </a:p>
          <a:p>
            <a:pPr marL="249554">
              <a:lnSpc>
                <a:spcPct val="100000"/>
              </a:lnSpc>
              <a:spcBef>
                <a:spcPts val="800"/>
              </a:spcBef>
            </a:pPr>
            <a:r>
              <a:rPr dirty="0"/>
              <a:t>Standardized</a:t>
            </a:r>
          </a:p>
        </p:txBody>
      </p:sp>
      <p:sp>
        <p:nvSpPr>
          <p:cNvPr id="8" name="object 8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21915">
              <a:lnSpc>
                <a:spcPct val="100000"/>
              </a:lnSpc>
            </a:pPr>
            <a:r>
              <a:rPr dirty="0" spc="-5"/>
              <a:t>OpenMP 3.0</a:t>
            </a:r>
            <a:r>
              <a:rPr dirty="0" spc="-120"/>
              <a:t> </a:t>
            </a:r>
            <a:r>
              <a:rPr dirty="0" spc="-5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15697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974" y="31191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74" y="50114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875" y="1625600"/>
            <a:ext cx="8198484" cy="5200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Motivation: support parallelization of irregular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problems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—unbounded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loops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—recursive</a:t>
            </a:r>
            <a:r>
              <a:rPr dirty="0" sz="20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—producer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consumer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200" spc="-5" b="1">
                <a:latin typeface="Arial"/>
                <a:cs typeface="Arial"/>
              </a:rPr>
              <a:t>What </a:t>
            </a:r>
            <a:r>
              <a:rPr dirty="0" sz="2200" b="1">
                <a:latin typeface="Arial"/>
                <a:cs typeface="Arial"/>
              </a:rPr>
              <a:t>is a</a:t>
            </a:r>
            <a:r>
              <a:rPr dirty="0" sz="2200" spc="-8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task?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—work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unit</a:t>
            </a:r>
            <a:endParaRPr sz="20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8128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execution can begin </a:t>
            </a:r>
            <a:r>
              <a:rPr dirty="0" sz="1800" spc="-15" b="1">
                <a:solidFill>
                  <a:srgbClr val="AB1A4D"/>
                </a:solidFill>
                <a:latin typeface="Arial"/>
                <a:cs typeface="Arial"/>
              </a:rPr>
              <a:t>immediately,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or be</a:t>
            </a:r>
            <a:r>
              <a:rPr dirty="0" sz="1800" spc="-6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deferred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4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—components of a</a:t>
            </a:r>
            <a:r>
              <a:rPr dirty="0" sz="20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task</a:t>
            </a:r>
            <a:endParaRPr sz="20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8128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code to execute, data environment, internal control</a:t>
            </a:r>
            <a:r>
              <a:rPr dirty="0" sz="1800" spc="-125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2200" spc="-45" b="1">
                <a:latin typeface="Arial"/>
                <a:cs typeface="Arial"/>
              </a:rPr>
              <a:t>Task</a:t>
            </a:r>
            <a:r>
              <a:rPr dirty="0" sz="2200" spc="-8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execution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—data environment is constructed at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creation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—tasks are executed by threads of a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team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—a task can be </a:t>
            </a:r>
            <a:r>
              <a:rPr dirty="0" sz="2000" b="1" u="heavy">
                <a:solidFill>
                  <a:srgbClr val="0329D6"/>
                </a:solidFill>
                <a:latin typeface="Arial"/>
                <a:cs typeface="Arial"/>
              </a:rPr>
              <a:t>tied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to a thread (i.e. migration/stealing not</a:t>
            </a:r>
            <a:r>
              <a:rPr dirty="0" sz="2000" spc="-13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allowed)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  <a:tabLst>
                <a:tab pos="812165" algn="l"/>
              </a:tabLst>
            </a:pPr>
            <a:r>
              <a:rPr dirty="0" sz="180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by default: a task is tied to the first thread that executes</a:t>
            </a:r>
            <a:r>
              <a:rPr dirty="0" sz="1800" spc="-114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27960" y="7004549"/>
            <a:ext cx="2800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z="180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21915">
              <a:lnSpc>
                <a:spcPct val="100000"/>
              </a:lnSpc>
            </a:pPr>
            <a:r>
              <a:rPr dirty="0" spc="-5"/>
              <a:t>OpenMP 3.0</a:t>
            </a:r>
            <a:r>
              <a:rPr dirty="0" spc="-120"/>
              <a:t> </a:t>
            </a:r>
            <a:r>
              <a:rPr dirty="0" spc="-5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7960" y="6973887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12" y="1422400"/>
            <a:ext cx="6143625" cy="782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00">
              <a:lnSpc>
                <a:spcPct val="100000"/>
              </a:lnSpc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#pragma omp task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[clause</a:t>
            </a:r>
            <a:r>
              <a:rPr dirty="0" sz="1800" spc="-7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list]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400" b="1">
                <a:latin typeface="Arial"/>
                <a:cs typeface="Arial"/>
              </a:rPr>
              <a:t>Possible clauses in </a:t>
            </a:r>
            <a:r>
              <a:rPr dirty="0" sz="2400" b="1">
                <a:solidFill>
                  <a:srgbClr val="0329D6"/>
                </a:solidFill>
                <a:latin typeface="Arial"/>
                <a:cs typeface="Arial"/>
              </a:rPr>
              <a:t>[clause</a:t>
            </a:r>
            <a:r>
              <a:rPr dirty="0" sz="24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329D6"/>
                </a:solidFill>
                <a:latin typeface="Arial"/>
                <a:cs typeface="Arial"/>
              </a:rPr>
              <a:t>list]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312" y="2269851"/>
            <a:ext cx="14160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212" y="2311400"/>
            <a:ext cx="3186430" cy="666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Conditional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parallelization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00"/>
              </a:spcBef>
            </a:pPr>
            <a:r>
              <a:rPr dirty="0" sz="1800">
                <a:solidFill>
                  <a:srgbClr val="E62300"/>
                </a:solidFill>
                <a:latin typeface="Courier New"/>
                <a:cs typeface="Courier New"/>
              </a:rPr>
              <a:t>— 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if</a:t>
            </a:r>
            <a:r>
              <a:rPr dirty="0" sz="1800" spc="-3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(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scalar expression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9412" y="2971800"/>
            <a:ext cx="503301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60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determines whether the construct creates a</a:t>
            </a:r>
            <a:r>
              <a:rPr dirty="0" sz="16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task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12" y="3311258"/>
            <a:ext cx="14160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312" y="4047845"/>
            <a:ext cx="14160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2212" y="3352800"/>
            <a:ext cx="2998470" cy="1415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Binding to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355600" indent="-228600">
              <a:lnSpc>
                <a:spcPct val="100000"/>
              </a:lnSpc>
              <a:spcBef>
                <a:spcPts val="500"/>
              </a:spcBef>
              <a:buFont typeface="Courier New"/>
              <a:buChar char="—"/>
              <a:tabLst>
                <a:tab pos="355600" algn="l"/>
              </a:tabLst>
            </a:pP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untied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000" b="1">
                <a:latin typeface="Arial"/>
                <a:cs typeface="Arial"/>
              </a:rPr>
              <a:t>Data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scoping</a:t>
            </a:r>
            <a:endParaRPr sz="2000">
              <a:latin typeface="Arial"/>
              <a:cs typeface="Arial"/>
            </a:endParaRPr>
          </a:p>
          <a:p>
            <a:pPr marL="355600" indent="-228600">
              <a:lnSpc>
                <a:spcPct val="100000"/>
              </a:lnSpc>
              <a:spcBef>
                <a:spcPts val="600"/>
              </a:spcBef>
              <a:buFont typeface="Courier New"/>
              <a:buChar char="—"/>
              <a:tabLst>
                <a:tab pos="355600" algn="l"/>
              </a:tabLst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private (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variable</a:t>
            </a:r>
            <a:r>
              <a:rPr dirty="0" sz="1800" spc="-6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list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6512" y="4762500"/>
            <a:ext cx="7792084" cy="2113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ct val="100000"/>
              </a:lnSpc>
              <a:tabLst>
                <a:tab pos="697865" algn="l"/>
              </a:tabLst>
            </a:pPr>
            <a:r>
              <a:rPr dirty="0" sz="160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specifies variables local to the child</a:t>
            </a:r>
            <a:r>
              <a:rPr dirty="0" sz="16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task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Courier New"/>
              <a:buChar char="—"/>
              <a:tabLst>
                <a:tab pos="241300" algn="l"/>
              </a:tabLst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firstprivate (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variable</a:t>
            </a:r>
            <a:r>
              <a:rPr dirty="0" sz="1800" spc="-6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list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lvl="1" marL="698500" indent="-342900">
              <a:lnSpc>
                <a:spcPct val="100000"/>
              </a:lnSpc>
              <a:spcBef>
                <a:spcPts val="140"/>
              </a:spcBef>
              <a:buClr>
                <a:srgbClr val="AB1A4D"/>
              </a:buClr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similar to the</a:t>
            </a:r>
            <a:r>
              <a:rPr dirty="0" sz="16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private</a:t>
            </a:r>
            <a:endParaRPr sz="1600">
              <a:latin typeface="Arial"/>
              <a:cs typeface="Arial"/>
            </a:endParaRPr>
          </a:p>
          <a:p>
            <a:pPr lvl="1" marL="698500" indent="-342900">
              <a:lnSpc>
                <a:spcPct val="100000"/>
              </a:lnSpc>
              <a:spcBef>
                <a:spcPts val="280"/>
              </a:spcBef>
              <a:buClr>
                <a:srgbClr val="AB1A4D"/>
              </a:buClr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private variables are initialized to value in parent task before the</a:t>
            </a:r>
            <a:r>
              <a:rPr dirty="0" sz="16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directive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Courier New"/>
              <a:buChar char="—"/>
              <a:tabLst>
                <a:tab pos="241300" algn="l"/>
              </a:tabLst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shared (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variable</a:t>
            </a:r>
            <a:r>
              <a:rPr dirty="0" sz="1800" spc="-6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list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lvl="1" marL="698500" indent="-342900">
              <a:lnSpc>
                <a:spcPct val="100000"/>
              </a:lnSpc>
              <a:spcBef>
                <a:spcPts val="140"/>
              </a:spcBef>
              <a:buClr>
                <a:srgbClr val="AB1A4D"/>
              </a:buClr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specifies that variables are shared with the parent</a:t>
            </a:r>
            <a:r>
              <a:rPr dirty="0" sz="16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task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Courier New"/>
              <a:buChar char="—"/>
              <a:tabLst>
                <a:tab pos="241300" algn="l"/>
              </a:tabLst>
            </a:pP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default</a:t>
            </a:r>
            <a:r>
              <a:rPr dirty="0" sz="1800" spc="-690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data handling specifier</a:t>
            </a:r>
            <a:r>
              <a:rPr dirty="0" sz="1800" b="1">
                <a:solidFill>
                  <a:srgbClr val="E623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9412" y="6921500"/>
            <a:ext cx="5652770" cy="266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baseline="1736" sz="240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default data handling specifier may be </a:t>
            </a:r>
            <a:r>
              <a:rPr dirty="0" sz="1600" b="1">
                <a:solidFill>
                  <a:srgbClr val="E62300"/>
                </a:solidFill>
                <a:latin typeface="Courier New"/>
                <a:cs typeface="Courier New"/>
              </a:rPr>
              <a:t>shared</a:t>
            </a:r>
            <a:r>
              <a:rPr dirty="0" sz="1600" spc="-630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or </a:t>
            </a:r>
            <a:r>
              <a:rPr dirty="0" sz="1600" b="1">
                <a:solidFill>
                  <a:srgbClr val="E62300"/>
                </a:solidFill>
                <a:latin typeface="Courier New"/>
                <a:cs typeface="Courier New"/>
              </a:rPr>
              <a:t>none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44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329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88110">
              <a:lnSpc>
                <a:spcPct val="100000"/>
              </a:lnSpc>
            </a:pPr>
            <a:r>
              <a:rPr dirty="0" spc="-5"/>
              <a:t>Composing </a:t>
            </a:r>
            <a:r>
              <a:rPr dirty="0" spc="-55"/>
              <a:t>Tasks </a:t>
            </a:r>
            <a:r>
              <a:rPr dirty="0" spc="-5"/>
              <a:t>and</a:t>
            </a:r>
            <a:r>
              <a:rPr dirty="0"/>
              <a:t> Regions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42262" y="1625600"/>
            <a:ext cx="2037714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32400"/>
                </a:solidFill>
                <a:latin typeface="Courier New"/>
                <a:cs typeface="Courier New"/>
              </a:rPr>
              <a:t>omp</a:t>
            </a:r>
            <a:r>
              <a:rPr dirty="0" sz="2200" spc="-9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32400"/>
                </a:solidFill>
                <a:latin typeface="Courier New"/>
                <a:cs typeface="Courier New"/>
              </a:rPr>
              <a:t>parallel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9888" y="2552700"/>
            <a:ext cx="136715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32400"/>
                </a:solidFill>
                <a:latin typeface="Courier New"/>
                <a:cs typeface="Courier New"/>
              </a:rPr>
              <a:t>omp</a:t>
            </a:r>
            <a:r>
              <a:rPr dirty="0" sz="2200" spc="-9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32400"/>
                </a:solidFill>
                <a:latin typeface="Courier New"/>
                <a:cs typeface="Courier New"/>
              </a:rPr>
              <a:t>task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1331" y="3294379"/>
            <a:ext cx="1870075" cy="864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omp</a:t>
            </a:r>
            <a:r>
              <a:rPr dirty="0" sz="22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barrier  </a:t>
            </a: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omp</a:t>
            </a:r>
            <a:r>
              <a:rPr dirty="0" sz="22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single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918" y="1625600"/>
            <a:ext cx="1308100" cy="3434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32400"/>
                </a:solidFill>
                <a:latin typeface="Courier New"/>
                <a:cs typeface="Courier New"/>
              </a:rPr>
              <a:t>#pragma</a:t>
            </a:r>
            <a:endParaRPr sz="22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1060"/>
              </a:spcBef>
            </a:pP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algn="ctr" marL="46355">
              <a:lnSpc>
                <a:spcPct val="100000"/>
              </a:lnSpc>
              <a:spcBef>
                <a:spcPts val="960"/>
              </a:spcBef>
            </a:pPr>
            <a:r>
              <a:rPr dirty="0" sz="2200" spc="-5" b="1">
                <a:solidFill>
                  <a:srgbClr val="E32400"/>
                </a:solidFill>
                <a:latin typeface="Courier New"/>
                <a:cs typeface="Courier New"/>
              </a:rPr>
              <a:t>#pragma</a:t>
            </a:r>
            <a:endParaRPr sz="22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560"/>
              </a:spcBef>
            </a:pPr>
            <a:r>
              <a:rPr dirty="0" sz="2200" b="1">
                <a:solidFill>
                  <a:srgbClr val="0061FF"/>
                </a:solidFill>
                <a:latin typeface="Courier New"/>
                <a:cs typeface="Courier New"/>
              </a:rPr>
              <a:t>x();</a:t>
            </a:r>
            <a:endParaRPr sz="2200">
              <a:latin typeface="Courier New"/>
              <a:cs typeface="Courier New"/>
            </a:endParaRPr>
          </a:p>
          <a:p>
            <a:pPr algn="ctr" marL="29209">
              <a:lnSpc>
                <a:spcPct val="100000"/>
              </a:lnSpc>
              <a:spcBef>
                <a:spcPts val="660"/>
              </a:spcBef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200">
              <a:latin typeface="Courier New"/>
              <a:cs typeface="Courier New"/>
            </a:endParaRPr>
          </a:p>
          <a:p>
            <a:pPr algn="ctr" marL="29209">
              <a:lnSpc>
                <a:spcPct val="100000"/>
              </a:lnSpc>
              <a:spcBef>
                <a:spcPts val="660"/>
              </a:spcBef>
            </a:pPr>
            <a:r>
              <a:rPr dirty="0" sz="2200" spc="-5" b="1">
                <a:solidFill>
                  <a:srgbClr val="E62300"/>
                </a:solidFill>
                <a:latin typeface="Courier New"/>
                <a:cs typeface="Courier New"/>
              </a:rPr>
              <a:t>#pragma</a:t>
            </a:r>
            <a:endParaRPr sz="2200">
              <a:latin typeface="Courier New"/>
              <a:cs typeface="Courier New"/>
            </a:endParaRPr>
          </a:p>
          <a:p>
            <a:pPr algn="ctr" marL="29209">
              <a:lnSpc>
                <a:spcPct val="100000"/>
              </a:lnSpc>
              <a:spcBef>
                <a:spcPts val="560"/>
              </a:spcBef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algn="ctr" marL="108585">
              <a:lnSpc>
                <a:spcPct val="100000"/>
              </a:lnSpc>
              <a:spcBef>
                <a:spcPts val="1260"/>
              </a:spcBef>
            </a:pPr>
            <a:r>
              <a:rPr dirty="0" sz="2200" spc="-5" b="1">
                <a:solidFill>
                  <a:srgbClr val="E32400"/>
                </a:solidFill>
                <a:latin typeface="Courier New"/>
                <a:cs typeface="Courier New"/>
              </a:rPr>
              <a:t>#pragma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1017" y="4699000"/>
            <a:ext cx="136715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E32400"/>
                </a:solidFill>
                <a:latin typeface="Courier New"/>
                <a:cs typeface="Courier New"/>
              </a:rPr>
              <a:t>omp</a:t>
            </a:r>
            <a:r>
              <a:rPr dirty="0" sz="2200" spc="-9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E32400"/>
                </a:solidFill>
                <a:latin typeface="Courier New"/>
                <a:cs typeface="Courier New"/>
              </a:rPr>
              <a:t>task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1342" y="5118100"/>
            <a:ext cx="1454785" cy="1221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0890">
              <a:lnSpc>
                <a:spcPct val="100000"/>
              </a:lnSpc>
            </a:pPr>
            <a:r>
              <a:rPr dirty="0" sz="2200" b="1">
                <a:solidFill>
                  <a:srgbClr val="0061FF"/>
                </a:solidFill>
                <a:latin typeface="Courier New"/>
                <a:cs typeface="Courier New"/>
              </a:rPr>
              <a:t>y();</a:t>
            </a:r>
            <a:endParaRPr sz="22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459"/>
              </a:spcBef>
            </a:pPr>
            <a:r>
              <a:rPr dirty="0" sz="2200" b="1">
                <a:solidFill>
                  <a:srgbClr val="0329D6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200" b="1">
                <a:solidFill>
                  <a:srgbClr val="0329D6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6500" y="2273300"/>
            <a:ext cx="4521200" cy="990600"/>
          </a:xfrm>
          <a:custGeom>
            <a:avLst/>
            <a:gdLst/>
            <a:ahLst/>
            <a:cxnLst/>
            <a:rect l="l" t="t" r="r" b="b"/>
            <a:pathLst>
              <a:path w="4521200" h="990600">
                <a:moveTo>
                  <a:pt x="0" y="0"/>
                </a:moveTo>
                <a:lnTo>
                  <a:pt x="4521200" y="0"/>
                </a:lnTo>
                <a:lnTo>
                  <a:pt x="45212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D9CA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16500" y="2273300"/>
            <a:ext cx="4521200" cy="990600"/>
          </a:xfrm>
          <a:custGeom>
            <a:avLst/>
            <a:gdLst/>
            <a:ahLst/>
            <a:cxnLst/>
            <a:rect l="l" t="t" r="r" b="b"/>
            <a:pathLst>
              <a:path w="4521200" h="990600">
                <a:moveTo>
                  <a:pt x="0" y="0"/>
                </a:moveTo>
                <a:lnTo>
                  <a:pt x="4521200" y="0"/>
                </a:lnTo>
                <a:lnTo>
                  <a:pt x="45212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16500" y="3340100"/>
            <a:ext cx="4521200" cy="571500"/>
          </a:xfrm>
          <a:custGeom>
            <a:avLst/>
            <a:gdLst/>
            <a:ahLst/>
            <a:cxnLst/>
            <a:rect l="l" t="t" r="r" b="b"/>
            <a:pathLst>
              <a:path w="4521200" h="571500">
                <a:moveTo>
                  <a:pt x="0" y="0"/>
                </a:moveTo>
                <a:lnTo>
                  <a:pt x="4521200" y="0"/>
                </a:lnTo>
                <a:lnTo>
                  <a:pt x="4521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16500" y="3340100"/>
            <a:ext cx="4521200" cy="571500"/>
          </a:xfrm>
          <a:custGeom>
            <a:avLst/>
            <a:gdLst/>
            <a:ahLst/>
            <a:cxnLst/>
            <a:rect l="l" t="t" r="r" b="b"/>
            <a:pathLst>
              <a:path w="4521200" h="571500">
                <a:moveTo>
                  <a:pt x="0" y="0"/>
                </a:moveTo>
                <a:lnTo>
                  <a:pt x="4521200" y="0"/>
                </a:lnTo>
                <a:lnTo>
                  <a:pt x="4521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07940" y="2407920"/>
            <a:ext cx="3989704" cy="139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tabLst>
                <a:tab pos="3112770" algn="l"/>
              </a:tabLst>
            </a:pPr>
            <a:r>
              <a:rPr dirty="0" sz="2400" spc="-5">
                <a:latin typeface="Arial"/>
                <a:cs typeface="Arial"/>
              </a:rPr>
              <a:t>one  </a:t>
            </a:r>
            <a:r>
              <a:rPr dirty="0" sz="2400" u="heavy">
                <a:latin typeface="Arial"/>
                <a:cs typeface="Arial"/>
              </a:rPr>
              <a:t>x  </a:t>
            </a:r>
            <a:r>
              <a:rPr dirty="0" sz="2400">
                <a:latin typeface="Arial"/>
                <a:cs typeface="Arial"/>
              </a:rPr>
              <a:t>task</a:t>
            </a:r>
            <a:r>
              <a:rPr dirty="0" sz="2400" spc="-3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created</a:t>
            </a:r>
            <a:r>
              <a:rPr dirty="0" sz="2400" spc="3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	each  </a:t>
            </a:r>
            <a:r>
              <a:rPr dirty="0" sz="2400">
                <a:latin typeface="Arial"/>
                <a:cs typeface="Arial"/>
              </a:rPr>
              <a:t>thread in the parallel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all </a:t>
            </a:r>
            <a:r>
              <a:rPr dirty="0" sz="2400" u="heavy">
                <a:latin typeface="Arial"/>
                <a:cs typeface="Arial"/>
              </a:rPr>
              <a:t>x </a:t>
            </a:r>
            <a:r>
              <a:rPr dirty="0" sz="2400">
                <a:latin typeface="Arial"/>
                <a:cs typeface="Arial"/>
              </a:rPr>
              <a:t>tasks complete at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barrier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500" y="4889500"/>
            <a:ext cx="4521200" cy="571500"/>
          </a:xfrm>
          <a:prstGeom prst="rect">
            <a:avLst/>
          </a:prstGeom>
          <a:solidFill>
            <a:srgbClr val="D9CAFE"/>
          </a:solidFill>
          <a:ln w="25400">
            <a:solidFill>
              <a:srgbClr val="000000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Arial"/>
                <a:cs typeface="Arial"/>
              </a:rPr>
              <a:t>one </a:t>
            </a:r>
            <a:r>
              <a:rPr dirty="0" sz="2400" u="heavy">
                <a:latin typeface="Arial"/>
                <a:cs typeface="Arial"/>
              </a:rPr>
              <a:t>y </a:t>
            </a:r>
            <a:r>
              <a:rPr dirty="0" sz="2400">
                <a:latin typeface="Arial"/>
                <a:cs typeface="Arial"/>
              </a:rPr>
              <a:t>task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created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6500" y="5969000"/>
            <a:ext cx="4521200" cy="508000"/>
          </a:xfrm>
          <a:prstGeom prst="rect">
            <a:avLst/>
          </a:prstGeom>
          <a:solidFill>
            <a:srgbClr val="F9D3E0"/>
          </a:solidFill>
          <a:ln w="254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00"/>
              </a:spcBef>
            </a:pPr>
            <a:r>
              <a:rPr dirty="0" sz="2400">
                <a:latin typeface="Arial"/>
                <a:cs typeface="Arial"/>
              </a:rPr>
              <a:t>region end: </a:t>
            </a:r>
            <a:r>
              <a:rPr dirty="0" sz="2400" u="heavy">
                <a:latin typeface="Arial"/>
                <a:cs typeface="Arial"/>
              </a:rPr>
              <a:t>y </a:t>
            </a:r>
            <a:r>
              <a:rPr dirty="0" sz="2400">
                <a:latin typeface="Arial"/>
                <a:cs typeface="Arial"/>
              </a:rPr>
              <a:t>task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completes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85875">
              <a:lnSpc>
                <a:spcPct val="100000"/>
              </a:lnSpc>
            </a:pPr>
            <a:r>
              <a:rPr dirty="0"/>
              <a:t>Data </a:t>
            </a:r>
            <a:r>
              <a:rPr dirty="0" spc="-5"/>
              <a:t>Scoping for </a:t>
            </a:r>
            <a:r>
              <a:rPr dirty="0" spc="-50"/>
              <a:t>Tasks </a:t>
            </a:r>
            <a:r>
              <a:rPr dirty="0" spc="-5"/>
              <a:t>is</a:t>
            </a:r>
            <a:r>
              <a:rPr dirty="0" spc="20"/>
              <a:t> </a:t>
            </a:r>
            <a:r>
              <a:rPr dirty="0" spc="-35"/>
              <a:t>Tricky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2080936"/>
            <a:ext cx="153035" cy="19519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452930"/>
            <a:ext cx="8329930" cy="324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228215" indent="2261235">
              <a:lnSpc>
                <a:spcPct val="151500"/>
              </a:lnSpc>
            </a:pPr>
            <a:r>
              <a:rPr dirty="0" sz="2200" b="1">
                <a:solidFill>
                  <a:srgbClr val="E32400"/>
                </a:solidFill>
                <a:latin typeface="Arial"/>
                <a:cs typeface="Arial"/>
              </a:rPr>
              <a:t>If no default clause</a:t>
            </a:r>
            <a:r>
              <a:rPr dirty="0" sz="2200" spc="-105" b="1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E32400"/>
                </a:solidFill>
                <a:latin typeface="Arial"/>
                <a:cs typeface="Arial"/>
              </a:rPr>
              <a:t>specified  </a:t>
            </a:r>
            <a:r>
              <a:rPr dirty="0" sz="2200" b="1">
                <a:latin typeface="Arial"/>
                <a:cs typeface="Arial"/>
              </a:rPr>
              <a:t>Static and global variables are </a:t>
            </a:r>
            <a:r>
              <a:rPr dirty="0" sz="2200" b="1">
                <a:solidFill>
                  <a:srgbClr val="E32400"/>
                </a:solidFill>
                <a:latin typeface="Courier New"/>
                <a:cs typeface="Courier New"/>
              </a:rPr>
              <a:t>shared  </a:t>
            </a:r>
            <a:r>
              <a:rPr dirty="0" sz="2200" b="1">
                <a:latin typeface="Arial"/>
                <a:cs typeface="Arial"/>
              </a:rPr>
              <a:t>Automatic (local) variables are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E32400"/>
                </a:solidFill>
                <a:latin typeface="Courier New"/>
                <a:cs typeface="Courier New"/>
              </a:rPr>
              <a:t>private</a:t>
            </a:r>
            <a:endParaRPr sz="2200">
              <a:latin typeface="Courier New"/>
              <a:cs typeface="Courier New"/>
            </a:endParaRPr>
          </a:p>
          <a:p>
            <a:pPr marL="12700" marR="266700">
              <a:lnSpc>
                <a:spcPct val="147700"/>
              </a:lnSpc>
              <a:spcBef>
                <a:spcPts val="100"/>
              </a:spcBef>
            </a:pPr>
            <a:r>
              <a:rPr dirty="0" sz="2200" spc="-15" b="1">
                <a:latin typeface="Arial"/>
                <a:cs typeface="Arial"/>
              </a:rPr>
              <a:t>Variables </a:t>
            </a:r>
            <a:r>
              <a:rPr dirty="0" sz="2200" b="1">
                <a:latin typeface="Arial"/>
                <a:cs typeface="Arial"/>
              </a:rPr>
              <a:t>for orphaned tasks are </a:t>
            </a:r>
            <a:r>
              <a:rPr dirty="0" sz="2200" b="1">
                <a:solidFill>
                  <a:srgbClr val="E32400"/>
                </a:solidFill>
                <a:latin typeface="Courier New"/>
                <a:cs typeface="Courier New"/>
              </a:rPr>
              <a:t>firstprivate </a:t>
            </a:r>
            <a:r>
              <a:rPr dirty="0" sz="2200" b="1">
                <a:latin typeface="Arial"/>
                <a:cs typeface="Arial"/>
              </a:rPr>
              <a:t>by default  </a:t>
            </a:r>
            <a:r>
              <a:rPr dirty="0" sz="2200" spc="-15" b="1">
                <a:latin typeface="Arial"/>
                <a:cs typeface="Arial"/>
              </a:rPr>
              <a:t>Variables </a:t>
            </a:r>
            <a:r>
              <a:rPr dirty="0" sz="2200" b="1">
                <a:latin typeface="Arial"/>
                <a:cs typeface="Arial"/>
              </a:rPr>
              <a:t>for non-orphaned tasks inherit the shared</a:t>
            </a:r>
            <a:r>
              <a:rPr dirty="0" sz="2200" spc="-8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attribute</a:t>
            </a:r>
            <a:endParaRPr sz="2200">
              <a:latin typeface="Arial"/>
              <a:cs typeface="Arial"/>
            </a:endParaRPr>
          </a:p>
          <a:p>
            <a:pPr marL="394970" marR="5080" indent="-228600">
              <a:lnSpc>
                <a:spcPct val="100000"/>
              </a:lnSpc>
              <a:spcBef>
                <a:spcPts val="760"/>
              </a:spcBef>
            </a:pPr>
            <a:r>
              <a:rPr dirty="0" baseline="1388" sz="3000" b="1">
                <a:solidFill>
                  <a:srgbClr val="0329D6"/>
                </a:solidFill>
                <a:latin typeface="Arial"/>
                <a:cs typeface="Arial"/>
              </a:rPr>
              <a:t>—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task</a:t>
            </a:r>
            <a:r>
              <a:rPr dirty="0" sz="2000" spc="-1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variables</a:t>
            </a:r>
            <a:r>
              <a:rPr dirty="0" sz="2000" spc="-1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are</a:t>
            </a:r>
            <a:r>
              <a:rPr dirty="0" sz="2000" spc="-2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E32400"/>
                </a:solidFill>
                <a:latin typeface="Courier New"/>
                <a:cs typeface="Courier New"/>
              </a:rPr>
              <a:t>firstprivate</a:t>
            </a:r>
            <a:r>
              <a:rPr dirty="0" sz="2000" spc="-660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unless</a:t>
            </a:r>
            <a:r>
              <a:rPr dirty="0" sz="2000" spc="-2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E32400"/>
                </a:solidFill>
                <a:latin typeface="Courier New"/>
                <a:cs typeface="Courier New"/>
              </a:rPr>
              <a:t>shared</a:t>
            </a:r>
            <a:r>
              <a:rPr dirty="0" sz="2000" spc="-660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in</a:t>
            </a:r>
            <a:r>
              <a:rPr dirty="0" sz="2000" spc="-2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the</a:t>
            </a:r>
            <a:r>
              <a:rPr dirty="0" sz="2000" spc="-1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enclosing 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context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00" spc="-5"/>
              <a:t>Fibonacci using (Orphaned) OpenMP </a:t>
            </a:r>
            <a:r>
              <a:rPr dirty="0" sz="3100"/>
              <a:t>3.0</a:t>
            </a:r>
            <a:r>
              <a:rPr dirty="0" sz="3100" spc="-50"/>
              <a:t> Tasks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49287" y="1625600"/>
            <a:ext cx="2357755" cy="856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84300" algn="l"/>
                <a:tab pos="2207260" algn="l"/>
              </a:tabLst>
            </a:pPr>
            <a:r>
              <a:rPr dirty="0" sz="1800" spc="-5">
                <a:latin typeface="Courier New"/>
                <a:cs typeface="Courier New"/>
              </a:rPr>
              <a:t>in</a:t>
            </a:r>
            <a:r>
              <a:rPr dirty="0" sz="1800">
                <a:latin typeface="Courier New"/>
                <a:cs typeface="Courier New"/>
              </a:rPr>
              <a:t>t </a:t>
            </a:r>
            <a:r>
              <a:rPr dirty="0" sz="1800" spc="-5">
                <a:latin typeface="Courier New"/>
                <a:cs typeface="Courier New"/>
              </a:rPr>
              <a:t>fi</a:t>
            </a:r>
            <a:r>
              <a:rPr dirty="0" sz="1800">
                <a:latin typeface="Courier New"/>
                <a:cs typeface="Courier New"/>
              </a:rPr>
              <a:t>b (	</a:t>
            </a:r>
            <a:r>
              <a:rPr dirty="0" sz="1800" spc="-5">
                <a:latin typeface="Courier New"/>
                <a:cs typeface="Courier New"/>
              </a:rPr>
              <a:t>in</a:t>
            </a:r>
            <a:r>
              <a:rPr dirty="0" sz="1800">
                <a:latin typeface="Courier New"/>
                <a:cs typeface="Courier New"/>
              </a:rPr>
              <a:t>t n	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40"/>
              </a:spcBef>
            </a:pPr>
            <a:r>
              <a:rPr dirty="0" sz="1800" spc="-5"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750" y="2184400"/>
            <a:ext cx="57467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x,y;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8018" y="2463800"/>
            <a:ext cx="304355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8500" algn="l"/>
                <a:tab pos="972819" algn="l"/>
                <a:tab pos="1247140" algn="l"/>
                <a:tab pos="1521460" algn="l"/>
                <a:tab pos="1795780" algn="l"/>
              </a:tabLst>
            </a:pPr>
            <a:r>
              <a:rPr dirty="0" sz="1800" spc="-5">
                <a:latin typeface="Courier New"/>
                <a:cs typeface="Courier New"/>
              </a:rPr>
              <a:t>if</a:t>
            </a:r>
            <a:r>
              <a:rPr dirty="0" sz="1800" spc="1019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(	n	&lt;	2	)	</a:t>
            </a:r>
            <a:r>
              <a:rPr dirty="0" sz="1800" spc="-5">
                <a:latin typeface="Courier New"/>
                <a:cs typeface="Courier New"/>
              </a:rPr>
              <a:t>return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287" y="2743200"/>
            <a:ext cx="359219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E32400"/>
                </a:solidFill>
                <a:latin typeface="Courier New"/>
                <a:cs typeface="Courier New"/>
              </a:rPr>
              <a:t>#pragma omp task</a:t>
            </a:r>
            <a:r>
              <a:rPr dirty="0" sz="1800" spc="-7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32400"/>
                </a:solidFill>
                <a:latin typeface="Courier New"/>
                <a:cs typeface="Courier New"/>
              </a:rPr>
              <a:t>shared(x)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287" y="3022600"/>
            <a:ext cx="986155" cy="1136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ct val="100000"/>
              </a:lnSpc>
              <a:tabLst>
                <a:tab pos="835660" algn="l"/>
              </a:tabLst>
            </a:pPr>
            <a:r>
              <a:rPr dirty="0" sz="1800">
                <a:latin typeface="Courier New"/>
                <a:cs typeface="Courier New"/>
              </a:rPr>
              <a:t>x	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32400"/>
                </a:solidFill>
                <a:latin typeface="Courier New"/>
                <a:cs typeface="Courier New"/>
              </a:rPr>
              <a:t>#pragma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40"/>
              </a:spcBef>
              <a:tabLst>
                <a:tab pos="835660" algn="l"/>
              </a:tabLst>
            </a:pPr>
            <a:r>
              <a:rPr dirty="0" sz="1800">
                <a:latin typeface="Courier New"/>
                <a:cs typeface="Courier New"/>
              </a:rPr>
              <a:t>y	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32400"/>
                </a:solidFill>
                <a:latin typeface="Courier New"/>
                <a:cs typeface="Courier New"/>
              </a:rPr>
              <a:t>#pragma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6750" y="3022600"/>
            <a:ext cx="2494915" cy="1136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09980" algn="l"/>
              </a:tabLst>
            </a:pPr>
            <a:r>
              <a:rPr dirty="0" sz="1800" spc="-5">
                <a:latin typeface="Courier New"/>
                <a:cs typeface="Courier New"/>
              </a:rPr>
              <a:t>fib(n</a:t>
            </a:r>
            <a:r>
              <a:rPr dirty="0" sz="1800" spc="1019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-	1);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32400"/>
                </a:solidFill>
                <a:latin typeface="Courier New"/>
                <a:cs typeface="Courier New"/>
              </a:rPr>
              <a:t>omp task</a:t>
            </a:r>
            <a:r>
              <a:rPr dirty="0" sz="1800" spc="-8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32400"/>
                </a:solidFill>
                <a:latin typeface="Courier New"/>
                <a:cs typeface="Courier New"/>
              </a:rPr>
              <a:t>shared(y)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109980" algn="l"/>
              </a:tabLst>
            </a:pPr>
            <a:r>
              <a:rPr dirty="0" sz="1800" spc="-5">
                <a:latin typeface="Courier New"/>
                <a:cs typeface="Courier New"/>
              </a:rPr>
              <a:t>fib(n</a:t>
            </a:r>
            <a:r>
              <a:rPr dirty="0" sz="1800" spc="1019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-	2);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32400"/>
                </a:solidFill>
                <a:latin typeface="Courier New"/>
                <a:cs typeface="Courier New"/>
              </a:rPr>
              <a:t>omp</a:t>
            </a:r>
            <a:r>
              <a:rPr dirty="0" sz="1800" spc="-9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32400"/>
                </a:solidFill>
                <a:latin typeface="Courier New"/>
                <a:cs typeface="Courier New"/>
              </a:rPr>
              <a:t>taskwait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8018" y="4140200"/>
            <a:ext cx="1809114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47140" algn="l"/>
                <a:tab pos="1521460" algn="l"/>
              </a:tabLst>
            </a:pPr>
            <a:r>
              <a:rPr dirty="0" sz="1800" spc="-5">
                <a:latin typeface="Courier New"/>
                <a:cs typeface="Courier New"/>
              </a:rPr>
              <a:t>retur</a:t>
            </a:r>
            <a:r>
              <a:rPr dirty="0" sz="1800">
                <a:latin typeface="Courier New"/>
                <a:cs typeface="Courier New"/>
              </a:rPr>
              <a:t>n x	+	y;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287" y="4419600"/>
            <a:ext cx="16319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7087" y="1498600"/>
            <a:ext cx="4415790" cy="577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int main (int argc, char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**argv)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7087" y="2057400"/>
            <a:ext cx="3043555" cy="1136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int n,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40"/>
              </a:spcBef>
              <a:tabLst>
                <a:tab pos="835660" algn="l"/>
                <a:tab pos="1109980" algn="l"/>
              </a:tabLst>
            </a:pPr>
            <a:r>
              <a:rPr dirty="0" sz="1800">
                <a:latin typeface="Courier New"/>
                <a:cs typeface="Courier New"/>
              </a:rPr>
              <a:t>n	=	atoi(argv[1]);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32400"/>
                </a:solidFill>
                <a:latin typeface="Courier New"/>
                <a:cs typeface="Courier New"/>
              </a:rPr>
              <a:t>#pragma omp</a:t>
            </a:r>
            <a:r>
              <a:rPr dirty="0" sz="1800" spc="-8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32400"/>
                </a:solidFill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7087" y="3175000"/>
            <a:ext cx="2769235" cy="856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E32400"/>
                </a:solidFill>
                <a:latin typeface="Courier New"/>
                <a:cs typeface="Courier New"/>
              </a:rPr>
              <a:t>#pragma omp</a:t>
            </a:r>
            <a:r>
              <a:rPr dirty="0" sz="1800" spc="-8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32400"/>
                </a:solidFill>
                <a:latin typeface="Courier New"/>
                <a:cs typeface="Courier New"/>
              </a:rPr>
              <a:t>single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40"/>
              </a:spcBef>
              <a:tabLst>
                <a:tab pos="1795780" algn="l"/>
              </a:tabLst>
            </a:pPr>
            <a:r>
              <a:rPr dirty="0" sz="1800" spc="-5">
                <a:latin typeface="Courier New"/>
                <a:cs typeface="Courier New"/>
              </a:rPr>
              <a:t>resul</a:t>
            </a:r>
            <a:r>
              <a:rPr dirty="0" sz="1800">
                <a:latin typeface="Courier New"/>
                <a:cs typeface="Courier New"/>
              </a:rPr>
              <a:t>t =	fib(n);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7087" y="4013200"/>
            <a:ext cx="16319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7087" y="4292600"/>
            <a:ext cx="16319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5819" y="4566787"/>
            <a:ext cx="3317875" cy="582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4180" marR="5080" indent="-412115">
              <a:lnSpc>
                <a:spcPct val="101899"/>
              </a:lnSpc>
              <a:tabLst>
                <a:tab pos="2481580" algn="l"/>
              </a:tabLst>
            </a:pPr>
            <a:r>
              <a:rPr dirty="0" sz="1800" spc="-5">
                <a:latin typeface="Courier New"/>
                <a:cs typeface="Courier New"/>
              </a:rPr>
              <a:t>printf(“fib(%d</a:t>
            </a:r>
            <a:r>
              <a:rPr dirty="0" sz="1800">
                <a:latin typeface="Courier New"/>
                <a:cs typeface="Courier New"/>
              </a:rPr>
              <a:t>) =	</a:t>
            </a:r>
            <a:r>
              <a:rPr dirty="0" sz="1800" spc="-5">
                <a:latin typeface="Courier New"/>
                <a:cs typeface="Courier New"/>
              </a:rPr>
              <a:t>%d\n”, </a:t>
            </a:r>
            <a:r>
              <a:rPr dirty="0" sz="1800" spc="-5">
                <a:latin typeface="Courier New"/>
                <a:cs typeface="Courier New"/>
              </a:rPr>
              <a:t> n,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result);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7087" y="5130800"/>
            <a:ext cx="16319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4673600"/>
            <a:ext cx="3695700" cy="1270000"/>
          </a:xfrm>
          <a:custGeom>
            <a:avLst/>
            <a:gdLst/>
            <a:ahLst/>
            <a:cxnLst/>
            <a:rect l="l" t="t" r="r" b="b"/>
            <a:pathLst>
              <a:path w="3695700" h="1270000">
                <a:moveTo>
                  <a:pt x="0" y="0"/>
                </a:moveTo>
                <a:lnTo>
                  <a:pt x="3695700" y="0"/>
                </a:lnTo>
                <a:lnTo>
                  <a:pt x="36957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4673600"/>
            <a:ext cx="3695700" cy="1270000"/>
          </a:xfrm>
          <a:custGeom>
            <a:avLst/>
            <a:gdLst/>
            <a:ahLst/>
            <a:cxnLst/>
            <a:rect l="l" t="t" r="r" b="b"/>
            <a:pathLst>
              <a:path w="3695700" h="1270000">
                <a:moveTo>
                  <a:pt x="0" y="0"/>
                </a:moveTo>
                <a:lnTo>
                  <a:pt x="3695700" y="0"/>
                </a:lnTo>
                <a:lnTo>
                  <a:pt x="36957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14400" y="4673600"/>
            <a:ext cx="3695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725170" marR="100965" indent="-616585">
              <a:lnSpc>
                <a:spcPct val="100699"/>
              </a:lnSpc>
              <a:spcBef>
                <a:spcPts val="480"/>
              </a:spcBef>
            </a:pPr>
            <a:r>
              <a:rPr dirty="0" sz="2400" spc="-5">
                <a:latin typeface="Arial"/>
                <a:cs typeface="Arial"/>
              </a:rPr>
              <a:t>need </a:t>
            </a:r>
            <a:r>
              <a:rPr dirty="0" sz="2400">
                <a:solidFill>
                  <a:srgbClr val="E32400"/>
                </a:solidFill>
                <a:latin typeface="Courier New"/>
                <a:cs typeface="Courier New"/>
              </a:rPr>
              <a:t>shared</a:t>
            </a:r>
            <a:r>
              <a:rPr dirty="0" sz="2400" spc="-860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for x and y;  </a:t>
            </a:r>
            <a:r>
              <a:rPr dirty="0" sz="2400" spc="-5">
                <a:latin typeface="Arial"/>
                <a:cs typeface="Arial"/>
              </a:rPr>
              <a:t>default would be  </a:t>
            </a:r>
            <a:r>
              <a:rPr dirty="0" sz="2400">
                <a:solidFill>
                  <a:srgbClr val="E32400"/>
                </a:solidFill>
                <a:latin typeface="Courier New"/>
                <a:cs typeface="Courier New"/>
              </a:rPr>
              <a:t>firstprivate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39096" y="3574656"/>
            <a:ext cx="680720" cy="1086485"/>
          </a:xfrm>
          <a:custGeom>
            <a:avLst/>
            <a:gdLst/>
            <a:ahLst/>
            <a:cxnLst/>
            <a:rect l="l" t="t" r="r" b="b"/>
            <a:pathLst>
              <a:path w="680720" h="1086485">
                <a:moveTo>
                  <a:pt x="0" y="0"/>
                </a:moveTo>
                <a:lnTo>
                  <a:pt x="145580" y="1086243"/>
                </a:lnTo>
                <a:lnTo>
                  <a:pt x="324089" y="978401"/>
                </a:lnTo>
                <a:lnTo>
                  <a:pt x="396283" y="933987"/>
                </a:lnTo>
                <a:lnTo>
                  <a:pt x="458144" y="894879"/>
                </a:lnTo>
                <a:lnTo>
                  <a:pt x="510453" y="860301"/>
                </a:lnTo>
                <a:lnTo>
                  <a:pt x="553993" y="829478"/>
                </a:lnTo>
                <a:lnTo>
                  <a:pt x="589543" y="801637"/>
                </a:lnTo>
                <a:lnTo>
                  <a:pt x="617886" y="776003"/>
                </a:lnTo>
                <a:lnTo>
                  <a:pt x="656074" y="728255"/>
                </a:lnTo>
                <a:lnTo>
                  <a:pt x="674806" y="680037"/>
                </a:lnTo>
                <a:lnTo>
                  <a:pt x="680333" y="625152"/>
                </a:lnTo>
                <a:lnTo>
                  <a:pt x="680097" y="593273"/>
                </a:lnTo>
                <a:lnTo>
                  <a:pt x="672053" y="521328"/>
                </a:lnTo>
                <a:lnTo>
                  <a:pt x="655013" y="483626"/>
                </a:lnTo>
                <a:lnTo>
                  <a:pt x="629154" y="444789"/>
                </a:lnTo>
                <a:lnTo>
                  <a:pt x="595843" y="405309"/>
                </a:lnTo>
                <a:lnTo>
                  <a:pt x="556449" y="365678"/>
                </a:lnTo>
                <a:lnTo>
                  <a:pt x="512341" y="326389"/>
                </a:lnTo>
                <a:lnTo>
                  <a:pt x="464888" y="287934"/>
                </a:lnTo>
                <a:lnTo>
                  <a:pt x="415458" y="250805"/>
                </a:lnTo>
                <a:lnTo>
                  <a:pt x="365420" y="215495"/>
                </a:lnTo>
                <a:lnTo>
                  <a:pt x="316143" y="182495"/>
                </a:lnTo>
                <a:lnTo>
                  <a:pt x="268996" y="152298"/>
                </a:lnTo>
                <a:lnTo>
                  <a:pt x="225346" y="125396"/>
                </a:lnTo>
                <a:lnTo>
                  <a:pt x="186564" y="102282"/>
                </a:lnTo>
                <a:lnTo>
                  <a:pt x="129076" y="693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35374" y="3626205"/>
            <a:ext cx="584200" cy="1035050"/>
          </a:xfrm>
          <a:custGeom>
            <a:avLst/>
            <a:gdLst/>
            <a:ahLst/>
            <a:cxnLst/>
            <a:rect l="l" t="t" r="r" b="b"/>
            <a:pathLst>
              <a:path w="584200" h="1035050">
                <a:moveTo>
                  <a:pt x="49301" y="1034694"/>
                </a:moveTo>
                <a:lnTo>
                  <a:pt x="144503" y="977346"/>
                </a:lnTo>
                <a:lnTo>
                  <a:pt x="227811" y="926852"/>
                </a:lnTo>
                <a:lnTo>
                  <a:pt x="300004" y="882438"/>
                </a:lnTo>
                <a:lnTo>
                  <a:pt x="361865" y="843329"/>
                </a:lnTo>
                <a:lnTo>
                  <a:pt x="414175" y="808751"/>
                </a:lnTo>
                <a:lnTo>
                  <a:pt x="457714" y="777929"/>
                </a:lnTo>
                <a:lnTo>
                  <a:pt x="493265" y="750088"/>
                </a:lnTo>
                <a:lnTo>
                  <a:pt x="521608" y="724454"/>
                </a:lnTo>
                <a:lnTo>
                  <a:pt x="559796" y="676706"/>
                </a:lnTo>
                <a:lnTo>
                  <a:pt x="578528" y="628488"/>
                </a:lnTo>
                <a:lnTo>
                  <a:pt x="584054" y="573603"/>
                </a:lnTo>
                <a:lnTo>
                  <a:pt x="583818" y="541723"/>
                </a:lnTo>
                <a:lnTo>
                  <a:pt x="575092" y="467752"/>
                </a:lnTo>
                <a:lnTo>
                  <a:pt x="556307" y="427869"/>
                </a:lnTo>
                <a:lnTo>
                  <a:pt x="527877" y="386785"/>
                </a:lnTo>
                <a:lnTo>
                  <a:pt x="491407" y="345075"/>
                </a:lnTo>
                <a:lnTo>
                  <a:pt x="448503" y="303317"/>
                </a:lnTo>
                <a:lnTo>
                  <a:pt x="400773" y="262089"/>
                </a:lnTo>
                <a:lnTo>
                  <a:pt x="349820" y="221970"/>
                </a:lnTo>
                <a:lnTo>
                  <a:pt x="297253" y="183535"/>
                </a:lnTo>
                <a:lnTo>
                  <a:pt x="244676" y="147364"/>
                </a:lnTo>
                <a:lnTo>
                  <a:pt x="193696" y="114033"/>
                </a:lnTo>
                <a:lnTo>
                  <a:pt x="145919" y="84120"/>
                </a:lnTo>
                <a:lnTo>
                  <a:pt x="102950" y="58203"/>
                </a:lnTo>
                <a:lnTo>
                  <a:pt x="66397" y="36859"/>
                </a:lnTo>
                <a:lnTo>
                  <a:pt x="18961" y="10202"/>
                </a:lnTo>
                <a:lnTo>
                  <a:pt x="11290" y="6045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39096" y="3574656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0" y="0"/>
                </a:moveTo>
                <a:lnTo>
                  <a:pt x="78714" y="111290"/>
                </a:lnTo>
                <a:lnTo>
                  <a:pt x="136258" y="37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6197600"/>
            <a:ext cx="3708400" cy="787400"/>
          </a:xfrm>
          <a:custGeom>
            <a:avLst/>
            <a:gdLst/>
            <a:ahLst/>
            <a:cxnLst/>
            <a:rect l="l" t="t" r="r" b="b"/>
            <a:pathLst>
              <a:path w="3708400" h="787400">
                <a:moveTo>
                  <a:pt x="0" y="0"/>
                </a:moveTo>
                <a:lnTo>
                  <a:pt x="3708400" y="0"/>
                </a:lnTo>
                <a:lnTo>
                  <a:pt x="37084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400" y="6197600"/>
            <a:ext cx="3708400" cy="787400"/>
          </a:xfrm>
          <a:custGeom>
            <a:avLst/>
            <a:gdLst/>
            <a:ahLst/>
            <a:cxnLst/>
            <a:rect l="l" t="t" r="r" b="b"/>
            <a:pathLst>
              <a:path w="3708400" h="787400">
                <a:moveTo>
                  <a:pt x="0" y="0"/>
                </a:moveTo>
                <a:lnTo>
                  <a:pt x="3708400" y="0"/>
                </a:lnTo>
                <a:lnTo>
                  <a:pt x="37084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14400" y="6197600"/>
            <a:ext cx="3708400" cy="787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09319" marR="139065" indent="-762635">
              <a:lnSpc>
                <a:spcPts val="2800"/>
              </a:lnSpc>
              <a:spcBef>
                <a:spcPts val="359"/>
              </a:spcBef>
            </a:pPr>
            <a:r>
              <a:rPr dirty="0" sz="2400">
                <a:latin typeface="Arial"/>
                <a:cs typeface="Arial"/>
              </a:rPr>
              <a:t>suspend parent task until  children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finish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1170" y="4205249"/>
            <a:ext cx="401320" cy="2424430"/>
          </a:xfrm>
          <a:custGeom>
            <a:avLst/>
            <a:gdLst/>
            <a:ahLst/>
            <a:cxnLst/>
            <a:rect l="l" t="t" r="r" b="b"/>
            <a:pathLst>
              <a:path w="401319" h="2424429">
                <a:moveTo>
                  <a:pt x="267910" y="2424150"/>
                </a:moveTo>
                <a:lnTo>
                  <a:pt x="236582" y="2337679"/>
                </a:lnTo>
                <a:lnTo>
                  <a:pt x="207760" y="2257934"/>
                </a:lnTo>
                <a:lnTo>
                  <a:pt x="181342" y="2184442"/>
                </a:lnTo>
                <a:lnTo>
                  <a:pt x="157227" y="2116730"/>
                </a:lnTo>
                <a:lnTo>
                  <a:pt x="135311" y="2054326"/>
                </a:lnTo>
                <a:lnTo>
                  <a:pt x="115492" y="1996756"/>
                </a:lnTo>
                <a:lnTo>
                  <a:pt x="97668" y="1943547"/>
                </a:lnTo>
                <a:lnTo>
                  <a:pt x="81736" y="1894226"/>
                </a:lnTo>
                <a:lnTo>
                  <a:pt x="67594" y="1848320"/>
                </a:lnTo>
                <a:lnTo>
                  <a:pt x="55139" y="1805355"/>
                </a:lnTo>
                <a:lnTo>
                  <a:pt x="44269" y="1764860"/>
                </a:lnTo>
                <a:lnTo>
                  <a:pt x="34881" y="1726360"/>
                </a:lnTo>
                <a:lnTo>
                  <a:pt x="20143" y="1653457"/>
                </a:lnTo>
                <a:lnTo>
                  <a:pt x="10106" y="1582860"/>
                </a:lnTo>
                <a:lnTo>
                  <a:pt x="3949" y="1510785"/>
                </a:lnTo>
                <a:lnTo>
                  <a:pt x="853" y="1433449"/>
                </a:lnTo>
                <a:lnTo>
                  <a:pt x="197" y="1391624"/>
                </a:lnTo>
                <a:lnTo>
                  <a:pt x="0" y="1347065"/>
                </a:lnTo>
                <a:lnTo>
                  <a:pt x="157" y="1299299"/>
                </a:lnTo>
                <a:lnTo>
                  <a:pt x="568" y="1247851"/>
                </a:lnTo>
                <a:lnTo>
                  <a:pt x="1129" y="1192250"/>
                </a:lnTo>
                <a:lnTo>
                  <a:pt x="3483" y="1135001"/>
                </a:lnTo>
                <a:lnTo>
                  <a:pt x="9181" y="1075852"/>
                </a:lnTo>
                <a:lnTo>
                  <a:pt x="17933" y="1015161"/>
                </a:lnTo>
                <a:lnTo>
                  <a:pt x="29447" y="953283"/>
                </a:lnTo>
                <a:lnTo>
                  <a:pt x="43434" y="890576"/>
                </a:lnTo>
                <a:lnTo>
                  <a:pt x="59602" y="827395"/>
                </a:lnTo>
                <a:lnTo>
                  <a:pt x="77661" y="764098"/>
                </a:lnTo>
                <a:lnTo>
                  <a:pt x="97321" y="701040"/>
                </a:lnTo>
                <a:lnTo>
                  <a:pt x="118290" y="638579"/>
                </a:lnTo>
                <a:lnTo>
                  <a:pt x="140278" y="577071"/>
                </a:lnTo>
                <a:lnTo>
                  <a:pt x="162995" y="516873"/>
                </a:lnTo>
                <a:lnTo>
                  <a:pt x="186149" y="458340"/>
                </a:lnTo>
                <a:lnTo>
                  <a:pt x="209451" y="401831"/>
                </a:lnTo>
                <a:lnTo>
                  <a:pt x="232610" y="347700"/>
                </a:lnTo>
                <a:lnTo>
                  <a:pt x="255334" y="296305"/>
                </a:lnTo>
                <a:lnTo>
                  <a:pt x="277334" y="248002"/>
                </a:lnTo>
                <a:lnTo>
                  <a:pt x="298319" y="203147"/>
                </a:lnTo>
                <a:lnTo>
                  <a:pt x="317998" y="162098"/>
                </a:lnTo>
                <a:lnTo>
                  <a:pt x="336080" y="125211"/>
                </a:lnTo>
                <a:lnTo>
                  <a:pt x="366293" y="65348"/>
                </a:lnTo>
                <a:lnTo>
                  <a:pt x="386633" y="26411"/>
                </a:lnTo>
                <a:lnTo>
                  <a:pt x="394774" y="11252"/>
                </a:lnTo>
                <a:lnTo>
                  <a:pt x="40091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62496" y="4109389"/>
            <a:ext cx="112395" cy="136525"/>
          </a:xfrm>
          <a:custGeom>
            <a:avLst/>
            <a:gdLst/>
            <a:ahLst/>
            <a:cxnLst/>
            <a:rect l="l" t="t" r="r" b="b"/>
            <a:pathLst>
              <a:path w="112394" h="136525">
                <a:moveTo>
                  <a:pt x="111932" y="0"/>
                </a:moveTo>
                <a:lnTo>
                  <a:pt x="0" y="77800"/>
                </a:lnTo>
                <a:lnTo>
                  <a:pt x="107006" y="136220"/>
                </a:lnTo>
                <a:lnTo>
                  <a:pt x="111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43863" y="2752449"/>
            <a:ext cx="984885" cy="453390"/>
          </a:xfrm>
          <a:custGeom>
            <a:avLst/>
            <a:gdLst/>
            <a:ahLst/>
            <a:cxnLst/>
            <a:rect l="l" t="t" r="r" b="b"/>
            <a:pathLst>
              <a:path w="984884" h="453389">
                <a:moveTo>
                  <a:pt x="977836" y="219350"/>
                </a:moveTo>
                <a:lnTo>
                  <a:pt x="979867" y="290682"/>
                </a:lnTo>
                <a:lnTo>
                  <a:pt x="981530" y="349044"/>
                </a:lnTo>
                <a:lnTo>
                  <a:pt x="982822" y="394437"/>
                </a:lnTo>
                <a:lnTo>
                  <a:pt x="983746" y="426860"/>
                </a:lnTo>
                <a:lnTo>
                  <a:pt x="984300" y="446314"/>
                </a:lnTo>
                <a:lnTo>
                  <a:pt x="984484" y="452799"/>
                </a:lnTo>
                <a:lnTo>
                  <a:pt x="984300" y="446314"/>
                </a:lnTo>
                <a:lnTo>
                  <a:pt x="983746" y="426860"/>
                </a:lnTo>
                <a:lnTo>
                  <a:pt x="982822" y="394437"/>
                </a:lnTo>
                <a:lnTo>
                  <a:pt x="981530" y="349044"/>
                </a:lnTo>
                <a:lnTo>
                  <a:pt x="979867" y="290682"/>
                </a:lnTo>
                <a:lnTo>
                  <a:pt x="977836" y="219350"/>
                </a:lnTo>
                <a:lnTo>
                  <a:pt x="958756" y="154185"/>
                </a:lnTo>
                <a:lnTo>
                  <a:pt x="909483" y="102873"/>
                </a:lnTo>
                <a:lnTo>
                  <a:pt x="875316" y="81934"/>
                </a:lnTo>
                <a:lnTo>
                  <a:pt x="835753" y="63885"/>
                </a:lnTo>
                <a:lnTo>
                  <a:pt x="791511" y="48535"/>
                </a:lnTo>
                <a:lnTo>
                  <a:pt x="743307" y="35694"/>
                </a:lnTo>
                <a:lnTo>
                  <a:pt x="691859" y="25171"/>
                </a:lnTo>
                <a:lnTo>
                  <a:pt x="637883" y="16773"/>
                </a:lnTo>
                <a:lnTo>
                  <a:pt x="582097" y="10311"/>
                </a:lnTo>
                <a:lnTo>
                  <a:pt x="525218" y="5594"/>
                </a:lnTo>
                <a:lnTo>
                  <a:pt x="467964" y="2430"/>
                </a:lnTo>
                <a:lnTo>
                  <a:pt x="411052" y="629"/>
                </a:lnTo>
                <a:lnTo>
                  <a:pt x="355200" y="0"/>
                </a:lnTo>
                <a:lnTo>
                  <a:pt x="301124" y="351"/>
                </a:lnTo>
                <a:lnTo>
                  <a:pt x="249542" y="1492"/>
                </a:lnTo>
                <a:lnTo>
                  <a:pt x="201172" y="3232"/>
                </a:lnTo>
                <a:lnTo>
                  <a:pt x="156730" y="5379"/>
                </a:lnTo>
                <a:lnTo>
                  <a:pt x="116934" y="7744"/>
                </a:lnTo>
                <a:lnTo>
                  <a:pt x="54149" y="12360"/>
                </a:lnTo>
                <a:lnTo>
                  <a:pt x="12750" y="16138"/>
                </a:lnTo>
                <a:lnTo>
                  <a:pt x="0" y="1747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35240" y="2707970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5">
                <a:moveTo>
                  <a:pt x="114934" y="0"/>
                </a:moveTo>
                <a:lnTo>
                  <a:pt x="0" y="73266"/>
                </a:lnTo>
                <a:lnTo>
                  <a:pt x="127584" y="121259"/>
                </a:lnTo>
                <a:lnTo>
                  <a:pt x="114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67600" y="2971800"/>
            <a:ext cx="2108200" cy="1257300"/>
          </a:xfrm>
          <a:custGeom>
            <a:avLst/>
            <a:gdLst/>
            <a:ahLst/>
            <a:cxnLst/>
            <a:rect l="l" t="t" r="r" b="b"/>
            <a:pathLst>
              <a:path w="2108200" h="1257300">
                <a:moveTo>
                  <a:pt x="0" y="0"/>
                </a:moveTo>
                <a:lnTo>
                  <a:pt x="2108200" y="0"/>
                </a:lnTo>
                <a:lnTo>
                  <a:pt x="2108200" y="1257300"/>
                </a:lnTo>
                <a:lnTo>
                  <a:pt x="0" y="1257300"/>
                </a:lnTo>
                <a:lnTo>
                  <a:pt x="0" y="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67600" y="2971800"/>
            <a:ext cx="2108200" cy="1257300"/>
          </a:xfrm>
          <a:custGeom>
            <a:avLst/>
            <a:gdLst/>
            <a:ahLst/>
            <a:cxnLst/>
            <a:rect l="l" t="t" r="r" b="b"/>
            <a:pathLst>
              <a:path w="2108200" h="1257300">
                <a:moveTo>
                  <a:pt x="0" y="0"/>
                </a:moveTo>
                <a:lnTo>
                  <a:pt x="2108200" y="0"/>
                </a:lnTo>
                <a:lnTo>
                  <a:pt x="2108200" y="1257300"/>
                </a:lnTo>
                <a:lnTo>
                  <a:pt x="0" y="1257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577187" y="3068320"/>
            <a:ext cx="1889125" cy="1066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127000">
              <a:lnSpc>
                <a:spcPts val="2800"/>
              </a:lnSpc>
            </a:pPr>
            <a:r>
              <a:rPr dirty="0" sz="2400">
                <a:latin typeface="Arial"/>
                <a:cs typeface="Arial"/>
              </a:rPr>
              <a:t>create team  of threads to  execute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18200" y="5651500"/>
            <a:ext cx="2387600" cy="1130300"/>
          </a:xfrm>
          <a:custGeom>
            <a:avLst/>
            <a:gdLst/>
            <a:ahLst/>
            <a:cxnLst/>
            <a:rect l="l" t="t" r="r" b="b"/>
            <a:pathLst>
              <a:path w="2387600" h="1130300">
                <a:moveTo>
                  <a:pt x="0" y="0"/>
                </a:moveTo>
                <a:lnTo>
                  <a:pt x="2387600" y="0"/>
                </a:lnTo>
                <a:lnTo>
                  <a:pt x="2387600" y="1130300"/>
                </a:lnTo>
                <a:lnTo>
                  <a:pt x="0" y="1130300"/>
                </a:lnTo>
                <a:lnTo>
                  <a:pt x="0" y="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18200" y="5651500"/>
            <a:ext cx="2387600" cy="1130300"/>
          </a:xfrm>
          <a:custGeom>
            <a:avLst/>
            <a:gdLst/>
            <a:ahLst/>
            <a:cxnLst/>
            <a:rect l="l" t="t" r="r" b="b"/>
            <a:pathLst>
              <a:path w="2387600" h="1130300">
                <a:moveTo>
                  <a:pt x="0" y="0"/>
                </a:moveTo>
                <a:lnTo>
                  <a:pt x="2387600" y="0"/>
                </a:lnTo>
                <a:lnTo>
                  <a:pt x="2387600" y="1130300"/>
                </a:lnTo>
                <a:lnTo>
                  <a:pt x="0" y="1130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918200" y="5651500"/>
            <a:ext cx="2387600" cy="1130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algn="ctr" marL="127000" marR="125730">
              <a:lnSpc>
                <a:spcPts val="2800"/>
              </a:lnSpc>
              <a:spcBef>
                <a:spcPts val="359"/>
              </a:spcBef>
            </a:pPr>
            <a:r>
              <a:rPr dirty="0" sz="2400">
                <a:latin typeface="Arial"/>
                <a:cs typeface="Arial"/>
              </a:rPr>
              <a:t>only one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thread  performs the  outermost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38936" y="3505263"/>
            <a:ext cx="1005205" cy="3060700"/>
          </a:xfrm>
          <a:custGeom>
            <a:avLst/>
            <a:gdLst/>
            <a:ahLst/>
            <a:cxnLst/>
            <a:rect l="l" t="t" r="r" b="b"/>
            <a:pathLst>
              <a:path w="1005204" h="3060700">
                <a:moveTo>
                  <a:pt x="1004739" y="3060636"/>
                </a:moveTo>
                <a:lnTo>
                  <a:pt x="921607" y="3037352"/>
                </a:lnTo>
                <a:lnTo>
                  <a:pt x="845301" y="3015819"/>
                </a:lnTo>
                <a:lnTo>
                  <a:pt x="775425" y="2995767"/>
                </a:lnTo>
                <a:lnTo>
                  <a:pt x="711581" y="2976925"/>
                </a:lnTo>
                <a:lnTo>
                  <a:pt x="653372" y="2959023"/>
                </a:lnTo>
                <a:lnTo>
                  <a:pt x="600402" y="2941792"/>
                </a:lnTo>
                <a:lnTo>
                  <a:pt x="552274" y="2924961"/>
                </a:lnTo>
                <a:lnTo>
                  <a:pt x="508590" y="2908260"/>
                </a:lnTo>
                <a:lnTo>
                  <a:pt x="468954" y="2891418"/>
                </a:lnTo>
                <a:lnTo>
                  <a:pt x="432969" y="2874167"/>
                </a:lnTo>
                <a:lnTo>
                  <a:pt x="370365" y="2837354"/>
                </a:lnTo>
                <a:lnTo>
                  <a:pt x="317601" y="2795659"/>
                </a:lnTo>
                <a:lnTo>
                  <a:pt x="271504" y="2746922"/>
                </a:lnTo>
                <a:lnTo>
                  <a:pt x="228896" y="2688982"/>
                </a:lnTo>
                <a:lnTo>
                  <a:pt x="207909" y="2655886"/>
                </a:lnTo>
                <a:lnTo>
                  <a:pt x="186604" y="2619678"/>
                </a:lnTo>
                <a:lnTo>
                  <a:pt x="164583" y="2580090"/>
                </a:lnTo>
                <a:lnTo>
                  <a:pt x="141451" y="2536850"/>
                </a:lnTo>
                <a:lnTo>
                  <a:pt x="116810" y="2489689"/>
                </a:lnTo>
                <a:lnTo>
                  <a:pt x="90263" y="2438336"/>
                </a:lnTo>
                <a:lnTo>
                  <a:pt x="67502" y="2382589"/>
                </a:lnTo>
                <a:lnTo>
                  <a:pt x="48509" y="2312139"/>
                </a:lnTo>
                <a:lnTo>
                  <a:pt x="40349" y="2271860"/>
                </a:lnTo>
                <a:lnTo>
                  <a:pt x="33039" y="2228457"/>
                </a:lnTo>
                <a:lnTo>
                  <a:pt x="26549" y="2182113"/>
                </a:lnTo>
                <a:lnTo>
                  <a:pt x="20849" y="2133011"/>
                </a:lnTo>
                <a:lnTo>
                  <a:pt x="15907" y="2081337"/>
                </a:lnTo>
                <a:lnTo>
                  <a:pt x="11693" y="2027272"/>
                </a:lnTo>
                <a:lnTo>
                  <a:pt x="8178" y="1971002"/>
                </a:lnTo>
                <a:lnTo>
                  <a:pt x="5330" y="1912709"/>
                </a:lnTo>
                <a:lnTo>
                  <a:pt x="3118" y="1852578"/>
                </a:lnTo>
                <a:lnTo>
                  <a:pt x="1513" y="1790791"/>
                </a:lnTo>
                <a:lnTo>
                  <a:pt x="484" y="1727533"/>
                </a:lnTo>
                <a:lnTo>
                  <a:pt x="0" y="1662988"/>
                </a:lnTo>
                <a:lnTo>
                  <a:pt x="30" y="1597339"/>
                </a:lnTo>
                <a:lnTo>
                  <a:pt x="545" y="1530769"/>
                </a:lnTo>
                <a:lnTo>
                  <a:pt x="1514" y="1463463"/>
                </a:lnTo>
                <a:lnTo>
                  <a:pt x="2906" y="1395604"/>
                </a:lnTo>
                <a:lnTo>
                  <a:pt x="4690" y="1327376"/>
                </a:lnTo>
                <a:lnTo>
                  <a:pt x="6837" y="1258963"/>
                </a:lnTo>
                <a:lnTo>
                  <a:pt x="9316" y="1190547"/>
                </a:lnTo>
                <a:lnTo>
                  <a:pt x="12095" y="1122314"/>
                </a:lnTo>
                <a:lnTo>
                  <a:pt x="15146" y="1054446"/>
                </a:lnTo>
                <a:lnTo>
                  <a:pt x="18436" y="987127"/>
                </a:lnTo>
                <a:lnTo>
                  <a:pt x="21937" y="920542"/>
                </a:lnTo>
                <a:lnTo>
                  <a:pt x="25616" y="854873"/>
                </a:lnTo>
                <a:lnTo>
                  <a:pt x="29444" y="790304"/>
                </a:lnTo>
                <a:lnTo>
                  <a:pt x="33390" y="727019"/>
                </a:lnTo>
                <a:lnTo>
                  <a:pt x="37424" y="665202"/>
                </a:lnTo>
                <a:lnTo>
                  <a:pt x="41515" y="605037"/>
                </a:lnTo>
                <a:lnTo>
                  <a:pt x="45633" y="546706"/>
                </a:lnTo>
                <a:lnTo>
                  <a:pt x="49746" y="490395"/>
                </a:lnTo>
                <a:lnTo>
                  <a:pt x="53826" y="436285"/>
                </a:lnTo>
                <a:lnTo>
                  <a:pt x="57840" y="384562"/>
                </a:lnTo>
                <a:lnTo>
                  <a:pt x="61759" y="335409"/>
                </a:lnTo>
                <a:lnTo>
                  <a:pt x="65552" y="289009"/>
                </a:lnTo>
                <a:lnTo>
                  <a:pt x="69189" y="245546"/>
                </a:lnTo>
                <a:lnTo>
                  <a:pt x="72638" y="205205"/>
                </a:lnTo>
                <a:lnTo>
                  <a:pt x="78855" y="134619"/>
                </a:lnTo>
                <a:lnTo>
                  <a:pt x="83957" y="78720"/>
                </a:lnTo>
                <a:lnTo>
                  <a:pt x="87701" y="38979"/>
                </a:lnTo>
                <a:lnTo>
                  <a:pt x="90238" y="12877"/>
                </a:lnTo>
                <a:lnTo>
                  <a:pt x="915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68531" y="3396576"/>
            <a:ext cx="121920" cy="127635"/>
          </a:xfrm>
          <a:custGeom>
            <a:avLst/>
            <a:gdLst/>
            <a:ahLst/>
            <a:cxnLst/>
            <a:rect l="l" t="t" r="r" b="b"/>
            <a:pathLst>
              <a:path w="121920" h="127635">
                <a:moveTo>
                  <a:pt x="72732" y="0"/>
                </a:moveTo>
                <a:lnTo>
                  <a:pt x="0" y="115290"/>
                </a:lnTo>
                <a:lnTo>
                  <a:pt x="121323" y="127355"/>
                </a:lnTo>
                <a:lnTo>
                  <a:pt x="72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88640">
              <a:lnSpc>
                <a:spcPct val="100000"/>
              </a:lnSpc>
            </a:pPr>
            <a:r>
              <a:rPr dirty="0" spc="-5"/>
              <a:t>List</a:t>
            </a:r>
            <a:r>
              <a:rPr dirty="0" spc="-95"/>
              <a:t> </a:t>
            </a:r>
            <a:r>
              <a:rPr dirty="0" spc="-2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2571" y="1638300"/>
            <a:ext cx="167195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first,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e;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2571" y="2004039"/>
            <a:ext cx="2220595" cy="76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dirty="0" sz="2400" spc="-5" b="1">
                <a:solidFill>
                  <a:srgbClr val="E32400"/>
                </a:solidFill>
                <a:latin typeface="Courier New"/>
                <a:cs typeface="Courier New"/>
              </a:rPr>
              <a:t>omp</a:t>
            </a:r>
            <a:r>
              <a:rPr dirty="0" sz="2400" spc="-9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E32400"/>
                </a:solidFill>
                <a:latin typeface="Courier New"/>
                <a:cs typeface="Courier New"/>
              </a:rPr>
              <a:t>parallel  </a:t>
            </a:r>
            <a:r>
              <a:rPr dirty="0" sz="2400" spc="-5" b="1">
                <a:solidFill>
                  <a:srgbClr val="E32400"/>
                </a:solidFill>
                <a:latin typeface="Courier New"/>
                <a:cs typeface="Courier New"/>
              </a:rPr>
              <a:t>omp</a:t>
            </a:r>
            <a:r>
              <a:rPr dirty="0" sz="2400" spc="-9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E32400"/>
                </a:solidFill>
                <a:latin typeface="Courier New"/>
                <a:cs typeface="Courier New"/>
              </a:rPr>
              <a:t>single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287" y="1638300"/>
            <a:ext cx="1306195" cy="2234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Element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E32400"/>
                </a:solidFill>
                <a:latin typeface="Courier New"/>
                <a:cs typeface="Courier New"/>
              </a:rPr>
              <a:t>#pragma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E32400"/>
                </a:solidFill>
                <a:latin typeface="Courier New"/>
                <a:cs typeface="Courier New"/>
              </a:rPr>
              <a:t>#pragma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for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E32400"/>
                </a:solidFill>
                <a:latin typeface="Courier New"/>
                <a:cs typeface="Courier New"/>
              </a:rPr>
              <a:t>#pragma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287" y="3848100"/>
            <a:ext cx="3317875" cy="76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process(e);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2571" y="3111500"/>
            <a:ext cx="4964430" cy="76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  <a:tab pos="3121660" algn="l"/>
                <a:tab pos="3487420" algn="l"/>
              </a:tabLst>
            </a:pPr>
            <a:r>
              <a:rPr dirty="0" sz="2400" spc="-5">
                <a:latin typeface="Courier New"/>
                <a:cs typeface="Courier New"/>
              </a:rPr>
              <a:t>(</a:t>
            </a:r>
            <a:r>
              <a:rPr dirty="0" sz="2400">
                <a:latin typeface="Courier New"/>
                <a:cs typeface="Courier New"/>
              </a:rPr>
              <a:t>e =	</a:t>
            </a:r>
            <a:r>
              <a:rPr dirty="0" sz="2400" spc="-5">
                <a:latin typeface="Courier New"/>
                <a:cs typeface="Courier New"/>
              </a:rPr>
              <a:t>first</a:t>
            </a:r>
            <a:r>
              <a:rPr dirty="0" sz="2400">
                <a:latin typeface="Courier New"/>
                <a:cs typeface="Courier New"/>
              </a:rPr>
              <a:t>; </a:t>
            </a:r>
            <a:r>
              <a:rPr dirty="0" sz="2400" spc="-5">
                <a:latin typeface="Courier New"/>
                <a:cs typeface="Courier New"/>
              </a:rPr>
              <a:t>e</a:t>
            </a:r>
            <a:r>
              <a:rPr dirty="0" sz="2400">
                <a:latin typeface="Courier New"/>
                <a:cs typeface="Courier New"/>
              </a:rPr>
              <a:t>; e	=	e-&gt;next)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E32400"/>
                </a:solidFill>
                <a:latin typeface="Courier New"/>
                <a:cs typeface="Courier New"/>
              </a:rPr>
              <a:t>omp task</a:t>
            </a:r>
            <a:r>
              <a:rPr dirty="0" sz="2400" spc="-385" b="1">
                <a:solidFill>
                  <a:srgbClr val="E324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E32400"/>
                </a:solidFill>
                <a:latin typeface="Courier New"/>
                <a:cs typeface="Courier New"/>
              </a:rPr>
              <a:t>firstprivate(e)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400" y="5156200"/>
            <a:ext cx="5930900" cy="723900"/>
          </a:xfrm>
          <a:prstGeom prst="rect">
            <a:avLst/>
          </a:prstGeom>
          <a:solidFill>
            <a:srgbClr val="D4E3FE"/>
          </a:solidFill>
          <a:ln w="25400">
            <a:solidFill>
              <a:srgbClr val="000000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360045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latin typeface="Arial"/>
                <a:cs typeface="Arial"/>
              </a:rPr>
              <a:t>Is the use of variables safe as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written?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9715">
              <a:lnSpc>
                <a:spcPct val="100000"/>
              </a:lnSpc>
            </a:pPr>
            <a:r>
              <a:rPr dirty="0" spc="-60"/>
              <a:t>Task</a:t>
            </a:r>
            <a:r>
              <a:rPr dirty="0" spc="-80"/>
              <a:t> </a:t>
            </a:r>
            <a:r>
              <a:rPr dirty="0" spc="-5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15697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875" y="1625600"/>
            <a:ext cx="6717030" cy="1076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" b="1">
                <a:latin typeface="Arial"/>
                <a:cs typeface="Arial"/>
              </a:rPr>
              <a:t>Tied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tasks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—only the thread that the task is tied to may execute</a:t>
            </a:r>
            <a:r>
              <a:rPr dirty="0" sz="20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—task can only be suspended at a suspend</a:t>
            </a:r>
            <a:r>
              <a:rPr dirty="0" sz="20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9075" y="2743200"/>
            <a:ext cx="1779270" cy="132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–"/>
              <a:tabLst>
                <a:tab pos="3556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task</a:t>
            </a:r>
            <a:r>
              <a:rPr dirty="0" sz="1800" spc="-10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creation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3556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task</a:t>
            </a:r>
            <a:r>
              <a:rPr dirty="0" sz="1800" spc="-10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finish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3556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taskwait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3556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barrier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974" y="47701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875" y="4168140"/>
            <a:ext cx="7649209" cy="1391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228600">
              <a:lnSpc>
                <a:spcPts val="2100"/>
              </a:lnSpc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—if a task is not suspended at a </a:t>
            </a:r>
            <a:r>
              <a:rPr dirty="0" sz="2000" spc="-15" b="1">
                <a:solidFill>
                  <a:srgbClr val="0329D6"/>
                </a:solidFill>
                <a:latin typeface="Arial"/>
                <a:cs typeface="Arial"/>
              </a:rPr>
              <a:t>barrier,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it can only switch to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a 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descendant of any task tied to the</a:t>
            </a:r>
            <a:r>
              <a:rPr dirty="0" sz="20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200" b="1">
                <a:latin typeface="Arial"/>
                <a:cs typeface="Arial"/>
              </a:rPr>
              <a:t>Untied</a:t>
            </a:r>
            <a:r>
              <a:rPr dirty="0" sz="2200" spc="-10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tasks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—no scheduling</a:t>
            </a:r>
            <a:r>
              <a:rPr dirty="0" sz="20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restrictions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175" y="5588000"/>
            <a:ext cx="7717790" cy="101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0" indent="-342900">
              <a:lnSpc>
                <a:spcPct val="100000"/>
              </a:lnSpc>
              <a:buFont typeface="Arial"/>
              <a:buChar char="–"/>
              <a:tabLst>
                <a:tab pos="6985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can suspend at any</a:t>
            </a:r>
            <a:r>
              <a:rPr dirty="0" sz="1800" spc="-11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point</a:t>
            </a:r>
            <a:endParaRPr sz="1800">
              <a:latin typeface="Arial"/>
              <a:cs typeface="Arial"/>
            </a:endParaRPr>
          </a:p>
          <a:p>
            <a:pPr marL="698500" indent="-34290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6985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can switch to any</a:t>
            </a:r>
            <a:r>
              <a:rPr dirty="0" sz="1800" spc="-114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—implementation may schedule for locality and/or load</a:t>
            </a:r>
            <a:r>
              <a:rPr dirty="0" sz="20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45235">
              <a:lnSpc>
                <a:spcPct val="100000"/>
              </a:lnSpc>
            </a:pPr>
            <a:r>
              <a:rPr dirty="0" spc="-5"/>
              <a:t>Summary of Clause</a:t>
            </a:r>
            <a:r>
              <a:rPr dirty="0" spc="-135"/>
              <a:t> </a:t>
            </a:r>
            <a:r>
              <a:rPr dirty="0" spc="-5"/>
              <a:t>Applicability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863600" y="1536700"/>
            <a:ext cx="8331200" cy="524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954" y="5826924"/>
            <a:ext cx="1122045" cy="4699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250"/>
              </a:spcBef>
            </a:pPr>
            <a:r>
              <a:rPr dirty="0" sz="2200" b="1">
                <a:latin typeface="Arial"/>
                <a:cs typeface="Arial"/>
              </a:rPr>
              <a:t>Slower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5051" y="5826924"/>
            <a:ext cx="1044575" cy="4699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250"/>
              </a:spcBef>
            </a:pPr>
            <a:r>
              <a:rPr dirty="0" sz="2200" b="1">
                <a:latin typeface="Arial"/>
                <a:cs typeface="Arial"/>
              </a:rPr>
              <a:t>Faster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73885">
              <a:lnSpc>
                <a:spcPct val="100000"/>
              </a:lnSpc>
            </a:pPr>
            <a:r>
              <a:rPr dirty="0" spc="-5"/>
              <a:t>Performance </a:t>
            </a:r>
            <a:r>
              <a:rPr dirty="0" spc="-45"/>
              <a:t>Tuning</a:t>
            </a:r>
            <a:r>
              <a:rPr dirty="0" spc="-30"/>
              <a:t> </a:t>
            </a:r>
            <a:r>
              <a:rPr dirty="0" spc="-5"/>
              <a:t>Hints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7022" y="1638300"/>
            <a:ext cx="797179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Parallelize at the highest level, e.g. outermost 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r>
              <a:rPr dirty="0" sz="2200" b="1">
                <a:latin typeface="Courier New"/>
                <a:cs typeface="Courier New"/>
              </a:rPr>
              <a:t>/</a:t>
            </a:r>
            <a:r>
              <a:rPr dirty="0" sz="2200" b="1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z="2200" spc="-819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Arial"/>
                <a:cs typeface="Arial"/>
              </a:rPr>
              <a:t>loops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150" y="2209800"/>
          <a:ext cx="6743700" cy="323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89"/>
                <a:gridCol w="548753"/>
                <a:gridCol w="1539056"/>
                <a:gridCol w="762000"/>
                <a:gridCol w="858589"/>
                <a:gridCol w="2113210"/>
              </a:tblGrid>
              <a:tr h="2086669">
                <a:tc gridSpan="3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!$OMP</a:t>
                      </a:r>
                      <a:r>
                        <a:rPr dirty="0" sz="1800" spc="-9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PARALLEL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....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796290" algn="l"/>
                          <a:tab pos="1070610" algn="l"/>
                        </a:tabLst>
                      </a:pP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800" spc="1019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j	=	</a:t>
                      </a: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1,</a:t>
                      </a:r>
                      <a:r>
                        <a:rPr dirty="0" sz="1800" spc="-9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20000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!$OMP</a:t>
                      </a:r>
                      <a:r>
                        <a:rPr dirty="0" sz="1800" spc="-9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1070610" algn="l"/>
                          <a:tab pos="1344930" algn="l"/>
                        </a:tabLst>
                      </a:pP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800" spc="1019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k	=	</a:t>
                      </a: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1,</a:t>
                      </a:r>
                      <a:r>
                        <a:rPr dirty="0" sz="1800" spc="-9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10000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enddo</a:t>
                      </a:r>
                      <a:r>
                        <a:rPr dirty="0" sz="1800" spc="-9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!k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38100">
                      <a:solidFill>
                        <a:srgbClr val="0329D6"/>
                      </a:solidFill>
                      <a:prstDash val="solid"/>
                    </a:lnL>
                    <a:lnR w="38100">
                      <a:solidFill>
                        <a:srgbClr val="0329D6"/>
                      </a:solidFill>
                      <a:prstDash val="solid"/>
                    </a:lnR>
                    <a:lnT w="38100">
                      <a:solidFill>
                        <a:srgbClr val="0329D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38100">
                      <a:solidFill>
                        <a:srgbClr val="0329D6"/>
                      </a:solidFill>
                      <a:prstDash val="solid"/>
                    </a:lnL>
                    <a:lnR w="38100">
                      <a:solidFill>
                        <a:srgbClr val="0329D6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!$OMP</a:t>
                      </a:r>
                      <a:r>
                        <a:rPr dirty="0" sz="1800" spc="-9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PARALLEL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....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!$OMP</a:t>
                      </a:r>
                      <a:r>
                        <a:rPr dirty="0" sz="1800" spc="-9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770890" algn="l"/>
                          <a:tab pos="1045210" algn="l"/>
                        </a:tabLst>
                      </a:pP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800" spc="1019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k	=	</a:t>
                      </a: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1,</a:t>
                      </a:r>
                      <a:r>
                        <a:rPr dirty="0" sz="1800" spc="-9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10000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1045210" algn="l"/>
                          <a:tab pos="1319530" algn="l"/>
                        </a:tabLst>
                      </a:pP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800" spc="1019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j	=	</a:t>
                      </a: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1,</a:t>
                      </a:r>
                      <a:r>
                        <a:rPr dirty="0" sz="1800" spc="-9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20000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enddo</a:t>
                      </a:r>
                      <a:r>
                        <a:rPr dirty="0" sz="1800" spc="-9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!j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38100">
                      <a:solidFill>
                        <a:srgbClr val="0329D6"/>
                      </a:solidFill>
                      <a:prstDash val="solid"/>
                    </a:lnL>
                    <a:lnR w="38100">
                      <a:solidFill>
                        <a:srgbClr val="0329D6"/>
                      </a:solidFill>
                      <a:prstDash val="solid"/>
                    </a:lnR>
                    <a:lnT w="38100">
                      <a:solidFill>
                        <a:srgbClr val="0329D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13730">
                <a:tc>
                  <a:txBody>
                    <a:bodyPr/>
                    <a:lstStyle/>
                    <a:p>
                      <a:pPr marL="109855">
                        <a:lnSpc>
                          <a:spcPts val="1714"/>
                        </a:lnSpc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!$OMP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enddo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!$OMP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38100">
                      <a:solidFill>
                        <a:srgbClr val="0329D6"/>
                      </a:solidFill>
                      <a:prstDash val="solid"/>
                    </a:lnL>
                    <a:lnB w="38100">
                      <a:solidFill>
                        <a:srgbClr val="0329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!j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38100">
                      <a:solidFill>
                        <a:srgbClr val="0329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dirty="0" sz="18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PARALLEL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38100">
                      <a:solidFill>
                        <a:srgbClr val="0329D6"/>
                      </a:solidFill>
                      <a:prstDash val="solid"/>
                    </a:lnR>
                    <a:lnB w="38100">
                      <a:solidFill>
                        <a:srgbClr val="0329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38100">
                      <a:solidFill>
                        <a:srgbClr val="0329D6"/>
                      </a:solidFill>
                      <a:prstDash val="solid"/>
                    </a:lnL>
                    <a:lnR w="38100">
                      <a:solidFill>
                        <a:srgbClr val="0329D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714"/>
                        </a:lnSpc>
                      </a:pPr>
                      <a:r>
                        <a:rPr dirty="0" sz="1800" spc="-5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enddo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!$OMP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!$OMP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38100">
                      <a:solidFill>
                        <a:srgbClr val="0329D6"/>
                      </a:solidFill>
                      <a:prstDash val="solid"/>
                    </a:lnL>
                    <a:lnB w="38100">
                      <a:solidFill>
                        <a:srgbClr val="0329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14"/>
                        </a:lnSpc>
                      </a:pPr>
                      <a:r>
                        <a:rPr dirty="0" sz="1800" b="1">
                          <a:solidFill>
                            <a:srgbClr val="0329D6"/>
                          </a:solidFill>
                          <a:latin typeface="Courier New"/>
                          <a:cs typeface="Courier New"/>
                        </a:rPr>
                        <a:t>!k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r>
                        <a:rPr dirty="0" sz="1800" spc="-9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r>
                        <a:rPr dirty="0" sz="1800" spc="-95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E62300"/>
                          </a:solidFill>
                          <a:latin typeface="Courier New"/>
                          <a:cs typeface="Courier New"/>
                        </a:rPr>
                        <a:t>PARALLEL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38100">
                      <a:solidFill>
                        <a:srgbClr val="0329D6"/>
                      </a:solidFill>
                      <a:prstDash val="solid"/>
                    </a:lnR>
                    <a:lnB w="38100">
                      <a:solidFill>
                        <a:srgbClr val="0329D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954" y="5826924"/>
            <a:ext cx="1122045" cy="4699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250"/>
              </a:spcBef>
            </a:pPr>
            <a:r>
              <a:rPr dirty="0" sz="2200" b="1">
                <a:latin typeface="Arial"/>
                <a:cs typeface="Arial"/>
              </a:rPr>
              <a:t>Slower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5051" y="5826924"/>
            <a:ext cx="1044575" cy="4699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250"/>
              </a:spcBef>
            </a:pPr>
            <a:r>
              <a:rPr dirty="0" sz="2200" b="1">
                <a:latin typeface="Arial"/>
                <a:cs typeface="Arial"/>
              </a:rPr>
              <a:t>Faster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600" y="2590800"/>
            <a:ext cx="2971800" cy="2438400"/>
          </a:xfrm>
          <a:prstGeom prst="rect">
            <a:avLst/>
          </a:prstGeom>
          <a:ln w="38100">
            <a:solidFill>
              <a:srgbClr val="0329D6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205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 PARALLEL</a:t>
            </a:r>
            <a:r>
              <a:rPr dirty="0" sz="18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40"/>
              </a:spcBef>
            </a:pP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</a:t>
            </a:r>
            <a:r>
              <a:rPr dirty="0" sz="18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20955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statement</a:t>
            </a:r>
            <a:r>
              <a:rPr dirty="0" sz="18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20955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statement</a:t>
            </a:r>
            <a:r>
              <a:rPr dirty="0" sz="18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 END</a:t>
            </a:r>
            <a:r>
              <a:rPr dirty="0" sz="18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40"/>
              </a:spcBef>
            </a:pP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 END</a:t>
            </a:r>
            <a:r>
              <a:rPr dirty="0" sz="18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73885">
              <a:lnSpc>
                <a:spcPct val="100000"/>
              </a:lnSpc>
            </a:pPr>
            <a:r>
              <a:rPr dirty="0" spc="-5"/>
              <a:t>Performance </a:t>
            </a:r>
            <a:r>
              <a:rPr dirty="0" spc="-45"/>
              <a:t>Tuning</a:t>
            </a:r>
            <a:r>
              <a:rPr dirty="0" spc="-30"/>
              <a:t> </a:t>
            </a:r>
            <a:r>
              <a:rPr dirty="0" spc="-5"/>
              <a:t>Hints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8727" y="1625600"/>
            <a:ext cx="646874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Merge independent parallel loops when</a:t>
            </a:r>
            <a:r>
              <a:rPr dirty="0" sz="2200" spc="-1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possible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2209800"/>
            <a:ext cx="2971800" cy="3200400"/>
          </a:xfrm>
          <a:prstGeom prst="rect">
            <a:avLst/>
          </a:prstGeom>
          <a:ln w="38100">
            <a:solidFill>
              <a:srgbClr val="0329D6"/>
            </a:solidFill>
          </a:ln>
        </p:spPr>
        <p:txBody>
          <a:bodyPr wrap="square" lIns="0" tIns="19240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515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 PARALLEL</a:t>
            </a:r>
            <a:r>
              <a:rPr dirty="0" sz="18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40"/>
              </a:spcBef>
            </a:pP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</a:t>
            </a:r>
            <a:r>
              <a:rPr dirty="0" sz="18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23495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statement</a:t>
            </a:r>
            <a:r>
              <a:rPr dirty="0" sz="18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 END</a:t>
            </a:r>
            <a:r>
              <a:rPr dirty="0" sz="18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</a:t>
            </a:r>
            <a:r>
              <a:rPr dirty="0" sz="1800" spc="-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234950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statement</a:t>
            </a:r>
            <a:r>
              <a:rPr dirty="0" sz="18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 END</a:t>
            </a:r>
            <a:r>
              <a:rPr dirty="0" sz="18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40"/>
              </a:spcBef>
            </a:pP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 END</a:t>
            </a:r>
            <a:r>
              <a:rPr dirty="0" sz="1800" spc="-8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PARALLEL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7765">
              <a:lnSpc>
                <a:spcPct val="100000"/>
              </a:lnSpc>
            </a:pPr>
            <a:r>
              <a:rPr dirty="0" spc="-5"/>
              <a:t>OpenMP </a:t>
            </a:r>
            <a:r>
              <a:rPr dirty="0"/>
              <a:t>at a</a:t>
            </a:r>
            <a:r>
              <a:rPr dirty="0" spc="-130"/>
              <a:t> </a:t>
            </a:r>
            <a:r>
              <a:rPr dirty="0" spc="-5"/>
              <a:t>Glance</a:t>
            </a:r>
          </a:p>
        </p:txBody>
      </p:sp>
      <p:sp>
        <p:nvSpPr>
          <p:cNvPr id="3" name="object 3"/>
          <p:cNvSpPr/>
          <p:nvPr/>
        </p:nvSpPr>
        <p:spPr>
          <a:xfrm>
            <a:off x="1308100" y="1803400"/>
            <a:ext cx="7442200" cy="4140200"/>
          </a:xfrm>
          <a:custGeom>
            <a:avLst/>
            <a:gdLst/>
            <a:ahLst/>
            <a:cxnLst/>
            <a:rect l="l" t="t" r="r" b="b"/>
            <a:pathLst>
              <a:path w="7442200" h="4140200">
                <a:moveTo>
                  <a:pt x="0" y="0"/>
                </a:moveTo>
                <a:lnTo>
                  <a:pt x="7442200" y="0"/>
                </a:lnTo>
                <a:lnTo>
                  <a:pt x="7442200" y="4140200"/>
                </a:lnTo>
                <a:lnTo>
                  <a:pt x="0" y="414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38900" y="1803400"/>
            <a:ext cx="2311400" cy="1041400"/>
          </a:xfrm>
          <a:custGeom>
            <a:avLst/>
            <a:gdLst/>
            <a:ahLst/>
            <a:cxnLst/>
            <a:rect l="l" t="t" r="r" b="b"/>
            <a:pathLst>
              <a:path w="2311400" h="1041400">
                <a:moveTo>
                  <a:pt x="0" y="0"/>
                </a:moveTo>
                <a:lnTo>
                  <a:pt x="2311400" y="0"/>
                </a:lnTo>
                <a:lnTo>
                  <a:pt x="23114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solidFill>
            <a:srgbClr val="74A7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38900" y="1803400"/>
            <a:ext cx="2311400" cy="1041400"/>
          </a:xfrm>
          <a:custGeom>
            <a:avLst/>
            <a:gdLst/>
            <a:ahLst/>
            <a:cxnLst/>
            <a:rect l="l" t="t" r="r" b="b"/>
            <a:pathLst>
              <a:path w="2311400" h="1041400">
                <a:moveTo>
                  <a:pt x="0" y="0"/>
                </a:moveTo>
                <a:lnTo>
                  <a:pt x="2311400" y="0"/>
                </a:lnTo>
                <a:lnTo>
                  <a:pt x="23114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60134" y="2120900"/>
            <a:ext cx="66929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8900" y="2832100"/>
            <a:ext cx="2311400" cy="1041400"/>
          </a:xfrm>
          <a:custGeom>
            <a:avLst/>
            <a:gdLst/>
            <a:ahLst/>
            <a:cxnLst/>
            <a:rect l="l" t="t" r="r" b="b"/>
            <a:pathLst>
              <a:path w="2311400" h="1041400">
                <a:moveTo>
                  <a:pt x="0" y="0"/>
                </a:moveTo>
                <a:lnTo>
                  <a:pt x="2311400" y="0"/>
                </a:lnTo>
                <a:lnTo>
                  <a:pt x="23114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solidFill>
            <a:srgbClr val="FFF2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38900" y="2832100"/>
            <a:ext cx="2311400" cy="1041400"/>
          </a:xfrm>
          <a:custGeom>
            <a:avLst/>
            <a:gdLst/>
            <a:ahLst/>
            <a:cxnLst/>
            <a:rect l="l" t="t" r="r" b="b"/>
            <a:pathLst>
              <a:path w="2311400" h="1041400">
                <a:moveTo>
                  <a:pt x="0" y="0"/>
                </a:moveTo>
                <a:lnTo>
                  <a:pt x="2311400" y="0"/>
                </a:lnTo>
                <a:lnTo>
                  <a:pt x="23114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26362" y="2992120"/>
            <a:ext cx="1736725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5080" indent="-231775">
              <a:lnSpc>
                <a:spcPts val="2800"/>
              </a:lnSpc>
            </a:pPr>
            <a:r>
              <a:rPr dirty="0" sz="2400">
                <a:latin typeface="Arial"/>
                <a:cs typeface="Arial"/>
              </a:rPr>
              <a:t>Environment  </a:t>
            </a:r>
            <a:r>
              <a:rPr dirty="0" sz="2400" spc="-2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8100" y="3873500"/>
            <a:ext cx="7442200" cy="1041400"/>
          </a:xfrm>
          <a:custGeom>
            <a:avLst/>
            <a:gdLst/>
            <a:ahLst/>
            <a:cxnLst/>
            <a:rect l="l" t="t" r="r" b="b"/>
            <a:pathLst>
              <a:path w="7442200" h="1041400">
                <a:moveTo>
                  <a:pt x="0" y="0"/>
                </a:moveTo>
                <a:lnTo>
                  <a:pt x="7442200" y="0"/>
                </a:lnTo>
                <a:lnTo>
                  <a:pt x="74422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08100" y="3873500"/>
            <a:ext cx="7442200" cy="1041400"/>
          </a:xfrm>
          <a:custGeom>
            <a:avLst/>
            <a:gdLst/>
            <a:ahLst/>
            <a:cxnLst/>
            <a:rect l="l" t="t" r="r" b="b"/>
            <a:pathLst>
              <a:path w="7442200" h="1041400">
                <a:moveTo>
                  <a:pt x="0" y="0"/>
                </a:moveTo>
                <a:lnTo>
                  <a:pt x="7442200" y="0"/>
                </a:lnTo>
                <a:lnTo>
                  <a:pt x="74422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08100" y="2832100"/>
            <a:ext cx="2311400" cy="1041400"/>
          </a:xfrm>
          <a:custGeom>
            <a:avLst/>
            <a:gdLst/>
            <a:ahLst/>
            <a:cxnLst/>
            <a:rect l="l" t="t" r="r" b="b"/>
            <a:pathLst>
              <a:path w="2311400" h="1041400">
                <a:moveTo>
                  <a:pt x="0" y="0"/>
                </a:moveTo>
                <a:lnTo>
                  <a:pt x="2311400" y="0"/>
                </a:lnTo>
                <a:lnTo>
                  <a:pt x="23114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solidFill>
            <a:srgbClr val="E392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08100" y="2832100"/>
            <a:ext cx="2311400" cy="1041400"/>
          </a:xfrm>
          <a:custGeom>
            <a:avLst/>
            <a:gdLst/>
            <a:ahLst/>
            <a:cxnLst/>
            <a:rect l="l" t="t" r="r" b="b"/>
            <a:pathLst>
              <a:path w="2311400" h="1041400">
                <a:moveTo>
                  <a:pt x="0" y="0"/>
                </a:moveTo>
                <a:lnTo>
                  <a:pt x="2311400" y="0"/>
                </a:lnTo>
                <a:lnTo>
                  <a:pt x="23114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41351" y="3149600"/>
            <a:ext cx="124523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Compiler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8100" y="4914900"/>
            <a:ext cx="7442200" cy="1041400"/>
          </a:xfrm>
          <a:custGeom>
            <a:avLst/>
            <a:gdLst/>
            <a:ahLst/>
            <a:cxnLst/>
            <a:rect l="l" t="t" r="r" b="b"/>
            <a:pathLst>
              <a:path w="7442200" h="1041400">
                <a:moveTo>
                  <a:pt x="0" y="0"/>
                </a:moveTo>
                <a:lnTo>
                  <a:pt x="7442200" y="0"/>
                </a:lnTo>
                <a:lnTo>
                  <a:pt x="74422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solidFill>
            <a:srgbClr val="CAF0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08100" y="4914900"/>
            <a:ext cx="7442200" cy="1041400"/>
          </a:xfrm>
          <a:custGeom>
            <a:avLst/>
            <a:gdLst/>
            <a:ahLst/>
            <a:cxnLst/>
            <a:rect l="l" t="t" r="r" b="b"/>
            <a:pathLst>
              <a:path w="7442200" h="1041400">
                <a:moveTo>
                  <a:pt x="0" y="0"/>
                </a:moveTo>
                <a:lnTo>
                  <a:pt x="7442200" y="0"/>
                </a:lnTo>
                <a:lnTo>
                  <a:pt x="74422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04946" y="4191000"/>
            <a:ext cx="3848735" cy="1417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Runtime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OS Threads (e.g.,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Pthreads)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5246" y="2133600"/>
            <a:ext cx="151701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87043" y="3779469"/>
            <a:ext cx="5715" cy="213995"/>
          </a:xfrm>
          <a:custGeom>
            <a:avLst/>
            <a:gdLst/>
            <a:ahLst/>
            <a:cxnLst/>
            <a:rect l="l" t="t" r="r" b="b"/>
            <a:pathLst>
              <a:path w="5715" h="213995">
                <a:moveTo>
                  <a:pt x="0" y="0"/>
                </a:moveTo>
                <a:lnTo>
                  <a:pt x="660" y="25400"/>
                </a:lnTo>
                <a:lnTo>
                  <a:pt x="4952" y="188061"/>
                </a:lnTo>
                <a:lnTo>
                  <a:pt x="5613" y="213461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82471" y="3644900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59" h="216535">
                <a:moveTo>
                  <a:pt x="101028" y="0"/>
                </a:moveTo>
                <a:lnTo>
                  <a:pt x="0" y="216090"/>
                </a:lnTo>
                <a:lnTo>
                  <a:pt x="105232" y="159969"/>
                </a:lnTo>
                <a:lnTo>
                  <a:pt x="186346" y="159969"/>
                </a:lnTo>
                <a:lnTo>
                  <a:pt x="101028" y="0"/>
                </a:lnTo>
                <a:close/>
              </a:path>
              <a:path w="213359" h="216535">
                <a:moveTo>
                  <a:pt x="186346" y="159969"/>
                </a:moveTo>
                <a:lnTo>
                  <a:pt x="105232" y="159969"/>
                </a:lnTo>
                <a:lnTo>
                  <a:pt x="213283" y="210477"/>
                </a:lnTo>
                <a:lnTo>
                  <a:pt x="186346" y="159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3944" y="3911409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59" h="216535">
                <a:moveTo>
                  <a:pt x="0" y="5613"/>
                </a:moveTo>
                <a:lnTo>
                  <a:pt x="112255" y="216090"/>
                </a:lnTo>
                <a:lnTo>
                  <a:pt x="187045" y="56121"/>
                </a:lnTo>
                <a:lnTo>
                  <a:pt x="108038" y="56121"/>
                </a:lnTo>
                <a:lnTo>
                  <a:pt x="0" y="5613"/>
                </a:lnTo>
                <a:close/>
              </a:path>
              <a:path w="213359" h="216535">
                <a:moveTo>
                  <a:pt x="213283" y="0"/>
                </a:moveTo>
                <a:lnTo>
                  <a:pt x="108038" y="56121"/>
                </a:lnTo>
                <a:lnTo>
                  <a:pt x="187045" y="56121"/>
                </a:lnTo>
                <a:lnTo>
                  <a:pt x="213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87043" y="2738069"/>
            <a:ext cx="5715" cy="213995"/>
          </a:xfrm>
          <a:custGeom>
            <a:avLst/>
            <a:gdLst/>
            <a:ahLst/>
            <a:cxnLst/>
            <a:rect l="l" t="t" r="r" b="b"/>
            <a:pathLst>
              <a:path w="5715" h="213994">
                <a:moveTo>
                  <a:pt x="0" y="0"/>
                </a:moveTo>
                <a:lnTo>
                  <a:pt x="660" y="25400"/>
                </a:lnTo>
                <a:lnTo>
                  <a:pt x="4940" y="188061"/>
                </a:lnTo>
                <a:lnTo>
                  <a:pt x="5613" y="213461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82471" y="2603500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59" h="216535">
                <a:moveTo>
                  <a:pt x="101028" y="0"/>
                </a:moveTo>
                <a:lnTo>
                  <a:pt x="0" y="216090"/>
                </a:lnTo>
                <a:lnTo>
                  <a:pt x="105232" y="159969"/>
                </a:lnTo>
                <a:lnTo>
                  <a:pt x="186346" y="159969"/>
                </a:lnTo>
                <a:lnTo>
                  <a:pt x="101028" y="0"/>
                </a:lnTo>
                <a:close/>
              </a:path>
              <a:path w="213359" h="216535">
                <a:moveTo>
                  <a:pt x="186346" y="159969"/>
                </a:moveTo>
                <a:lnTo>
                  <a:pt x="105232" y="159969"/>
                </a:lnTo>
                <a:lnTo>
                  <a:pt x="213283" y="210477"/>
                </a:lnTo>
                <a:lnTo>
                  <a:pt x="186346" y="159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83944" y="2870009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59" h="216535">
                <a:moveTo>
                  <a:pt x="0" y="5613"/>
                </a:moveTo>
                <a:lnTo>
                  <a:pt x="112255" y="216090"/>
                </a:lnTo>
                <a:lnTo>
                  <a:pt x="187045" y="56121"/>
                </a:lnTo>
                <a:lnTo>
                  <a:pt x="108038" y="56121"/>
                </a:lnTo>
                <a:lnTo>
                  <a:pt x="0" y="5613"/>
                </a:lnTo>
                <a:close/>
              </a:path>
              <a:path w="213359" h="216535">
                <a:moveTo>
                  <a:pt x="213283" y="0"/>
                </a:moveTo>
                <a:lnTo>
                  <a:pt x="108038" y="56121"/>
                </a:lnTo>
                <a:lnTo>
                  <a:pt x="187045" y="56121"/>
                </a:lnTo>
                <a:lnTo>
                  <a:pt x="213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06820" y="232410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 h="0">
                <a:moveTo>
                  <a:pt x="238759" y="0"/>
                </a:moveTo>
                <a:lnTo>
                  <a:pt x="213359" y="0"/>
                </a:lnTo>
                <a:lnTo>
                  <a:pt x="2540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66840" y="22174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53339" y="106679"/>
                </a:lnTo>
                <a:lnTo>
                  <a:pt x="0" y="213359"/>
                </a:lnTo>
                <a:lnTo>
                  <a:pt x="21336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72200" y="22174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106679"/>
                </a:lnTo>
                <a:lnTo>
                  <a:pt x="213360" y="213359"/>
                </a:lnTo>
                <a:lnTo>
                  <a:pt x="160020" y="106679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20043" y="4808169"/>
            <a:ext cx="5715" cy="213995"/>
          </a:xfrm>
          <a:custGeom>
            <a:avLst/>
            <a:gdLst/>
            <a:ahLst/>
            <a:cxnLst/>
            <a:rect l="l" t="t" r="r" b="b"/>
            <a:pathLst>
              <a:path w="5714" h="213995">
                <a:moveTo>
                  <a:pt x="0" y="0"/>
                </a:moveTo>
                <a:lnTo>
                  <a:pt x="660" y="25400"/>
                </a:lnTo>
                <a:lnTo>
                  <a:pt x="4940" y="188061"/>
                </a:lnTo>
                <a:lnTo>
                  <a:pt x="5613" y="213461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15471" y="4673600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60" h="216535">
                <a:moveTo>
                  <a:pt x="101028" y="0"/>
                </a:moveTo>
                <a:lnTo>
                  <a:pt x="0" y="216090"/>
                </a:lnTo>
                <a:lnTo>
                  <a:pt x="105232" y="159969"/>
                </a:lnTo>
                <a:lnTo>
                  <a:pt x="186346" y="159969"/>
                </a:lnTo>
                <a:lnTo>
                  <a:pt x="101028" y="0"/>
                </a:lnTo>
                <a:close/>
              </a:path>
              <a:path w="213360" h="216535">
                <a:moveTo>
                  <a:pt x="186346" y="159969"/>
                </a:moveTo>
                <a:lnTo>
                  <a:pt x="105232" y="159969"/>
                </a:lnTo>
                <a:lnTo>
                  <a:pt x="213283" y="210477"/>
                </a:lnTo>
                <a:lnTo>
                  <a:pt x="186346" y="159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16944" y="4940109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60" h="216535">
                <a:moveTo>
                  <a:pt x="0" y="5613"/>
                </a:moveTo>
                <a:lnTo>
                  <a:pt x="112255" y="216090"/>
                </a:lnTo>
                <a:lnTo>
                  <a:pt x="187045" y="56121"/>
                </a:lnTo>
                <a:lnTo>
                  <a:pt x="108051" y="56121"/>
                </a:lnTo>
                <a:lnTo>
                  <a:pt x="0" y="5613"/>
                </a:lnTo>
                <a:close/>
              </a:path>
              <a:path w="213360" h="216535">
                <a:moveTo>
                  <a:pt x="213283" y="0"/>
                </a:moveTo>
                <a:lnTo>
                  <a:pt x="108051" y="56121"/>
                </a:lnTo>
                <a:lnTo>
                  <a:pt x="187045" y="56121"/>
                </a:lnTo>
                <a:lnTo>
                  <a:pt x="213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54643" y="2738069"/>
            <a:ext cx="5715" cy="213995"/>
          </a:xfrm>
          <a:custGeom>
            <a:avLst/>
            <a:gdLst/>
            <a:ahLst/>
            <a:cxnLst/>
            <a:rect l="l" t="t" r="r" b="b"/>
            <a:pathLst>
              <a:path w="5714" h="213994">
                <a:moveTo>
                  <a:pt x="0" y="0"/>
                </a:moveTo>
                <a:lnTo>
                  <a:pt x="673" y="25400"/>
                </a:lnTo>
                <a:lnTo>
                  <a:pt x="4940" y="188061"/>
                </a:lnTo>
                <a:lnTo>
                  <a:pt x="5613" y="213461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50071" y="2603500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60" h="216535">
                <a:moveTo>
                  <a:pt x="101028" y="0"/>
                </a:moveTo>
                <a:lnTo>
                  <a:pt x="0" y="216090"/>
                </a:lnTo>
                <a:lnTo>
                  <a:pt x="105244" y="159969"/>
                </a:lnTo>
                <a:lnTo>
                  <a:pt x="186346" y="159969"/>
                </a:lnTo>
                <a:lnTo>
                  <a:pt x="101028" y="0"/>
                </a:lnTo>
                <a:close/>
              </a:path>
              <a:path w="213360" h="216535">
                <a:moveTo>
                  <a:pt x="186346" y="159969"/>
                </a:moveTo>
                <a:lnTo>
                  <a:pt x="105244" y="159969"/>
                </a:lnTo>
                <a:lnTo>
                  <a:pt x="213283" y="210477"/>
                </a:lnTo>
                <a:lnTo>
                  <a:pt x="186346" y="159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51544" y="2870009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60" h="216535">
                <a:moveTo>
                  <a:pt x="0" y="5613"/>
                </a:moveTo>
                <a:lnTo>
                  <a:pt x="112255" y="216090"/>
                </a:lnTo>
                <a:lnTo>
                  <a:pt x="187045" y="56121"/>
                </a:lnTo>
                <a:lnTo>
                  <a:pt x="108051" y="56121"/>
                </a:lnTo>
                <a:lnTo>
                  <a:pt x="0" y="5613"/>
                </a:lnTo>
                <a:close/>
              </a:path>
              <a:path w="213360" h="216535">
                <a:moveTo>
                  <a:pt x="213283" y="0"/>
                </a:moveTo>
                <a:lnTo>
                  <a:pt x="108051" y="56121"/>
                </a:lnTo>
                <a:lnTo>
                  <a:pt x="187045" y="56121"/>
                </a:lnTo>
                <a:lnTo>
                  <a:pt x="213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54643" y="3766769"/>
            <a:ext cx="5715" cy="213995"/>
          </a:xfrm>
          <a:custGeom>
            <a:avLst/>
            <a:gdLst/>
            <a:ahLst/>
            <a:cxnLst/>
            <a:rect l="l" t="t" r="r" b="b"/>
            <a:pathLst>
              <a:path w="5714" h="213995">
                <a:moveTo>
                  <a:pt x="0" y="0"/>
                </a:moveTo>
                <a:lnTo>
                  <a:pt x="673" y="25400"/>
                </a:lnTo>
                <a:lnTo>
                  <a:pt x="4940" y="188061"/>
                </a:lnTo>
                <a:lnTo>
                  <a:pt x="5613" y="213461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50071" y="3632200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60" h="216535">
                <a:moveTo>
                  <a:pt x="101028" y="0"/>
                </a:moveTo>
                <a:lnTo>
                  <a:pt x="0" y="216090"/>
                </a:lnTo>
                <a:lnTo>
                  <a:pt x="105244" y="159969"/>
                </a:lnTo>
                <a:lnTo>
                  <a:pt x="186346" y="159969"/>
                </a:lnTo>
                <a:lnTo>
                  <a:pt x="101028" y="0"/>
                </a:lnTo>
                <a:close/>
              </a:path>
              <a:path w="213360" h="216535">
                <a:moveTo>
                  <a:pt x="186346" y="159969"/>
                </a:moveTo>
                <a:lnTo>
                  <a:pt x="105244" y="159969"/>
                </a:lnTo>
                <a:lnTo>
                  <a:pt x="213283" y="210477"/>
                </a:lnTo>
                <a:lnTo>
                  <a:pt x="186346" y="159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51544" y="3898709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60" h="216535">
                <a:moveTo>
                  <a:pt x="0" y="5613"/>
                </a:moveTo>
                <a:lnTo>
                  <a:pt x="112255" y="216090"/>
                </a:lnTo>
                <a:lnTo>
                  <a:pt x="187045" y="56121"/>
                </a:lnTo>
                <a:lnTo>
                  <a:pt x="108051" y="56121"/>
                </a:lnTo>
                <a:lnTo>
                  <a:pt x="0" y="5613"/>
                </a:lnTo>
                <a:close/>
              </a:path>
              <a:path w="213360" h="216535">
                <a:moveTo>
                  <a:pt x="213283" y="0"/>
                </a:moveTo>
                <a:lnTo>
                  <a:pt x="108051" y="56121"/>
                </a:lnTo>
                <a:lnTo>
                  <a:pt x="187045" y="56121"/>
                </a:lnTo>
                <a:lnTo>
                  <a:pt x="213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20043" y="3766769"/>
            <a:ext cx="5715" cy="213995"/>
          </a:xfrm>
          <a:custGeom>
            <a:avLst/>
            <a:gdLst/>
            <a:ahLst/>
            <a:cxnLst/>
            <a:rect l="l" t="t" r="r" b="b"/>
            <a:pathLst>
              <a:path w="5714" h="213995">
                <a:moveTo>
                  <a:pt x="0" y="0"/>
                </a:moveTo>
                <a:lnTo>
                  <a:pt x="660" y="25400"/>
                </a:lnTo>
                <a:lnTo>
                  <a:pt x="4940" y="188061"/>
                </a:lnTo>
                <a:lnTo>
                  <a:pt x="5613" y="213461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15471" y="3632200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60" h="216535">
                <a:moveTo>
                  <a:pt x="101028" y="0"/>
                </a:moveTo>
                <a:lnTo>
                  <a:pt x="0" y="216090"/>
                </a:lnTo>
                <a:lnTo>
                  <a:pt x="105232" y="159969"/>
                </a:lnTo>
                <a:lnTo>
                  <a:pt x="186346" y="159969"/>
                </a:lnTo>
                <a:lnTo>
                  <a:pt x="101028" y="0"/>
                </a:lnTo>
                <a:close/>
              </a:path>
              <a:path w="213360" h="216535">
                <a:moveTo>
                  <a:pt x="186346" y="159969"/>
                </a:moveTo>
                <a:lnTo>
                  <a:pt x="105232" y="159969"/>
                </a:lnTo>
                <a:lnTo>
                  <a:pt x="213283" y="210477"/>
                </a:lnTo>
                <a:lnTo>
                  <a:pt x="186346" y="159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16944" y="3898709"/>
            <a:ext cx="213360" cy="216535"/>
          </a:xfrm>
          <a:custGeom>
            <a:avLst/>
            <a:gdLst/>
            <a:ahLst/>
            <a:cxnLst/>
            <a:rect l="l" t="t" r="r" b="b"/>
            <a:pathLst>
              <a:path w="213360" h="216535">
                <a:moveTo>
                  <a:pt x="0" y="5613"/>
                </a:moveTo>
                <a:lnTo>
                  <a:pt x="112255" y="216090"/>
                </a:lnTo>
                <a:lnTo>
                  <a:pt x="187045" y="56121"/>
                </a:lnTo>
                <a:lnTo>
                  <a:pt x="108051" y="56121"/>
                </a:lnTo>
                <a:lnTo>
                  <a:pt x="0" y="5613"/>
                </a:lnTo>
                <a:close/>
              </a:path>
              <a:path w="213360" h="216535">
                <a:moveTo>
                  <a:pt x="213283" y="0"/>
                </a:moveTo>
                <a:lnTo>
                  <a:pt x="108051" y="56121"/>
                </a:lnTo>
                <a:lnTo>
                  <a:pt x="187045" y="56121"/>
                </a:lnTo>
                <a:lnTo>
                  <a:pt x="213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73885">
              <a:lnSpc>
                <a:spcPct val="100000"/>
              </a:lnSpc>
            </a:pPr>
            <a:r>
              <a:rPr dirty="0" spc="-5"/>
              <a:t>Performance </a:t>
            </a:r>
            <a:r>
              <a:rPr dirty="0" spc="-45"/>
              <a:t>Tuning</a:t>
            </a:r>
            <a:r>
              <a:rPr dirty="0" spc="-30"/>
              <a:t> </a:t>
            </a:r>
            <a:r>
              <a:rPr dirty="0" spc="-5"/>
              <a:t>Hints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1665" y="1625600"/>
            <a:ext cx="432562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Minimize use of</a:t>
            </a:r>
            <a:r>
              <a:rPr dirty="0" sz="2200" spc="-1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synchronization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974" y="2065037"/>
            <a:ext cx="153035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>
                <a:solidFill>
                  <a:srgbClr val="E62300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>
                <a:solidFill>
                  <a:srgbClr val="E62300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74" y="3411232"/>
            <a:ext cx="153035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>
                <a:solidFill>
                  <a:srgbClr val="E62300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974" y="50241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5300" rIns="0" bIns="0" rtlCol="0" vert="horz">
            <a:spAutoFit/>
          </a:bodyPr>
          <a:lstStyle/>
          <a:p>
            <a:pPr marL="251460">
              <a:lnSpc>
                <a:spcPct val="100000"/>
              </a:lnSpc>
            </a:pPr>
            <a:r>
              <a:rPr dirty="0">
                <a:solidFill>
                  <a:srgbClr val="E62300"/>
                </a:solidFill>
              </a:rPr>
              <a:t>BARRIER</a:t>
            </a:r>
          </a:p>
          <a:p>
            <a:pPr marL="251460">
              <a:lnSpc>
                <a:spcPct val="100000"/>
              </a:lnSpc>
              <a:spcBef>
                <a:spcPts val="1260"/>
              </a:spcBef>
            </a:pPr>
            <a:r>
              <a:rPr dirty="0">
                <a:solidFill>
                  <a:srgbClr val="E62300"/>
                </a:solidFill>
              </a:rPr>
              <a:t>CRITICAL</a:t>
            </a:r>
            <a:r>
              <a:rPr dirty="0" spc="-145">
                <a:solidFill>
                  <a:srgbClr val="E62300"/>
                </a:solidFill>
              </a:rPr>
              <a:t> </a:t>
            </a:r>
            <a:r>
              <a:rPr dirty="0"/>
              <a:t>sections</a:t>
            </a:r>
          </a:p>
          <a:p>
            <a:pPr marL="365760">
              <a:lnSpc>
                <a:spcPct val="100000"/>
              </a:lnSpc>
              <a:spcBef>
                <a:spcPts val="660"/>
              </a:spcBef>
            </a:pPr>
            <a:r>
              <a:rPr dirty="0" sz="2000">
                <a:solidFill>
                  <a:srgbClr val="0329D6"/>
                </a:solidFill>
              </a:rPr>
              <a:t>—if </a:t>
            </a:r>
            <a:r>
              <a:rPr dirty="0" sz="2000" spc="-15">
                <a:solidFill>
                  <a:srgbClr val="0329D6"/>
                </a:solidFill>
              </a:rPr>
              <a:t>necessary, </a:t>
            </a:r>
            <a:r>
              <a:rPr dirty="0" sz="2000">
                <a:solidFill>
                  <a:srgbClr val="0329D6"/>
                </a:solidFill>
              </a:rPr>
              <a:t>use named CRITICAL for fine-grained</a:t>
            </a:r>
            <a:r>
              <a:rPr dirty="0" sz="2000" spc="-14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locking</a:t>
            </a:r>
            <a:endParaRPr sz="2000"/>
          </a:p>
          <a:p>
            <a:pPr marL="251460">
              <a:lnSpc>
                <a:spcPct val="100000"/>
              </a:lnSpc>
              <a:spcBef>
                <a:spcPts val="1000"/>
              </a:spcBef>
            </a:pPr>
            <a:r>
              <a:rPr dirty="0">
                <a:solidFill>
                  <a:srgbClr val="E62300"/>
                </a:solidFill>
              </a:rPr>
              <a:t>ORDERED</a:t>
            </a:r>
            <a:r>
              <a:rPr dirty="0" spc="-105">
                <a:solidFill>
                  <a:srgbClr val="E62300"/>
                </a:solidFill>
              </a:rPr>
              <a:t> </a:t>
            </a:r>
            <a:r>
              <a:rPr dirty="0" spc="-5"/>
              <a:t>regions</a:t>
            </a:r>
          </a:p>
          <a:p>
            <a:pPr marL="251460">
              <a:lnSpc>
                <a:spcPct val="100000"/>
              </a:lnSpc>
              <a:spcBef>
                <a:spcPts val="1260"/>
              </a:spcBef>
            </a:pPr>
            <a:r>
              <a:rPr dirty="0" spc="-5"/>
              <a:t>Use </a:t>
            </a:r>
            <a:r>
              <a:rPr dirty="0" spc="-25">
                <a:solidFill>
                  <a:srgbClr val="E62300"/>
                </a:solidFill>
              </a:rPr>
              <a:t>NOWAIT </a:t>
            </a:r>
            <a:r>
              <a:rPr dirty="0"/>
              <a:t>clause to avoid unnecessary</a:t>
            </a:r>
            <a:r>
              <a:rPr dirty="0" spc="-50"/>
              <a:t> </a:t>
            </a:r>
            <a:r>
              <a:rPr dirty="0"/>
              <a:t>barriers</a:t>
            </a:r>
          </a:p>
          <a:p>
            <a:pPr marL="594360" marR="5080" indent="-228600">
              <a:lnSpc>
                <a:spcPts val="2100"/>
              </a:lnSpc>
              <a:spcBef>
                <a:spcPts val="880"/>
              </a:spcBef>
            </a:pPr>
            <a:r>
              <a:rPr dirty="0" sz="2000">
                <a:solidFill>
                  <a:srgbClr val="0329D6"/>
                </a:solidFill>
              </a:rPr>
              <a:t>— </a:t>
            </a:r>
            <a:r>
              <a:rPr dirty="0" sz="2000" spc="-5">
                <a:solidFill>
                  <a:srgbClr val="0329D6"/>
                </a:solidFill>
              </a:rPr>
              <a:t>adding </a:t>
            </a:r>
            <a:r>
              <a:rPr dirty="0" sz="2000" spc="-20">
                <a:solidFill>
                  <a:srgbClr val="E62300"/>
                </a:solidFill>
              </a:rPr>
              <a:t>NOWAIT </a:t>
            </a:r>
            <a:r>
              <a:rPr dirty="0" sz="2000">
                <a:solidFill>
                  <a:srgbClr val="0329D6"/>
                </a:solidFill>
              </a:rPr>
              <a:t>to a </a:t>
            </a:r>
            <a:r>
              <a:rPr dirty="0" sz="2000" spc="-10">
                <a:solidFill>
                  <a:srgbClr val="0329D6"/>
                </a:solidFill>
              </a:rPr>
              <a:t>region’s </a:t>
            </a:r>
            <a:r>
              <a:rPr dirty="0" sz="2000">
                <a:solidFill>
                  <a:srgbClr val="0329D6"/>
                </a:solidFill>
              </a:rPr>
              <a:t>final DO eliminates a</a:t>
            </a:r>
            <a:r>
              <a:rPr dirty="0" sz="2000" spc="-6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redundant  </a:t>
            </a:r>
            <a:r>
              <a:rPr dirty="0" sz="2000">
                <a:solidFill>
                  <a:srgbClr val="0329D6"/>
                </a:solidFill>
              </a:rPr>
              <a:t>barrier</a:t>
            </a:r>
            <a:endParaRPr sz="2000"/>
          </a:p>
          <a:p>
            <a:pPr marL="251460">
              <a:lnSpc>
                <a:spcPct val="100000"/>
              </a:lnSpc>
              <a:spcBef>
                <a:spcPts val="1080"/>
              </a:spcBef>
            </a:pPr>
            <a:r>
              <a:rPr dirty="0"/>
              <a:t>Use explicit </a:t>
            </a:r>
            <a:r>
              <a:rPr dirty="0">
                <a:solidFill>
                  <a:srgbClr val="E62300"/>
                </a:solidFill>
              </a:rPr>
              <a:t>FLUSH </a:t>
            </a:r>
            <a:r>
              <a:rPr dirty="0"/>
              <a:t>with</a:t>
            </a:r>
            <a:r>
              <a:rPr dirty="0" spc="-110"/>
              <a:t> </a:t>
            </a:r>
            <a:r>
              <a:rPr dirty="0"/>
              <a:t>care</a:t>
            </a:r>
          </a:p>
          <a:p>
            <a:pPr marL="365760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solidFill>
                  <a:srgbClr val="0329D6"/>
                </a:solidFill>
              </a:rPr>
              <a:t>—flushes can evict cached</a:t>
            </a:r>
            <a:r>
              <a:rPr dirty="0" sz="2000" spc="-11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values</a:t>
            </a:r>
            <a:endParaRPr sz="2000"/>
          </a:p>
          <a:p>
            <a:pPr marL="36576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0329D6"/>
                </a:solidFill>
              </a:rPr>
              <a:t>—subsequent data accesses may require reloads from</a:t>
            </a:r>
            <a:r>
              <a:rPr dirty="0" sz="2000" spc="-10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memory</a:t>
            </a:r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27960" y="7004549"/>
            <a:ext cx="2800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z="180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05939">
              <a:lnSpc>
                <a:spcPct val="100000"/>
              </a:lnSpc>
            </a:pPr>
            <a:r>
              <a:rPr dirty="0" spc="-5"/>
              <a:t>OpenMP Library</a:t>
            </a:r>
            <a:r>
              <a:rPr dirty="0" spc="-105"/>
              <a:t> 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15697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287" y="1625600"/>
            <a:ext cx="6860540" cy="76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Processor</a:t>
            </a:r>
            <a:r>
              <a:rPr dirty="0" sz="2200" spc="-1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count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760"/>
              </a:spcBef>
            </a:pPr>
            <a:r>
              <a:rPr dirty="0" sz="2000" spc="-5" b="1">
                <a:solidFill>
                  <a:srgbClr val="0329D6"/>
                </a:solidFill>
                <a:latin typeface="Courier New"/>
                <a:cs typeface="Courier New"/>
              </a:rPr>
              <a:t>int </a:t>
            </a:r>
            <a:r>
              <a:rPr dirty="0" sz="2000" b="1">
                <a:solidFill>
                  <a:srgbClr val="E62300"/>
                </a:solidFill>
                <a:latin typeface="Courier New"/>
                <a:cs typeface="Courier New"/>
              </a:rPr>
              <a:t>omp_get_num_procs</a:t>
            </a: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();</a:t>
            </a:r>
            <a:r>
              <a:rPr dirty="0" sz="2000" spc="-7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/* # PE currently available 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587" y="2425700"/>
            <a:ext cx="337883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0329D6"/>
                </a:solidFill>
                <a:latin typeface="Courier New"/>
                <a:cs typeface="Courier New"/>
              </a:rPr>
              <a:t>int</a:t>
            </a:r>
            <a:r>
              <a:rPr dirty="0" sz="2000" spc="-20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omp_in_parallel</a:t>
            </a:r>
            <a:r>
              <a:rPr dirty="0" sz="2000" spc="-5" b="1">
                <a:solidFill>
                  <a:srgbClr val="0329D6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2784" y="2451100"/>
            <a:ext cx="45351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/* determine whether running in parallel</a:t>
            </a:r>
            <a:r>
              <a:rPr dirty="0" sz="18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387" y="33096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287" y="3365500"/>
            <a:ext cx="7368540" cy="1091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Thread count and</a:t>
            </a:r>
            <a:r>
              <a:rPr dirty="0" sz="2200" spc="-1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identity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/* max # threads for next parallel region. only call in serial region</a:t>
            </a:r>
            <a:r>
              <a:rPr dirty="0" sz="1800" spc="-13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40"/>
              </a:spcBef>
            </a:pPr>
            <a:r>
              <a:rPr dirty="0" sz="2000" spc="-5" b="1">
                <a:solidFill>
                  <a:srgbClr val="0329D6"/>
                </a:solidFill>
                <a:latin typeface="Courier New"/>
                <a:cs typeface="Courier New"/>
              </a:rPr>
              <a:t>void </a:t>
            </a: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omp_set_num_threads</a:t>
            </a:r>
            <a:r>
              <a:rPr dirty="0" sz="2000" spc="-5" b="1">
                <a:solidFill>
                  <a:srgbClr val="0329D6"/>
                </a:solidFill>
                <a:latin typeface="Courier New"/>
                <a:cs typeface="Courier New"/>
              </a:rPr>
              <a:t>(int</a:t>
            </a:r>
            <a:r>
              <a:rPr dirty="0" sz="2000" spc="10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329D6"/>
                </a:solidFill>
                <a:latin typeface="Courier New"/>
                <a:cs typeface="Courier New"/>
              </a:rPr>
              <a:t>num_threads);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587" y="4838700"/>
            <a:ext cx="7628255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0329D6"/>
                </a:solidFill>
                <a:latin typeface="Courier New"/>
                <a:cs typeface="Courier New"/>
              </a:rPr>
              <a:t>int </a:t>
            </a:r>
            <a:r>
              <a:rPr dirty="0" sz="2000" spc="-5" b="1">
                <a:solidFill>
                  <a:srgbClr val="E62300"/>
                </a:solidFill>
                <a:latin typeface="Courier New"/>
                <a:cs typeface="Courier New"/>
              </a:rPr>
              <a:t>omp_get_num_threads</a:t>
            </a:r>
            <a:r>
              <a:rPr dirty="0" sz="2000" spc="-5" b="1">
                <a:solidFill>
                  <a:srgbClr val="0329D6"/>
                </a:solidFill>
                <a:latin typeface="Courier New"/>
                <a:cs typeface="Courier New"/>
              </a:rPr>
              <a:t>();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/*# threads currently active</a:t>
            </a:r>
            <a:r>
              <a:rPr dirty="0" sz="2000" spc="1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05939">
              <a:lnSpc>
                <a:spcPct val="100000"/>
              </a:lnSpc>
            </a:pPr>
            <a:r>
              <a:rPr dirty="0" spc="-5"/>
              <a:t>OpenMP Library</a:t>
            </a:r>
            <a:r>
              <a:rPr dirty="0" spc="-105"/>
              <a:t> 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1584051"/>
            <a:ext cx="14160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287" y="1625600"/>
            <a:ext cx="6038850" cy="1720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Controlling and monitoring thread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creation</a:t>
            </a:r>
            <a:endParaRPr sz="2000">
              <a:latin typeface="Arial"/>
              <a:cs typeface="Arial"/>
            </a:endParaRPr>
          </a:p>
          <a:p>
            <a:pPr marL="127000" marR="5080">
              <a:lnSpc>
                <a:spcPct val="125000"/>
              </a:lnSpc>
              <a:spcBef>
                <a:spcPts val="160"/>
              </a:spcBef>
              <a:tabLst>
                <a:tab pos="2870200" algn="l"/>
                <a:tab pos="3007360" algn="l"/>
              </a:tabLst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void</a:t>
            </a:r>
            <a:r>
              <a:rPr dirty="0" sz="1800" spc="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omp_set_dynamic	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(int</a:t>
            </a:r>
            <a:r>
              <a:rPr dirty="0" sz="18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dynamic_threads);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int</a:t>
            </a:r>
            <a:r>
              <a:rPr dirty="0" sz="1800" spc="1019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omp_get_dynamic	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  <a:p>
            <a:pPr marL="127000" marR="1376680">
              <a:lnSpc>
                <a:spcPct val="125000"/>
              </a:lnSpc>
              <a:tabLst>
                <a:tab pos="2733040" algn="l"/>
                <a:tab pos="2870200" algn="l"/>
              </a:tabLst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void</a:t>
            </a:r>
            <a:r>
              <a:rPr dirty="0" sz="1800" spc="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omp_set_nested	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(int</a:t>
            </a:r>
            <a:r>
              <a:rPr dirty="0" sz="1800" spc="-9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nested);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int</a:t>
            </a:r>
            <a:r>
              <a:rPr dirty="0" sz="1800" spc="1019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omp_get_nested	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387" y="3717645"/>
            <a:ext cx="14160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287" y="3759200"/>
            <a:ext cx="208597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Mutual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exclusion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587" y="4097020"/>
            <a:ext cx="574040" cy="709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void  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0497" y="4097020"/>
            <a:ext cx="4827270" cy="709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omp_init_lock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(omp_lock_t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*lock);  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omp_destroy_lock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(omp_lock_t</a:t>
            </a:r>
            <a:r>
              <a:rPr dirty="0" sz="1800" spc="-1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*lock);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587" y="5125720"/>
            <a:ext cx="574040" cy="709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void  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497" y="5125720"/>
            <a:ext cx="4552950" cy="709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omp_set_lock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(omp_lock_t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*lock);  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omp_unset_lock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(omp_lock_t</a:t>
            </a:r>
            <a:r>
              <a:rPr dirty="0" sz="1800" spc="-2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*lock);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587" y="5880100"/>
            <a:ext cx="7623175" cy="1059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int 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omp_test_lock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(omp_lock_t</a:t>
            </a:r>
            <a:r>
              <a:rPr dirty="0" sz="1800" spc="-20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329D6"/>
                </a:solidFill>
                <a:latin typeface="Courier New"/>
                <a:cs typeface="Courier New"/>
              </a:rPr>
              <a:t>*lock);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—Lock routines have a nested lock counterpart for recursive</a:t>
            </a:r>
            <a:r>
              <a:rPr dirty="0" sz="18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mutexes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648200"/>
            <a:ext cx="8750300" cy="2146300"/>
          </a:xfrm>
          <a:custGeom>
            <a:avLst/>
            <a:gdLst/>
            <a:ahLst/>
            <a:cxnLst/>
            <a:rect l="l" t="t" r="r" b="b"/>
            <a:pathLst>
              <a:path w="8750300" h="2146300">
                <a:moveTo>
                  <a:pt x="0" y="0"/>
                </a:moveTo>
                <a:lnTo>
                  <a:pt x="8750300" y="0"/>
                </a:lnTo>
                <a:lnTo>
                  <a:pt x="8750300" y="2146300"/>
                </a:lnTo>
                <a:lnTo>
                  <a:pt x="0" y="21463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44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1219200"/>
            <a:ext cx="8674100" cy="63500"/>
          </a:xfrm>
          <a:custGeom>
            <a:avLst/>
            <a:gdLst/>
            <a:ahLst/>
            <a:cxnLst/>
            <a:rect l="l" t="t" r="r" b="b"/>
            <a:pathLst>
              <a:path w="8674100" h="63500">
                <a:moveTo>
                  <a:pt x="0" y="0"/>
                </a:moveTo>
                <a:lnTo>
                  <a:pt x="8674100" y="0"/>
                </a:lnTo>
                <a:lnTo>
                  <a:pt x="867410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329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9215">
              <a:lnSpc>
                <a:spcPct val="100000"/>
              </a:lnSpc>
            </a:pPr>
            <a:r>
              <a:rPr dirty="0" spc="-5"/>
              <a:t>OpenMP Environment</a:t>
            </a:r>
            <a:r>
              <a:rPr dirty="0" spc="-85"/>
              <a:t> </a:t>
            </a:r>
            <a:r>
              <a:rPr dirty="0" spc="-25"/>
              <a:t>Variables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974" y="1585636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974" y="2334936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974" y="3096933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74" y="3858933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ct val="100000"/>
              </a:lnSpc>
            </a:pPr>
            <a:r>
              <a:rPr dirty="0">
                <a:solidFill>
                  <a:srgbClr val="FF2600"/>
                </a:solidFill>
                <a:latin typeface="Courier New"/>
                <a:cs typeface="Courier New"/>
              </a:rPr>
              <a:t>OMP_NUM_THREADS</a:t>
            </a:r>
          </a:p>
          <a:p>
            <a:pPr marL="689610" indent="-324485">
              <a:lnSpc>
                <a:spcPct val="100000"/>
              </a:lnSpc>
              <a:spcBef>
                <a:spcPts val="560"/>
              </a:spcBef>
              <a:buChar char="—"/>
              <a:tabLst>
                <a:tab pos="690245" algn="l"/>
              </a:tabLst>
            </a:pPr>
            <a:r>
              <a:rPr dirty="0" sz="2000">
                <a:solidFill>
                  <a:srgbClr val="0329D6"/>
                </a:solidFill>
              </a:rPr>
              <a:t>specifies the default number of threads for a parallel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region</a:t>
            </a:r>
            <a:endParaRPr sz="2000"/>
          </a:p>
          <a:p>
            <a:pPr marL="328930">
              <a:lnSpc>
                <a:spcPct val="100000"/>
              </a:lnSpc>
              <a:spcBef>
                <a:spcPts val="300"/>
              </a:spcBef>
            </a:pPr>
            <a:r>
              <a:rPr dirty="0">
                <a:solidFill>
                  <a:srgbClr val="FF2600"/>
                </a:solidFill>
                <a:latin typeface="Courier New"/>
                <a:cs typeface="Courier New"/>
              </a:rPr>
              <a:t>OMP_DYNAMIC</a:t>
            </a:r>
          </a:p>
          <a:p>
            <a:pPr marL="689610" indent="-324485">
              <a:lnSpc>
                <a:spcPct val="100000"/>
              </a:lnSpc>
              <a:spcBef>
                <a:spcPts val="660"/>
              </a:spcBef>
              <a:buChar char="—"/>
              <a:tabLst>
                <a:tab pos="690245" algn="l"/>
              </a:tabLst>
            </a:pPr>
            <a:r>
              <a:rPr dirty="0" sz="2000">
                <a:solidFill>
                  <a:srgbClr val="0329D6"/>
                </a:solidFill>
              </a:rPr>
              <a:t>specfies if the number of threads can be dynamically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changed</a:t>
            </a:r>
            <a:endParaRPr sz="2000"/>
          </a:p>
          <a:p>
            <a:pPr marL="328930">
              <a:lnSpc>
                <a:spcPct val="100000"/>
              </a:lnSpc>
              <a:spcBef>
                <a:spcPts val="300"/>
              </a:spcBef>
            </a:pPr>
            <a:r>
              <a:rPr dirty="0">
                <a:solidFill>
                  <a:srgbClr val="FF2600"/>
                </a:solidFill>
                <a:latin typeface="Courier New"/>
                <a:cs typeface="Courier New"/>
              </a:rPr>
              <a:t>OMP_NESTED</a:t>
            </a:r>
          </a:p>
          <a:p>
            <a:pPr marL="365125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solidFill>
                  <a:srgbClr val="0329D6"/>
                </a:solidFill>
              </a:rPr>
              <a:t>—enables nested parallelism (may be nominal: one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thread)</a:t>
            </a:r>
            <a:endParaRPr sz="2000"/>
          </a:p>
          <a:p>
            <a:pPr marL="328930">
              <a:lnSpc>
                <a:spcPct val="100000"/>
              </a:lnSpc>
              <a:spcBef>
                <a:spcPts val="400"/>
              </a:spcBef>
            </a:pPr>
            <a:r>
              <a:rPr dirty="0">
                <a:solidFill>
                  <a:srgbClr val="FF2600"/>
                </a:solidFill>
                <a:latin typeface="Courier New"/>
                <a:cs typeface="Courier New"/>
              </a:rPr>
              <a:t>OMP_SCHEDULE</a:t>
            </a:r>
          </a:p>
          <a:p>
            <a:pPr marL="365125">
              <a:lnSpc>
                <a:spcPct val="100000"/>
              </a:lnSpc>
              <a:spcBef>
                <a:spcPts val="660"/>
              </a:spcBef>
            </a:pPr>
            <a:r>
              <a:rPr dirty="0" baseline="1388" sz="3000">
                <a:solidFill>
                  <a:srgbClr val="0329D6"/>
                </a:solidFill>
              </a:rPr>
              <a:t>—</a:t>
            </a:r>
            <a:r>
              <a:rPr dirty="0" sz="2000">
                <a:solidFill>
                  <a:srgbClr val="0329D6"/>
                </a:solidFill>
              </a:rPr>
              <a:t>specifies scheduling of </a:t>
            </a:r>
            <a:r>
              <a:rPr dirty="0" sz="2000">
                <a:solidFill>
                  <a:srgbClr val="E62300"/>
                </a:solidFill>
                <a:latin typeface="Courier New"/>
                <a:cs typeface="Courier New"/>
              </a:rPr>
              <a:t>for</a:t>
            </a:r>
            <a:r>
              <a:rPr dirty="0" sz="2000">
                <a:solidFill>
                  <a:srgbClr val="0329D6"/>
                </a:solidFill>
              </a:rPr>
              <a:t>-loops if the clause specifies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runtime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674" y="4699000"/>
            <a:ext cx="5640070" cy="824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129545"/>
              <a:buChar char="•"/>
              <a:tabLst>
                <a:tab pos="342900" algn="l"/>
              </a:tabLst>
            </a:pPr>
            <a:r>
              <a:rPr dirty="0" sz="2200" spc="-5" b="1">
                <a:solidFill>
                  <a:srgbClr val="FF2600"/>
                </a:solidFill>
                <a:latin typeface="Courier New"/>
                <a:cs typeface="Courier New"/>
              </a:rPr>
              <a:t>OMP_STACKSIZE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(for non-master</a:t>
            </a:r>
            <a:r>
              <a:rPr dirty="0" sz="2000" spc="-9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threads)</a:t>
            </a:r>
            <a:endParaRPr sz="200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SzPct val="129545"/>
              <a:buChar char="•"/>
              <a:tabLst>
                <a:tab pos="342900" algn="l"/>
              </a:tabLst>
            </a:pPr>
            <a:r>
              <a:rPr dirty="0" sz="2200" spc="-5" b="1">
                <a:solidFill>
                  <a:srgbClr val="FF2600"/>
                </a:solidFill>
                <a:latin typeface="Courier New"/>
                <a:cs typeface="Courier New"/>
              </a:rPr>
              <a:t>OMP_WAIT_POLICY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(ACTIVE or</a:t>
            </a:r>
            <a:r>
              <a:rPr dirty="0" sz="2000" spc="-8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329D6"/>
                </a:solidFill>
                <a:latin typeface="Arial"/>
                <a:cs typeface="Arial"/>
              </a:rPr>
              <a:t>PASSIVE)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674" y="5537200"/>
            <a:ext cx="6993255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129545"/>
              <a:buChar char="•"/>
              <a:tabLst>
                <a:tab pos="342900" algn="l"/>
              </a:tabLst>
            </a:pPr>
            <a:r>
              <a:rPr dirty="0" sz="2200" b="1">
                <a:solidFill>
                  <a:srgbClr val="FF2600"/>
                </a:solidFill>
                <a:latin typeface="Courier New"/>
                <a:cs typeface="Courier New"/>
              </a:rPr>
              <a:t>OMP_MAX_ACTIVE_LEVELS</a:t>
            </a:r>
            <a:endParaRPr sz="2200">
              <a:latin typeface="Courier New"/>
              <a:cs typeface="Courier New"/>
            </a:endParaRPr>
          </a:p>
          <a:p>
            <a:pPr marL="457200">
              <a:lnSpc>
                <a:spcPts val="2380"/>
              </a:lnSpc>
              <a:spcBef>
                <a:spcPts val="459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—integer value for maximum # nested parallel</a:t>
            </a:r>
            <a:r>
              <a:rPr dirty="0" sz="20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regions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674" y="6273800"/>
            <a:ext cx="3025140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129545"/>
              <a:buChar char="•"/>
              <a:tabLst>
                <a:tab pos="342900" algn="l"/>
              </a:tabLst>
            </a:pPr>
            <a:r>
              <a:rPr dirty="0" sz="2200" spc="-5" b="1">
                <a:solidFill>
                  <a:srgbClr val="FF2600"/>
                </a:solidFill>
                <a:latin typeface="Courier New"/>
                <a:cs typeface="Courier New"/>
              </a:rPr>
              <a:t>OMP_THREAD_LIMIT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4912" y="6299200"/>
            <a:ext cx="457327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000" spc="-5" b="1">
                <a:solidFill>
                  <a:srgbClr val="0329D6"/>
                </a:solidFill>
                <a:latin typeface="Courier New"/>
                <a:cs typeface="Courier New"/>
              </a:rPr>
              <a:t>(# threads for entire</a:t>
            </a:r>
            <a:r>
              <a:rPr dirty="0" sz="2000" spc="-65" b="1">
                <a:solidFill>
                  <a:srgbClr val="0329D6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329D6"/>
                </a:solidFill>
                <a:latin typeface="Courier New"/>
                <a:cs typeface="Courier New"/>
              </a:rPr>
              <a:t>program)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2840" y="5219700"/>
            <a:ext cx="1739264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55"/>
              </a:lnSpc>
            </a:pPr>
            <a:r>
              <a:rPr dirty="0" sz="2400" b="1">
                <a:latin typeface="Arial"/>
                <a:cs typeface="Arial"/>
              </a:rPr>
              <a:t>OpenMP</a:t>
            </a:r>
            <a:r>
              <a:rPr dirty="0" sz="2400" spc="-1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3.0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88440">
              <a:lnSpc>
                <a:spcPct val="100000"/>
              </a:lnSpc>
            </a:pPr>
            <a:r>
              <a:rPr dirty="0" sz="3000" spc="-5"/>
              <a:t>OpenMP </a:t>
            </a:r>
            <a:r>
              <a:rPr dirty="0" sz="3000"/>
              <a:t>Directives vs.</a:t>
            </a:r>
            <a:r>
              <a:rPr dirty="0" sz="3000" spc="-105"/>
              <a:t> </a:t>
            </a:r>
            <a:r>
              <a:rPr dirty="0" sz="3000" spc="-5"/>
              <a:t>Pthreads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974" y="15824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875" y="1638300"/>
            <a:ext cx="6577330" cy="1076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Directive</a:t>
            </a:r>
            <a:r>
              <a:rPr dirty="0" sz="2200" spc="-1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advantages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—directives facilitate a variety of thread-related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—frees programmer</a:t>
            </a:r>
            <a:r>
              <a:rPr dirty="0" sz="20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9075" y="2755900"/>
            <a:ext cx="3785235" cy="970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–"/>
              <a:tabLst>
                <a:tab pos="3556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initializing attribute</a:t>
            </a:r>
            <a:r>
              <a:rPr dirty="0" sz="1800" spc="-105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3556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setting up thread</a:t>
            </a:r>
            <a:r>
              <a:rPr dirty="0" sz="1800" spc="-114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arguments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3556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partitioning iteration spaces,</a:t>
            </a:r>
            <a:r>
              <a:rPr dirty="0" sz="1800" spc="-114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974" y="38303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875" y="3886200"/>
            <a:ext cx="4149090" cy="721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latin typeface="Arial"/>
                <a:cs typeface="Arial"/>
              </a:rPr>
              <a:t>Directive</a:t>
            </a:r>
            <a:r>
              <a:rPr dirty="0" sz="2200" spc="-1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disadvantages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—data exchange is less</a:t>
            </a:r>
            <a:r>
              <a:rPr dirty="0" sz="2000" spc="-10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apparent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175" y="4635500"/>
            <a:ext cx="7596505" cy="160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0" indent="-342900">
              <a:lnSpc>
                <a:spcPct val="100000"/>
              </a:lnSpc>
              <a:buFont typeface="Arial"/>
              <a:buChar char="–"/>
              <a:tabLst>
                <a:tab pos="6985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leads to mysterious</a:t>
            </a:r>
            <a:r>
              <a:rPr dirty="0" sz="1800" spc="-105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overheads</a:t>
            </a:r>
            <a:endParaRPr sz="18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640"/>
              </a:spcBef>
            </a:pPr>
            <a:r>
              <a:rPr dirty="0" sz="1800" b="1">
                <a:solidFill>
                  <a:srgbClr val="7B2CD6"/>
                </a:solidFill>
                <a:latin typeface="Arial"/>
                <a:cs typeface="Arial"/>
              </a:rPr>
              <a:t>data movement, false sharing, and</a:t>
            </a:r>
            <a:r>
              <a:rPr dirty="0" sz="1800" spc="-114" b="1">
                <a:solidFill>
                  <a:srgbClr val="7B2C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7B2CD6"/>
                </a:solidFill>
                <a:latin typeface="Arial"/>
                <a:cs typeface="Arial"/>
              </a:rPr>
              <a:t>contention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—API is less expressive than</a:t>
            </a:r>
            <a:r>
              <a:rPr dirty="0" sz="2000" spc="-7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329D6"/>
                </a:solidFill>
                <a:latin typeface="Arial"/>
                <a:cs typeface="Arial"/>
              </a:rPr>
              <a:t>Pthreads</a:t>
            </a:r>
            <a:endParaRPr sz="2000">
              <a:latin typeface="Arial"/>
              <a:cs typeface="Arial"/>
            </a:endParaRPr>
          </a:p>
          <a:p>
            <a:pPr marL="698500" marR="5080" indent="-342900">
              <a:lnSpc>
                <a:spcPts val="2100"/>
              </a:lnSpc>
              <a:spcBef>
                <a:spcPts val="520"/>
              </a:spcBef>
              <a:buFont typeface="Arial"/>
              <a:buChar char="–"/>
              <a:tabLst>
                <a:tab pos="698500" algn="l"/>
              </a:tabLst>
            </a:pP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lacks condition waits, locks of different types, and flexibility</a:t>
            </a:r>
            <a:r>
              <a:rPr dirty="0" sz="1800" spc="-12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for 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building composite synchronization</a:t>
            </a:r>
            <a:r>
              <a:rPr dirty="0" sz="1800" spc="-110" b="1">
                <a:solidFill>
                  <a:srgbClr val="AB1A4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AB1A4D"/>
                </a:solidFill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20595">
              <a:lnSpc>
                <a:spcPct val="100000"/>
              </a:lnSpc>
            </a:pPr>
            <a:r>
              <a:rPr dirty="0" spc="-5"/>
              <a:t>The Future of</a:t>
            </a:r>
            <a:r>
              <a:rPr dirty="0" spc="-55"/>
              <a:t> </a:t>
            </a:r>
            <a:r>
              <a:rPr dirty="0" spc="-5"/>
              <a:t>OpenMP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1569737"/>
            <a:ext cx="153035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1460">
              <a:lnSpc>
                <a:spcPct val="100000"/>
              </a:lnSpc>
            </a:pPr>
            <a:r>
              <a:rPr dirty="0"/>
              <a:t>OpenMP 3.1 standard finalized, July</a:t>
            </a:r>
            <a:r>
              <a:rPr dirty="0" spc="-135"/>
              <a:t> </a:t>
            </a:r>
            <a:r>
              <a:rPr dirty="0" spc="-35"/>
              <a:t>2011</a:t>
            </a:r>
          </a:p>
          <a:p>
            <a:pPr marL="251460" marR="5080">
              <a:lnSpc>
                <a:spcPts val="2600"/>
              </a:lnSpc>
              <a:spcBef>
                <a:spcPts val="1380"/>
              </a:spcBef>
            </a:pPr>
            <a:r>
              <a:rPr dirty="0"/>
              <a:t>OpenMP 4.0 standardization process has begun; topics</a:t>
            </a:r>
            <a:r>
              <a:rPr dirty="0" spc="-145"/>
              <a:t> </a:t>
            </a:r>
            <a:r>
              <a:rPr dirty="0"/>
              <a:t>under  </a:t>
            </a:r>
            <a:r>
              <a:rPr dirty="0"/>
              <a:t>discussion are the</a:t>
            </a:r>
            <a:r>
              <a:rPr dirty="0" spc="-105"/>
              <a:t> </a:t>
            </a:r>
            <a:r>
              <a:rPr dirty="0"/>
              <a:t>following:</a:t>
            </a:r>
          </a:p>
          <a:p>
            <a:pPr marL="36576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329D6"/>
                </a:solidFill>
              </a:rPr>
              <a:t>—support for heterogeneous systems (GPUs</a:t>
            </a:r>
            <a:r>
              <a:rPr dirty="0" sz="2000" spc="-10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etc.)</a:t>
            </a:r>
            <a:endParaRPr sz="2000"/>
          </a:p>
          <a:p>
            <a:pPr marL="365760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0329D6"/>
                </a:solidFill>
              </a:rPr>
              <a:t>—tasking model</a:t>
            </a:r>
            <a:r>
              <a:rPr dirty="0" sz="2000" spc="-11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refinement</a:t>
            </a:r>
            <a:endParaRPr sz="2000"/>
          </a:p>
          <a:p>
            <a:pPr marL="36576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0329D6"/>
                </a:solidFill>
              </a:rPr>
              <a:t>—locality and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affinity</a:t>
            </a:r>
            <a:endParaRPr sz="2000"/>
          </a:p>
          <a:p>
            <a:pPr marL="36576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0329D6"/>
                </a:solidFill>
              </a:rPr>
              <a:t>—thread team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control</a:t>
            </a:r>
            <a:endParaRPr sz="2000"/>
          </a:p>
          <a:p>
            <a:pPr marL="365760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0329D6"/>
                </a:solidFill>
              </a:rPr>
              <a:t>—transactional memory and thread-level</a:t>
            </a:r>
            <a:r>
              <a:rPr dirty="0" sz="2000" spc="-114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speculation</a:t>
            </a:r>
            <a:endParaRPr sz="2000"/>
          </a:p>
          <a:p>
            <a:pPr marL="36576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0329D6"/>
                </a:solidFill>
              </a:rPr>
              <a:t>—additional synchronization</a:t>
            </a:r>
            <a:r>
              <a:rPr dirty="0" sz="2000" spc="-11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mechanisms</a:t>
            </a:r>
            <a:endParaRPr sz="2000"/>
          </a:p>
          <a:p>
            <a:pPr marL="36576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0329D6"/>
                </a:solidFill>
              </a:rPr>
              <a:t>—OpenMP error</a:t>
            </a:r>
            <a:r>
              <a:rPr dirty="0" sz="2000" spc="-14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model</a:t>
            </a:r>
            <a:endParaRPr sz="2000"/>
          </a:p>
          <a:p>
            <a:pPr marL="36576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0329D6"/>
                </a:solidFill>
              </a:rPr>
              <a:t>—interoperability and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composability</a:t>
            </a:r>
            <a:endParaRPr sz="2000"/>
          </a:p>
          <a:p>
            <a:pPr marL="365760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0329D6"/>
                </a:solidFill>
              </a:rPr>
              <a:t>—tools support in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Spec</a:t>
            </a:r>
            <a:endParaRPr sz="2000"/>
          </a:p>
          <a:p>
            <a:pPr marL="594360" marR="391795" indent="-228600">
              <a:lnSpc>
                <a:spcPts val="2100"/>
              </a:lnSpc>
              <a:spcBef>
                <a:spcPts val="720"/>
              </a:spcBef>
            </a:pPr>
            <a:r>
              <a:rPr dirty="0" sz="2000">
                <a:solidFill>
                  <a:srgbClr val="0329D6"/>
                </a:solidFill>
              </a:rPr>
              <a:t>—consideration of Fortran 2003, other language bindings</a:t>
            </a:r>
            <a:r>
              <a:rPr dirty="0" sz="2000" spc="-114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(Java,  </a:t>
            </a:r>
            <a:r>
              <a:rPr dirty="0" sz="2000">
                <a:solidFill>
                  <a:srgbClr val="0329D6"/>
                </a:solidFill>
              </a:rPr>
              <a:t>Python)</a:t>
            </a:r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57830">
              <a:lnSpc>
                <a:spcPct val="100000"/>
              </a:lnSpc>
            </a:pPr>
            <a:r>
              <a:rPr dirty="0" spc="-5"/>
              <a:t>OpenMP Is</a:t>
            </a:r>
            <a:r>
              <a:rPr dirty="0" spc="-135"/>
              <a:t> </a:t>
            </a:r>
            <a:r>
              <a:rPr dirty="0">
                <a:solidFill>
                  <a:srgbClr val="FF4013"/>
                </a:solidFill>
              </a:rPr>
              <a:t>Not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87" y="15697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387" y="27762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387" y="3614432"/>
            <a:ext cx="153035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9554">
              <a:lnSpc>
                <a:spcPct val="100000"/>
              </a:lnSpc>
            </a:pPr>
            <a:r>
              <a:rPr dirty="0"/>
              <a:t>An automatic parallel programming</a:t>
            </a:r>
            <a:r>
              <a:rPr dirty="0" spc="-114"/>
              <a:t> </a:t>
            </a:r>
            <a:r>
              <a:rPr dirty="0"/>
              <a:t>model</a:t>
            </a:r>
          </a:p>
          <a:p>
            <a:pPr marL="363855">
              <a:lnSpc>
                <a:spcPct val="100000"/>
              </a:lnSpc>
              <a:spcBef>
                <a:spcPts val="660"/>
              </a:spcBef>
            </a:pPr>
            <a:r>
              <a:rPr dirty="0" sz="2000">
                <a:solidFill>
                  <a:srgbClr val="0329D6"/>
                </a:solidFill>
              </a:rPr>
              <a:t>—parallelism is</a:t>
            </a:r>
            <a:r>
              <a:rPr dirty="0" sz="2000" spc="-114">
                <a:solidFill>
                  <a:srgbClr val="0329D6"/>
                </a:solidFill>
              </a:rPr>
              <a:t> </a:t>
            </a:r>
            <a:r>
              <a:rPr dirty="0" sz="2000" spc="-5">
                <a:solidFill>
                  <a:srgbClr val="0329D6"/>
                </a:solidFill>
              </a:rPr>
              <a:t>explicit</a:t>
            </a:r>
            <a:endParaRPr sz="2000"/>
          </a:p>
          <a:p>
            <a:pPr marL="36385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0329D6"/>
                </a:solidFill>
              </a:rPr>
              <a:t>—programmer full control (and responsibility) over</a:t>
            </a:r>
            <a:r>
              <a:rPr dirty="0" sz="2000" spc="-114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parallelization</a:t>
            </a:r>
            <a:endParaRPr sz="2000"/>
          </a:p>
          <a:p>
            <a:pPr marL="249554">
              <a:lnSpc>
                <a:spcPct val="100000"/>
              </a:lnSpc>
              <a:spcBef>
                <a:spcPts val="1100"/>
              </a:spcBef>
            </a:pPr>
            <a:r>
              <a:rPr dirty="0"/>
              <a:t>Meant for distributed-memory parallel systems (by</a:t>
            </a:r>
            <a:r>
              <a:rPr dirty="0" spc="-105"/>
              <a:t> </a:t>
            </a:r>
            <a:r>
              <a:rPr dirty="0"/>
              <a:t>itself)</a:t>
            </a:r>
          </a:p>
          <a:p>
            <a:pPr marL="363855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solidFill>
                  <a:srgbClr val="0329D6"/>
                </a:solidFill>
              </a:rPr>
              <a:t>—designed for shared address spaced</a:t>
            </a:r>
            <a:r>
              <a:rPr dirty="0" sz="2000" spc="-114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machines</a:t>
            </a:r>
            <a:endParaRPr sz="2000"/>
          </a:p>
          <a:p>
            <a:pPr marL="249554" marR="5080">
              <a:lnSpc>
                <a:spcPts val="3900"/>
              </a:lnSpc>
              <a:spcBef>
                <a:spcPts val="80"/>
              </a:spcBef>
            </a:pPr>
            <a:r>
              <a:rPr dirty="0"/>
              <a:t>Necessarily implemented identically by all vendors  Guaranteed to make the most efficient use of shared</a:t>
            </a:r>
            <a:r>
              <a:rPr dirty="0" spc="-114"/>
              <a:t> </a:t>
            </a:r>
            <a:r>
              <a:rPr dirty="0"/>
              <a:t>memory</a:t>
            </a:r>
          </a:p>
          <a:p>
            <a:pPr marL="363855">
              <a:lnSpc>
                <a:spcPct val="100000"/>
              </a:lnSpc>
              <a:spcBef>
                <a:spcPts val="320"/>
              </a:spcBef>
            </a:pPr>
            <a:r>
              <a:rPr dirty="0" sz="2000">
                <a:solidFill>
                  <a:srgbClr val="0329D6"/>
                </a:solidFill>
              </a:rPr>
              <a:t>—no data locality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control</a:t>
            </a:r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95120">
              <a:lnSpc>
                <a:spcPct val="100000"/>
              </a:lnSpc>
            </a:pPr>
            <a:r>
              <a:rPr dirty="0" spc="-5"/>
              <a:t>OpenMP </a:t>
            </a:r>
            <a:r>
              <a:rPr dirty="0" spc="-35"/>
              <a:t>Targets </a:t>
            </a:r>
            <a:r>
              <a:rPr dirty="0"/>
              <a:t>Ease </a:t>
            </a:r>
            <a:r>
              <a:rPr dirty="0" spc="-5"/>
              <a:t>of</a:t>
            </a:r>
            <a:r>
              <a:rPr dirty="0" spc="-105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4" y="15697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974" y="27508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74" y="49987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1460" marR="663575">
              <a:lnSpc>
                <a:spcPts val="2600"/>
              </a:lnSpc>
            </a:pPr>
            <a:r>
              <a:rPr dirty="0"/>
              <a:t>OpenMP does not require that single-threaded code</a:t>
            </a:r>
            <a:r>
              <a:rPr dirty="0" spc="-145"/>
              <a:t> </a:t>
            </a:r>
            <a:r>
              <a:rPr dirty="0"/>
              <a:t>be  </a:t>
            </a:r>
            <a:r>
              <a:rPr dirty="0"/>
              <a:t>changed for</a:t>
            </a:r>
            <a:r>
              <a:rPr dirty="0" spc="-105"/>
              <a:t> </a:t>
            </a:r>
            <a:r>
              <a:rPr dirty="0"/>
              <a:t>threading</a:t>
            </a:r>
          </a:p>
          <a:p>
            <a:pPr marL="36576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329D6"/>
                </a:solidFill>
              </a:rPr>
              <a:t>—enables incremental parallelization of a serial</a:t>
            </a:r>
            <a:r>
              <a:rPr dirty="0" sz="2000" spc="-114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program</a:t>
            </a:r>
            <a:endParaRPr sz="2000"/>
          </a:p>
          <a:p>
            <a:pPr marL="251460">
              <a:lnSpc>
                <a:spcPct val="100000"/>
              </a:lnSpc>
              <a:spcBef>
                <a:spcPts val="1000"/>
              </a:spcBef>
            </a:pPr>
            <a:r>
              <a:rPr dirty="0"/>
              <a:t>OpenMP only adds compiler</a:t>
            </a:r>
            <a:r>
              <a:rPr dirty="0" spc="-140"/>
              <a:t> </a:t>
            </a:r>
            <a:r>
              <a:rPr dirty="0"/>
              <a:t>directives</a:t>
            </a:r>
          </a:p>
          <a:p>
            <a:pPr marL="365760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solidFill>
                  <a:srgbClr val="0329D6"/>
                </a:solidFill>
              </a:rPr>
              <a:t>—pragmas (C/C++); significant comments in</a:t>
            </a:r>
            <a:r>
              <a:rPr dirty="0" sz="2000" spc="-11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Fortran</a:t>
            </a:r>
            <a:endParaRPr sz="2000"/>
          </a:p>
          <a:p>
            <a:pPr marL="1051560" indent="-34290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1051560" algn="l"/>
              </a:tabLst>
            </a:pPr>
            <a:r>
              <a:rPr dirty="0" sz="1800">
                <a:solidFill>
                  <a:srgbClr val="AB1A4D"/>
                </a:solidFill>
              </a:rPr>
              <a:t>if a compiler does not recognize a directive, it simply ignores</a:t>
            </a:r>
            <a:r>
              <a:rPr dirty="0" sz="1800" spc="-105">
                <a:solidFill>
                  <a:srgbClr val="AB1A4D"/>
                </a:solidFill>
              </a:rPr>
              <a:t> </a:t>
            </a:r>
            <a:r>
              <a:rPr dirty="0" sz="1800">
                <a:solidFill>
                  <a:srgbClr val="AB1A4D"/>
                </a:solidFill>
              </a:rPr>
              <a:t>it</a:t>
            </a:r>
            <a:endParaRPr sz="1800"/>
          </a:p>
          <a:p>
            <a:pPr marL="365760">
              <a:lnSpc>
                <a:spcPct val="100000"/>
              </a:lnSpc>
              <a:spcBef>
                <a:spcPts val="540"/>
              </a:spcBef>
            </a:pPr>
            <a:r>
              <a:rPr dirty="0" sz="2000">
                <a:solidFill>
                  <a:srgbClr val="0329D6"/>
                </a:solidFill>
              </a:rPr>
              <a:t>—simple &amp; limited set of directives for shared memory</a:t>
            </a:r>
            <a:r>
              <a:rPr dirty="0" sz="2000" spc="-11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programs</a:t>
            </a:r>
            <a:endParaRPr sz="2000"/>
          </a:p>
          <a:p>
            <a:pPr marL="365760">
              <a:lnSpc>
                <a:spcPct val="100000"/>
              </a:lnSpc>
              <a:spcBef>
                <a:spcPts val="400"/>
              </a:spcBef>
              <a:tabLst>
                <a:tab pos="5276850" algn="l"/>
              </a:tabLst>
            </a:pPr>
            <a:r>
              <a:rPr dirty="0" sz="2000">
                <a:solidFill>
                  <a:srgbClr val="0329D6"/>
                </a:solidFill>
              </a:rPr>
              <a:t>—significant  parallelism</a:t>
            </a:r>
            <a:r>
              <a:rPr dirty="0" sz="2000" spc="17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possible</a:t>
            </a:r>
            <a:r>
              <a:rPr dirty="0" sz="2000" spc="36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using	just 3 or 4</a:t>
            </a:r>
            <a:r>
              <a:rPr dirty="0" sz="2000" spc="-100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directives</a:t>
            </a:r>
            <a:endParaRPr sz="2000"/>
          </a:p>
          <a:p>
            <a:pPr marL="1051560" indent="-34290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1051560" algn="l"/>
              </a:tabLst>
            </a:pPr>
            <a:r>
              <a:rPr dirty="0" sz="1800">
                <a:solidFill>
                  <a:srgbClr val="AB1A4D"/>
                </a:solidFill>
              </a:rPr>
              <a:t>both coarse-grain and fine-grain</a:t>
            </a:r>
            <a:r>
              <a:rPr dirty="0" sz="1800" spc="-120">
                <a:solidFill>
                  <a:srgbClr val="AB1A4D"/>
                </a:solidFill>
              </a:rPr>
              <a:t> </a:t>
            </a:r>
            <a:r>
              <a:rPr dirty="0" sz="1800">
                <a:solidFill>
                  <a:srgbClr val="AB1A4D"/>
                </a:solidFill>
              </a:rPr>
              <a:t>parallelism</a:t>
            </a:r>
            <a:endParaRPr sz="1800"/>
          </a:p>
          <a:p>
            <a:pPr marL="251460" marR="834390">
              <a:lnSpc>
                <a:spcPts val="2600"/>
              </a:lnSpc>
              <a:spcBef>
                <a:spcPts val="1360"/>
              </a:spcBef>
            </a:pPr>
            <a:r>
              <a:rPr dirty="0"/>
              <a:t>If OpenMP is disabled when compiling a program,</a:t>
            </a:r>
            <a:r>
              <a:rPr dirty="0" spc="-160"/>
              <a:t> </a:t>
            </a:r>
            <a:r>
              <a:rPr dirty="0"/>
              <a:t>the  </a:t>
            </a:r>
            <a:r>
              <a:rPr dirty="0"/>
              <a:t>program will execute</a:t>
            </a:r>
            <a:r>
              <a:rPr dirty="0" spc="-105"/>
              <a:t> </a:t>
            </a:r>
            <a:r>
              <a:rPr dirty="0"/>
              <a:t>sequentially</a:t>
            </a:r>
          </a:p>
        </p:txBody>
      </p:sp>
      <p:sp>
        <p:nvSpPr>
          <p:cNvPr id="7" name="object 7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92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536" y="6973887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5730">
              <a:lnSpc>
                <a:spcPct val="100000"/>
              </a:lnSpc>
            </a:pPr>
            <a:r>
              <a:rPr dirty="0" spc="-5"/>
              <a:t>OpenMP: Fork-Join</a:t>
            </a:r>
            <a:r>
              <a:rPr dirty="0" spc="-20"/>
              <a:t> </a:t>
            </a:r>
            <a:r>
              <a:rPr dirty="0" spc="-5"/>
              <a:t>Parallelism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387" y="1569737"/>
            <a:ext cx="153035" cy="143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287" y="1465671"/>
            <a:ext cx="8156575" cy="258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7700"/>
              </a:lnSpc>
            </a:pPr>
            <a:r>
              <a:rPr dirty="0" sz="2200" b="1">
                <a:latin typeface="Arial"/>
                <a:cs typeface="Arial"/>
              </a:rPr>
              <a:t>OpenMP program begins execution as a single master</a:t>
            </a:r>
            <a:r>
              <a:rPr dirty="0" sz="2200" spc="-1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thread  </a:t>
            </a:r>
            <a:r>
              <a:rPr dirty="0" sz="2200" b="1">
                <a:latin typeface="Arial"/>
                <a:cs typeface="Arial"/>
              </a:rPr>
              <a:t>Master thread executes sequentially until </a:t>
            </a:r>
            <a:r>
              <a:rPr dirty="0" sz="2200" spc="5" b="1">
                <a:latin typeface="Arial"/>
                <a:cs typeface="Arial"/>
              </a:rPr>
              <a:t>1</a:t>
            </a:r>
            <a:r>
              <a:rPr dirty="0" baseline="24904" sz="2175" spc="7" b="1">
                <a:latin typeface="Arial"/>
                <a:cs typeface="Arial"/>
              </a:rPr>
              <a:t>st </a:t>
            </a:r>
            <a:r>
              <a:rPr dirty="0" sz="2200" b="1">
                <a:latin typeface="Arial"/>
                <a:cs typeface="Arial"/>
              </a:rPr>
              <a:t>parallel </a:t>
            </a:r>
            <a:r>
              <a:rPr dirty="0" sz="2200" spc="-5" b="1">
                <a:latin typeface="Arial"/>
                <a:cs typeface="Arial"/>
              </a:rPr>
              <a:t>region  </a:t>
            </a:r>
            <a:r>
              <a:rPr dirty="0" sz="2200" spc="-5" b="1">
                <a:latin typeface="Arial"/>
                <a:cs typeface="Arial"/>
              </a:rPr>
              <a:t>When </a:t>
            </a:r>
            <a:r>
              <a:rPr dirty="0" sz="2200" b="1">
                <a:latin typeface="Arial"/>
                <a:cs typeface="Arial"/>
              </a:rPr>
              <a:t>a parallel region is encountered, master</a:t>
            </a:r>
            <a:r>
              <a:rPr dirty="0" sz="2200" spc="-1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thread</a:t>
            </a:r>
            <a:endParaRPr sz="2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—creates a group of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—becomes the master of this group of</a:t>
            </a:r>
            <a:r>
              <a:rPr dirty="0" sz="20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00"/>
              </a:spcBef>
            </a:pP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—is assigned the thread id 0 within the</a:t>
            </a:r>
            <a:r>
              <a:rPr dirty="0" sz="2000" spc="-12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329D6"/>
                </a:solidFill>
                <a:latin typeface="Arial"/>
                <a:cs typeface="Arial"/>
              </a:rPr>
              <a:t>group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300" y="5473700"/>
            <a:ext cx="454659" cy="635"/>
          </a:xfrm>
          <a:custGeom>
            <a:avLst/>
            <a:gdLst/>
            <a:ahLst/>
            <a:cxnLst/>
            <a:rect l="l" t="t" r="r" b="b"/>
            <a:pathLst>
              <a:path w="454659" h="635">
                <a:moveTo>
                  <a:pt x="454659" y="101"/>
                </a:moveTo>
                <a:lnTo>
                  <a:pt x="441959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7767" y="541284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25" y="0"/>
                </a:moveTo>
                <a:lnTo>
                  <a:pt x="30492" y="60960"/>
                </a:lnTo>
                <a:lnTo>
                  <a:pt x="0" y="121920"/>
                </a:lnTo>
                <a:lnTo>
                  <a:pt x="121932" y="60985"/>
                </a:lnTo>
                <a:lnTo>
                  <a:pt x="25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3400" y="5473700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 h="0">
                <a:moveTo>
                  <a:pt x="0" y="0"/>
                </a:moveTo>
                <a:lnTo>
                  <a:pt x="50546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35679" y="5412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90700" y="5219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70479" y="5158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49403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E32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70479" y="48793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90700" y="5473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70479" y="5412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90700" y="5727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70479" y="5666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90700" y="60071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70479" y="59461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22400" y="4724400"/>
            <a:ext cx="368300" cy="1498600"/>
          </a:xfrm>
          <a:custGeom>
            <a:avLst/>
            <a:gdLst/>
            <a:ahLst/>
            <a:cxnLst/>
            <a:rect l="l" t="t" r="r" b="b"/>
            <a:pathLst>
              <a:path w="368300" h="1498600">
                <a:moveTo>
                  <a:pt x="0" y="0"/>
                </a:moveTo>
                <a:lnTo>
                  <a:pt x="368300" y="0"/>
                </a:lnTo>
                <a:lnTo>
                  <a:pt x="368300" y="1498600"/>
                </a:lnTo>
                <a:lnTo>
                  <a:pt x="0" y="14986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22400" y="4724400"/>
            <a:ext cx="368300" cy="1498600"/>
          </a:xfrm>
          <a:custGeom>
            <a:avLst/>
            <a:gdLst/>
            <a:ahLst/>
            <a:cxnLst/>
            <a:rect l="l" t="t" r="r" b="b"/>
            <a:pathLst>
              <a:path w="368300" h="1498600">
                <a:moveTo>
                  <a:pt x="0" y="0"/>
                </a:moveTo>
                <a:lnTo>
                  <a:pt x="368300" y="0"/>
                </a:lnTo>
                <a:lnTo>
                  <a:pt x="368300" y="1498600"/>
                </a:lnTo>
                <a:lnTo>
                  <a:pt x="0" y="149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07108" y="4762500"/>
            <a:ext cx="21209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algn="just" marL="29209" marR="13335" indent="-889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r  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05100" y="4724400"/>
            <a:ext cx="368300" cy="1498600"/>
          </a:xfrm>
          <a:custGeom>
            <a:avLst/>
            <a:gdLst/>
            <a:ahLst/>
            <a:cxnLst/>
            <a:rect l="l" t="t" r="r" b="b"/>
            <a:pathLst>
              <a:path w="368300" h="1498600">
                <a:moveTo>
                  <a:pt x="0" y="0"/>
                </a:moveTo>
                <a:lnTo>
                  <a:pt x="368300" y="0"/>
                </a:lnTo>
                <a:lnTo>
                  <a:pt x="368300" y="1498600"/>
                </a:lnTo>
                <a:lnTo>
                  <a:pt x="0" y="14986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05100" y="4724400"/>
            <a:ext cx="368300" cy="1498600"/>
          </a:xfrm>
          <a:custGeom>
            <a:avLst/>
            <a:gdLst/>
            <a:ahLst/>
            <a:cxnLst/>
            <a:rect l="l" t="t" r="r" b="b"/>
            <a:pathLst>
              <a:path w="368300" h="1498600">
                <a:moveTo>
                  <a:pt x="0" y="0"/>
                </a:moveTo>
                <a:lnTo>
                  <a:pt x="368300" y="0"/>
                </a:lnTo>
                <a:lnTo>
                  <a:pt x="368300" y="1498600"/>
                </a:lnTo>
                <a:lnTo>
                  <a:pt x="0" y="149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798142" y="4762500"/>
            <a:ext cx="194945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0955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i  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64000" y="5219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43779" y="5158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64000" y="49403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43779" y="48793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64000" y="5473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43779" y="5412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64000" y="57277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43779" y="5666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64000" y="60071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43779" y="59461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64000" y="6286500"/>
            <a:ext cx="822960" cy="635"/>
          </a:xfrm>
          <a:custGeom>
            <a:avLst/>
            <a:gdLst/>
            <a:ahLst/>
            <a:cxnLst/>
            <a:rect l="l" t="t" r="r" b="b"/>
            <a:pathLst>
              <a:path w="822960" h="635">
                <a:moveTo>
                  <a:pt x="822960" y="114"/>
                </a:moveTo>
                <a:lnTo>
                  <a:pt x="810260" y="114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43767" y="622565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86" y="60972"/>
                </a:lnTo>
                <a:lnTo>
                  <a:pt x="0" y="121919"/>
                </a:lnTo>
                <a:lnTo>
                  <a:pt x="121932" y="60972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64000" y="46863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822960" y="0"/>
                </a:moveTo>
                <a:lnTo>
                  <a:pt x="810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43779" y="46253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83000" y="4546600"/>
            <a:ext cx="368300" cy="1841500"/>
          </a:xfrm>
          <a:custGeom>
            <a:avLst/>
            <a:gdLst/>
            <a:ahLst/>
            <a:cxnLst/>
            <a:rect l="l" t="t" r="r" b="b"/>
            <a:pathLst>
              <a:path w="368300" h="1841500">
                <a:moveTo>
                  <a:pt x="0" y="0"/>
                </a:moveTo>
                <a:lnTo>
                  <a:pt x="368300" y="0"/>
                </a:lnTo>
                <a:lnTo>
                  <a:pt x="3683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83000" y="4546600"/>
            <a:ext cx="368300" cy="1841500"/>
          </a:xfrm>
          <a:custGeom>
            <a:avLst/>
            <a:gdLst/>
            <a:ahLst/>
            <a:cxnLst/>
            <a:rect l="l" t="t" r="r" b="b"/>
            <a:pathLst>
              <a:path w="368300" h="1841500">
                <a:moveTo>
                  <a:pt x="0" y="0"/>
                </a:moveTo>
                <a:lnTo>
                  <a:pt x="368300" y="0"/>
                </a:lnTo>
                <a:lnTo>
                  <a:pt x="3683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767708" y="4737100"/>
            <a:ext cx="21209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algn="just" marL="29209" marR="13335" indent="-889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r  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65700" y="4572000"/>
            <a:ext cx="368300" cy="1816100"/>
          </a:xfrm>
          <a:custGeom>
            <a:avLst/>
            <a:gdLst/>
            <a:ahLst/>
            <a:cxnLst/>
            <a:rect l="l" t="t" r="r" b="b"/>
            <a:pathLst>
              <a:path w="368300" h="1816100">
                <a:moveTo>
                  <a:pt x="0" y="0"/>
                </a:moveTo>
                <a:lnTo>
                  <a:pt x="368300" y="0"/>
                </a:lnTo>
                <a:lnTo>
                  <a:pt x="368300" y="1816100"/>
                </a:lnTo>
                <a:lnTo>
                  <a:pt x="0" y="18161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5700" y="4572000"/>
            <a:ext cx="368300" cy="1816100"/>
          </a:xfrm>
          <a:custGeom>
            <a:avLst/>
            <a:gdLst/>
            <a:ahLst/>
            <a:cxnLst/>
            <a:rect l="l" t="t" r="r" b="b"/>
            <a:pathLst>
              <a:path w="368300" h="1816100">
                <a:moveTo>
                  <a:pt x="0" y="0"/>
                </a:moveTo>
                <a:lnTo>
                  <a:pt x="368300" y="0"/>
                </a:lnTo>
                <a:lnTo>
                  <a:pt x="368300" y="1816100"/>
                </a:lnTo>
                <a:lnTo>
                  <a:pt x="0" y="1816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058742" y="4749800"/>
            <a:ext cx="194945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0955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i  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71132" y="52197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02193" y="5158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71132" y="49530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02193" y="48920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71132" y="54737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02193" y="5412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71132" y="57277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02193" y="56667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71132" y="60071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02193" y="59461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71132" y="4686300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59" h="0">
                <a:moveTo>
                  <a:pt x="1508759" y="0"/>
                </a:moveTo>
                <a:lnTo>
                  <a:pt x="149605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36712" y="46253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96000" y="4546600"/>
            <a:ext cx="363220" cy="1841500"/>
          </a:xfrm>
          <a:custGeom>
            <a:avLst/>
            <a:gdLst/>
            <a:ahLst/>
            <a:cxnLst/>
            <a:rect l="l" t="t" r="r" b="b"/>
            <a:pathLst>
              <a:path w="363220" h="1841500">
                <a:moveTo>
                  <a:pt x="0" y="0"/>
                </a:moveTo>
                <a:lnTo>
                  <a:pt x="362635" y="0"/>
                </a:lnTo>
                <a:lnTo>
                  <a:pt x="362635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solidFill>
            <a:srgbClr val="D4E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96000" y="4546600"/>
            <a:ext cx="363220" cy="1841500"/>
          </a:xfrm>
          <a:custGeom>
            <a:avLst/>
            <a:gdLst/>
            <a:ahLst/>
            <a:cxnLst/>
            <a:rect l="l" t="t" r="r" b="b"/>
            <a:pathLst>
              <a:path w="363220" h="1841500">
                <a:moveTo>
                  <a:pt x="0" y="0"/>
                </a:moveTo>
                <a:lnTo>
                  <a:pt x="362635" y="0"/>
                </a:lnTo>
                <a:lnTo>
                  <a:pt x="362635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180708" y="4737100"/>
            <a:ext cx="21209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algn="just" marL="29209" marR="13335" indent="-8890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r  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32063" y="4572000"/>
            <a:ext cx="363220" cy="1816100"/>
          </a:xfrm>
          <a:prstGeom prst="rect">
            <a:avLst/>
          </a:prstGeom>
          <a:solidFill>
            <a:srgbClr val="D4E3FE"/>
          </a:solidFill>
          <a:ln w="25400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algn="just" marL="101600">
              <a:lnSpc>
                <a:spcPts val="2840"/>
              </a:lnSpc>
              <a:spcBef>
                <a:spcPts val="1300"/>
              </a:spcBef>
            </a:pPr>
            <a:r>
              <a:rPr dirty="0" sz="240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algn="just" marL="92710" marR="66675">
              <a:lnSpc>
                <a:spcPts val="2800"/>
              </a:lnSpc>
              <a:spcBef>
                <a:spcPts val="120"/>
              </a:spcBef>
            </a:pPr>
            <a:r>
              <a:rPr dirty="0" sz="2400">
                <a:latin typeface="Arial"/>
                <a:cs typeface="Arial"/>
              </a:rPr>
              <a:t>o  i  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5486400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 h="0">
                <a:moveTo>
                  <a:pt x="683260" y="0"/>
                </a:moveTo>
                <a:lnTo>
                  <a:pt x="6705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74079" y="54254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80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32800" y="5486400"/>
            <a:ext cx="454659" cy="635"/>
          </a:xfrm>
          <a:custGeom>
            <a:avLst/>
            <a:gdLst/>
            <a:ahLst/>
            <a:cxnLst/>
            <a:rect l="l" t="t" r="r" b="b"/>
            <a:pathLst>
              <a:path w="454659" h="635">
                <a:moveTo>
                  <a:pt x="454659" y="101"/>
                </a:moveTo>
                <a:lnTo>
                  <a:pt x="441959" y="101"/>
                </a:lnTo>
                <a:lnTo>
                  <a:pt x="0" y="0"/>
                </a:lnTo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844267" y="542554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25" y="0"/>
                </a:moveTo>
                <a:lnTo>
                  <a:pt x="30492" y="60960"/>
                </a:lnTo>
                <a:lnTo>
                  <a:pt x="0" y="121920"/>
                </a:lnTo>
                <a:lnTo>
                  <a:pt x="121932" y="60985"/>
                </a:lnTo>
                <a:lnTo>
                  <a:pt x="25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83832" y="628650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 h="0">
                <a:moveTo>
                  <a:pt x="1474241" y="0"/>
                </a:moveTo>
                <a:lnTo>
                  <a:pt x="1461541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14893" y="62255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30479" y="60960"/>
                </a:ln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447800" y="6489700"/>
            <a:ext cx="2235200" cy="787400"/>
          </a:xfrm>
          <a:custGeom>
            <a:avLst/>
            <a:gdLst/>
            <a:ahLst/>
            <a:cxnLst/>
            <a:rect l="l" t="t" r="r" b="b"/>
            <a:pathLst>
              <a:path w="2235200" h="787400">
                <a:moveTo>
                  <a:pt x="0" y="0"/>
                </a:moveTo>
                <a:lnTo>
                  <a:pt x="2235200" y="0"/>
                </a:lnTo>
                <a:lnTo>
                  <a:pt x="22352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9D3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47800" y="6489700"/>
            <a:ext cx="2235200" cy="787400"/>
          </a:xfrm>
          <a:custGeom>
            <a:avLst/>
            <a:gdLst/>
            <a:ahLst/>
            <a:cxnLst/>
            <a:rect l="l" t="t" r="r" b="b"/>
            <a:pathLst>
              <a:path w="2235200" h="787400">
                <a:moveTo>
                  <a:pt x="0" y="0"/>
                </a:moveTo>
                <a:lnTo>
                  <a:pt x="2235200" y="0"/>
                </a:lnTo>
                <a:lnTo>
                  <a:pt x="22352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612478" y="6548119"/>
            <a:ext cx="1906270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8265" marR="5080" indent="-76200">
              <a:lnSpc>
                <a:spcPts val="2800"/>
              </a:lnSpc>
            </a:pPr>
            <a:r>
              <a:rPr dirty="0" sz="2400">
                <a:latin typeface="Arial"/>
                <a:cs typeface="Arial"/>
              </a:rPr>
              <a:t>master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thread  shown in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536" y="6973887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8970">
              <a:lnSpc>
                <a:spcPct val="100000"/>
              </a:lnSpc>
            </a:pPr>
            <a:r>
              <a:rPr dirty="0" spc="-5"/>
              <a:t>OpenMP Directive</a:t>
            </a:r>
            <a:r>
              <a:rPr dirty="0" spc="-85"/>
              <a:t> </a:t>
            </a:r>
            <a:r>
              <a:rPr dirty="0" spc="-5"/>
              <a:t>Format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387" y="1569737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387" y="3462032"/>
            <a:ext cx="15303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b="1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9554">
              <a:lnSpc>
                <a:spcPct val="100000"/>
              </a:lnSpc>
            </a:pPr>
            <a:r>
              <a:rPr dirty="0"/>
              <a:t>OpenMP directive</a:t>
            </a:r>
            <a:r>
              <a:rPr dirty="0" spc="-140"/>
              <a:t> </a:t>
            </a:r>
            <a:r>
              <a:rPr dirty="0"/>
              <a:t>forms</a:t>
            </a:r>
          </a:p>
          <a:p>
            <a:pPr marL="363855">
              <a:lnSpc>
                <a:spcPct val="100000"/>
              </a:lnSpc>
              <a:spcBef>
                <a:spcPts val="660"/>
              </a:spcBef>
            </a:pPr>
            <a:r>
              <a:rPr dirty="0" sz="2000">
                <a:solidFill>
                  <a:srgbClr val="0329D6"/>
                </a:solidFill>
              </a:rPr>
              <a:t>—C and C++ use compiler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directives</a:t>
            </a:r>
            <a:endParaRPr sz="2000"/>
          </a:p>
          <a:p>
            <a:pPr marL="1049655" indent="-342900">
              <a:lnSpc>
                <a:spcPct val="100000"/>
              </a:lnSpc>
              <a:spcBef>
                <a:spcPts val="300"/>
              </a:spcBef>
              <a:buClr>
                <a:srgbClr val="AB1A4D"/>
              </a:buClr>
              <a:buFont typeface="Arial"/>
              <a:buChar char="–"/>
              <a:tabLst>
                <a:tab pos="1049655" algn="l"/>
              </a:tabLst>
            </a:pPr>
            <a:r>
              <a:rPr dirty="0" sz="1800"/>
              <a:t>prefix: </a:t>
            </a:r>
            <a:r>
              <a:rPr dirty="0" sz="1800" spc="-5">
                <a:solidFill>
                  <a:srgbClr val="E62300"/>
                </a:solidFill>
              </a:rPr>
              <a:t>#pragma</a:t>
            </a:r>
            <a:r>
              <a:rPr dirty="0" sz="1800" spc="-95">
                <a:solidFill>
                  <a:srgbClr val="E62300"/>
                </a:solidFill>
              </a:rPr>
              <a:t> </a:t>
            </a:r>
            <a:r>
              <a:rPr dirty="0" sz="1800">
                <a:solidFill>
                  <a:srgbClr val="E62300"/>
                </a:solidFill>
              </a:rPr>
              <a:t>…</a:t>
            </a:r>
            <a:endParaRPr sz="1800"/>
          </a:p>
          <a:p>
            <a:pPr marL="363855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0329D6"/>
                </a:solidFill>
              </a:rPr>
              <a:t>—Fortran uses significant</a:t>
            </a:r>
            <a:r>
              <a:rPr dirty="0" sz="2000" spc="-105">
                <a:solidFill>
                  <a:srgbClr val="0329D6"/>
                </a:solidFill>
              </a:rPr>
              <a:t> </a:t>
            </a:r>
            <a:r>
              <a:rPr dirty="0" sz="2000">
                <a:solidFill>
                  <a:srgbClr val="0329D6"/>
                </a:solidFill>
              </a:rPr>
              <a:t>comments</a:t>
            </a:r>
            <a:endParaRPr sz="2000"/>
          </a:p>
          <a:p>
            <a:pPr marL="1049655" indent="-342900">
              <a:lnSpc>
                <a:spcPct val="100000"/>
              </a:lnSpc>
              <a:spcBef>
                <a:spcPts val="300"/>
              </a:spcBef>
              <a:buClr>
                <a:srgbClr val="AB1A4D"/>
              </a:buClr>
              <a:buFont typeface="Arial"/>
              <a:buChar char="–"/>
              <a:tabLst>
                <a:tab pos="1049655" algn="l"/>
              </a:tabLst>
            </a:pPr>
            <a:r>
              <a:rPr dirty="0" sz="1800"/>
              <a:t>prefixes: </a:t>
            </a:r>
            <a:r>
              <a:rPr dirty="0" sz="1800">
                <a:solidFill>
                  <a:srgbClr val="E62300"/>
                </a:solidFill>
              </a:rPr>
              <a:t>!$omp,  c$omp,</a:t>
            </a:r>
            <a:r>
              <a:rPr dirty="0" sz="1800" spc="-114">
                <a:solidFill>
                  <a:srgbClr val="E62300"/>
                </a:solidFill>
              </a:rPr>
              <a:t> </a:t>
            </a:r>
            <a:r>
              <a:rPr dirty="0" sz="1800">
                <a:solidFill>
                  <a:srgbClr val="E62300"/>
                </a:solidFill>
              </a:rPr>
              <a:t>*$omp</a:t>
            </a:r>
            <a:endParaRPr sz="1800"/>
          </a:p>
          <a:p>
            <a:pPr marL="316230">
              <a:lnSpc>
                <a:spcPct val="100000"/>
              </a:lnSpc>
              <a:spcBef>
                <a:spcPts val="1240"/>
              </a:spcBef>
            </a:pPr>
            <a:r>
              <a:rPr dirty="0"/>
              <a:t>A directive consists of a directive name followed by</a:t>
            </a:r>
            <a:r>
              <a:rPr dirty="0" spc="-190"/>
              <a:t> </a:t>
            </a:r>
            <a:r>
              <a:rPr dirty="0"/>
              <a:t>clauses</a:t>
            </a:r>
          </a:p>
          <a:p>
            <a:pPr marL="363855">
              <a:lnSpc>
                <a:spcPct val="100000"/>
              </a:lnSpc>
              <a:spcBef>
                <a:spcPts val="760"/>
              </a:spcBef>
              <a:tabLst>
                <a:tab pos="784225" algn="l"/>
              </a:tabLst>
            </a:pPr>
            <a:r>
              <a:rPr dirty="0" sz="2000"/>
              <a:t>C:	</a:t>
            </a:r>
            <a:r>
              <a:rPr dirty="0" sz="1800" spc="-5">
                <a:solidFill>
                  <a:srgbClr val="E62300"/>
                </a:solidFill>
                <a:latin typeface="Courier New"/>
                <a:cs typeface="Courier New"/>
              </a:rPr>
              <a:t>#pragma omp parallel default(shared)</a:t>
            </a:r>
            <a:r>
              <a:rPr dirty="0" sz="1800" spc="1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E62300"/>
                </a:solidFill>
                <a:latin typeface="Courier New"/>
                <a:cs typeface="Courier New"/>
              </a:rPr>
              <a:t>private(</a:t>
            </a:r>
            <a:r>
              <a:rPr dirty="0" sz="1800" spc="-5">
                <a:solidFill>
                  <a:srgbClr val="0329D6"/>
                </a:solidFill>
                <a:latin typeface="Courier New"/>
                <a:cs typeface="Courier New"/>
              </a:rPr>
              <a:t>beta,pi</a:t>
            </a:r>
            <a:r>
              <a:rPr dirty="0" sz="1800" spc="-5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587" y="4318000"/>
            <a:ext cx="99949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Fortran: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0594" y="4343400"/>
            <a:ext cx="647319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!$omp parallel default(shared)</a:t>
            </a: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private(</a:t>
            </a:r>
            <a:r>
              <a:rPr dirty="0" sz="1800" spc="-5" b="1">
                <a:solidFill>
                  <a:srgbClr val="0329D6"/>
                </a:solidFill>
                <a:latin typeface="Courier New"/>
                <a:cs typeface="Courier New"/>
              </a:rPr>
              <a:t>beta,pi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536" y="6973887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7094">
              <a:lnSpc>
                <a:spcPct val="100000"/>
              </a:lnSpc>
            </a:pPr>
            <a:r>
              <a:rPr dirty="0" spc="-5"/>
              <a:t>OpenMP </a:t>
            </a:r>
            <a:r>
              <a:rPr dirty="0">
                <a:solidFill>
                  <a:srgbClr val="E62300"/>
                </a:solidFill>
                <a:latin typeface="Courier New"/>
                <a:cs typeface="Courier New"/>
              </a:rPr>
              <a:t>parallel</a:t>
            </a:r>
            <a:r>
              <a:rPr dirty="0" spc="-1125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pc="-5"/>
              <a:t>Region Directive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2787" y="1422400"/>
            <a:ext cx="4164329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#pragma omp parallel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[clause</a:t>
            </a:r>
            <a:r>
              <a:rPr dirty="0" sz="1800" spc="-7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list]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312" y="1828800"/>
            <a:ext cx="437388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0" b="1">
                <a:latin typeface="Arial"/>
                <a:cs typeface="Arial"/>
              </a:rPr>
              <a:t>Typical </a:t>
            </a:r>
            <a:r>
              <a:rPr dirty="0" sz="2400" spc="-5" b="1">
                <a:latin typeface="Arial"/>
                <a:cs typeface="Arial"/>
              </a:rPr>
              <a:t>clauses in </a:t>
            </a:r>
            <a:r>
              <a:rPr dirty="0" sz="2400" b="1">
                <a:solidFill>
                  <a:srgbClr val="0329D6"/>
                </a:solidFill>
                <a:latin typeface="Arial"/>
                <a:cs typeface="Arial"/>
              </a:rPr>
              <a:t>[clause</a:t>
            </a:r>
            <a:r>
              <a:rPr dirty="0" sz="2400" spc="-2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329D6"/>
                </a:solidFill>
                <a:latin typeface="Arial"/>
                <a:cs typeface="Arial"/>
              </a:rPr>
              <a:t>list]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12" y="2269851"/>
            <a:ext cx="14160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212" y="2311400"/>
            <a:ext cx="3186430" cy="666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Conditional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parallelization</a:t>
            </a: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00"/>
              </a:spcBef>
            </a:pPr>
            <a:r>
              <a:rPr dirty="0" sz="1800">
                <a:solidFill>
                  <a:srgbClr val="E62300"/>
                </a:solidFill>
                <a:latin typeface="Courier New"/>
                <a:cs typeface="Courier New"/>
              </a:rPr>
              <a:t>— 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if</a:t>
            </a:r>
            <a:r>
              <a:rPr dirty="0" sz="1800" spc="-395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(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scalar expression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12" y="3336658"/>
            <a:ext cx="14160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312" y="4085945"/>
            <a:ext cx="14160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71600" rIns="0" bIns="0" rtlCol="0" vert="horz">
            <a:spAutoFit/>
          </a:bodyPr>
          <a:lstStyle/>
          <a:p>
            <a:pPr marL="868680">
              <a:lnSpc>
                <a:spcPct val="100000"/>
              </a:lnSpc>
              <a:tabLst>
                <a:tab pos="1210945" algn="l"/>
              </a:tabLst>
            </a:pPr>
            <a:r>
              <a:rPr dirty="0" baseline="1736" sz="2400" b="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600">
                <a:solidFill>
                  <a:srgbClr val="0329D6"/>
                </a:solidFill>
                <a:latin typeface="Arial"/>
                <a:cs typeface="Arial"/>
              </a:rPr>
              <a:t>determines whether the </a:t>
            </a:r>
            <a:r>
              <a:rPr dirty="0" sz="1600">
                <a:solidFill>
                  <a:srgbClr val="E62300"/>
                </a:solidFill>
                <a:latin typeface="Courier New"/>
                <a:cs typeface="Courier New"/>
              </a:rPr>
              <a:t>parallel</a:t>
            </a:r>
            <a:r>
              <a:rPr dirty="0" sz="1600" spc="-62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0329D6"/>
                </a:solidFill>
                <a:latin typeface="Arial"/>
                <a:cs typeface="Arial"/>
              </a:rPr>
              <a:t>construct creates threads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1080"/>
              </a:spcBef>
            </a:pPr>
            <a:r>
              <a:rPr dirty="0" sz="2000"/>
              <a:t>Degree of</a:t>
            </a:r>
            <a:r>
              <a:rPr dirty="0" sz="2000" spc="-100"/>
              <a:t> </a:t>
            </a:r>
            <a:r>
              <a:rPr dirty="0" sz="2000"/>
              <a:t>concurrency</a:t>
            </a:r>
            <a:endParaRPr sz="2000"/>
          </a:p>
          <a:p>
            <a:pPr marL="754380" indent="-228600">
              <a:lnSpc>
                <a:spcPct val="100000"/>
              </a:lnSpc>
              <a:spcBef>
                <a:spcPts val="500"/>
              </a:spcBef>
              <a:buFont typeface="Courier New"/>
              <a:buChar char="—"/>
              <a:tabLst>
                <a:tab pos="754380" algn="l"/>
                <a:tab pos="5118735" algn="l"/>
              </a:tabLst>
            </a:pPr>
            <a:r>
              <a:rPr dirty="0" sz="1800">
                <a:solidFill>
                  <a:srgbClr val="E62300"/>
                </a:solidFill>
                <a:latin typeface="Courier New"/>
                <a:cs typeface="Courier New"/>
              </a:rPr>
              <a:t>num_threads(</a:t>
            </a:r>
            <a:r>
              <a:rPr dirty="0" sz="1800">
                <a:solidFill>
                  <a:srgbClr val="0329D6"/>
                </a:solidFill>
              </a:rPr>
              <a:t>integer</a:t>
            </a:r>
            <a:r>
              <a:rPr dirty="0" sz="1800" spc="355">
                <a:solidFill>
                  <a:srgbClr val="0329D6"/>
                </a:solidFill>
              </a:rPr>
              <a:t> </a:t>
            </a:r>
            <a:r>
              <a:rPr dirty="0" sz="1800" spc="-5">
                <a:solidFill>
                  <a:srgbClr val="0329D6"/>
                </a:solidFill>
              </a:rPr>
              <a:t>expression</a:t>
            </a:r>
            <a:r>
              <a:rPr dirty="0" sz="1800" spc="-5">
                <a:solidFill>
                  <a:srgbClr val="E62300"/>
                </a:solidFill>
                <a:latin typeface="Courier New"/>
                <a:cs typeface="Courier New"/>
              </a:rPr>
              <a:t>):</a:t>
            </a:r>
            <a:r>
              <a:rPr dirty="0" sz="1800" spc="770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E62300"/>
                </a:solidFill>
                <a:latin typeface="Courier New"/>
                <a:cs typeface="Courier New"/>
              </a:rPr>
              <a:t>#	</a:t>
            </a:r>
            <a:r>
              <a:rPr dirty="0" sz="1800">
                <a:solidFill>
                  <a:srgbClr val="0329D6"/>
                </a:solidFill>
              </a:rPr>
              <a:t>of threads to</a:t>
            </a:r>
            <a:r>
              <a:rPr dirty="0" sz="1800" spc="-105">
                <a:solidFill>
                  <a:srgbClr val="0329D6"/>
                </a:solidFill>
              </a:rPr>
              <a:t> </a:t>
            </a:r>
            <a:r>
              <a:rPr dirty="0" sz="1800">
                <a:solidFill>
                  <a:srgbClr val="0329D6"/>
                </a:solidFill>
              </a:rPr>
              <a:t>create</a:t>
            </a:r>
            <a:endParaRPr sz="1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840"/>
              </a:spcBef>
            </a:pPr>
            <a:r>
              <a:rPr dirty="0" sz="2000"/>
              <a:t>Data</a:t>
            </a:r>
            <a:r>
              <a:rPr dirty="0" sz="2000" spc="-100"/>
              <a:t> </a:t>
            </a:r>
            <a:r>
              <a:rPr dirty="0" sz="2000"/>
              <a:t>Scoping</a:t>
            </a:r>
            <a:endParaRPr sz="2000"/>
          </a:p>
          <a:p>
            <a:pPr marL="754380" indent="-228600">
              <a:lnSpc>
                <a:spcPct val="100000"/>
              </a:lnSpc>
              <a:spcBef>
                <a:spcPts val="500"/>
              </a:spcBef>
              <a:buFont typeface="Courier New"/>
              <a:buChar char="—"/>
              <a:tabLst>
                <a:tab pos="754380" algn="l"/>
              </a:tabLst>
            </a:pPr>
            <a:r>
              <a:rPr dirty="0" sz="1800" spc="-5">
                <a:solidFill>
                  <a:srgbClr val="E62300"/>
                </a:solidFill>
                <a:latin typeface="Courier New"/>
                <a:cs typeface="Courier New"/>
              </a:rPr>
              <a:t>private (</a:t>
            </a:r>
            <a:r>
              <a:rPr dirty="0" sz="1800" spc="-5">
                <a:solidFill>
                  <a:srgbClr val="0329D6"/>
                </a:solidFill>
              </a:rPr>
              <a:t>variable</a:t>
            </a:r>
            <a:r>
              <a:rPr dirty="0" sz="1800" spc="-65">
                <a:solidFill>
                  <a:srgbClr val="0329D6"/>
                </a:solidFill>
              </a:rPr>
              <a:t> </a:t>
            </a:r>
            <a:r>
              <a:rPr dirty="0" sz="1800" spc="-5">
                <a:solidFill>
                  <a:srgbClr val="0329D6"/>
                </a:solidFill>
              </a:rPr>
              <a:t>list</a:t>
            </a:r>
            <a:r>
              <a:rPr dirty="0" sz="1800" spc="-5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868680">
              <a:lnSpc>
                <a:spcPct val="100000"/>
              </a:lnSpc>
              <a:spcBef>
                <a:spcPts val="140"/>
              </a:spcBef>
              <a:tabLst>
                <a:tab pos="1210945" algn="l"/>
              </a:tabLst>
            </a:pPr>
            <a:r>
              <a:rPr dirty="0" sz="1600" b="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600">
                <a:solidFill>
                  <a:srgbClr val="0329D6"/>
                </a:solidFill>
                <a:latin typeface="Arial"/>
                <a:cs typeface="Arial"/>
              </a:rPr>
              <a:t>specifies variables local to each</a:t>
            </a:r>
            <a:r>
              <a:rPr dirty="0" sz="1600" spc="-114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29D6"/>
                </a:solidFill>
                <a:latin typeface="Arial"/>
                <a:cs typeface="Arial"/>
              </a:rPr>
              <a:t>thread</a:t>
            </a:r>
            <a:endParaRPr sz="1600">
              <a:latin typeface="Arial"/>
              <a:cs typeface="Arial"/>
            </a:endParaRPr>
          </a:p>
          <a:p>
            <a:pPr marL="754380" indent="-228600">
              <a:lnSpc>
                <a:spcPct val="100000"/>
              </a:lnSpc>
              <a:spcBef>
                <a:spcPts val="580"/>
              </a:spcBef>
              <a:buFont typeface="Courier New"/>
              <a:buChar char="—"/>
              <a:tabLst>
                <a:tab pos="754380" algn="l"/>
              </a:tabLst>
            </a:pPr>
            <a:r>
              <a:rPr dirty="0" sz="1800" spc="-5">
                <a:solidFill>
                  <a:srgbClr val="E62300"/>
                </a:solidFill>
                <a:latin typeface="Courier New"/>
                <a:cs typeface="Courier New"/>
              </a:rPr>
              <a:t>firstprivate (</a:t>
            </a:r>
            <a:r>
              <a:rPr dirty="0" sz="1800" spc="-5">
                <a:solidFill>
                  <a:srgbClr val="0329D6"/>
                </a:solidFill>
              </a:rPr>
              <a:t>variable</a:t>
            </a:r>
            <a:r>
              <a:rPr dirty="0" sz="1800" spc="-65">
                <a:solidFill>
                  <a:srgbClr val="0329D6"/>
                </a:solidFill>
              </a:rPr>
              <a:t> </a:t>
            </a:r>
            <a:r>
              <a:rPr dirty="0" sz="1800" spc="-5">
                <a:solidFill>
                  <a:srgbClr val="0329D6"/>
                </a:solidFill>
              </a:rPr>
              <a:t>list</a:t>
            </a:r>
            <a:r>
              <a:rPr dirty="0" sz="1800" spc="-5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6512" y="5397500"/>
            <a:ext cx="8007350" cy="151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0" indent="-342900">
              <a:lnSpc>
                <a:spcPct val="100000"/>
              </a:lnSpc>
              <a:buClr>
                <a:srgbClr val="AB1A4D"/>
              </a:buClr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similar to the</a:t>
            </a:r>
            <a:r>
              <a:rPr dirty="0" sz="1600" spc="-105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private</a:t>
            </a:r>
            <a:endParaRPr sz="1600">
              <a:latin typeface="Arial"/>
              <a:cs typeface="Arial"/>
            </a:endParaRPr>
          </a:p>
          <a:p>
            <a:pPr marL="698500" indent="-342900">
              <a:lnSpc>
                <a:spcPct val="100000"/>
              </a:lnSpc>
              <a:spcBef>
                <a:spcPts val="380"/>
              </a:spcBef>
              <a:buClr>
                <a:srgbClr val="AB1A4D"/>
              </a:buClr>
              <a:buFont typeface="Arial"/>
              <a:buChar char="–"/>
              <a:tabLst>
                <a:tab pos="698500" algn="l"/>
              </a:tabLst>
            </a:pP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private variables are initialized to variable value before the parallel</a:t>
            </a:r>
            <a:r>
              <a:rPr dirty="0" sz="1600" spc="-114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directive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Courier New"/>
              <a:buChar char="—"/>
              <a:tabLst>
                <a:tab pos="241300" algn="l"/>
              </a:tabLst>
            </a:pP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shared (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variable</a:t>
            </a:r>
            <a:r>
              <a:rPr dirty="0" sz="1800" spc="-6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329D6"/>
                </a:solidFill>
                <a:latin typeface="Arial"/>
                <a:cs typeface="Arial"/>
              </a:rPr>
              <a:t>list</a:t>
            </a:r>
            <a:r>
              <a:rPr dirty="0" sz="1800" spc="-5" b="1">
                <a:solidFill>
                  <a:srgbClr val="E623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40"/>
              </a:spcBef>
              <a:tabLst>
                <a:tab pos="697865" algn="l"/>
              </a:tabLst>
            </a:pPr>
            <a:r>
              <a:rPr dirty="0" sz="160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specifies that variables are shared across all the</a:t>
            </a:r>
            <a:r>
              <a:rPr dirty="0" sz="1600" spc="-110" b="1">
                <a:solidFill>
                  <a:srgbClr val="0329D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threads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Courier New"/>
              <a:buChar char="—"/>
              <a:tabLst>
                <a:tab pos="241300" algn="l"/>
              </a:tabLst>
            </a:pPr>
            <a:r>
              <a:rPr dirty="0" sz="1800" b="1">
                <a:solidFill>
                  <a:srgbClr val="E62300"/>
                </a:solidFill>
                <a:latin typeface="Courier New"/>
                <a:cs typeface="Courier New"/>
              </a:rPr>
              <a:t>default</a:t>
            </a:r>
            <a:r>
              <a:rPr dirty="0" sz="1800" spc="-690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E62300"/>
                </a:solidFill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0329D6"/>
                </a:solidFill>
                <a:latin typeface="Arial"/>
                <a:cs typeface="Arial"/>
              </a:rPr>
              <a:t>data scoping specifier</a:t>
            </a:r>
            <a:r>
              <a:rPr dirty="0" sz="1800" b="1">
                <a:solidFill>
                  <a:srgbClr val="E623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9412" y="6959600"/>
            <a:ext cx="5585460" cy="266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baseline="1736" sz="2400">
                <a:solidFill>
                  <a:srgbClr val="AB1A4D"/>
                </a:solidFill>
                <a:latin typeface="Arial"/>
                <a:cs typeface="Arial"/>
              </a:rPr>
              <a:t>–	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default data scoping specifier may be </a:t>
            </a:r>
            <a:r>
              <a:rPr dirty="0" sz="1600" b="1">
                <a:solidFill>
                  <a:srgbClr val="E62300"/>
                </a:solidFill>
                <a:latin typeface="Courier New"/>
                <a:cs typeface="Courier New"/>
              </a:rPr>
              <a:t>shared</a:t>
            </a:r>
            <a:r>
              <a:rPr dirty="0" sz="1600" spc="-630" b="1">
                <a:solidFill>
                  <a:srgbClr val="E623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329D6"/>
                </a:solidFill>
                <a:latin typeface="Arial"/>
                <a:cs typeface="Arial"/>
              </a:rPr>
              <a:t>or </a:t>
            </a:r>
            <a:r>
              <a:rPr dirty="0" sz="1600" b="1">
                <a:solidFill>
                  <a:srgbClr val="E62300"/>
                </a:solidFill>
                <a:latin typeface="Courier New"/>
                <a:cs typeface="Courier New"/>
              </a:rPr>
              <a:t>none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5400" y="1854200"/>
            <a:ext cx="2857500" cy="889000"/>
          </a:xfrm>
          <a:prstGeom prst="rect">
            <a:avLst/>
          </a:prstGeom>
          <a:solidFill>
            <a:srgbClr val="D4E3FE"/>
          </a:solidFill>
          <a:ln w="25400">
            <a:solidFill>
              <a:srgbClr val="000000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678815" marR="86360" indent="-584200">
              <a:lnSpc>
                <a:spcPts val="2800"/>
              </a:lnSpc>
              <a:spcBef>
                <a:spcPts val="560"/>
              </a:spcBef>
            </a:pPr>
            <a:r>
              <a:rPr dirty="0" sz="2400">
                <a:latin typeface="Arial"/>
                <a:cs typeface="Arial"/>
              </a:rPr>
              <a:t>A few more</a:t>
            </a:r>
            <a:r>
              <a:rPr dirty="0" sz="2400" spc="-2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clauses  </a:t>
            </a:r>
            <a:r>
              <a:rPr dirty="0" sz="2400">
                <a:latin typeface="Arial"/>
                <a:cs typeface="Arial"/>
              </a:rPr>
              <a:t>on slide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37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0375" y="460375"/>
            <a:ext cx="9137650" cy="6851650"/>
          </a:xfrm>
          <a:custGeom>
            <a:avLst/>
            <a:gdLst/>
            <a:ahLst/>
            <a:cxnLst/>
            <a:rect l="l" t="t" r="r" b="b"/>
            <a:pathLst>
              <a:path w="9137650" h="6851650">
                <a:moveTo>
                  <a:pt x="0" y="6851650"/>
                </a:moveTo>
                <a:lnTo>
                  <a:pt x="9137650" y="6851650"/>
                </a:lnTo>
                <a:lnTo>
                  <a:pt x="913765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2015-10-14T16:51:51Z</dcterms:created>
  <dcterms:modified xsi:type="dcterms:W3CDTF">2015-10-14T16:51:51Z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2015-10-14T00:00:00Z</vt:filetime>
  </property>
  <property fmtid="{D5CDD505-2E9C-101B-9397-08002B2CF9AE}" pid="3" name="Creator">
    <vt:lpwstr>PDFium</vt:lpwstr>
  </property>
  <property fmtid="{D5CDD505-2E9C-101B-9397-08002B2CF9AE}" pid="4" name="LastSaved">
    <vt:filetime>2015-10-14T00:00:00Z</vt:filetime>
  </property>
</Properties>
</file>