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0795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0795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0795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0795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0795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8550" y="564387"/>
            <a:ext cx="7861298" cy="1522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485899"/>
            <a:ext cx="8224520" cy="3020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821431" y="6773054"/>
            <a:ext cx="569595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0795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284223" y="6773054"/>
            <a:ext cx="904875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438127" y="6773054"/>
            <a:ext cx="1486534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Relationship Id="rId20" Type="http://schemas.openxmlformats.org/officeDocument/2006/relationships/image" Target="../media/image23.png"/><Relationship Id="rId21" Type="http://schemas.openxmlformats.org/officeDocument/2006/relationships/image" Target="../media/image24.png"/><Relationship Id="rId22" Type="http://schemas.openxmlformats.org/officeDocument/2006/relationships/image" Target="../media/image25.png"/><Relationship Id="rId23" Type="http://schemas.openxmlformats.org/officeDocument/2006/relationships/image" Target="../media/image26.png"/><Relationship Id="rId24" Type="http://schemas.openxmlformats.org/officeDocument/2006/relationships/image" Target="../media/image27.png"/><Relationship Id="rId25" Type="http://schemas.openxmlformats.org/officeDocument/2006/relationships/image" Target="../media/image28.png"/><Relationship Id="rId26" Type="http://schemas.openxmlformats.org/officeDocument/2006/relationships/image" Target="../media/image29.png"/><Relationship Id="rId27" Type="http://schemas.openxmlformats.org/officeDocument/2006/relationships/image" Target="../media/image30.png"/><Relationship Id="rId28" Type="http://schemas.openxmlformats.org/officeDocument/2006/relationships/image" Target="../media/image31.png"/><Relationship Id="rId29" Type="http://schemas.openxmlformats.org/officeDocument/2006/relationships/image" Target="../media/image32.png"/><Relationship Id="rId30" Type="http://schemas.openxmlformats.org/officeDocument/2006/relationships/image" Target="../media/image33.png"/><Relationship Id="rId31" Type="http://schemas.openxmlformats.org/officeDocument/2006/relationships/image" Target="../media/image34.png"/><Relationship Id="rId32" Type="http://schemas.openxmlformats.org/officeDocument/2006/relationships/image" Target="../media/image35.png"/><Relationship Id="rId33" Type="http://schemas.openxmlformats.org/officeDocument/2006/relationships/image" Target="../media/image36.png"/><Relationship Id="rId34" Type="http://schemas.openxmlformats.org/officeDocument/2006/relationships/image" Target="../media/image37.png"/><Relationship Id="rId35" Type="http://schemas.openxmlformats.org/officeDocument/2006/relationships/image" Target="../media/image38.png"/><Relationship Id="rId36" Type="http://schemas.openxmlformats.org/officeDocument/2006/relationships/image" Target="../media/image39.png"/><Relationship Id="rId37" Type="http://schemas.openxmlformats.org/officeDocument/2006/relationships/image" Target="../media/image40.png"/><Relationship Id="rId38" Type="http://schemas.openxmlformats.org/officeDocument/2006/relationships/image" Target="../media/image41.png"/><Relationship Id="rId39" Type="http://schemas.openxmlformats.org/officeDocument/2006/relationships/image" Target="../media/image42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0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2" Type="http://schemas.openxmlformats.org/officeDocument/2006/relationships/image" Target="../media/image63.png"/><Relationship Id="rId13" Type="http://schemas.openxmlformats.org/officeDocument/2006/relationships/image" Target="../media/image64.png"/><Relationship Id="rId14" Type="http://schemas.openxmlformats.org/officeDocument/2006/relationships/image" Target="../media/image65.png"/><Relationship Id="rId15" Type="http://schemas.openxmlformats.org/officeDocument/2006/relationships/image" Target="../media/image66.png"/><Relationship Id="rId16" Type="http://schemas.openxmlformats.org/officeDocument/2006/relationships/image" Target="../media/image67.png"/><Relationship Id="rId17" Type="http://schemas.openxmlformats.org/officeDocument/2006/relationships/image" Target="../media/image68.png"/><Relationship Id="rId18" Type="http://schemas.openxmlformats.org/officeDocument/2006/relationships/image" Target="../media/image69.png"/><Relationship Id="rId19" Type="http://schemas.openxmlformats.org/officeDocument/2006/relationships/image" Target="../media/image70.png"/><Relationship Id="rId20" Type="http://schemas.openxmlformats.org/officeDocument/2006/relationships/image" Target="../media/image71.png"/><Relationship Id="rId21" Type="http://schemas.openxmlformats.org/officeDocument/2006/relationships/image" Target="../media/image72.png"/><Relationship Id="rId22" Type="http://schemas.openxmlformats.org/officeDocument/2006/relationships/image" Target="../media/image73.png"/><Relationship Id="rId23" Type="http://schemas.openxmlformats.org/officeDocument/2006/relationships/image" Target="../media/image74.png"/><Relationship Id="rId24" Type="http://schemas.openxmlformats.org/officeDocument/2006/relationships/image" Target="../media/image75.png"/><Relationship Id="rId25" Type="http://schemas.openxmlformats.org/officeDocument/2006/relationships/image" Target="../media/image76.png"/><Relationship Id="rId26" Type="http://schemas.openxmlformats.org/officeDocument/2006/relationships/image" Target="../media/image77.png"/><Relationship Id="rId27" Type="http://schemas.openxmlformats.org/officeDocument/2006/relationships/image" Target="../media/image78.png"/><Relationship Id="rId28" Type="http://schemas.openxmlformats.org/officeDocument/2006/relationships/image" Target="../media/image79.png"/><Relationship Id="rId29" Type="http://schemas.openxmlformats.org/officeDocument/2006/relationships/image" Target="../media/image80.png"/><Relationship Id="rId30" Type="http://schemas.openxmlformats.org/officeDocument/2006/relationships/image" Target="../media/image81.png"/><Relationship Id="rId31" Type="http://schemas.openxmlformats.org/officeDocument/2006/relationships/image" Target="../media/image82.png"/><Relationship Id="rId32" Type="http://schemas.openxmlformats.org/officeDocument/2006/relationships/image" Target="../media/image83.png"/><Relationship Id="rId33" Type="http://schemas.openxmlformats.org/officeDocument/2006/relationships/image" Target="../media/image84.png"/><Relationship Id="rId34" Type="http://schemas.openxmlformats.org/officeDocument/2006/relationships/image" Target="../media/image85.png"/><Relationship Id="rId35" Type="http://schemas.openxmlformats.org/officeDocument/2006/relationships/image" Target="../media/image86.png"/><Relationship Id="rId36" Type="http://schemas.openxmlformats.org/officeDocument/2006/relationships/image" Target="../media/image87.png"/><Relationship Id="rId37" Type="http://schemas.openxmlformats.org/officeDocument/2006/relationships/image" Target="../media/image88.png"/><Relationship Id="rId38" Type="http://schemas.openxmlformats.org/officeDocument/2006/relationships/image" Target="../media/image89.png"/><Relationship Id="rId39" Type="http://schemas.openxmlformats.org/officeDocument/2006/relationships/image" Target="../media/image90.png"/><Relationship Id="rId40" Type="http://schemas.openxmlformats.org/officeDocument/2006/relationships/image" Target="../media/image91.png"/><Relationship Id="rId41" Type="http://schemas.openxmlformats.org/officeDocument/2006/relationships/image" Target="../media/image92.png"/><Relationship Id="rId42" Type="http://schemas.openxmlformats.org/officeDocument/2006/relationships/image" Target="../media/image93.png"/><Relationship Id="rId43" Type="http://schemas.openxmlformats.org/officeDocument/2006/relationships/image" Target="../media/image94.png"/><Relationship Id="rId44" Type="http://schemas.openxmlformats.org/officeDocument/2006/relationships/image" Target="../media/image95.png"/><Relationship Id="rId45" Type="http://schemas.openxmlformats.org/officeDocument/2006/relationships/image" Target="../media/image96.png"/><Relationship Id="rId46" Type="http://schemas.openxmlformats.org/officeDocument/2006/relationships/image" Target="../media/image97.png"/><Relationship Id="rId47" Type="http://schemas.openxmlformats.org/officeDocument/2006/relationships/image" Target="../media/image98.png"/><Relationship Id="rId48" Type="http://schemas.openxmlformats.org/officeDocument/2006/relationships/image" Target="../media/image99.png"/><Relationship Id="rId49" Type="http://schemas.openxmlformats.org/officeDocument/2006/relationships/image" Target="../media/image100.png"/><Relationship Id="rId50" Type="http://schemas.openxmlformats.org/officeDocument/2006/relationships/image" Target="../media/image101.png"/><Relationship Id="rId51" Type="http://schemas.openxmlformats.org/officeDocument/2006/relationships/image" Target="../media/image102.png"/><Relationship Id="rId52" Type="http://schemas.openxmlformats.org/officeDocument/2006/relationships/image" Target="../media/image103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110.png"/><Relationship Id="rId9" Type="http://schemas.openxmlformats.org/officeDocument/2006/relationships/image" Target="../media/image111.png"/><Relationship Id="rId10" Type="http://schemas.openxmlformats.org/officeDocument/2006/relationships/image" Target="../media/image112.png"/><Relationship Id="rId11" Type="http://schemas.openxmlformats.org/officeDocument/2006/relationships/image" Target="../media/image113.png"/><Relationship Id="rId12" Type="http://schemas.openxmlformats.org/officeDocument/2006/relationships/image" Target="../media/image114.png"/><Relationship Id="rId13" Type="http://schemas.openxmlformats.org/officeDocument/2006/relationships/image" Target="../media/image115.png"/><Relationship Id="rId14" Type="http://schemas.openxmlformats.org/officeDocument/2006/relationships/image" Target="../media/image116.png"/><Relationship Id="rId15" Type="http://schemas.openxmlformats.org/officeDocument/2006/relationships/image" Target="../media/image117.png"/><Relationship Id="rId16" Type="http://schemas.openxmlformats.org/officeDocument/2006/relationships/image" Target="../media/image118.png"/><Relationship Id="rId17" Type="http://schemas.openxmlformats.org/officeDocument/2006/relationships/image" Target="../media/image119.png"/><Relationship Id="rId18" Type="http://schemas.openxmlformats.org/officeDocument/2006/relationships/image" Target="../media/image120.png"/><Relationship Id="rId19" Type="http://schemas.openxmlformats.org/officeDocument/2006/relationships/image" Target="../media/image121.png"/><Relationship Id="rId20" Type="http://schemas.openxmlformats.org/officeDocument/2006/relationships/image" Target="../media/image122.png"/><Relationship Id="rId21" Type="http://schemas.openxmlformats.org/officeDocument/2006/relationships/image" Target="../media/image123.png"/><Relationship Id="rId22" Type="http://schemas.openxmlformats.org/officeDocument/2006/relationships/image" Target="../media/image124.png"/><Relationship Id="rId23" Type="http://schemas.openxmlformats.org/officeDocument/2006/relationships/image" Target="../media/image125.png"/><Relationship Id="rId24" Type="http://schemas.openxmlformats.org/officeDocument/2006/relationships/image" Target="../media/image126.png"/><Relationship Id="rId25" Type="http://schemas.openxmlformats.org/officeDocument/2006/relationships/image" Target="../media/image127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Relationship Id="rId6" Type="http://schemas.openxmlformats.org/officeDocument/2006/relationships/image" Target="../media/image132.png"/><Relationship Id="rId7" Type="http://schemas.openxmlformats.org/officeDocument/2006/relationships/image" Target="../media/image133.png"/><Relationship Id="rId8" Type="http://schemas.openxmlformats.org/officeDocument/2006/relationships/image" Target="../media/image134.png"/><Relationship Id="rId9" Type="http://schemas.openxmlformats.org/officeDocument/2006/relationships/image" Target="../media/image135.png"/><Relationship Id="rId10" Type="http://schemas.openxmlformats.org/officeDocument/2006/relationships/image" Target="../media/image136.png"/><Relationship Id="rId11" Type="http://schemas.openxmlformats.org/officeDocument/2006/relationships/image" Target="../media/image137.png"/><Relationship Id="rId12" Type="http://schemas.openxmlformats.org/officeDocument/2006/relationships/image" Target="../media/image138.png"/><Relationship Id="rId13" Type="http://schemas.openxmlformats.org/officeDocument/2006/relationships/image" Target="../media/image139.png"/><Relationship Id="rId14" Type="http://schemas.openxmlformats.org/officeDocument/2006/relationships/image" Target="../media/image140.png"/><Relationship Id="rId15" Type="http://schemas.openxmlformats.org/officeDocument/2006/relationships/image" Target="../media/image141.png"/><Relationship Id="rId16" Type="http://schemas.openxmlformats.org/officeDocument/2006/relationships/image" Target="../media/image142.png"/><Relationship Id="rId17" Type="http://schemas.openxmlformats.org/officeDocument/2006/relationships/image" Target="../media/image143.png"/><Relationship Id="rId18" Type="http://schemas.openxmlformats.org/officeDocument/2006/relationships/image" Target="../media/image144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5.png"/><Relationship Id="rId3" Type="http://schemas.openxmlformats.org/officeDocument/2006/relationships/image" Target="../media/image146.png"/><Relationship Id="rId4" Type="http://schemas.openxmlformats.org/officeDocument/2006/relationships/image" Target="../media/image147.png"/><Relationship Id="rId5" Type="http://schemas.openxmlformats.org/officeDocument/2006/relationships/image" Target="../media/image148.png"/><Relationship Id="rId6" Type="http://schemas.openxmlformats.org/officeDocument/2006/relationships/image" Target="../media/image149.png"/><Relationship Id="rId7" Type="http://schemas.openxmlformats.org/officeDocument/2006/relationships/image" Target="../media/image150.png"/><Relationship Id="rId8" Type="http://schemas.openxmlformats.org/officeDocument/2006/relationships/image" Target="../media/image151.png"/><Relationship Id="rId9" Type="http://schemas.openxmlformats.org/officeDocument/2006/relationships/image" Target="../media/image152.png"/><Relationship Id="rId10" Type="http://schemas.openxmlformats.org/officeDocument/2006/relationships/image" Target="../media/image153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image" Target="../media/image158.png"/><Relationship Id="rId7" Type="http://schemas.openxmlformats.org/officeDocument/2006/relationships/image" Target="../media/image159.png"/><Relationship Id="rId8" Type="http://schemas.openxmlformats.org/officeDocument/2006/relationships/image" Target="../media/image160.png"/><Relationship Id="rId9" Type="http://schemas.openxmlformats.org/officeDocument/2006/relationships/image" Target="../media/image161.png"/><Relationship Id="rId10" Type="http://schemas.openxmlformats.org/officeDocument/2006/relationships/image" Target="../media/image162.png"/><Relationship Id="rId11" Type="http://schemas.openxmlformats.org/officeDocument/2006/relationships/image" Target="../media/image163.png"/><Relationship Id="rId12" Type="http://schemas.openxmlformats.org/officeDocument/2006/relationships/image" Target="../media/image164.png"/><Relationship Id="rId13" Type="http://schemas.openxmlformats.org/officeDocument/2006/relationships/image" Target="../media/image165.png"/><Relationship Id="rId14" Type="http://schemas.openxmlformats.org/officeDocument/2006/relationships/image" Target="../media/image166.png"/><Relationship Id="rId15" Type="http://schemas.openxmlformats.org/officeDocument/2006/relationships/image" Target="../media/image167.png"/><Relationship Id="rId16" Type="http://schemas.openxmlformats.org/officeDocument/2006/relationships/image" Target="../media/image168.png"/><Relationship Id="rId17" Type="http://schemas.openxmlformats.org/officeDocument/2006/relationships/image" Target="../media/image169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0.png"/><Relationship Id="rId3" Type="http://schemas.openxmlformats.org/officeDocument/2006/relationships/image" Target="../media/image171.png"/><Relationship Id="rId4" Type="http://schemas.openxmlformats.org/officeDocument/2006/relationships/image" Target="../media/image172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2675" y="2690874"/>
            <a:ext cx="6349365" cy="12458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47725" marR="5080" indent="-835660">
              <a:lnSpc>
                <a:spcPct val="100000"/>
              </a:lnSpc>
            </a:pPr>
            <a:r>
              <a:rPr dirty="0" sz="4000" spc="-5"/>
              <a:t>“Distributed Address Space:  </a:t>
            </a:r>
            <a:r>
              <a:rPr dirty="0" sz="4000" spc="-10"/>
              <a:t>Network</a:t>
            </a:r>
            <a:r>
              <a:rPr dirty="0" sz="4000" spc="-5"/>
              <a:t> </a:t>
            </a:r>
            <a:r>
              <a:rPr dirty="0" sz="4000" spc="-10"/>
              <a:t>Topologies”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795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16710">
              <a:lnSpc>
                <a:spcPct val="100000"/>
              </a:lnSpc>
            </a:pPr>
            <a:r>
              <a:rPr dirty="0"/>
              <a:t>Crossbar</a:t>
            </a:r>
            <a:r>
              <a:rPr dirty="0" spc="-95"/>
              <a:t> </a:t>
            </a:r>
            <a:r>
              <a:rPr dirty="0" spc="-5"/>
              <a:t>Network</a:t>
            </a:r>
          </a:p>
          <a:p>
            <a:pPr marL="326390" marR="5080">
              <a:lnSpc>
                <a:spcPts val="2830"/>
              </a:lnSpc>
              <a:spcBef>
                <a:spcPts val="960"/>
              </a:spcBef>
            </a:pPr>
            <a:r>
              <a:rPr dirty="0" sz="2400" u="none">
                <a:solidFill>
                  <a:srgbClr val="000000"/>
                </a:solidFill>
              </a:rPr>
              <a:t>A </a:t>
            </a:r>
            <a:r>
              <a:rPr dirty="0" sz="2400" spc="-5" u="none">
                <a:solidFill>
                  <a:srgbClr val="000000"/>
                </a:solidFill>
              </a:rPr>
              <a:t>crossbar network uses an </a:t>
            </a:r>
            <a:r>
              <a:rPr dirty="0" sz="2400" spc="-1205" b="1" i="1" u="none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dirty="0" sz="2400" spc="-1205" u="none">
                <a:solidFill>
                  <a:srgbClr val="000000"/>
                </a:solidFill>
                <a:latin typeface="SimSun"/>
                <a:cs typeface="SimSun"/>
              </a:rPr>
              <a:t>××××</a:t>
            </a:r>
            <a:r>
              <a:rPr dirty="0" sz="2400" spc="-1205" b="1" i="1" u="none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dirty="0" sz="2400" spc="-5" b="1" i="1" u="none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400" spc="-5" u="none">
                <a:solidFill>
                  <a:srgbClr val="000000"/>
                </a:solidFill>
              </a:rPr>
              <a:t>grid of switches </a:t>
            </a:r>
            <a:r>
              <a:rPr dirty="0" sz="2400" u="none">
                <a:solidFill>
                  <a:srgbClr val="000000"/>
                </a:solidFill>
              </a:rPr>
              <a:t>to  </a:t>
            </a:r>
            <a:r>
              <a:rPr dirty="0" sz="2400" spc="-5" u="none">
                <a:solidFill>
                  <a:srgbClr val="000000"/>
                </a:solidFill>
              </a:rPr>
              <a:t>connect </a:t>
            </a:r>
            <a:r>
              <a:rPr dirty="0" sz="2400" b="1" i="1" u="none">
                <a:solidFill>
                  <a:srgbClr val="000000"/>
                </a:solidFill>
                <a:latin typeface="Arial"/>
                <a:cs typeface="Arial"/>
              </a:rPr>
              <a:t>p </a:t>
            </a:r>
            <a:r>
              <a:rPr dirty="0" sz="2400" spc="-5" u="none">
                <a:solidFill>
                  <a:srgbClr val="000000"/>
                </a:solidFill>
              </a:rPr>
              <a:t>inputs </a:t>
            </a:r>
            <a:r>
              <a:rPr dirty="0" sz="2400" u="none">
                <a:solidFill>
                  <a:srgbClr val="000000"/>
                </a:solidFill>
              </a:rPr>
              <a:t>to </a:t>
            </a:r>
            <a:r>
              <a:rPr dirty="0" sz="2400" spc="-5" b="1" i="1" u="none">
                <a:solidFill>
                  <a:srgbClr val="000000"/>
                </a:solidFill>
                <a:latin typeface="Arial"/>
                <a:cs typeface="Arial"/>
              </a:rPr>
              <a:t>m </a:t>
            </a:r>
            <a:r>
              <a:rPr dirty="0" sz="2400" spc="-5" u="none">
                <a:solidFill>
                  <a:srgbClr val="000000"/>
                </a:solidFill>
              </a:rPr>
              <a:t>outputs in a non-blocking</a:t>
            </a:r>
            <a:r>
              <a:rPr dirty="0" sz="2400" spc="30" u="none">
                <a:solidFill>
                  <a:srgbClr val="000000"/>
                </a:solidFill>
              </a:rPr>
              <a:t> </a:t>
            </a:r>
            <a:r>
              <a:rPr dirty="0" sz="2400" spc="-5" u="none">
                <a:solidFill>
                  <a:srgbClr val="000000"/>
                </a:solidFill>
              </a:rPr>
              <a:t>manner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52600" y="2209800"/>
            <a:ext cx="6473952" cy="438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795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0" rIns="0" bIns="0" rtlCol="0" vert="horz">
            <a:spAutoFit/>
          </a:bodyPr>
          <a:lstStyle/>
          <a:p>
            <a:pPr marL="1692910">
              <a:lnSpc>
                <a:spcPct val="100000"/>
              </a:lnSpc>
            </a:pPr>
            <a:r>
              <a:rPr dirty="0"/>
              <a:t>Crossbar</a:t>
            </a:r>
            <a:r>
              <a:rPr dirty="0" spc="-95"/>
              <a:t> </a:t>
            </a:r>
            <a:r>
              <a:rPr dirty="0" spc="-5"/>
              <a:t>Network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793747"/>
            <a:ext cx="7338059" cy="2925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Suppose a </a:t>
            </a:r>
            <a:r>
              <a:rPr dirty="0" sz="2400" spc="-5" i="1">
                <a:latin typeface="Arial"/>
                <a:cs typeface="Arial"/>
              </a:rPr>
              <a:t>p</a:t>
            </a:r>
            <a:r>
              <a:rPr dirty="0" sz="2400" spc="-5">
                <a:latin typeface="SimSun"/>
                <a:cs typeface="SimSun"/>
              </a:rPr>
              <a:t>×</a:t>
            </a:r>
            <a:r>
              <a:rPr dirty="0" sz="2400" spc="-5" i="1">
                <a:latin typeface="Arial"/>
                <a:cs typeface="Arial"/>
              </a:rPr>
              <a:t>p </a:t>
            </a:r>
            <a:r>
              <a:rPr dirty="0" sz="2400" spc="-5">
                <a:latin typeface="Arial"/>
                <a:cs typeface="Arial"/>
              </a:rPr>
              <a:t>crossbar, its cost </a:t>
            </a: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-5">
                <a:latin typeface="Arial"/>
                <a:cs typeface="Arial"/>
              </a:rPr>
              <a:t> 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Examples: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Full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crossbar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39"/>
              </a:spcBef>
              <a:buChar char="•"/>
              <a:tabLst>
                <a:tab pos="1155700" algn="l"/>
              </a:tabLst>
            </a:pPr>
            <a:r>
              <a:rPr dirty="0" sz="1800" spc="-5">
                <a:latin typeface="Arial"/>
                <a:cs typeface="Arial"/>
              </a:rPr>
              <a:t>Earth simulator: custom </a:t>
            </a:r>
            <a:r>
              <a:rPr dirty="0" sz="1800" spc="-10">
                <a:latin typeface="Arial"/>
                <a:cs typeface="Arial"/>
              </a:rPr>
              <a:t>640-way </a:t>
            </a:r>
            <a:r>
              <a:rPr dirty="0" sz="1800" spc="-5">
                <a:latin typeface="Arial"/>
                <a:cs typeface="Arial"/>
              </a:rPr>
              <a:t>single-stage</a:t>
            </a:r>
            <a:r>
              <a:rPr dirty="0" sz="1800" spc="10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crossbar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7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Crossbar as </a:t>
            </a:r>
            <a:r>
              <a:rPr dirty="0" sz="2000" spc="-5">
                <a:latin typeface="Arial"/>
                <a:cs typeface="Arial"/>
              </a:rPr>
              <a:t>building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block</a:t>
            </a:r>
            <a:endParaRPr sz="2000">
              <a:latin typeface="Arial"/>
              <a:cs typeface="Arial"/>
            </a:endParaRPr>
          </a:p>
          <a:p>
            <a:pPr lvl="2" marL="1155700" marR="5080" indent="-228600">
              <a:lnSpc>
                <a:spcPct val="100000"/>
              </a:lnSpc>
              <a:spcBef>
                <a:spcPts val="439"/>
              </a:spcBef>
              <a:buChar char="•"/>
              <a:tabLst>
                <a:tab pos="1155700" algn="l"/>
              </a:tabLst>
            </a:pPr>
            <a:r>
              <a:rPr dirty="0" sz="1800" spc="-5">
                <a:latin typeface="Arial"/>
                <a:cs typeface="Arial"/>
              </a:rPr>
              <a:t>Rice </a:t>
            </a:r>
            <a:r>
              <a:rPr dirty="0" sz="1800">
                <a:latin typeface="Arial"/>
                <a:cs typeface="Arial"/>
              </a:rPr>
              <a:t>RTC </a:t>
            </a:r>
            <a:r>
              <a:rPr dirty="0" sz="1800" spc="-5">
                <a:latin typeface="Arial"/>
                <a:cs typeface="Arial"/>
              </a:rPr>
              <a:t>(retired in 2008): </a:t>
            </a:r>
            <a:r>
              <a:rPr dirty="0" sz="1800" spc="-10">
                <a:latin typeface="Arial"/>
                <a:cs typeface="Arial"/>
              </a:rPr>
              <a:t>16-way </a:t>
            </a:r>
            <a:r>
              <a:rPr dirty="0" sz="1800" spc="-5">
                <a:latin typeface="Arial"/>
                <a:cs typeface="Arial"/>
              </a:rPr>
              <a:t>crossbar </a:t>
            </a:r>
            <a:r>
              <a:rPr dirty="0" sz="1800" spc="-10">
                <a:latin typeface="Arial"/>
                <a:cs typeface="Arial"/>
              </a:rPr>
              <a:t>switches </a:t>
            </a:r>
            <a:r>
              <a:rPr dirty="0" sz="1800" spc="-5">
                <a:latin typeface="Arial"/>
                <a:cs typeface="Arial"/>
              </a:rPr>
              <a:t>in 128-  </a:t>
            </a:r>
            <a:r>
              <a:rPr dirty="0" sz="1800" spc="-15">
                <a:latin typeface="Arial"/>
                <a:cs typeface="Arial"/>
              </a:rPr>
              <a:t>way </a:t>
            </a:r>
            <a:r>
              <a:rPr dirty="0" sz="1800" spc="-5">
                <a:latin typeface="Arial"/>
                <a:cs typeface="Arial"/>
              </a:rPr>
              <a:t>Clos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795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0" rIns="0" bIns="0" rtlCol="0" vert="horz">
            <a:spAutoFit/>
          </a:bodyPr>
          <a:lstStyle/>
          <a:p>
            <a:pPr marL="1039494">
              <a:lnSpc>
                <a:spcPct val="100000"/>
              </a:lnSpc>
            </a:pPr>
            <a:r>
              <a:rPr dirty="0"/>
              <a:t>Multistage</a:t>
            </a:r>
            <a:r>
              <a:rPr dirty="0" spc="-85"/>
              <a:t> </a:t>
            </a:r>
            <a:r>
              <a:rPr dirty="0" spc="-5"/>
              <a:t>Interconnect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788667"/>
            <a:ext cx="5903595" cy="3647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Buses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dirty="0" sz="2400" spc="-10">
                <a:latin typeface="Arial"/>
                <a:cs typeface="Arial"/>
              </a:rPr>
              <a:t>Excellent </a:t>
            </a:r>
            <a:r>
              <a:rPr dirty="0" sz="2400" spc="-5">
                <a:latin typeface="Arial"/>
                <a:cs typeface="Arial"/>
              </a:rPr>
              <a:t>cost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scalability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Poor performance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scalability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Crossbars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dirty="0" sz="2400" spc="-10">
                <a:latin typeface="Arial"/>
                <a:cs typeface="Arial"/>
              </a:rPr>
              <a:t>Excellent </a:t>
            </a:r>
            <a:r>
              <a:rPr dirty="0" sz="2400" spc="-5">
                <a:latin typeface="Arial"/>
                <a:cs typeface="Arial"/>
              </a:rPr>
              <a:t>performance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scalability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Poor cost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scalability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Multistage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interconnects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Compromise between these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extremes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795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0" rIns="0" bIns="0" rtlCol="0" vert="horz">
            <a:spAutoFit/>
          </a:bodyPr>
          <a:lstStyle/>
          <a:p>
            <a:pPr marL="1553210">
              <a:lnSpc>
                <a:spcPct val="100000"/>
              </a:lnSpc>
            </a:pPr>
            <a:r>
              <a:rPr dirty="0"/>
              <a:t>Multistage</a:t>
            </a:r>
            <a:r>
              <a:rPr dirty="0" spc="-105"/>
              <a:t> </a:t>
            </a:r>
            <a:r>
              <a:rPr dirty="0" spc="-5"/>
              <a:t>Network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13991" y="5829805"/>
            <a:ext cx="6474460" cy="629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77265" marR="5080" indent="-96520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Schematic </a:t>
            </a:r>
            <a:r>
              <a:rPr dirty="0" sz="2000">
                <a:latin typeface="Arial"/>
                <a:cs typeface="Arial"/>
              </a:rPr>
              <a:t>of a </a:t>
            </a:r>
            <a:r>
              <a:rPr dirty="0" sz="2000" spc="-5">
                <a:latin typeface="Arial"/>
                <a:cs typeface="Arial"/>
              </a:rPr>
              <a:t>typical multistage </a:t>
            </a:r>
            <a:r>
              <a:rPr dirty="0" sz="2000">
                <a:latin typeface="Arial"/>
                <a:cs typeface="Arial"/>
              </a:rPr>
              <a:t>interconnection network  </a:t>
            </a:r>
            <a:r>
              <a:rPr dirty="0" sz="2000" spc="-5">
                <a:latin typeface="Arial"/>
                <a:cs typeface="Arial"/>
              </a:rPr>
              <a:t>(processor-to-memory, e.g., BBN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Monarch)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1600200"/>
            <a:ext cx="8226552" cy="4190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795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0" rIns="0" bIns="0" rtlCol="0" vert="horz">
            <a:spAutoFit/>
          </a:bodyPr>
          <a:lstStyle/>
          <a:p>
            <a:pPr marL="557530">
              <a:lnSpc>
                <a:spcPct val="100000"/>
              </a:lnSpc>
            </a:pPr>
            <a:r>
              <a:rPr dirty="0"/>
              <a:t>Multistage </a:t>
            </a:r>
            <a:r>
              <a:rPr dirty="0" spc="-5"/>
              <a:t>Omega</a:t>
            </a:r>
            <a:r>
              <a:rPr dirty="0" spc="-85"/>
              <a:t> </a:t>
            </a:r>
            <a:r>
              <a:rPr dirty="0" spc="-5"/>
              <a:t>Network</a:t>
            </a:r>
          </a:p>
        </p:txBody>
      </p:sp>
      <p:sp>
        <p:nvSpPr>
          <p:cNvPr id="3" name="object 3"/>
          <p:cNvSpPr/>
          <p:nvPr/>
        </p:nvSpPr>
        <p:spPr>
          <a:xfrm>
            <a:off x="3275076" y="4469891"/>
            <a:ext cx="373379" cy="320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1739" y="1790699"/>
            <a:ext cx="6753859" cy="2341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3086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One of the most commonly used multistage  interconnects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Organization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000" spc="-5" b="1" i="1">
                <a:latin typeface="Arial"/>
                <a:cs typeface="Arial"/>
              </a:rPr>
              <a:t>log </a:t>
            </a:r>
            <a:r>
              <a:rPr dirty="0" sz="2000" b="1" i="1">
                <a:latin typeface="Arial"/>
                <a:cs typeface="Arial"/>
              </a:rPr>
              <a:t>p</a:t>
            </a:r>
            <a:r>
              <a:rPr dirty="0" sz="2000" spc="-105" b="1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stages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000" b="1" i="1">
                <a:latin typeface="Arial"/>
                <a:cs typeface="Arial"/>
              </a:rPr>
              <a:t>p </a:t>
            </a:r>
            <a:r>
              <a:rPr dirty="0" sz="2000">
                <a:latin typeface="Arial"/>
                <a:cs typeface="Arial"/>
              </a:rPr>
              <a:t>number of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inputs/outputs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At each stage, input </a:t>
            </a:r>
            <a:r>
              <a:rPr dirty="0" sz="2400" spc="-5" i="1">
                <a:latin typeface="Arial"/>
                <a:cs typeface="Arial"/>
              </a:rPr>
              <a:t>i </a:t>
            </a:r>
            <a:r>
              <a:rPr dirty="0" sz="2400" spc="-5">
                <a:latin typeface="Arial"/>
                <a:cs typeface="Arial"/>
              </a:rPr>
              <a:t>is connected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output </a:t>
            </a:r>
            <a:r>
              <a:rPr dirty="0" sz="2400" spc="-5" i="1">
                <a:latin typeface="Arial"/>
                <a:cs typeface="Arial"/>
              </a:rPr>
              <a:t>j</a:t>
            </a:r>
            <a:r>
              <a:rPr dirty="0" sz="2400" spc="20" i="1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if: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1739" y="5521449"/>
            <a:ext cx="2501265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If </a:t>
            </a:r>
            <a:r>
              <a:rPr dirty="0" sz="2400" spc="-5">
                <a:latin typeface="Arial"/>
                <a:cs typeface="Arial"/>
              </a:rPr>
              <a:t>p=2</a:t>
            </a:r>
            <a:r>
              <a:rPr dirty="0" baseline="24305" sz="2400" spc="-7">
                <a:latin typeface="Arial"/>
                <a:cs typeface="Arial"/>
              </a:rPr>
              <a:t>k</a:t>
            </a:r>
            <a:r>
              <a:rPr dirty="0" sz="2400" spc="-5">
                <a:latin typeface="Arial"/>
                <a:cs typeface="Arial"/>
              </a:rPr>
              <a:t>, then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j=?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59123" y="4960620"/>
            <a:ext cx="266700" cy="2453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96611" y="5141976"/>
            <a:ext cx="53339" cy="960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09771" y="4469891"/>
            <a:ext cx="53339" cy="320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091428" y="4469891"/>
            <a:ext cx="42671" cy="320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328916" y="4619244"/>
            <a:ext cx="224027" cy="106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654040" y="4480559"/>
            <a:ext cx="224027" cy="2133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94120" y="4480559"/>
            <a:ext cx="224027" cy="2133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55335" y="4469891"/>
            <a:ext cx="149351" cy="2453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027420" y="4555235"/>
            <a:ext cx="106679" cy="1600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051547" y="4469891"/>
            <a:ext cx="149352" cy="2453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02295" y="4469891"/>
            <a:ext cx="128015" cy="2453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229611" y="4693920"/>
            <a:ext cx="32003" cy="320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654040" y="4757928"/>
            <a:ext cx="224027" cy="1066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294120" y="4757928"/>
            <a:ext cx="224027" cy="1066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646164" y="4437888"/>
            <a:ext cx="362711" cy="3733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421635" y="4811267"/>
            <a:ext cx="245363" cy="1066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421635" y="4875276"/>
            <a:ext cx="245363" cy="1066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509771" y="4928615"/>
            <a:ext cx="53339" cy="3200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64508" y="4928615"/>
            <a:ext cx="64007" cy="3200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464808" y="4928615"/>
            <a:ext cx="42671" cy="3200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712964" y="4928615"/>
            <a:ext cx="74676" cy="3200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107179" y="4965953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5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766304" y="4965953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 h="0">
                <a:moveTo>
                  <a:pt x="0" y="0"/>
                </a:moveTo>
                <a:lnTo>
                  <a:pt x="21335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107179" y="4976621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5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766304" y="4976621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 h="0">
                <a:moveTo>
                  <a:pt x="0" y="0"/>
                </a:moveTo>
                <a:lnTo>
                  <a:pt x="21335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107179" y="498729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5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766304" y="498729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 h="0">
                <a:moveTo>
                  <a:pt x="0" y="0"/>
                </a:moveTo>
                <a:lnTo>
                  <a:pt x="21335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107179" y="4997958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5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766304" y="4997958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 h="0">
                <a:moveTo>
                  <a:pt x="0" y="0"/>
                </a:moveTo>
                <a:lnTo>
                  <a:pt x="21335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122932" y="4789932"/>
            <a:ext cx="128015" cy="22402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107179" y="5008626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5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766304" y="5008626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 h="0">
                <a:moveTo>
                  <a:pt x="0" y="0"/>
                </a:moveTo>
                <a:lnTo>
                  <a:pt x="21335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107179" y="5019294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5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766304" y="5019294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 h="0">
                <a:moveTo>
                  <a:pt x="0" y="0"/>
                </a:moveTo>
                <a:lnTo>
                  <a:pt x="21335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107179" y="5029961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5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766304" y="5029961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 h="0">
                <a:moveTo>
                  <a:pt x="0" y="0"/>
                </a:moveTo>
                <a:lnTo>
                  <a:pt x="21335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107179" y="5040629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5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766304" y="5040629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 h="0">
                <a:moveTo>
                  <a:pt x="0" y="0"/>
                </a:moveTo>
                <a:lnTo>
                  <a:pt x="21335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107179" y="5051297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5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766304" y="5051297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 h="0">
                <a:moveTo>
                  <a:pt x="0" y="0"/>
                </a:moveTo>
                <a:lnTo>
                  <a:pt x="21335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107179" y="5061965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5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766304" y="5061965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 h="0">
                <a:moveTo>
                  <a:pt x="0" y="0"/>
                </a:moveTo>
                <a:lnTo>
                  <a:pt x="21335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107179" y="5072634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5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766304" y="5072634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 h="0">
                <a:moveTo>
                  <a:pt x="0" y="0"/>
                </a:moveTo>
                <a:lnTo>
                  <a:pt x="21335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107179" y="5083302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5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331208" y="5067300"/>
            <a:ext cx="234695" cy="2133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339583" y="5067300"/>
            <a:ext cx="224027" cy="2133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766304" y="5083302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 h="0">
                <a:moveTo>
                  <a:pt x="0" y="0"/>
                </a:moveTo>
                <a:lnTo>
                  <a:pt x="21335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107179" y="509397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5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766304" y="509397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 h="0">
                <a:moveTo>
                  <a:pt x="0" y="0"/>
                </a:moveTo>
                <a:lnTo>
                  <a:pt x="21335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107179" y="5104638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 h="0">
                <a:moveTo>
                  <a:pt x="0" y="0"/>
                </a:moveTo>
                <a:lnTo>
                  <a:pt x="21335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766304" y="5104638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 h="0">
                <a:moveTo>
                  <a:pt x="0" y="0"/>
                </a:moveTo>
                <a:lnTo>
                  <a:pt x="21335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027420" y="4939284"/>
            <a:ext cx="234695" cy="21335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667500" y="4939284"/>
            <a:ext cx="224027" cy="21335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275076" y="4928615"/>
            <a:ext cx="288035" cy="24536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064508" y="5109971"/>
            <a:ext cx="117347" cy="6400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739384" y="4928615"/>
            <a:ext cx="138684" cy="24536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411467" y="5013959"/>
            <a:ext cx="96011" cy="16001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712964" y="5109971"/>
            <a:ext cx="128015" cy="6400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027420" y="5205984"/>
            <a:ext cx="234695" cy="1066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667500" y="5205984"/>
            <a:ext cx="224027" cy="1066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661915" y="5013959"/>
            <a:ext cx="192023" cy="24536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019543" y="5013959"/>
            <a:ext cx="192023" cy="24536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323332" y="4885944"/>
            <a:ext cx="362711" cy="38404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827020" y="4395215"/>
            <a:ext cx="202691" cy="91744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3" name="object 7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795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4" name="object 7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0" rIns="0" bIns="0" rtlCol="0" vert="horz">
            <a:spAutoFit/>
          </a:bodyPr>
          <a:lstStyle/>
          <a:p>
            <a:pPr marL="1101725">
              <a:lnSpc>
                <a:spcPct val="100000"/>
              </a:lnSpc>
            </a:pPr>
            <a:r>
              <a:rPr dirty="0" spc="-5"/>
              <a:t>Omega Network</a:t>
            </a:r>
            <a:r>
              <a:rPr dirty="0" spc="-55"/>
              <a:t> </a:t>
            </a:r>
            <a:r>
              <a:rPr dirty="0" spc="-5"/>
              <a:t>Stage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1371600"/>
            <a:ext cx="8378951" cy="5269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795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0" rIns="0" bIns="0" rtlCol="0" vert="horz">
            <a:spAutoFit/>
          </a:bodyPr>
          <a:lstStyle/>
          <a:p>
            <a:pPr marL="713105">
              <a:lnSpc>
                <a:spcPct val="100000"/>
              </a:lnSpc>
            </a:pPr>
            <a:r>
              <a:rPr dirty="0" spc="-5"/>
              <a:t>Omega Network</a:t>
            </a:r>
            <a:r>
              <a:rPr dirty="0" spc="-65"/>
              <a:t> </a:t>
            </a:r>
            <a:r>
              <a:rPr dirty="0"/>
              <a:t>Switches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1785680"/>
            <a:ext cx="7059930" cy="1809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699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>
                <a:latin typeface="Arial"/>
                <a:cs typeface="Arial"/>
              </a:rPr>
              <a:t>perfect shuffle patterns are connected  </a:t>
            </a:r>
            <a:r>
              <a:rPr dirty="0" sz="2800">
                <a:latin typeface="Arial"/>
                <a:cs typeface="Arial"/>
              </a:rPr>
              <a:t>using </a:t>
            </a:r>
            <a:r>
              <a:rPr dirty="0" sz="2800" spc="-5">
                <a:latin typeface="Arial"/>
                <a:cs typeface="Arial"/>
              </a:rPr>
              <a:t>2</a:t>
            </a:r>
            <a:r>
              <a:rPr dirty="0" sz="2800" spc="-5">
                <a:latin typeface="SimSun"/>
                <a:cs typeface="SimSun"/>
              </a:rPr>
              <a:t>×</a:t>
            </a:r>
            <a:r>
              <a:rPr dirty="0" sz="2800" spc="-5">
                <a:latin typeface="Arial"/>
                <a:cs typeface="Arial"/>
              </a:rPr>
              <a:t>2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switches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The switches </a:t>
            </a:r>
            <a:r>
              <a:rPr dirty="0" sz="2800">
                <a:latin typeface="Arial"/>
                <a:cs typeface="Arial"/>
              </a:rPr>
              <a:t>operate </a:t>
            </a:r>
            <a:r>
              <a:rPr dirty="0" sz="2800" spc="-5">
                <a:latin typeface="Arial"/>
                <a:cs typeface="Arial"/>
              </a:rPr>
              <a:t>in two </a:t>
            </a:r>
            <a:r>
              <a:rPr dirty="0" sz="2800">
                <a:latin typeface="Arial"/>
                <a:cs typeface="Arial"/>
              </a:rPr>
              <a:t>modes: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</a:pPr>
            <a:r>
              <a:rPr dirty="0" sz="2400" spc="-5">
                <a:latin typeface="Arial"/>
                <a:cs typeface="Arial"/>
              </a:rPr>
              <a:t>– Cross-over </a:t>
            </a:r>
            <a:r>
              <a:rPr dirty="0" sz="2400">
                <a:latin typeface="Arial"/>
                <a:cs typeface="Arial"/>
              </a:rPr>
              <a:t>vs.</a:t>
            </a:r>
            <a:r>
              <a:rPr dirty="0" sz="2400" spc="2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pass-through.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67227" y="4262627"/>
            <a:ext cx="696595" cy="1077595"/>
          </a:xfrm>
          <a:custGeom>
            <a:avLst/>
            <a:gdLst/>
            <a:ahLst/>
            <a:cxnLst/>
            <a:rect l="l" t="t" r="r" b="b"/>
            <a:pathLst>
              <a:path w="696595" h="1077595">
                <a:moveTo>
                  <a:pt x="696467" y="1077467"/>
                </a:moveTo>
                <a:lnTo>
                  <a:pt x="696467" y="0"/>
                </a:lnTo>
                <a:lnTo>
                  <a:pt x="0" y="0"/>
                </a:lnTo>
                <a:lnTo>
                  <a:pt x="0" y="1077467"/>
                </a:lnTo>
                <a:lnTo>
                  <a:pt x="4571" y="10774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685799" y="10667"/>
                </a:lnTo>
                <a:lnTo>
                  <a:pt x="685799" y="4571"/>
                </a:lnTo>
                <a:lnTo>
                  <a:pt x="690371" y="10667"/>
                </a:lnTo>
                <a:lnTo>
                  <a:pt x="690371" y="1077467"/>
                </a:lnTo>
                <a:lnTo>
                  <a:pt x="696467" y="1077467"/>
                </a:lnTo>
                <a:close/>
              </a:path>
              <a:path w="696595" h="10775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696595" h="1077595">
                <a:moveTo>
                  <a:pt x="10667" y="10667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1066799"/>
                </a:lnTo>
                <a:lnTo>
                  <a:pt x="10667" y="1066799"/>
                </a:lnTo>
                <a:close/>
              </a:path>
              <a:path w="696595" h="1077595">
                <a:moveTo>
                  <a:pt x="690371" y="1066799"/>
                </a:moveTo>
                <a:lnTo>
                  <a:pt x="4571" y="1066799"/>
                </a:lnTo>
                <a:lnTo>
                  <a:pt x="10667" y="1071371"/>
                </a:lnTo>
                <a:lnTo>
                  <a:pt x="10667" y="1077467"/>
                </a:lnTo>
                <a:lnTo>
                  <a:pt x="685799" y="1077467"/>
                </a:lnTo>
                <a:lnTo>
                  <a:pt x="685799" y="1071371"/>
                </a:lnTo>
                <a:lnTo>
                  <a:pt x="690371" y="1066799"/>
                </a:lnTo>
                <a:close/>
              </a:path>
              <a:path w="696595" h="1077595">
                <a:moveTo>
                  <a:pt x="10667" y="1077467"/>
                </a:moveTo>
                <a:lnTo>
                  <a:pt x="10667" y="1071371"/>
                </a:lnTo>
                <a:lnTo>
                  <a:pt x="4571" y="1066799"/>
                </a:lnTo>
                <a:lnTo>
                  <a:pt x="4571" y="1077467"/>
                </a:lnTo>
                <a:lnTo>
                  <a:pt x="10667" y="1077467"/>
                </a:lnTo>
                <a:close/>
              </a:path>
              <a:path w="696595" h="1077595">
                <a:moveTo>
                  <a:pt x="690371" y="10667"/>
                </a:moveTo>
                <a:lnTo>
                  <a:pt x="685799" y="4571"/>
                </a:lnTo>
                <a:lnTo>
                  <a:pt x="685799" y="10667"/>
                </a:lnTo>
                <a:lnTo>
                  <a:pt x="690371" y="10667"/>
                </a:lnTo>
                <a:close/>
              </a:path>
              <a:path w="696595" h="1077595">
                <a:moveTo>
                  <a:pt x="690371" y="1066799"/>
                </a:moveTo>
                <a:lnTo>
                  <a:pt x="690371" y="10667"/>
                </a:lnTo>
                <a:lnTo>
                  <a:pt x="685799" y="10667"/>
                </a:lnTo>
                <a:lnTo>
                  <a:pt x="685799" y="1066799"/>
                </a:lnTo>
                <a:lnTo>
                  <a:pt x="690371" y="1066799"/>
                </a:lnTo>
                <a:close/>
              </a:path>
              <a:path w="696595" h="1077595">
                <a:moveTo>
                  <a:pt x="690371" y="1077467"/>
                </a:moveTo>
                <a:lnTo>
                  <a:pt x="690371" y="1066799"/>
                </a:lnTo>
                <a:lnTo>
                  <a:pt x="685799" y="1071371"/>
                </a:lnTo>
                <a:lnTo>
                  <a:pt x="685799" y="1077467"/>
                </a:lnTo>
                <a:lnTo>
                  <a:pt x="690371" y="1077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67000" y="4457700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42315" y="44195"/>
                </a:moveTo>
                <a:lnTo>
                  <a:pt x="242315" y="33527"/>
                </a:lnTo>
                <a:lnTo>
                  <a:pt x="0" y="33527"/>
                </a:lnTo>
                <a:lnTo>
                  <a:pt x="0" y="44195"/>
                </a:lnTo>
                <a:lnTo>
                  <a:pt x="242315" y="44195"/>
                </a:lnTo>
                <a:close/>
              </a:path>
              <a:path w="304800" h="76200">
                <a:moveTo>
                  <a:pt x="304799" y="38099"/>
                </a:moveTo>
                <a:lnTo>
                  <a:pt x="228599" y="0"/>
                </a:lnTo>
                <a:lnTo>
                  <a:pt x="228599" y="33527"/>
                </a:lnTo>
                <a:lnTo>
                  <a:pt x="242315" y="33527"/>
                </a:lnTo>
                <a:lnTo>
                  <a:pt x="242315" y="69341"/>
                </a:lnTo>
                <a:lnTo>
                  <a:pt x="304799" y="38099"/>
                </a:lnTo>
                <a:close/>
              </a:path>
              <a:path w="304800" h="76200">
                <a:moveTo>
                  <a:pt x="242315" y="69341"/>
                </a:moveTo>
                <a:lnTo>
                  <a:pt x="242315" y="44195"/>
                </a:lnTo>
                <a:lnTo>
                  <a:pt x="228599" y="44195"/>
                </a:lnTo>
                <a:lnTo>
                  <a:pt x="228599" y="76199"/>
                </a:lnTo>
                <a:lnTo>
                  <a:pt x="242315" y="69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67000" y="4914900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42315" y="44195"/>
                </a:moveTo>
                <a:lnTo>
                  <a:pt x="242315" y="33527"/>
                </a:lnTo>
                <a:lnTo>
                  <a:pt x="0" y="33527"/>
                </a:lnTo>
                <a:lnTo>
                  <a:pt x="0" y="44195"/>
                </a:lnTo>
                <a:lnTo>
                  <a:pt x="242315" y="44195"/>
                </a:lnTo>
                <a:close/>
              </a:path>
              <a:path w="304800" h="76200">
                <a:moveTo>
                  <a:pt x="304799" y="38099"/>
                </a:moveTo>
                <a:lnTo>
                  <a:pt x="228599" y="0"/>
                </a:lnTo>
                <a:lnTo>
                  <a:pt x="228599" y="33527"/>
                </a:lnTo>
                <a:lnTo>
                  <a:pt x="242315" y="33527"/>
                </a:lnTo>
                <a:lnTo>
                  <a:pt x="242315" y="69341"/>
                </a:lnTo>
                <a:lnTo>
                  <a:pt x="304799" y="38099"/>
                </a:lnTo>
                <a:close/>
              </a:path>
              <a:path w="304800" h="76200">
                <a:moveTo>
                  <a:pt x="242315" y="69341"/>
                </a:moveTo>
                <a:lnTo>
                  <a:pt x="242315" y="44195"/>
                </a:lnTo>
                <a:lnTo>
                  <a:pt x="228599" y="44195"/>
                </a:lnTo>
                <a:lnTo>
                  <a:pt x="228599" y="76199"/>
                </a:lnTo>
                <a:lnTo>
                  <a:pt x="242315" y="69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57600" y="4457700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42315" y="44195"/>
                </a:moveTo>
                <a:lnTo>
                  <a:pt x="242315" y="33527"/>
                </a:lnTo>
                <a:lnTo>
                  <a:pt x="0" y="33527"/>
                </a:lnTo>
                <a:lnTo>
                  <a:pt x="0" y="44195"/>
                </a:lnTo>
                <a:lnTo>
                  <a:pt x="242315" y="44195"/>
                </a:lnTo>
                <a:close/>
              </a:path>
              <a:path w="304800" h="76200">
                <a:moveTo>
                  <a:pt x="304799" y="38099"/>
                </a:moveTo>
                <a:lnTo>
                  <a:pt x="228599" y="0"/>
                </a:lnTo>
                <a:lnTo>
                  <a:pt x="228599" y="33527"/>
                </a:lnTo>
                <a:lnTo>
                  <a:pt x="242315" y="33527"/>
                </a:lnTo>
                <a:lnTo>
                  <a:pt x="242315" y="69341"/>
                </a:lnTo>
                <a:lnTo>
                  <a:pt x="304799" y="38099"/>
                </a:lnTo>
                <a:close/>
              </a:path>
              <a:path w="304800" h="76200">
                <a:moveTo>
                  <a:pt x="242315" y="69341"/>
                </a:moveTo>
                <a:lnTo>
                  <a:pt x="242315" y="44195"/>
                </a:lnTo>
                <a:lnTo>
                  <a:pt x="228599" y="44195"/>
                </a:lnTo>
                <a:lnTo>
                  <a:pt x="228599" y="76199"/>
                </a:lnTo>
                <a:lnTo>
                  <a:pt x="242315" y="69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57600" y="4914900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42315" y="44195"/>
                </a:moveTo>
                <a:lnTo>
                  <a:pt x="242315" y="33527"/>
                </a:lnTo>
                <a:lnTo>
                  <a:pt x="0" y="33527"/>
                </a:lnTo>
                <a:lnTo>
                  <a:pt x="0" y="44195"/>
                </a:lnTo>
                <a:lnTo>
                  <a:pt x="242315" y="44195"/>
                </a:lnTo>
                <a:close/>
              </a:path>
              <a:path w="304800" h="76200">
                <a:moveTo>
                  <a:pt x="304799" y="38099"/>
                </a:moveTo>
                <a:lnTo>
                  <a:pt x="228599" y="0"/>
                </a:lnTo>
                <a:lnTo>
                  <a:pt x="228599" y="33527"/>
                </a:lnTo>
                <a:lnTo>
                  <a:pt x="242315" y="33527"/>
                </a:lnTo>
                <a:lnTo>
                  <a:pt x="242315" y="69341"/>
                </a:lnTo>
                <a:lnTo>
                  <a:pt x="304799" y="38099"/>
                </a:lnTo>
                <a:close/>
              </a:path>
              <a:path w="304800" h="76200">
                <a:moveTo>
                  <a:pt x="242315" y="69341"/>
                </a:moveTo>
                <a:lnTo>
                  <a:pt x="242315" y="44195"/>
                </a:lnTo>
                <a:lnTo>
                  <a:pt x="228599" y="44195"/>
                </a:lnTo>
                <a:lnTo>
                  <a:pt x="228599" y="76199"/>
                </a:lnTo>
                <a:lnTo>
                  <a:pt x="242315" y="69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71800" y="4496561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91611" y="44965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09900" y="4496561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29711" y="44965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48000" y="4496561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67811" y="44965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86100" y="4496561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05911" y="44965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24200" y="4496561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44011" y="44965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162300" y="4496561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182111" y="44965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00400" y="4496561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20211" y="44965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38500" y="4496561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58311" y="44965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76600" y="449656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96411" y="44965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314700" y="449656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334511" y="44965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352800" y="449656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372611" y="44965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390900" y="449656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410711" y="44965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429000" y="449656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448811" y="44965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467100" y="449656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486911" y="44965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505200" y="449656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525011" y="44965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543300" y="449656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563111" y="44965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581400" y="449656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601211" y="44965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619500" y="449656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639311" y="44965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2591815" y="5599681"/>
            <a:ext cx="1684655" cy="328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(a)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pass-through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862827" y="4262627"/>
            <a:ext cx="696595" cy="1077595"/>
          </a:xfrm>
          <a:custGeom>
            <a:avLst/>
            <a:gdLst/>
            <a:ahLst/>
            <a:cxnLst/>
            <a:rect l="l" t="t" r="r" b="b"/>
            <a:pathLst>
              <a:path w="696595" h="1077595">
                <a:moveTo>
                  <a:pt x="696467" y="1077467"/>
                </a:moveTo>
                <a:lnTo>
                  <a:pt x="696467" y="0"/>
                </a:lnTo>
                <a:lnTo>
                  <a:pt x="0" y="0"/>
                </a:lnTo>
                <a:lnTo>
                  <a:pt x="0" y="1077467"/>
                </a:lnTo>
                <a:lnTo>
                  <a:pt x="4571" y="10774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685799" y="10667"/>
                </a:lnTo>
                <a:lnTo>
                  <a:pt x="685799" y="4571"/>
                </a:lnTo>
                <a:lnTo>
                  <a:pt x="690371" y="10667"/>
                </a:lnTo>
                <a:lnTo>
                  <a:pt x="690371" y="1077467"/>
                </a:lnTo>
                <a:lnTo>
                  <a:pt x="696467" y="1077467"/>
                </a:lnTo>
                <a:close/>
              </a:path>
              <a:path w="696595" h="10775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696595" h="1077595">
                <a:moveTo>
                  <a:pt x="10667" y="10667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1066799"/>
                </a:lnTo>
                <a:lnTo>
                  <a:pt x="10667" y="1066799"/>
                </a:lnTo>
                <a:close/>
              </a:path>
              <a:path w="696595" h="1077595">
                <a:moveTo>
                  <a:pt x="690371" y="1066799"/>
                </a:moveTo>
                <a:lnTo>
                  <a:pt x="4571" y="1066799"/>
                </a:lnTo>
                <a:lnTo>
                  <a:pt x="10667" y="1071371"/>
                </a:lnTo>
                <a:lnTo>
                  <a:pt x="10667" y="1077467"/>
                </a:lnTo>
                <a:lnTo>
                  <a:pt x="685799" y="1077467"/>
                </a:lnTo>
                <a:lnTo>
                  <a:pt x="685799" y="1071371"/>
                </a:lnTo>
                <a:lnTo>
                  <a:pt x="690371" y="1066799"/>
                </a:lnTo>
                <a:close/>
              </a:path>
              <a:path w="696595" h="1077595">
                <a:moveTo>
                  <a:pt x="10667" y="1077467"/>
                </a:moveTo>
                <a:lnTo>
                  <a:pt x="10667" y="1071371"/>
                </a:lnTo>
                <a:lnTo>
                  <a:pt x="4571" y="1066799"/>
                </a:lnTo>
                <a:lnTo>
                  <a:pt x="4571" y="1077467"/>
                </a:lnTo>
                <a:lnTo>
                  <a:pt x="10667" y="1077467"/>
                </a:lnTo>
                <a:close/>
              </a:path>
              <a:path w="696595" h="1077595">
                <a:moveTo>
                  <a:pt x="690371" y="10667"/>
                </a:moveTo>
                <a:lnTo>
                  <a:pt x="685799" y="4571"/>
                </a:lnTo>
                <a:lnTo>
                  <a:pt x="685799" y="10667"/>
                </a:lnTo>
                <a:lnTo>
                  <a:pt x="690371" y="10667"/>
                </a:lnTo>
                <a:close/>
              </a:path>
              <a:path w="696595" h="1077595">
                <a:moveTo>
                  <a:pt x="690371" y="1066799"/>
                </a:moveTo>
                <a:lnTo>
                  <a:pt x="690371" y="10667"/>
                </a:lnTo>
                <a:lnTo>
                  <a:pt x="685799" y="10667"/>
                </a:lnTo>
                <a:lnTo>
                  <a:pt x="685799" y="1066799"/>
                </a:lnTo>
                <a:lnTo>
                  <a:pt x="690371" y="1066799"/>
                </a:lnTo>
                <a:close/>
              </a:path>
              <a:path w="696595" h="1077595">
                <a:moveTo>
                  <a:pt x="690371" y="1077467"/>
                </a:moveTo>
                <a:lnTo>
                  <a:pt x="690371" y="1066799"/>
                </a:lnTo>
                <a:lnTo>
                  <a:pt x="685799" y="1071371"/>
                </a:lnTo>
                <a:lnTo>
                  <a:pt x="685799" y="1077467"/>
                </a:lnTo>
                <a:lnTo>
                  <a:pt x="690371" y="1077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562600" y="4457700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42315" y="44195"/>
                </a:moveTo>
                <a:lnTo>
                  <a:pt x="242315" y="33527"/>
                </a:lnTo>
                <a:lnTo>
                  <a:pt x="0" y="33527"/>
                </a:lnTo>
                <a:lnTo>
                  <a:pt x="0" y="44195"/>
                </a:lnTo>
                <a:lnTo>
                  <a:pt x="242315" y="44195"/>
                </a:lnTo>
                <a:close/>
              </a:path>
              <a:path w="304800" h="76200">
                <a:moveTo>
                  <a:pt x="304799" y="38099"/>
                </a:moveTo>
                <a:lnTo>
                  <a:pt x="228599" y="0"/>
                </a:lnTo>
                <a:lnTo>
                  <a:pt x="228599" y="33527"/>
                </a:lnTo>
                <a:lnTo>
                  <a:pt x="242315" y="33527"/>
                </a:lnTo>
                <a:lnTo>
                  <a:pt x="242315" y="69341"/>
                </a:lnTo>
                <a:lnTo>
                  <a:pt x="304799" y="38099"/>
                </a:lnTo>
                <a:close/>
              </a:path>
              <a:path w="304800" h="76200">
                <a:moveTo>
                  <a:pt x="242315" y="69341"/>
                </a:moveTo>
                <a:lnTo>
                  <a:pt x="242315" y="44195"/>
                </a:lnTo>
                <a:lnTo>
                  <a:pt x="228599" y="44195"/>
                </a:lnTo>
                <a:lnTo>
                  <a:pt x="228599" y="76199"/>
                </a:lnTo>
                <a:lnTo>
                  <a:pt x="242315" y="69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562600" y="4914900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42315" y="44195"/>
                </a:moveTo>
                <a:lnTo>
                  <a:pt x="242315" y="33527"/>
                </a:lnTo>
                <a:lnTo>
                  <a:pt x="0" y="33527"/>
                </a:lnTo>
                <a:lnTo>
                  <a:pt x="0" y="44195"/>
                </a:lnTo>
                <a:lnTo>
                  <a:pt x="242315" y="44195"/>
                </a:lnTo>
                <a:close/>
              </a:path>
              <a:path w="304800" h="76200">
                <a:moveTo>
                  <a:pt x="304799" y="38099"/>
                </a:moveTo>
                <a:lnTo>
                  <a:pt x="228599" y="0"/>
                </a:lnTo>
                <a:lnTo>
                  <a:pt x="228599" y="33527"/>
                </a:lnTo>
                <a:lnTo>
                  <a:pt x="242315" y="33527"/>
                </a:lnTo>
                <a:lnTo>
                  <a:pt x="242315" y="69341"/>
                </a:lnTo>
                <a:lnTo>
                  <a:pt x="304799" y="38099"/>
                </a:lnTo>
                <a:close/>
              </a:path>
              <a:path w="304800" h="76200">
                <a:moveTo>
                  <a:pt x="242315" y="69341"/>
                </a:moveTo>
                <a:lnTo>
                  <a:pt x="242315" y="44195"/>
                </a:lnTo>
                <a:lnTo>
                  <a:pt x="228599" y="44195"/>
                </a:lnTo>
                <a:lnTo>
                  <a:pt x="228599" y="76199"/>
                </a:lnTo>
                <a:lnTo>
                  <a:pt x="242315" y="69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553200" y="4457700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42315" y="44195"/>
                </a:moveTo>
                <a:lnTo>
                  <a:pt x="242315" y="33527"/>
                </a:lnTo>
                <a:lnTo>
                  <a:pt x="0" y="33527"/>
                </a:lnTo>
                <a:lnTo>
                  <a:pt x="0" y="44195"/>
                </a:lnTo>
                <a:lnTo>
                  <a:pt x="242315" y="44195"/>
                </a:lnTo>
                <a:close/>
              </a:path>
              <a:path w="304800" h="76200">
                <a:moveTo>
                  <a:pt x="304799" y="38099"/>
                </a:moveTo>
                <a:lnTo>
                  <a:pt x="228599" y="0"/>
                </a:lnTo>
                <a:lnTo>
                  <a:pt x="228599" y="33527"/>
                </a:lnTo>
                <a:lnTo>
                  <a:pt x="242315" y="33527"/>
                </a:lnTo>
                <a:lnTo>
                  <a:pt x="242315" y="69341"/>
                </a:lnTo>
                <a:lnTo>
                  <a:pt x="304799" y="38099"/>
                </a:lnTo>
                <a:close/>
              </a:path>
              <a:path w="304800" h="76200">
                <a:moveTo>
                  <a:pt x="242315" y="69341"/>
                </a:moveTo>
                <a:lnTo>
                  <a:pt x="242315" y="44195"/>
                </a:lnTo>
                <a:lnTo>
                  <a:pt x="228599" y="44195"/>
                </a:lnTo>
                <a:lnTo>
                  <a:pt x="228599" y="76199"/>
                </a:lnTo>
                <a:lnTo>
                  <a:pt x="242315" y="69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553200" y="4914900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42315" y="44195"/>
                </a:moveTo>
                <a:lnTo>
                  <a:pt x="242315" y="33527"/>
                </a:lnTo>
                <a:lnTo>
                  <a:pt x="0" y="33527"/>
                </a:lnTo>
                <a:lnTo>
                  <a:pt x="0" y="44195"/>
                </a:lnTo>
                <a:lnTo>
                  <a:pt x="242315" y="44195"/>
                </a:lnTo>
                <a:close/>
              </a:path>
              <a:path w="304800" h="76200">
                <a:moveTo>
                  <a:pt x="304799" y="38099"/>
                </a:moveTo>
                <a:lnTo>
                  <a:pt x="228599" y="0"/>
                </a:lnTo>
                <a:lnTo>
                  <a:pt x="228599" y="33527"/>
                </a:lnTo>
                <a:lnTo>
                  <a:pt x="242315" y="33527"/>
                </a:lnTo>
                <a:lnTo>
                  <a:pt x="242315" y="69341"/>
                </a:lnTo>
                <a:lnTo>
                  <a:pt x="304799" y="38099"/>
                </a:lnTo>
                <a:close/>
              </a:path>
              <a:path w="304800" h="76200">
                <a:moveTo>
                  <a:pt x="242315" y="69341"/>
                </a:moveTo>
                <a:lnTo>
                  <a:pt x="242315" y="44195"/>
                </a:lnTo>
                <a:lnTo>
                  <a:pt x="228599" y="44195"/>
                </a:lnTo>
                <a:lnTo>
                  <a:pt x="228599" y="76199"/>
                </a:lnTo>
                <a:lnTo>
                  <a:pt x="242315" y="69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865876" y="4492751"/>
            <a:ext cx="690880" cy="464820"/>
          </a:xfrm>
          <a:custGeom>
            <a:avLst/>
            <a:gdLst/>
            <a:ahLst/>
            <a:cxnLst/>
            <a:rect l="l" t="t" r="r" b="b"/>
            <a:pathLst>
              <a:path w="690879" h="464820">
                <a:moveTo>
                  <a:pt x="12191" y="4571"/>
                </a:moveTo>
                <a:lnTo>
                  <a:pt x="4571" y="0"/>
                </a:lnTo>
                <a:lnTo>
                  <a:pt x="0" y="7619"/>
                </a:lnTo>
                <a:lnTo>
                  <a:pt x="7619" y="13715"/>
                </a:lnTo>
                <a:lnTo>
                  <a:pt x="12191" y="4571"/>
                </a:lnTo>
                <a:close/>
              </a:path>
              <a:path w="690879" h="464820">
                <a:moveTo>
                  <a:pt x="28955" y="15239"/>
                </a:moveTo>
                <a:lnTo>
                  <a:pt x="21335" y="10667"/>
                </a:lnTo>
                <a:lnTo>
                  <a:pt x="15239" y="18287"/>
                </a:lnTo>
                <a:lnTo>
                  <a:pt x="22859" y="22859"/>
                </a:lnTo>
                <a:lnTo>
                  <a:pt x="28955" y="15239"/>
                </a:lnTo>
                <a:close/>
              </a:path>
              <a:path w="690879" h="464820">
                <a:moveTo>
                  <a:pt x="44195" y="25907"/>
                </a:moveTo>
                <a:lnTo>
                  <a:pt x="36575" y="21335"/>
                </a:lnTo>
                <a:lnTo>
                  <a:pt x="32003" y="28955"/>
                </a:lnTo>
                <a:lnTo>
                  <a:pt x="39623" y="33527"/>
                </a:lnTo>
                <a:lnTo>
                  <a:pt x="44195" y="25907"/>
                </a:lnTo>
                <a:close/>
              </a:path>
              <a:path w="690879" h="464820">
                <a:moveTo>
                  <a:pt x="60959" y="36575"/>
                </a:moveTo>
                <a:lnTo>
                  <a:pt x="51815" y="32003"/>
                </a:lnTo>
                <a:lnTo>
                  <a:pt x="47243" y="39623"/>
                </a:lnTo>
                <a:lnTo>
                  <a:pt x="54863" y="44195"/>
                </a:lnTo>
                <a:lnTo>
                  <a:pt x="60959" y="36575"/>
                </a:lnTo>
                <a:close/>
              </a:path>
              <a:path w="690879" h="464820">
                <a:moveTo>
                  <a:pt x="76199" y="47243"/>
                </a:moveTo>
                <a:lnTo>
                  <a:pt x="68579" y="42671"/>
                </a:lnTo>
                <a:lnTo>
                  <a:pt x="62483" y="50291"/>
                </a:lnTo>
                <a:lnTo>
                  <a:pt x="71627" y="54863"/>
                </a:lnTo>
                <a:lnTo>
                  <a:pt x="76199" y="47243"/>
                </a:lnTo>
                <a:close/>
              </a:path>
              <a:path w="690879" h="464820">
                <a:moveTo>
                  <a:pt x="91439" y="57911"/>
                </a:moveTo>
                <a:lnTo>
                  <a:pt x="83819" y="53339"/>
                </a:lnTo>
                <a:lnTo>
                  <a:pt x="79247" y="60959"/>
                </a:lnTo>
                <a:lnTo>
                  <a:pt x="86867" y="65531"/>
                </a:lnTo>
                <a:lnTo>
                  <a:pt x="91439" y="57911"/>
                </a:lnTo>
                <a:close/>
              </a:path>
              <a:path w="690879" h="464820">
                <a:moveTo>
                  <a:pt x="108203" y="68579"/>
                </a:moveTo>
                <a:lnTo>
                  <a:pt x="100583" y="62483"/>
                </a:lnTo>
                <a:lnTo>
                  <a:pt x="94487" y="71627"/>
                </a:lnTo>
                <a:lnTo>
                  <a:pt x="102107" y="76199"/>
                </a:lnTo>
                <a:lnTo>
                  <a:pt x="108203" y="68579"/>
                </a:lnTo>
                <a:close/>
              </a:path>
              <a:path w="690879" h="464820">
                <a:moveTo>
                  <a:pt x="123443" y="79247"/>
                </a:moveTo>
                <a:lnTo>
                  <a:pt x="115823" y="73151"/>
                </a:lnTo>
                <a:lnTo>
                  <a:pt x="111251" y="82295"/>
                </a:lnTo>
                <a:lnTo>
                  <a:pt x="118871" y="86867"/>
                </a:lnTo>
                <a:lnTo>
                  <a:pt x="123443" y="79247"/>
                </a:lnTo>
                <a:close/>
              </a:path>
              <a:path w="690879" h="464820">
                <a:moveTo>
                  <a:pt x="140207" y="89915"/>
                </a:moveTo>
                <a:lnTo>
                  <a:pt x="131063" y="83819"/>
                </a:lnTo>
                <a:lnTo>
                  <a:pt x="126491" y="92963"/>
                </a:lnTo>
                <a:lnTo>
                  <a:pt x="134111" y="97535"/>
                </a:lnTo>
                <a:lnTo>
                  <a:pt x="140207" y="89915"/>
                </a:lnTo>
                <a:close/>
              </a:path>
              <a:path w="690879" h="464820">
                <a:moveTo>
                  <a:pt x="155447" y="100583"/>
                </a:moveTo>
                <a:lnTo>
                  <a:pt x="147827" y="94487"/>
                </a:lnTo>
                <a:lnTo>
                  <a:pt x="141731" y="102107"/>
                </a:lnTo>
                <a:lnTo>
                  <a:pt x="150875" y="108203"/>
                </a:lnTo>
                <a:lnTo>
                  <a:pt x="155447" y="100583"/>
                </a:lnTo>
                <a:close/>
              </a:path>
              <a:path w="690879" h="464820">
                <a:moveTo>
                  <a:pt x="170687" y="111251"/>
                </a:moveTo>
                <a:lnTo>
                  <a:pt x="163067" y="105155"/>
                </a:lnTo>
                <a:lnTo>
                  <a:pt x="158495" y="112775"/>
                </a:lnTo>
                <a:lnTo>
                  <a:pt x="166115" y="118871"/>
                </a:lnTo>
                <a:lnTo>
                  <a:pt x="170687" y="111251"/>
                </a:lnTo>
                <a:close/>
              </a:path>
              <a:path w="690879" h="464820">
                <a:moveTo>
                  <a:pt x="187451" y="121919"/>
                </a:moveTo>
                <a:lnTo>
                  <a:pt x="179831" y="115823"/>
                </a:lnTo>
                <a:lnTo>
                  <a:pt x="173735" y="123443"/>
                </a:lnTo>
                <a:lnTo>
                  <a:pt x="181355" y="129539"/>
                </a:lnTo>
                <a:lnTo>
                  <a:pt x="187451" y="121919"/>
                </a:lnTo>
                <a:close/>
              </a:path>
              <a:path w="690879" h="464820">
                <a:moveTo>
                  <a:pt x="202691" y="132587"/>
                </a:moveTo>
                <a:lnTo>
                  <a:pt x="195071" y="126491"/>
                </a:lnTo>
                <a:lnTo>
                  <a:pt x="190499" y="134111"/>
                </a:lnTo>
                <a:lnTo>
                  <a:pt x="198119" y="140207"/>
                </a:lnTo>
                <a:lnTo>
                  <a:pt x="202691" y="132587"/>
                </a:lnTo>
                <a:close/>
              </a:path>
              <a:path w="690879" h="464820">
                <a:moveTo>
                  <a:pt x="219455" y="141731"/>
                </a:moveTo>
                <a:lnTo>
                  <a:pt x="210311" y="137159"/>
                </a:lnTo>
                <a:lnTo>
                  <a:pt x="205739" y="144779"/>
                </a:lnTo>
                <a:lnTo>
                  <a:pt x="213359" y="150875"/>
                </a:lnTo>
                <a:lnTo>
                  <a:pt x="219455" y="141731"/>
                </a:lnTo>
                <a:close/>
              </a:path>
              <a:path w="690879" h="464820">
                <a:moveTo>
                  <a:pt x="234695" y="152399"/>
                </a:moveTo>
                <a:lnTo>
                  <a:pt x="227075" y="147827"/>
                </a:lnTo>
                <a:lnTo>
                  <a:pt x="220979" y="155447"/>
                </a:lnTo>
                <a:lnTo>
                  <a:pt x="230123" y="161543"/>
                </a:lnTo>
                <a:lnTo>
                  <a:pt x="234695" y="152399"/>
                </a:lnTo>
                <a:close/>
              </a:path>
              <a:path w="690879" h="464820">
                <a:moveTo>
                  <a:pt x="249935" y="163067"/>
                </a:moveTo>
                <a:lnTo>
                  <a:pt x="242315" y="158495"/>
                </a:lnTo>
                <a:lnTo>
                  <a:pt x="237743" y="166115"/>
                </a:lnTo>
                <a:lnTo>
                  <a:pt x="245363" y="172211"/>
                </a:lnTo>
                <a:lnTo>
                  <a:pt x="249935" y="163067"/>
                </a:lnTo>
                <a:close/>
              </a:path>
              <a:path w="690879" h="464820">
                <a:moveTo>
                  <a:pt x="266699" y="173735"/>
                </a:moveTo>
                <a:lnTo>
                  <a:pt x="259079" y="169163"/>
                </a:lnTo>
                <a:lnTo>
                  <a:pt x="252983" y="176783"/>
                </a:lnTo>
                <a:lnTo>
                  <a:pt x="260603" y="181355"/>
                </a:lnTo>
                <a:lnTo>
                  <a:pt x="266699" y="173735"/>
                </a:lnTo>
                <a:close/>
              </a:path>
              <a:path w="690879" h="464820">
                <a:moveTo>
                  <a:pt x="281939" y="184403"/>
                </a:moveTo>
                <a:lnTo>
                  <a:pt x="274319" y="179831"/>
                </a:lnTo>
                <a:lnTo>
                  <a:pt x="269747" y="187451"/>
                </a:lnTo>
                <a:lnTo>
                  <a:pt x="277367" y="192023"/>
                </a:lnTo>
                <a:lnTo>
                  <a:pt x="281939" y="184403"/>
                </a:lnTo>
                <a:close/>
              </a:path>
              <a:path w="690879" h="464820">
                <a:moveTo>
                  <a:pt x="298703" y="195071"/>
                </a:moveTo>
                <a:lnTo>
                  <a:pt x="289559" y="190499"/>
                </a:lnTo>
                <a:lnTo>
                  <a:pt x="284987" y="198119"/>
                </a:lnTo>
                <a:lnTo>
                  <a:pt x="292607" y="202691"/>
                </a:lnTo>
                <a:lnTo>
                  <a:pt x="298703" y="195071"/>
                </a:lnTo>
                <a:close/>
              </a:path>
              <a:path w="690879" h="464820">
                <a:moveTo>
                  <a:pt x="313943" y="205739"/>
                </a:moveTo>
                <a:lnTo>
                  <a:pt x="306323" y="201167"/>
                </a:lnTo>
                <a:lnTo>
                  <a:pt x="300227" y="208787"/>
                </a:lnTo>
                <a:lnTo>
                  <a:pt x="309371" y="213359"/>
                </a:lnTo>
                <a:lnTo>
                  <a:pt x="313943" y="205739"/>
                </a:lnTo>
                <a:close/>
              </a:path>
              <a:path w="690879" h="464820">
                <a:moveTo>
                  <a:pt x="329183" y="216407"/>
                </a:moveTo>
                <a:lnTo>
                  <a:pt x="321563" y="211835"/>
                </a:lnTo>
                <a:lnTo>
                  <a:pt x="316991" y="219455"/>
                </a:lnTo>
                <a:lnTo>
                  <a:pt x="324611" y="224027"/>
                </a:lnTo>
                <a:lnTo>
                  <a:pt x="329183" y="216407"/>
                </a:lnTo>
                <a:close/>
              </a:path>
              <a:path w="690879" h="464820">
                <a:moveTo>
                  <a:pt x="345947" y="227075"/>
                </a:moveTo>
                <a:lnTo>
                  <a:pt x="338327" y="220979"/>
                </a:lnTo>
                <a:lnTo>
                  <a:pt x="332231" y="230123"/>
                </a:lnTo>
                <a:lnTo>
                  <a:pt x="339851" y="234695"/>
                </a:lnTo>
                <a:lnTo>
                  <a:pt x="345947" y="227075"/>
                </a:lnTo>
                <a:close/>
              </a:path>
              <a:path w="690879" h="464820">
                <a:moveTo>
                  <a:pt x="361187" y="237743"/>
                </a:moveTo>
                <a:lnTo>
                  <a:pt x="353567" y="231647"/>
                </a:lnTo>
                <a:lnTo>
                  <a:pt x="348995" y="240791"/>
                </a:lnTo>
                <a:lnTo>
                  <a:pt x="356615" y="245363"/>
                </a:lnTo>
                <a:lnTo>
                  <a:pt x="361187" y="237743"/>
                </a:lnTo>
                <a:close/>
              </a:path>
              <a:path w="690879" h="464820">
                <a:moveTo>
                  <a:pt x="377951" y="248411"/>
                </a:moveTo>
                <a:lnTo>
                  <a:pt x="368807" y="242315"/>
                </a:lnTo>
                <a:lnTo>
                  <a:pt x="364235" y="251459"/>
                </a:lnTo>
                <a:lnTo>
                  <a:pt x="371855" y="256031"/>
                </a:lnTo>
                <a:lnTo>
                  <a:pt x="377951" y="248411"/>
                </a:lnTo>
                <a:close/>
              </a:path>
              <a:path w="690879" h="464820">
                <a:moveTo>
                  <a:pt x="393191" y="259079"/>
                </a:moveTo>
                <a:lnTo>
                  <a:pt x="385571" y="252983"/>
                </a:lnTo>
                <a:lnTo>
                  <a:pt x="379475" y="260603"/>
                </a:lnTo>
                <a:lnTo>
                  <a:pt x="388619" y="266699"/>
                </a:lnTo>
                <a:lnTo>
                  <a:pt x="393191" y="259079"/>
                </a:lnTo>
                <a:close/>
              </a:path>
              <a:path w="690879" h="464820">
                <a:moveTo>
                  <a:pt x="408431" y="269747"/>
                </a:moveTo>
                <a:lnTo>
                  <a:pt x="400811" y="263651"/>
                </a:lnTo>
                <a:lnTo>
                  <a:pt x="396239" y="271271"/>
                </a:lnTo>
                <a:lnTo>
                  <a:pt x="403859" y="277367"/>
                </a:lnTo>
                <a:lnTo>
                  <a:pt x="408431" y="269747"/>
                </a:lnTo>
                <a:close/>
              </a:path>
              <a:path w="690879" h="464820">
                <a:moveTo>
                  <a:pt x="425195" y="280415"/>
                </a:moveTo>
                <a:lnTo>
                  <a:pt x="417575" y="274319"/>
                </a:lnTo>
                <a:lnTo>
                  <a:pt x="411479" y="281939"/>
                </a:lnTo>
                <a:lnTo>
                  <a:pt x="419099" y="288035"/>
                </a:lnTo>
                <a:lnTo>
                  <a:pt x="425195" y="280415"/>
                </a:lnTo>
                <a:close/>
              </a:path>
              <a:path w="690879" h="464820">
                <a:moveTo>
                  <a:pt x="440435" y="291083"/>
                </a:moveTo>
                <a:lnTo>
                  <a:pt x="432815" y="284987"/>
                </a:lnTo>
                <a:lnTo>
                  <a:pt x="428243" y="292607"/>
                </a:lnTo>
                <a:lnTo>
                  <a:pt x="435863" y="298703"/>
                </a:lnTo>
                <a:lnTo>
                  <a:pt x="440435" y="291083"/>
                </a:lnTo>
                <a:close/>
              </a:path>
              <a:path w="690879" h="464820">
                <a:moveTo>
                  <a:pt x="457199" y="300227"/>
                </a:moveTo>
                <a:lnTo>
                  <a:pt x="448055" y="295655"/>
                </a:lnTo>
                <a:lnTo>
                  <a:pt x="443483" y="303275"/>
                </a:lnTo>
                <a:lnTo>
                  <a:pt x="451103" y="309371"/>
                </a:lnTo>
                <a:lnTo>
                  <a:pt x="457199" y="300227"/>
                </a:lnTo>
                <a:close/>
              </a:path>
              <a:path w="690879" h="464820">
                <a:moveTo>
                  <a:pt x="472439" y="310895"/>
                </a:moveTo>
                <a:lnTo>
                  <a:pt x="464819" y="306323"/>
                </a:lnTo>
                <a:lnTo>
                  <a:pt x="458723" y="313943"/>
                </a:lnTo>
                <a:lnTo>
                  <a:pt x="467867" y="320039"/>
                </a:lnTo>
                <a:lnTo>
                  <a:pt x="472439" y="310895"/>
                </a:lnTo>
                <a:close/>
              </a:path>
              <a:path w="690879" h="464820">
                <a:moveTo>
                  <a:pt x="487679" y="321563"/>
                </a:moveTo>
                <a:lnTo>
                  <a:pt x="480059" y="316991"/>
                </a:lnTo>
                <a:lnTo>
                  <a:pt x="475487" y="324611"/>
                </a:lnTo>
                <a:lnTo>
                  <a:pt x="483107" y="330707"/>
                </a:lnTo>
                <a:lnTo>
                  <a:pt x="487679" y="321563"/>
                </a:lnTo>
                <a:close/>
              </a:path>
              <a:path w="690879" h="464820">
                <a:moveTo>
                  <a:pt x="504443" y="332231"/>
                </a:moveTo>
                <a:lnTo>
                  <a:pt x="496823" y="327659"/>
                </a:lnTo>
                <a:lnTo>
                  <a:pt x="490727" y="335279"/>
                </a:lnTo>
                <a:lnTo>
                  <a:pt x="498347" y="339851"/>
                </a:lnTo>
                <a:lnTo>
                  <a:pt x="504443" y="332231"/>
                </a:lnTo>
                <a:close/>
              </a:path>
              <a:path w="690879" h="464820">
                <a:moveTo>
                  <a:pt x="519683" y="342899"/>
                </a:moveTo>
                <a:lnTo>
                  <a:pt x="512063" y="338327"/>
                </a:lnTo>
                <a:lnTo>
                  <a:pt x="507491" y="345947"/>
                </a:lnTo>
                <a:lnTo>
                  <a:pt x="515111" y="350519"/>
                </a:lnTo>
                <a:lnTo>
                  <a:pt x="519683" y="342899"/>
                </a:lnTo>
                <a:close/>
              </a:path>
              <a:path w="690879" h="464820">
                <a:moveTo>
                  <a:pt x="536447" y="353567"/>
                </a:moveTo>
                <a:lnTo>
                  <a:pt x="527303" y="348995"/>
                </a:lnTo>
                <a:lnTo>
                  <a:pt x="522731" y="356615"/>
                </a:lnTo>
                <a:lnTo>
                  <a:pt x="530351" y="361187"/>
                </a:lnTo>
                <a:lnTo>
                  <a:pt x="536447" y="353567"/>
                </a:lnTo>
                <a:close/>
              </a:path>
              <a:path w="690879" h="464820">
                <a:moveTo>
                  <a:pt x="551687" y="364235"/>
                </a:moveTo>
                <a:lnTo>
                  <a:pt x="544067" y="359663"/>
                </a:lnTo>
                <a:lnTo>
                  <a:pt x="537971" y="367283"/>
                </a:lnTo>
                <a:lnTo>
                  <a:pt x="547115" y="371855"/>
                </a:lnTo>
                <a:lnTo>
                  <a:pt x="551687" y="364235"/>
                </a:lnTo>
                <a:close/>
              </a:path>
              <a:path w="690879" h="464820">
                <a:moveTo>
                  <a:pt x="566927" y="374903"/>
                </a:moveTo>
                <a:lnTo>
                  <a:pt x="559307" y="370331"/>
                </a:lnTo>
                <a:lnTo>
                  <a:pt x="554735" y="377951"/>
                </a:lnTo>
                <a:lnTo>
                  <a:pt x="562355" y="382523"/>
                </a:lnTo>
                <a:lnTo>
                  <a:pt x="566927" y="374903"/>
                </a:lnTo>
                <a:close/>
              </a:path>
              <a:path w="690879" h="464820">
                <a:moveTo>
                  <a:pt x="583691" y="385571"/>
                </a:moveTo>
                <a:lnTo>
                  <a:pt x="576071" y="379475"/>
                </a:lnTo>
                <a:lnTo>
                  <a:pt x="569975" y="388619"/>
                </a:lnTo>
                <a:lnTo>
                  <a:pt x="577595" y="393191"/>
                </a:lnTo>
                <a:lnTo>
                  <a:pt x="583691" y="385571"/>
                </a:lnTo>
                <a:close/>
              </a:path>
              <a:path w="690879" h="464820">
                <a:moveTo>
                  <a:pt x="598931" y="396239"/>
                </a:moveTo>
                <a:lnTo>
                  <a:pt x="591311" y="390143"/>
                </a:lnTo>
                <a:lnTo>
                  <a:pt x="586739" y="399287"/>
                </a:lnTo>
                <a:lnTo>
                  <a:pt x="594359" y="403859"/>
                </a:lnTo>
                <a:lnTo>
                  <a:pt x="598931" y="396239"/>
                </a:lnTo>
                <a:close/>
              </a:path>
              <a:path w="690879" h="464820">
                <a:moveTo>
                  <a:pt x="615695" y="406907"/>
                </a:moveTo>
                <a:lnTo>
                  <a:pt x="606551" y="400811"/>
                </a:lnTo>
                <a:lnTo>
                  <a:pt x="601979" y="409955"/>
                </a:lnTo>
                <a:lnTo>
                  <a:pt x="609599" y="414527"/>
                </a:lnTo>
                <a:lnTo>
                  <a:pt x="615695" y="406907"/>
                </a:lnTo>
                <a:close/>
              </a:path>
              <a:path w="690879" h="464820">
                <a:moveTo>
                  <a:pt x="630935" y="417575"/>
                </a:moveTo>
                <a:lnTo>
                  <a:pt x="623315" y="411479"/>
                </a:lnTo>
                <a:lnTo>
                  <a:pt x="617219" y="419099"/>
                </a:lnTo>
                <a:lnTo>
                  <a:pt x="626363" y="425195"/>
                </a:lnTo>
                <a:lnTo>
                  <a:pt x="630935" y="417575"/>
                </a:lnTo>
                <a:close/>
              </a:path>
              <a:path w="690879" h="464820">
                <a:moveTo>
                  <a:pt x="646175" y="428243"/>
                </a:moveTo>
                <a:lnTo>
                  <a:pt x="638555" y="422147"/>
                </a:lnTo>
                <a:lnTo>
                  <a:pt x="633983" y="429767"/>
                </a:lnTo>
                <a:lnTo>
                  <a:pt x="641603" y="435863"/>
                </a:lnTo>
                <a:lnTo>
                  <a:pt x="646175" y="428243"/>
                </a:lnTo>
                <a:close/>
              </a:path>
              <a:path w="690879" h="464820">
                <a:moveTo>
                  <a:pt x="662939" y="438911"/>
                </a:moveTo>
                <a:lnTo>
                  <a:pt x="655319" y="432815"/>
                </a:lnTo>
                <a:lnTo>
                  <a:pt x="649223" y="440435"/>
                </a:lnTo>
                <a:lnTo>
                  <a:pt x="656843" y="446531"/>
                </a:lnTo>
                <a:lnTo>
                  <a:pt x="662939" y="438911"/>
                </a:lnTo>
                <a:close/>
              </a:path>
              <a:path w="690879" h="464820">
                <a:moveTo>
                  <a:pt x="678179" y="449579"/>
                </a:moveTo>
                <a:lnTo>
                  <a:pt x="670559" y="443483"/>
                </a:lnTo>
                <a:lnTo>
                  <a:pt x="665987" y="451103"/>
                </a:lnTo>
                <a:lnTo>
                  <a:pt x="673607" y="457199"/>
                </a:lnTo>
                <a:lnTo>
                  <a:pt x="678179" y="449579"/>
                </a:lnTo>
                <a:close/>
              </a:path>
              <a:path w="690879" h="464820">
                <a:moveTo>
                  <a:pt x="690371" y="457199"/>
                </a:moveTo>
                <a:lnTo>
                  <a:pt x="685799" y="454151"/>
                </a:lnTo>
                <a:lnTo>
                  <a:pt x="681227" y="461771"/>
                </a:lnTo>
                <a:lnTo>
                  <a:pt x="685799" y="464819"/>
                </a:lnTo>
                <a:lnTo>
                  <a:pt x="690371" y="457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865876" y="4492751"/>
            <a:ext cx="690880" cy="464820"/>
          </a:xfrm>
          <a:custGeom>
            <a:avLst/>
            <a:gdLst/>
            <a:ahLst/>
            <a:cxnLst/>
            <a:rect l="l" t="t" r="r" b="b"/>
            <a:pathLst>
              <a:path w="690879" h="464820">
                <a:moveTo>
                  <a:pt x="12191" y="460247"/>
                </a:moveTo>
                <a:lnTo>
                  <a:pt x="7619" y="451103"/>
                </a:lnTo>
                <a:lnTo>
                  <a:pt x="0" y="457199"/>
                </a:lnTo>
                <a:lnTo>
                  <a:pt x="4571" y="464819"/>
                </a:lnTo>
                <a:lnTo>
                  <a:pt x="12191" y="460247"/>
                </a:lnTo>
                <a:close/>
              </a:path>
              <a:path w="690879" h="464820">
                <a:moveTo>
                  <a:pt x="28955" y="449579"/>
                </a:moveTo>
                <a:lnTo>
                  <a:pt x="22859" y="440435"/>
                </a:lnTo>
                <a:lnTo>
                  <a:pt x="15239" y="446531"/>
                </a:lnTo>
                <a:lnTo>
                  <a:pt x="21335" y="454151"/>
                </a:lnTo>
                <a:lnTo>
                  <a:pt x="28955" y="449579"/>
                </a:lnTo>
                <a:close/>
              </a:path>
              <a:path w="690879" h="464820">
                <a:moveTo>
                  <a:pt x="44195" y="438911"/>
                </a:moveTo>
                <a:lnTo>
                  <a:pt x="39623" y="431291"/>
                </a:lnTo>
                <a:lnTo>
                  <a:pt x="32003" y="435863"/>
                </a:lnTo>
                <a:lnTo>
                  <a:pt x="36575" y="443483"/>
                </a:lnTo>
                <a:lnTo>
                  <a:pt x="44195" y="438911"/>
                </a:lnTo>
                <a:close/>
              </a:path>
              <a:path w="690879" h="464820">
                <a:moveTo>
                  <a:pt x="60959" y="428243"/>
                </a:moveTo>
                <a:lnTo>
                  <a:pt x="54863" y="420623"/>
                </a:lnTo>
                <a:lnTo>
                  <a:pt x="47243" y="425195"/>
                </a:lnTo>
                <a:lnTo>
                  <a:pt x="51815" y="432815"/>
                </a:lnTo>
                <a:lnTo>
                  <a:pt x="60959" y="428243"/>
                </a:lnTo>
                <a:close/>
              </a:path>
              <a:path w="690879" h="464820">
                <a:moveTo>
                  <a:pt x="76199" y="417575"/>
                </a:moveTo>
                <a:lnTo>
                  <a:pt x="71627" y="409955"/>
                </a:lnTo>
                <a:lnTo>
                  <a:pt x="62483" y="414527"/>
                </a:lnTo>
                <a:lnTo>
                  <a:pt x="68579" y="422147"/>
                </a:lnTo>
                <a:lnTo>
                  <a:pt x="76199" y="417575"/>
                </a:lnTo>
                <a:close/>
              </a:path>
              <a:path w="690879" h="464820">
                <a:moveTo>
                  <a:pt x="91439" y="406907"/>
                </a:moveTo>
                <a:lnTo>
                  <a:pt x="86867" y="399287"/>
                </a:lnTo>
                <a:lnTo>
                  <a:pt x="79247" y="403859"/>
                </a:lnTo>
                <a:lnTo>
                  <a:pt x="83819" y="411479"/>
                </a:lnTo>
                <a:lnTo>
                  <a:pt x="91439" y="406907"/>
                </a:lnTo>
                <a:close/>
              </a:path>
              <a:path w="690879" h="464820">
                <a:moveTo>
                  <a:pt x="108203" y="396239"/>
                </a:moveTo>
                <a:lnTo>
                  <a:pt x="102107" y="388619"/>
                </a:lnTo>
                <a:lnTo>
                  <a:pt x="94487" y="393191"/>
                </a:lnTo>
                <a:lnTo>
                  <a:pt x="100583" y="400811"/>
                </a:lnTo>
                <a:lnTo>
                  <a:pt x="108203" y="396239"/>
                </a:lnTo>
                <a:close/>
              </a:path>
              <a:path w="690879" h="464820">
                <a:moveTo>
                  <a:pt x="123443" y="385571"/>
                </a:moveTo>
                <a:lnTo>
                  <a:pt x="118871" y="377951"/>
                </a:lnTo>
                <a:lnTo>
                  <a:pt x="111251" y="382523"/>
                </a:lnTo>
                <a:lnTo>
                  <a:pt x="115823" y="391667"/>
                </a:lnTo>
                <a:lnTo>
                  <a:pt x="123443" y="385571"/>
                </a:lnTo>
                <a:close/>
              </a:path>
              <a:path w="690879" h="464820">
                <a:moveTo>
                  <a:pt x="140207" y="374903"/>
                </a:moveTo>
                <a:lnTo>
                  <a:pt x="134111" y="367283"/>
                </a:lnTo>
                <a:lnTo>
                  <a:pt x="126491" y="371855"/>
                </a:lnTo>
                <a:lnTo>
                  <a:pt x="131063" y="380999"/>
                </a:lnTo>
                <a:lnTo>
                  <a:pt x="140207" y="374903"/>
                </a:lnTo>
                <a:close/>
              </a:path>
              <a:path w="690879" h="464820">
                <a:moveTo>
                  <a:pt x="155447" y="364235"/>
                </a:moveTo>
                <a:lnTo>
                  <a:pt x="150875" y="356615"/>
                </a:lnTo>
                <a:lnTo>
                  <a:pt x="141731" y="361187"/>
                </a:lnTo>
                <a:lnTo>
                  <a:pt x="147827" y="370331"/>
                </a:lnTo>
                <a:lnTo>
                  <a:pt x="155447" y="364235"/>
                </a:lnTo>
                <a:close/>
              </a:path>
              <a:path w="690879" h="464820">
                <a:moveTo>
                  <a:pt x="170687" y="353567"/>
                </a:moveTo>
                <a:lnTo>
                  <a:pt x="166115" y="345947"/>
                </a:lnTo>
                <a:lnTo>
                  <a:pt x="158495" y="352043"/>
                </a:lnTo>
                <a:lnTo>
                  <a:pt x="163067" y="359663"/>
                </a:lnTo>
                <a:lnTo>
                  <a:pt x="170687" y="353567"/>
                </a:lnTo>
                <a:close/>
              </a:path>
              <a:path w="690879" h="464820">
                <a:moveTo>
                  <a:pt x="187451" y="342899"/>
                </a:moveTo>
                <a:lnTo>
                  <a:pt x="181355" y="335279"/>
                </a:lnTo>
                <a:lnTo>
                  <a:pt x="173735" y="341375"/>
                </a:lnTo>
                <a:lnTo>
                  <a:pt x="179831" y="348995"/>
                </a:lnTo>
                <a:lnTo>
                  <a:pt x="187451" y="342899"/>
                </a:lnTo>
                <a:close/>
              </a:path>
              <a:path w="690879" h="464820">
                <a:moveTo>
                  <a:pt x="202691" y="332231"/>
                </a:moveTo>
                <a:lnTo>
                  <a:pt x="198119" y="324611"/>
                </a:lnTo>
                <a:lnTo>
                  <a:pt x="190499" y="330707"/>
                </a:lnTo>
                <a:lnTo>
                  <a:pt x="195071" y="338327"/>
                </a:lnTo>
                <a:lnTo>
                  <a:pt x="202691" y="332231"/>
                </a:lnTo>
                <a:close/>
              </a:path>
              <a:path w="690879" h="464820">
                <a:moveTo>
                  <a:pt x="219455" y="321563"/>
                </a:moveTo>
                <a:lnTo>
                  <a:pt x="213359" y="313943"/>
                </a:lnTo>
                <a:lnTo>
                  <a:pt x="205739" y="320039"/>
                </a:lnTo>
                <a:lnTo>
                  <a:pt x="210311" y="327659"/>
                </a:lnTo>
                <a:lnTo>
                  <a:pt x="219455" y="321563"/>
                </a:lnTo>
                <a:close/>
              </a:path>
              <a:path w="690879" h="464820">
                <a:moveTo>
                  <a:pt x="234695" y="312419"/>
                </a:moveTo>
                <a:lnTo>
                  <a:pt x="230123" y="303275"/>
                </a:lnTo>
                <a:lnTo>
                  <a:pt x="220979" y="309371"/>
                </a:lnTo>
                <a:lnTo>
                  <a:pt x="227075" y="316991"/>
                </a:lnTo>
                <a:lnTo>
                  <a:pt x="234695" y="312419"/>
                </a:lnTo>
                <a:close/>
              </a:path>
              <a:path w="690879" h="464820">
                <a:moveTo>
                  <a:pt x="249935" y="301751"/>
                </a:moveTo>
                <a:lnTo>
                  <a:pt x="245363" y="292607"/>
                </a:lnTo>
                <a:lnTo>
                  <a:pt x="237743" y="298703"/>
                </a:lnTo>
                <a:lnTo>
                  <a:pt x="242315" y="306323"/>
                </a:lnTo>
                <a:lnTo>
                  <a:pt x="249935" y="301751"/>
                </a:lnTo>
                <a:close/>
              </a:path>
              <a:path w="690879" h="464820">
                <a:moveTo>
                  <a:pt x="266699" y="291083"/>
                </a:moveTo>
                <a:lnTo>
                  <a:pt x="260603" y="281939"/>
                </a:lnTo>
                <a:lnTo>
                  <a:pt x="252983" y="288035"/>
                </a:lnTo>
                <a:lnTo>
                  <a:pt x="259079" y="295655"/>
                </a:lnTo>
                <a:lnTo>
                  <a:pt x="266699" y="291083"/>
                </a:lnTo>
                <a:close/>
              </a:path>
              <a:path w="690879" h="464820">
                <a:moveTo>
                  <a:pt x="281939" y="280415"/>
                </a:moveTo>
                <a:lnTo>
                  <a:pt x="277367" y="272795"/>
                </a:lnTo>
                <a:lnTo>
                  <a:pt x="269747" y="277367"/>
                </a:lnTo>
                <a:lnTo>
                  <a:pt x="274319" y="284987"/>
                </a:lnTo>
                <a:lnTo>
                  <a:pt x="281939" y="280415"/>
                </a:lnTo>
                <a:close/>
              </a:path>
              <a:path w="690879" h="464820">
                <a:moveTo>
                  <a:pt x="298703" y="269747"/>
                </a:moveTo>
                <a:lnTo>
                  <a:pt x="292607" y="262127"/>
                </a:lnTo>
                <a:lnTo>
                  <a:pt x="284987" y="266699"/>
                </a:lnTo>
                <a:lnTo>
                  <a:pt x="289559" y="274319"/>
                </a:lnTo>
                <a:lnTo>
                  <a:pt x="298703" y="269747"/>
                </a:lnTo>
                <a:close/>
              </a:path>
              <a:path w="690879" h="464820">
                <a:moveTo>
                  <a:pt x="313943" y="259079"/>
                </a:moveTo>
                <a:lnTo>
                  <a:pt x="309371" y="251459"/>
                </a:lnTo>
                <a:lnTo>
                  <a:pt x="300227" y="256031"/>
                </a:lnTo>
                <a:lnTo>
                  <a:pt x="306323" y="263651"/>
                </a:lnTo>
                <a:lnTo>
                  <a:pt x="313943" y="259079"/>
                </a:lnTo>
                <a:close/>
              </a:path>
              <a:path w="690879" h="464820">
                <a:moveTo>
                  <a:pt x="329183" y="248411"/>
                </a:moveTo>
                <a:lnTo>
                  <a:pt x="324611" y="240791"/>
                </a:lnTo>
                <a:lnTo>
                  <a:pt x="316991" y="245363"/>
                </a:lnTo>
                <a:lnTo>
                  <a:pt x="321563" y="252983"/>
                </a:lnTo>
                <a:lnTo>
                  <a:pt x="329183" y="248411"/>
                </a:lnTo>
                <a:close/>
              </a:path>
              <a:path w="690879" h="464820">
                <a:moveTo>
                  <a:pt x="345947" y="237743"/>
                </a:moveTo>
                <a:lnTo>
                  <a:pt x="339851" y="230123"/>
                </a:lnTo>
                <a:lnTo>
                  <a:pt x="332231" y="234695"/>
                </a:lnTo>
                <a:lnTo>
                  <a:pt x="338327" y="242315"/>
                </a:lnTo>
                <a:lnTo>
                  <a:pt x="345947" y="237743"/>
                </a:lnTo>
                <a:close/>
              </a:path>
              <a:path w="690879" h="464820">
                <a:moveTo>
                  <a:pt x="361187" y="227075"/>
                </a:moveTo>
                <a:lnTo>
                  <a:pt x="356615" y="219455"/>
                </a:lnTo>
                <a:lnTo>
                  <a:pt x="348995" y="224027"/>
                </a:lnTo>
                <a:lnTo>
                  <a:pt x="353567" y="233171"/>
                </a:lnTo>
                <a:lnTo>
                  <a:pt x="361187" y="227075"/>
                </a:lnTo>
                <a:close/>
              </a:path>
              <a:path w="690879" h="464820">
                <a:moveTo>
                  <a:pt x="377951" y="216407"/>
                </a:moveTo>
                <a:lnTo>
                  <a:pt x="371855" y="208787"/>
                </a:lnTo>
                <a:lnTo>
                  <a:pt x="364235" y="213359"/>
                </a:lnTo>
                <a:lnTo>
                  <a:pt x="368807" y="222503"/>
                </a:lnTo>
                <a:lnTo>
                  <a:pt x="377951" y="216407"/>
                </a:lnTo>
                <a:close/>
              </a:path>
              <a:path w="690879" h="464820">
                <a:moveTo>
                  <a:pt x="393191" y="205739"/>
                </a:moveTo>
                <a:lnTo>
                  <a:pt x="388619" y="198119"/>
                </a:lnTo>
                <a:lnTo>
                  <a:pt x="379475" y="202691"/>
                </a:lnTo>
                <a:lnTo>
                  <a:pt x="385571" y="211835"/>
                </a:lnTo>
                <a:lnTo>
                  <a:pt x="393191" y="205739"/>
                </a:lnTo>
                <a:close/>
              </a:path>
              <a:path w="690879" h="464820">
                <a:moveTo>
                  <a:pt x="408431" y="195071"/>
                </a:moveTo>
                <a:lnTo>
                  <a:pt x="403859" y="187451"/>
                </a:lnTo>
                <a:lnTo>
                  <a:pt x="396239" y="193547"/>
                </a:lnTo>
                <a:lnTo>
                  <a:pt x="400811" y="201167"/>
                </a:lnTo>
                <a:lnTo>
                  <a:pt x="408431" y="195071"/>
                </a:lnTo>
                <a:close/>
              </a:path>
              <a:path w="690879" h="464820">
                <a:moveTo>
                  <a:pt x="425195" y="184403"/>
                </a:moveTo>
                <a:lnTo>
                  <a:pt x="419099" y="176783"/>
                </a:lnTo>
                <a:lnTo>
                  <a:pt x="411479" y="182879"/>
                </a:lnTo>
                <a:lnTo>
                  <a:pt x="417575" y="190499"/>
                </a:lnTo>
                <a:lnTo>
                  <a:pt x="425195" y="184403"/>
                </a:lnTo>
                <a:close/>
              </a:path>
              <a:path w="690879" h="464820">
                <a:moveTo>
                  <a:pt x="440435" y="173735"/>
                </a:moveTo>
                <a:lnTo>
                  <a:pt x="435863" y="166115"/>
                </a:lnTo>
                <a:lnTo>
                  <a:pt x="428243" y="172211"/>
                </a:lnTo>
                <a:lnTo>
                  <a:pt x="432815" y="179831"/>
                </a:lnTo>
                <a:lnTo>
                  <a:pt x="440435" y="173735"/>
                </a:lnTo>
                <a:close/>
              </a:path>
              <a:path w="690879" h="464820">
                <a:moveTo>
                  <a:pt x="457199" y="163067"/>
                </a:moveTo>
                <a:lnTo>
                  <a:pt x="451103" y="155447"/>
                </a:lnTo>
                <a:lnTo>
                  <a:pt x="443483" y="161543"/>
                </a:lnTo>
                <a:lnTo>
                  <a:pt x="448055" y="169163"/>
                </a:lnTo>
                <a:lnTo>
                  <a:pt x="457199" y="163067"/>
                </a:lnTo>
                <a:close/>
              </a:path>
              <a:path w="690879" h="464820">
                <a:moveTo>
                  <a:pt x="472439" y="153923"/>
                </a:moveTo>
                <a:lnTo>
                  <a:pt x="467867" y="144779"/>
                </a:lnTo>
                <a:lnTo>
                  <a:pt x="458723" y="150875"/>
                </a:lnTo>
                <a:lnTo>
                  <a:pt x="464819" y="158495"/>
                </a:lnTo>
                <a:lnTo>
                  <a:pt x="472439" y="153923"/>
                </a:lnTo>
                <a:close/>
              </a:path>
              <a:path w="690879" h="464820">
                <a:moveTo>
                  <a:pt x="487679" y="143255"/>
                </a:moveTo>
                <a:lnTo>
                  <a:pt x="483107" y="134111"/>
                </a:lnTo>
                <a:lnTo>
                  <a:pt x="475487" y="140207"/>
                </a:lnTo>
                <a:lnTo>
                  <a:pt x="480059" y="147827"/>
                </a:lnTo>
                <a:lnTo>
                  <a:pt x="487679" y="143255"/>
                </a:lnTo>
                <a:close/>
              </a:path>
              <a:path w="690879" h="464820">
                <a:moveTo>
                  <a:pt x="504443" y="132587"/>
                </a:moveTo>
                <a:lnTo>
                  <a:pt x="498347" y="123443"/>
                </a:lnTo>
                <a:lnTo>
                  <a:pt x="490727" y="129539"/>
                </a:lnTo>
                <a:lnTo>
                  <a:pt x="496823" y="137159"/>
                </a:lnTo>
                <a:lnTo>
                  <a:pt x="504443" y="132587"/>
                </a:lnTo>
                <a:close/>
              </a:path>
              <a:path w="690879" h="464820">
                <a:moveTo>
                  <a:pt x="519683" y="121919"/>
                </a:moveTo>
                <a:lnTo>
                  <a:pt x="515111" y="114299"/>
                </a:lnTo>
                <a:lnTo>
                  <a:pt x="507491" y="118871"/>
                </a:lnTo>
                <a:lnTo>
                  <a:pt x="512063" y="126491"/>
                </a:lnTo>
                <a:lnTo>
                  <a:pt x="519683" y="121919"/>
                </a:lnTo>
                <a:close/>
              </a:path>
              <a:path w="690879" h="464820">
                <a:moveTo>
                  <a:pt x="536447" y="111251"/>
                </a:moveTo>
                <a:lnTo>
                  <a:pt x="530351" y="103631"/>
                </a:lnTo>
                <a:lnTo>
                  <a:pt x="522731" y="108203"/>
                </a:lnTo>
                <a:lnTo>
                  <a:pt x="527303" y="115823"/>
                </a:lnTo>
                <a:lnTo>
                  <a:pt x="536447" y="111251"/>
                </a:lnTo>
                <a:close/>
              </a:path>
              <a:path w="690879" h="464820">
                <a:moveTo>
                  <a:pt x="551687" y="100583"/>
                </a:moveTo>
                <a:lnTo>
                  <a:pt x="547115" y="92963"/>
                </a:lnTo>
                <a:lnTo>
                  <a:pt x="537971" y="97535"/>
                </a:lnTo>
                <a:lnTo>
                  <a:pt x="544067" y="105155"/>
                </a:lnTo>
                <a:lnTo>
                  <a:pt x="551687" y="100583"/>
                </a:lnTo>
                <a:close/>
              </a:path>
              <a:path w="690879" h="464820">
                <a:moveTo>
                  <a:pt x="566927" y="89915"/>
                </a:moveTo>
                <a:lnTo>
                  <a:pt x="562355" y="82295"/>
                </a:lnTo>
                <a:lnTo>
                  <a:pt x="554735" y="86867"/>
                </a:lnTo>
                <a:lnTo>
                  <a:pt x="559307" y="94487"/>
                </a:lnTo>
                <a:lnTo>
                  <a:pt x="566927" y="89915"/>
                </a:lnTo>
                <a:close/>
              </a:path>
              <a:path w="690879" h="464820">
                <a:moveTo>
                  <a:pt x="583691" y="79247"/>
                </a:moveTo>
                <a:lnTo>
                  <a:pt x="577595" y="71627"/>
                </a:lnTo>
                <a:lnTo>
                  <a:pt x="569975" y="76199"/>
                </a:lnTo>
                <a:lnTo>
                  <a:pt x="576071" y="83819"/>
                </a:lnTo>
                <a:lnTo>
                  <a:pt x="583691" y="79247"/>
                </a:lnTo>
                <a:close/>
              </a:path>
              <a:path w="690879" h="464820">
                <a:moveTo>
                  <a:pt x="598931" y="68579"/>
                </a:moveTo>
                <a:lnTo>
                  <a:pt x="594359" y="60959"/>
                </a:lnTo>
                <a:lnTo>
                  <a:pt x="586739" y="65531"/>
                </a:lnTo>
                <a:lnTo>
                  <a:pt x="591311" y="74675"/>
                </a:lnTo>
                <a:lnTo>
                  <a:pt x="598931" y="68579"/>
                </a:lnTo>
                <a:close/>
              </a:path>
              <a:path w="690879" h="464820">
                <a:moveTo>
                  <a:pt x="615695" y="57911"/>
                </a:moveTo>
                <a:lnTo>
                  <a:pt x="609599" y="50291"/>
                </a:lnTo>
                <a:lnTo>
                  <a:pt x="601979" y="54863"/>
                </a:lnTo>
                <a:lnTo>
                  <a:pt x="606551" y="64007"/>
                </a:lnTo>
                <a:lnTo>
                  <a:pt x="615695" y="57911"/>
                </a:lnTo>
                <a:close/>
              </a:path>
              <a:path w="690879" h="464820">
                <a:moveTo>
                  <a:pt x="630935" y="47243"/>
                </a:moveTo>
                <a:lnTo>
                  <a:pt x="626363" y="39623"/>
                </a:lnTo>
                <a:lnTo>
                  <a:pt x="617219" y="44195"/>
                </a:lnTo>
                <a:lnTo>
                  <a:pt x="623315" y="53339"/>
                </a:lnTo>
                <a:lnTo>
                  <a:pt x="630935" y="47243"/>
                </a:lnTo>
                <a:close/>
              </a:path>
              <a:path w="690879" h="464820">
                <a:moveTo>
                  <a:pt x="646175" y="36575"/>
                </a:moveTo>
                <a:lnTo>
                  <a:pt x="641603" y="28955"/>
                </a:lnTo>
                <a:lnTo>
                  <a:pt x="633983" y="35051"/>
                </a:lnTo>
                <a:lnTo>
                  <a:pt x="638555" y="42671"/>
                </a:lnTo>
                <a:lnTo>
                  <a:pt x="646175" y="36575"/>
                </a:lnTo>
                <a:close/>
              </a:path>
              <a:path w="690879" h="464820">
                <a:moveTo>
                  <a:pt x="662939" y="25907"/>
                </a:moveTo>
                <a:lnTo>
                  <a:pt x="656843" y="18287"/>
                </a:lnTo>
                <a:lnTo>
                  <a:pt x="649223" y="24383"/>
                </a:lnTo>
                <a:lnTo>
                  <a:pt x="655319" y="32003"/>
                </a:lnTo>
                <a:lnTo>
                  <a:pt x="662939" y="25907"/>
                </a:lnTo>
                <a:close/>
              </a:path>
              <a:path w="690879" h="464820">
                <a:moveTo>
                  <a:pt x="678179" y="15239"/>
                </a:moveTo>
                <a:lnTo>
                  <a:pt x="673607" y="7619"/>
                </a:lnTo>
                <a:lnTo>
                  <a:pt x="665987" y="13715"/>
                </a:lnTo>
                <a:lnTo>
                  <a:pt x="670559" y="21335"/>
                </a:lnTo>
                <a:lnTo>
                  <a:pt x="678179" y="15239"/>
                </a:lnTo>
                <a:close/>
              </a:path>
              <a:path w="690879" h="464820">
                <a:moveTo>
                  <a:pt x="690371" y="7619"/>
                </a:moveTo>
                <a:lnTo>
                  <a:pt x="685799" y="0"/>
                </a:lnTo>
                <a:lnTo>
                  <a:pt x="681227" y="3047"/>
                </a:lnTo>
                <a:lnTo>
                  <a:pt x="685799" y="10667"/>
                </a:lnTo>
                <a:lnTo>
                  <a:pt x="690371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2431413" y="4291161"/>
          <a:ext cx="4692650" cy="116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676655"/>
                <a:gridCol w="1129282"/>
                <a:gridCol w="1447799"/>
                <a:gridCol w="898524"/>
              </a:tblGrid>
              <a:tr h="662600">
                <a:tc>
                  <a:txBody>
                    <a:bodyPr/>
                    <a:lstStyle/>
                    <a:p>
                      <a:pPr marL="22225">
                        <a:lnSpc>
                          <a:spcPts val="280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066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5130">
                        <a:lnSpc>
                          <a:spcPts val="280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0865">
                        <a:lnSpc>
                          <a:spcPts val="280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280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500719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0667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513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086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6" name="object 5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795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55" name="object 55"/>
          <p:cNvSpPr txBox="1"/>
          <p:nvPr/>
        </p:nvSpPr>
        <p:spPr>
          <a:xfrm>
            <a:off x="5487413" y="5599681"/>
            <a:ext cx="1445260" cy="328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(b)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cross-over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0" rIns="0" bIns="0" rtlCol="0" vert="horz">
            <a:spAutoFit/>
          </a:bodyPr>
          <a:lstStyle/>
          <a:p>
            <a:pPr marL="557530">
              <a:lnSpc>
                <a:spcPct val="100000"/>
              </a:lnSpc>
            </a:pPr>
            <a:r>
              <a:rPr dirty="0"/>
              <a:t>Multistage </a:t>
            </a:r>
            <a:r>
              <a:rPr dirty="0" spc="-5"/>
              <a:t>Omega</a:t>
            </a:r>
            <a:r>
              <a:rPr dirty="0" spc="-85"/>
              <a:t> </a:t>
            </a:r>
            <a:r>
              <a:rPr dirty="0" spc="-5"/>
              <a:t>Network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52219" y="5677405"/>
            <a:ext cx="7856855" cy="690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A complete omega network connecting eight </a:t>
            </a:r>
            <a:r>
              <a:rPr dirty="0" sz="2000" spc="-5">
                <a:latin typeface="Arial"/>
                <a:cs typeface="Arial"/>
              </a:rPr>
              <a:t>inputs </a:t>
            </a:r>
            <a:r>
              <a:rPr dirty="0" sz="2000">
                <a:latin typeface="Arial"/>
                <a:cs typeface="Arial"/>
              </a:rPr>
              <a:t>and eight</a:t>
            </a:r>
            <a:r>
              <a:rPr dirty="0" sz="2000" spc="-2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outputs.</a:t>
            </a:r>
            <a:endParaRPr sz="2000">
              <a:latin typeface="Arial"/>
              <a:cs typeface="Arial"/>
            </a:endParaRPr>
          </a:p>
          <a:p>
            <a:pPr algn="ctr" marL="63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Cost:</a:t>
            </a:r>
            <a:r>
              <a:rPr dirty="0" sz="2000" spc="-135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??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600" y="1600200"/>
            <a:ext cx="5791200" cy="3962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795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0" rIns="0" bIns="0" rtlCol="0" vert="horz">
            <a:spAutoFit/>
          </a:bodyPr>
          <a:lstStyle/>
          <a:p>
            <a:pPr marL="868680">
              <a:lnSpc>
                <a:spcPct val="100000"/>
              </a:lnSpc>
            </a:pPr>
            <a:r>
              <a:rPr dirty="0" spc="-5"/>
              <a:t>Omega Network</a:t>
            </a:r>
            <a:r>
              <a:rPr dirty="0" spc="-40"/>
              <a:t> </a:t>
            </a:r>
            <a:r>
              <a:rPr dirty="0" spc="-5"/>
              <a:t>Routing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1739" y="1790699"/>
            <a:ext cx="7481570" cy="420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Let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solidFill>
                  <a:srgbClr val="0032CC"/>
                </a:solidFill>
                <a:latin typeface="Arial"/>
                <a:cs typeface="Arial"/>
              </a:rPr>
              <a:t>s= binary representation of </a:t>
            </a:r>
            <a:r>
              <a:rPr dirty="0" sz="2000" spc="-5">
                <a:solidFill>
                  <a:srgbClr val="0032CC"/>
                </a:solidFill>
                <a:latin typeface="Arial"/>
                <a:cs typeface="Arial"/>
              </a:rPr>
              <a:t>the </a:t>
            </a:r>
            <a:r>
              <a:rPr dirty="0" sz="2000">
                <a:solidFill>
                  <a:srgbClr val="0032CC"/>
                </a:solidFill>
                <a:latin typeface="Arial"/>
                <a:cs typeface="Arial"/>
              </a:rPr>
              <a:t>source</a:t>
            </a:r>
            <a:r>
              <a:rPr dirty="0" sz="2000" spc="-204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2CC"/>
                </a:solidFill>
                <a:latin typeface="Arial"/>
                <a:cs typeface="Arial"/>
              </a:rPr>
              <a:t>processor</a:t>
            </a:r>
            <a:endParaRPr sz="2000">
              <a:latin typeface="Arial"/>
              <a:cs typeface="Arial"/>
            </a:endParaRPr>
          </a:p>
          <a:p>
            <a:pPr lvl="1" marL="756285" marR="49339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solidFill>
                  <a:srgbClr val="0032CC"/>
                </a:solidFill>
                <a:latin typeface="Arial"/>
                <a:cs typeface="Arial"/>
              </a:rPr>
              <a:t>d= binary representation of </a:t>
            </a:r>
            <a:r>
              <a:rPr dirty="0" sz="2000" spc="-5">
                <a:solidFill>
                  <a:srgbClr val="0032CC"/>
                </a:solidFill>
                <a:latin typeface="Arial"/>
                <a:cs typeface="Arial"/>
              </a:rPr>
              <a:t>the destination </a:t>
            </a:r>
            <a:r>
              <a:rPr dirty="0" sz="2000">
                <a:solidFill>
                  <a:srgbClr val="0032CC"/>
                </a:solidFill>
                <a:latin typeface="Arial"/>
                <a:cs typeface="Arial"/>
              </a:rPr>
              <a:t>processor</a:t>
            </a:r>
            <a:r>
              <a:rPr dirty="0" sz="2000" spc="-225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2CC"/>
                </a:solidFill>
                <a:latin typeface="Arial"/>
                <a:cs typeface="Arial"/>
              </a:rPr>
              <a:t>or  </a:t>
            </a:r>
            <a:r>
              <a:rPr dirty="0" sz="2000">
                <a:solidFill>
                  <a:srgbClr val="0032CC"/>
                </a:solidFill>
                <a:latin typeface="Arial"/>
                <a:cs typeface="Arial"/>
              </a:rPr>
              <a:t>memory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The data traverses the link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the first switching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node</a:t>
            </a:r>
            <a:endParaRPr sz="2400">
              <a:latin typeface="Arial"/>
              <a:cs typeface="Arial"/>
            </a:endParaRPr>
          </a:p>
          <a:p>
            <a:pPr marL="926465" marR="1283970" indent="-180340">
              <a:lnSpc>
                <a:spcPct val="120000"/>
              </a:lnSpc>
            </a:pPr>
            <a:r>
              <a:rPr dirty="0" sz="2000" spc="-5">
                <a:solidFill>
                  <a:srgbClr val="0032CC"/>
                </a:solidFill>
                <a:latin typeface="Arial"/>
                <a:cs typeface="Arial"/>
              </a:rPr>
              <a:t>if the </a:t>
            </a:r>
            <a:r>
              <a:rPr dirty="0" sz="2000">
                <a:solidFill>
                  <a:srgbClr val="0032CC"/>
                </a:solidFill>
                <a:latin typeface="Arial"/>
                <a:cs typeface="Arial"/>
              </a:rPr>
              <a:t>most significant </a:t>
            </a:r>
            <a:r>
              <a:rPr dirty="0" sz="2000" spc="-5">
                <a:solidFill>
                  <a:srgbClr val="0032CC"/>
                </a:solidFill>
                <a:latin typeface="Arial"/>
                <a:cs typeface="Arial"/>
              </a:rPr>
              <a:t>bit </a:t>
            </a:r>
            <a:r>
              <a:rPr dirty="0" sz="2000">
                <a:solidFill>
                  <a:srgbClr val="0032CC"/>
                </a:solidFill>
                <a:latin typeface="Arial"/>
                <a:cs typeface="Arial"/>
              </a:rPr>
              <a:t>of s and d are </a:t>
            </a:r>
            <a:r>
              <a:rPr dirty="0" sz="2000" spc="-5">
                <a:solidFill>
                  <a:srgbClr val="0032CC"/>
                </a:solidFill>
                <a:latin typeface="Arial"/>
                <a:cs typeface="Arial"/>
              </a:rPr>
              <a:t>the</a:t>
            </a:r>
            <a:r>
              <a:rPr dirty="0" sz="2000" spc="-185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2CC"/>
                </a:solidFill>
                <a:latin typeface="Arial"/>
                <a:cs typeface="Arial"/>
              </a:rPr>
              <a:t>same  </a:t>
            </a:r>
            <a:r>
              <a:rPr dirty="0" sz="2000" spc="-5">
                <a:solidFill>
                  <a:srgbClr val="0032CC"/>
                </a:solidFill>
                <a:latin typeface="Arial"/>
                <a:cs typeface="Arial"/>
              </a:rPr>
              <a:t>pass-through</a:t>
            </a:r>
            <a:endParaRPr sz="2000">
              <a:latin typeface="Arial"/>
              <a:cs typeface="Arial"/>
            </a:endParaRPr>
          </a:p>
          <a:p>
            <a:pPr marL="74676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0032CC"/>
                </a:solidFill>
                <a:latin typeface="Arial"/>
                <a:cs typeface="Arial"/>
              </a:rPr>
              <a:t>else</a:t>
            </a:r>
            <a:endParaRPr sz="2000">
              <a:latin typeface="Arial"/>
              <a:cs typeface="Arial"/>
            </a:endParaRPr>
          </a:p>
          <a:p>
            <a:pPr marL="89471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0032CC"/>
                </a:solidFill>
                <a:latin typeface="Arial"/>
                <a:cs typeface="Arial"/>
              </a:rPr>
              <a:t>cross-over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Strip off leftmost bit of </a:t>
            </a:r>
            <a:r>
              <a:rPr dirty="0" sz="2400">
                <a:latin typeface="Arial"/>
                <a:cs typeface="Arial"/>
              </a:rPr>
              <a:t>s </a:t>
            </a:r>
            <a:r>
              <a:rPr dirty="0" sz="2400" spc="-5">
                <a:latin typeface="Arial"/>
                <a:cs typeface="Arial"/>
              </a:rPr>
              <a:t>and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Repeat for each of the log(p) switching</a:t>
            </a:r>
            <a:r>
              <a:rPr dirty="0" sz="2400" spc="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stages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795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0" rIns="0" bIns="0" rtlCol="0" vert="horz">
            <a:spAutoFit/>
          </a:bodyPr>
          <a:lstStyle/>
          <a:p>
            <a:pPr marL="868680">
              <a:lnSpc>
                <a:spcPct val="100000"/>
              </a:lnSpc>
            </a:pPr>
            <a:r>
              <a:rPr dirty="0" spc="-5"/>
              <a:t>Omega Network</a:t>
            </a:r>
            <a:r>
              <a:rPr dirty="0" spc="-40"/>
              <a:t> </a:t>
            </a:r>
            <a:r>
              <a:rPr dirty="0" spc="-5"/>
              <a:t>Routing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52600" y="1524000"/>
            <a:ext cx="6355079" cy="432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54911" y="5982205"/>
            <a:ext cx="7221220" cy="629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10285" marR="5080" indent="-998219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An example </a:t>
            </a:r>
            <a:r>
              <a:rPr dirty="0" sz="2000">
                <a:latin typeface="Arial"/>
                <a:cs typeface="Arial"/>
              </a:rPr>
              <a:t>of blocking </a:t>
            </a:r>
            <a:r>
              <a:rPr dirty="0" sz="2000" spc="-5">
                <a:latin typeface="Arial"/>
                <a:cs typeface="Arial"/>
              </a:rPr>
              <a:t>in </a:t>
            </a:r>
            <a:r>
              <a:rPr dirty="0" sz="2000">
                <a:latin typeface="Arial"/>
                <a:cs typeface="Arial"/>
              </a:rPr>
              <a:t>omega network: one of </a:t>
            </a:r>
            <a:r>
              <a:rPr dirty="0" sz="2000" spc="-5">
                <a:latin typeface="Arial"/>
                <a:cs typeface="Arial"/>
              </a:rPr>
              <a:t>the</a:t>
            </a:r>
            <a:r>
              <a:rPr dirty="0" sz="2000" spc="-1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messages  </a:t>
            </a:r>
            <a:r>
              <a:rPr dirty="0" sz="2000">
                <a:latin typeface="Arial"/>
                <a:cs typeface="Arial"/>
              </a:rPr>
              <a:t>(010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 spc="-95">
                <a:latin typeface="Arial"/>
                <a:cs typeface="Arial"/>
              </a:rPr>
              <a:t>111 </a:t>
            </a:r>
            <a:r>
              <a:rPr dirty="0" sz="2000">
                <a:latin typeface="Arial"/>
                <a:cs typeface="Arial"/>
              </a:rPr>
              <a:t>or </a:t>
            </a:r>
            <a:r>
              <a:rPr dirty="0" sz="2000" spc="-50">
                <a:latin typeface="Arial"/>
                <a:cs typeface="Arial"/>
              </a:rPr>
              <a:t>110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100)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blocked at </a:t>
            </a:r>
            <a:r>
              <a:rPr dirty="0" sz="2000" spc="-5">
                <a:latin typeface="Arial"/>
                <a:cs typeface="Arial"/>
              </a:rPr>
              <a:t>link</a:t>
            </a:r>
            <a:r>
              <a:rPr dirty="0" sz="2000" spc="-1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AB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795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0" rIns="0" bIns="0" rtlCol="0" vert="horz">
            <a:spAutoFit/>
          </a:bodyPr>
          <a:lstStyle/>
          <a:p>
            <a:pPr marL="3043555">
              <a:lnSpc>
                <a:spcPct val="100000"/>
              </a:lnSpc>
            </a:pPr>
            <a:r>
              <a:rPr dirty="0" spc="-5"/>
              <a:t>Outline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02767" rIns="0" bIns="0" rtlCol="0" vert="horz">
            <a:spAutoFit/>
          </a:bodyPr>
          <a:lstStyle/>
          <a:p>
            <a:pPr marL="584200" indent="-342900">
              <a:lnSpc>
                <a:spcPct val="100000"/>
              </a:lnSpc>
              <a:buChar char="•"/>
              <a:tabLst>
                <a:tab pos="584200" algn="l"/>
              </a:tabLst>
            </a:pPr>
            <a:r>
              <a:rPr dirty="0" sz="2800"/>
              <a:t>Overview of distributed address</a:t>
            </a:r>
            <a:r>
              <a:rPr dirty="0" sz="2800" spc="-75"/>
              <a:t> </a:t>
            </a:r>
            <a:r>
              <a:rPr dirty="0" sz="2800"/>
              <a:t>space</a:t>
            </a:r>
            <a:endParaRPr sz="2800"/>
          </a:p>
          <a:p>
            <a:pPr marL="5842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584200" algn="l"/>
              </a:tabLst>
            </a:pPr>
            <a:r>
              <a:rPr dirty="0" sz="2800"/>
              <a:t>Performance</a:t>
            </a:r>
            <a:r>
              <a:rPr dirty="0" sz="2800" spc="-65"/>
              <a:t> </a:t>
            </a:r>
            <a:r>
              <a:rPr dirty="0" sz="2800" spc="-5"/>
              <a:t>Metrics</a:t>
            </a:r>
            <a:endParaRPr sz="2800"/>
          </a:p>
          <a:p>
            <a:pPr marL="5842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584200" algn="l"/>
              </a:tabLst>
            </a:pPr>
            <a:r>
              <a:rPr dirty="0" sz="2800"/>
              <a:t>Topologies</a:t>
            </a:r>
            <a:endParaRPr sz="2800"/>
          </a:p>
          <a:p>
            <a:pPr marL="5842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584200" algn="l"/>
              </a:tabLst>
            </a:pPr>
            <a:r>
              <a:rPr dirty="0" sz="2800" spc="-5"/>
              <a:t>Routing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795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07" y="823975"/>
            <a:ext cx="8352155" cy="6362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5"/>
              <a:t>Star &amp; </a:t>
            </a:r>
            <a:r>
              <a:rPr dirty="0" sz="4000" spc="-10"/>
              <a:t>Complete Connected</a:t>
            </a:r>
            <a:r>
              <a:rPr dirty="0" sz="4000" spc="85"/>
              <a:t> </a:t>
            </a:r>
            <a:r>
              <a:rPr dirty="0" sz="4000" spc="-10"/>
              <a:t>Network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pc="-5"/>
              <a:t>Star</a:t>
            </a: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Static </a:t>
            </a:r>
            <a:r>
              <a:rPr dirty="0" sz="2000">
                <a:latin typeface="Arial"/>
                <a:cs typeface="Arial"/>
              </a:rPr>
              <a:t>counterpart of</a:t>
            </a:r>
            <a:r>
              <a:rPr dirty="0" sz="2000" spc="-1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bus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Every </a:t>
            </a:r>
            <a:r>
              <a:rPr dirty="0" sz="2000">
                <a:latin typeface="Arial"/>
                <a:cs typeface="Arial"/>
              </a:rPr>
              <a:t>node connected only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a common node at </a:t>
            </a:r>
            <a:r>
              <a:rPr dirty="0" sz="2000" spc="-5">
                <a:latin typeface="Arial"/>
                <a:cs typeface="Arial"/>
              </a:rPr>
              <a:t>the</a:t>
            </a:r>
            <a:r>
              <a:rPr dirty="0" sz="2000" spc="-2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center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Distance between any pair of nodes </a:t>
            </a:r>
            <a:r>
              <a:rPr dirty="0" sz="2000" spc="-5">
                <a:latin typeface="Arial"/>
                <a:cs typeface="Arial"/>
              </a:rPr>
              <a:t>is</a:t>
            </a:r>
            <a:r>
              <a:rPr dirty="0" sz="2000" spc="-2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O(1)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pc="-5"/>
              <a:t>Complete connected</a:t>
            </a:r>
            <a:r>
              <a:rPr dirty="0" spc="-25"/>
              <a:t> </a:t>
            </a:r>
            <a:r>
              <a:rPr dirty="0" spc="-5"/>
              <a:t>network</a:t>
            </a: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Static </a:t>
            </a:r>
            <a:r>
              <a:rPr dirty="0" sz="2000">
                <a:latin typeface="Arial"/>
                <a:cs typeface="Arial"/>
              </a:rPr>
              <a:t>counterpart of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crossbar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Each processor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connected </a:t>
            </a:r>
            <a:r>
              <a:rPr dirty="0" sz="2000" spc="-5">
                <a:latin typeface="Arial"/>
                <a:cs typeface="Arial"/>
              </a:rPr>
              <a:t>to every other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processor.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The number of links </a:t>
            </a:r>
            <a:r>
              <a:rPr dirty="0" sz="2000" spc="-5">
                <a:latin typeface="Arial"/>
                <a:cs typeface="Arial"/>
              </a:rPr>
              <a:t>in the </a:t>
            </a:r>
            <a:r>
              <a:rPr dirty="0" sz="2000">
                <a:latin typeface="Arial"/>
                <a:cs typeface="Arial"/>
              </a:rPr>
              <a:t>network scales as</a:t>
            </a:r>
            <a:r>
              <a:rPr dirty="0" sz="2000" spc="-210">
                <a:latin typeface="Arial"/>
                <a:cs typeface="Arial"/>
              </a:rPr>
              <a:t> </a:t>
            </a:r>
            <a:r>
              <a:rPr dirty="0" sz="2000" spc="5" i="1">
                <a:latin typeface="Arial"/>
                <a:cs typeface="Arial"/>
              </a:rPr>
              <a:t>O(p</a:t>
            </a:r>
            <a:r>
              <a:rPr dirty="0" baseline="25641" sz="1950" spc="7" i="1">
                <a:latin typeface="Arial"/>
                <a:cs typeface="Arial"/>
              </a:rPr>
              <a:t>2</a:t>
            </a:r>
            <a:r>
              <a:rPr dirty="0" sz="2000" spc="5" i="1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600" y="4495800"/>
            <a:ext cx="5600700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795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0" rIns="0" bIns="0" rtlCol="0" vert="horz">
            <a:spAutoFit/>
          </a:bodyPr>
          <a:lstStyle/>
          <a:p>
            <a:pPr marL="2330450">
              <a:lnSpc>
                <a:spcPct val="100000"/>
              </a:lnSpc>
            </a:pPr>
            <a:r>
              <a:rPr dirty="0" spc="-5"/>
              <a:t>Linear</a:t>
            </a:r>
            <a:r>
              <a:rPr dirty="0" spc="-75"/>
              <a:t> </a:t>
            </a:r>
            <a:r>
              <a:rPr dirty="0" spc="-5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1638299"/>
            <a:ext cx="5924550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Each node has two neighbors: left </a:t>
            </a:r>
            <a:r>
              <a:rPr dirty="0" sz="2400">
                <a:latin typeface="Arial"/>
                <a:cs typeface="Arial"/>
              </a:rPr>
              <a:t>&amp; </a:t>
            </a:r>
            <a:r>
              <a:rPr dirty="0" sz="2400" spc="-5">
                <a:latin typeface="Arial"/>
                <a:cs typeface="Arial"/>
              </a:rPr>
              <a:t>right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24200" y="2057400"/>
            <a:ext cx="35814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21739" y="2955034"/>
            <a:ext cx="7449820" cy="1483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If </a:t>
            </a:r>
            <a:r>
              <a:rPr dirty="0" sz="2400" spc="-5">
                <a:latin typeface="Arial"/>
                <a:cs typeface="Arial"/>
              </a:rPr>
              <a:t>connection between nodes at ends: 1D torus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(ring)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Diameter of a ring </a:t>
            </a:r>
            <a:r>
              <a:rPr dirty="0" sz="2000" spc="-5">
                <a:latin typeface="Arial"/>
                <a:cs typeface="Arial"/>
              </a:rPr>
              <a:t>is</a:t>
            </a:r>
            <a:r>
              <a:rPr dirty="0" sz="2000" spc="-1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Arc </a:t>
            </a:r>
            <a:r>
              <a:rPr dirty="0" sz="2000" spc="-5">
                <a:latin typeface="Arial"/>
                <a:cs typeface="Arial"/>
              </a:rPr>
              <a:t>connectivity </a:t>
            </a:r>
            <a:r>
              <a:rPr dirty="0" sz="2000">
                <a:latin typeface="Arial"/>
                <a:cs typeface="Arial"/>
              </a:rPr>
              <a:t>of a ring </a:t>
            </a:r>
            <a:r>
              <a:rPr dirty="0" sz="2000" spc="-5">
                <a:latin typeface="Arial"/>
                <a:cs typeface="Arial"/>
              </a:rPr>
              <a:t>is</a:t>
            </a:r>
            <a:r>
              <a:rPr dirty="0" sz="2000" spc="-1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Bisection </a:t>
            </a:r>
            <a:r>
              <a:rPr dirty="0" sz="2000" spc="-5">
                <a:latin typeface="Arial"/>
                <a:cs typeface="Arial"/>
              </a:rPr>
              <a:t>width </a:t>
            </a:r>
            <a:r>
              <a:rPr dirty="0" sz="2000">
                <a:latin typeface="Arial"/>
                <a:cs typeface="Arial"/>
              </a:rPr>
              <a:t>of a ring </a:t>
            </a:r>
            <a:r>
              <a:rPr dirty="0" sz="2000" spc="-5">
                <a:latin typeface="Arial"/>
                <a:cs typeface="Arial"/>
              </a:rPr>
              <a:t>is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71800" y="4800600"/>
            <a:ext cx="3276600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795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0" rIns="0" bIns="0" rtlCol="0" vert="horz">
            <a:spAutoFit/>
          </a:bodyPr>
          <a:lstStyle/>
          <a:p>
            <a:pPr marL="791210">
              <a:lnSpc>
                <a:spcPct val="100000"/>
              </a:lnSpc>
            </a:pPr>
            <a:r>
              <a:rPr dirty="0" spc="-5"/>
              <a:t>Multidimensional</a:t>
            </a:r>
            <a:r>
              <a:rPr dirty="0" spc="-85"/>
              <a:t> </a:t>
            </a:r>
            <a:r>
              <a:rPr dirty="0"/>
              <a:t>Meshes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2400" rIns="0" bIns="0" rtlCol="0" vert="horz">
            <a:spAutoFit/>
          </a:bodyPr>
          <a:lstStyle/>
          <a:p>
            <a:pPr marL="431800" indent="-342900">
              <a:lnSpc>
                <a:spcPct val="100000"/>
              </a:lnSpc>
              <a:buChar char="•"/>
              <a:tabLst>
                <a:tab pos="431800" algn="l"/>
              </a:tabLst>
            </a:pPr>
            <a:r>
              <a:rPr dirty="0" spc="-5"/>
              <a:t>Mesh: generalization of linear array </a:t>
            </a:r>
            <a:r>
              <a:rPr dirty="0"/>
              <a:t>to </a:t>
            </a:r>
            <a:r>
              <a:rPr dirty="0" spc="-5"/>
              <a:t>2D or</a:t>
            </a:r>
            <a:r>
              <a:rPr dirty="0" spc="35"/>
              <a:t> </a:t>
            </a:r>
            <a:r>
              <a:rPr dirty="0" spc="-5"/>
              <a:t>3D</a:t>
            </a:r>
          </a:p>
          <a:p>
            <a:pPr marL="4318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431800" algn="l"/>
              </a:tabLst>
            </a:pPr>
            <a:r>
              <a:rPr dirty="0" spc="-5"/>
              <a:t>Mesh with wrap around:</a:t>
            </a:r>
            <a:r>
              <a:rPr dirty="0" spc="-20"/>
              <a:t> </a:t>
            </a:r>
            <a:r>
              <a:rPr dirty="0" spc="-5"/>
              <a:t>torus</a:t>
            </a:r>
          </a:p>
          <a:p>
            <a:pPr marL="4318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431800" algn="l"/>
              </a:tabLst>
            </a:pPr>
            <a:r>
              <a:rPr dirty="0" spc="-5"/>
              <a:t>K-dimensional</a:t>
            </a:r>
            <a:r>
              <a:rPr dirty="0" spc="-35"/>
              <a:t> </a:t>
            </a:r>
            <a:r>
              <a:rPr dirty="0" spc="-5"/>
              <a:t>mesh</a:t>
            </a:r>
          </a:p>
          <a:p>
            <a:pPr marL="545465">
              <a:lnSpc>
                <a:spcPct val="100000"/>
              </a:lnSpc>
              <a:spcBef>
                <a:spcPts val="480"/>
              </a:spcBef>
              <a:tabLst>
                <a:tab pos="832485" algn="l"/>
              </a:tabLst>
            </a:pPr>
            <a:r>
              <a:rPr dirty="0" sz="2000"/>
              <a:t>–	Node has 2k</a:t>
            </a:r>
            <a:r>
              <a:rPr dirty="0" sz="2000" spc="-135"/>
              <a:t> </a:t>
            </a:r>
            <a:r>
              <a:rPr dirty="0" sz="2000"/>
              <a:t>neighbors</a:t>
            </a:r>
            <a:endParaRPr sz="2000"/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19200" y="3581400"/>
            <a:ext cx="7587995" cy="2983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795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66700" rIns="0" bIns="0" rtlCol="0" vert="horz">
            <a:spAutoFit/>
          </a:bodyPr>
          <a:lstStyle/>
          <a:p>
            <a:pPr marL="715010">
              <a:lnSpc>
                <a:spcPct val="100000"/>
              </a:lnSpc>
            </a:pPr>
            <a:r>
              <a:rPr dirty="0" spc="-5"/>
              <a:t>Multidimensional</a:t>
            </a:r>
            <a:r>
              <a:rPr dirty="0" spc="-85"/>
              <a:t> </a:t>
            </a:r>
            <a:r>
              <a:rPr dirty="0"/>
              <a:t>Meshes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7939" y="2552698"/>
            <a:ext cx="3806825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Diameter of a 2D mesh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3489" y="2552698"/>
            <a:ext cx="2696210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18159" algn="l"/>
                <a:tab pos="2513330" algn="l"/>
              </a:tabLst>
            </a:pPr>
            <a:r>
              <a:rPr dirty="0" sz="2400" spc="-5">
                <a:latin typeface="Arial"/>
                <a:cs typeface="Arial"/>
              </a:rPr>
              <a:t>?</a:t>
            </a:r>
            <a:r>
              <a:rPr dirty="0" sz="2400" spc="-5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;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</a:t>
            </a:r>
            <a:r>
              <a:rPr dirty="0" sz="2400" spc="-10">
                <a:latin typeface="Arial"/>
                <a:cs typeface="Arial"/>
              </a:rPr>
              <a:t>o</a:t>
            </a:r>
            <a:r>
              <a:rPr dirty="0" sz="2400">
                <a:latin typeface="Arial"/>
                <a:cs typeface="Arial"/>
              </a:rPr>
              <a:t>r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</a:t>
            </a:r>
            <a:r>
              <a:rPr dirty="0" sz="2400" spc="-10">
                <a:latin typeface="Arial"/>
                <a:cs typeface="Arial"/>
              </a:rPr>
              <a:t>o</a:t>
            </a:r>
            <a:r>
              <a:rPr dirty="0" sz="2400">
                <a:latin typeface="Arial"/>
                <a:cs typeface="Arial"/>
              </a:rPr>
              <a:t>r</a:t>
            </a:r>
            <a:r>
              <a:rPr dirty="0" sz="2400" spc="-10">
                <a:latin typeface="Arial"/>
                <a:cs typeface="Arial"/>
              </a:rPr>
              <a:t>u</a:t>
            </a:r>
            <a:r>
              <a:rPr dirty="0" sz="2400">
                <a:latin typeface="Arial"/>
                <a:cs typeface="Arial"/>
              </a:rPr>
              <a:t>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i</a:t>
            </a:r>
            <a:r>
              <a:rPr dirty="0" sz="2400">
                <a:latin typeface="Arial"/>
                <a:cs typeface="Arial"/>
              </a:rPr>
              <a:t>t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i</a:t>
            </a:r>
            <a:r>
              <a:rPr dirty="0" sz="2400">
                <a:latin typeface="Arial"/>
                <a:cs typeface="Arial"/>
              </a:rPr>
              <a:t>s	</a:t>
            </a:r>
            <a:r>
              <a:rPr dirty="0" sz="2400" spc="-5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7939" y="3430522"/>
            <a:ext cx="7123430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4858385" algn="l"/>
              </a:tabLst>
            </a:pPr>
            <a:r>
              <a:rPr dirty="0" sz="2400" spc="-5">
                <a:latin typeface="Arial"/>
                <a:cs typeface="Arial"/>
              </a:rPr>
              <a:t>Arc connectivity of a 2D </a:t>
            </a:r>
            <a:r>
              <a:rPr dirty="0" sz="2400" spc="5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mesh</a:t>
            </a:r>
            <a:r>
              <a:rPr dirty="0" sz="2400" spc="2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is	?; for torus it is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97939" y="4308346"/>
            <a:ext cx="4602480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Bisection width of a 2D mesh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795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20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6129017" y="4308346"/>
            <a:ext cx="2528570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36245" algn="l"/>
              </a:tabLst>
            </a:pPr>
            <a:r>
              <a:rPr dirty="0" sz="2400" spc="-5">
                <a:latin typeface="Arial"/>
                <a:cs typeface="Arial"/>
              </a:rPr>
              <a:t>?	</a:t>
            </a:r>
            <a:r>
              <a:rPr dirty="0" sz="2400">
                <a:latin typeface="Arial"/>
                <a:cs typeface="Arial"/>
              </a:rPr>
              <a:t>; </a:t>
            </a:r>
            <a:r>
              <a:rPr dirty="0" sz="2400" spc="-5">
                <a:latin typeface="Arial"/>
                <a:cs typeface="Arial"/>
              </a:rPr>
              <a:t>for torus it is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0" rIns="0" bIns="0" rtlCol="0" vert="horz">
            <a:spAutoFit/>
          </a:bodyPr>
          <a:lstStyle/>
          <a:p>
            <a:pPr marL="2500630">
              <a:lnSpc>
                <a:spcPct val="100000"/>
              </a:lnSpc>
            </a:pPr>
            <a:r>
              <a:rPr dirty="0"/>
              <a:t>H</a:t>
            </a:r>
            <a:r>
              <a:rPr dirty="0" spc="5"/>
              <a:t>y</a:t>
            </a:r>
            <a:r>
              <a:rPr dirty="0" spc="-5"/>
              <a:t>pe</a:t>
            </a:r>
            <a:r>
              <a:rPr dirty="0" spc="-5"/>
              <a:t>r</a:t>
            </a:r>
            <a:r>
              <a:rPr dirty="0" spc="5"/>
              <a:t>c</a:t>
            </a:r>
            <a:r>
              <a:rPr dirty="0" spc="-5"/>
              <a:t>ub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019299"/>
            <a:ext cx="7485380" cy="1557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5">
                <a:latin typeface="Arial"/>
                <a:cs typeface="Arial"/>
              </a:rPr>
              <a:t>hypercube is a multidimensional mesh with exactly  </a:t>
            </a:r>
            <a:r>
              <a:rPr dirty="0" sz="2400" spc="-5">
                <a:latin typeface="Arial"/>
                <a:cs typeface="Arial"/>
              </a:rPr>
              <a:t>two processors in each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dimension</a:t>
            </a:r>
            <a:endParaRPr sz="2400">
              <a:latin typeface="Arial"/>
              <a:cs typeface="Arial"/>
            </a:endParaRPr>
          </a:p>
          <a:p>
            <a:pPr marL="355600" marR="56261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In </a:t>
            </a:r>
            <a:r>
              <a:rPr dirty="0" sz="2400" spc="-5">
                <a:latin typeface="Arial"/>
                <a:cs typeface="Arial"/>
              </a:rPr>
              <a:t>a d-dimensional hypercube, each processor is  </a:t>
            </a:r>
            <a:r>
              <a:rPr dirty="0" sz="2400" spc="-5">
                <a:latin typeface="Arial"/>
                <a:cs typeface="Arial"/>
              </a:rPr>
              <a:t>connected with </a:t>
            </a:r>
            <a:r>
              <a:rPr dirty="0" sz="2400" spc="-5" i="1">
                <a:latin typeface="Arial"/>
                <a:cs typeface="Arial"/>
              </a:rPr>
              <a:t>d </a:t>
            </a:r>
            <a:r>
              <a:rPr dirty="0" sz="2400" spc="-5">
                <a:latin typeface="Arial"/>
                <a:cs typeface="Arial"/>
              </a:rPr>
              <a:t>other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processors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795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0" rIns="0" bIns="0" rtlCol="0" vert="horz">
            <a:spAutoFit/>
          </a:bodyPr>
          <a:lstStyle/>
          <a:p>
            <a:pPr marL="2653030">
              <a:lnSpc>
                <a:spcPct val="100000"/>
              </a:lnSpc>
            </a:pPr>
            <a:r>
              <a:rPr dirty="0"/>
              <a:t>H</a:t>
            </a:r>
            <a:r>
              <a:rPr dirty="0" spc="5"/>
              <a:t>y</a:t>
            </a:r>
            <a:r>
              <a:rPr dirty="0" spc="-5"/>
              <a:t>pe</a:t>
            </a:r>
            <a:r>
              <a:rPr dirty="0" spc="-5"/>
              <a:t>r</a:t>
            </a:r>
            <a:r>
              <a:rPr dirty="0" spc="5"/>
              <a:t>c</a:t>
            </a:r>
            <a:r>
              <a:rPr dirty="0" spc="-5"/>
              <a:t>ub</a:t>
            </a:r>
            <a:r>
              <a:rPr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81200" y="1447800"/>
            <a:ext cx="6324600" cy="5250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795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0" rIns="0" bIns="0" rtlCol="0" vert="horz">
            <a:spAutoFit/>
          </a:bodyPr>
          <a:lstStyle/>
          <a:p>
            <a:pPr marL="2500630">
              <a:lnSpc>
                <a:spcPct val="100000"/>
              </a:lnSpc>
            </a:pPr>
            <a:r>
              <a:rPr dirty="0"/>
              <a:t>H</a:t>
            </a:r>
            <a:r>
              <a:rPr dirty="0" spc="5"/>
              <a:t>y</a:t>
            </a:r>
            <a:r>
              <a:rPr dirty="0" spc="-5"/>
              <a:t>pe</a:t>
            </a:r>
            <a:r>
              <a:rPr dirty="0" spc="-5"/>
              <a:t>r</a:t>
            </a:r>
            <a:r>
              <a:rPr dirty="0" spc="5"/>
              <a:t>c</a:t>
            </a:r>
            <a:r>
              <a:rPr dirty="0" spc="-5"/>
              <a:t>ub</a:t>
            </a:r>
            <a:r>
              <a:rPr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2019299"/>
            <a:ext cx="7350125" cy="2508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Hypercubes can be constructed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recursively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Two processors are connected if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Consider two processors with labels </a:t>
            </a:r>
            <a:r>
              <a:rPr dirty="0" sz="2400">
                <a:latin typeface="Arial"/>
                <a:cs typeface="Arial"/>
              </a:rPr>
              <a:t>s </a:t>
            </a:r>
            <a:r>
              <a:rPr dirty="0" sz="2400" spc="-5">
                <a:latin typeface="Arial"/>
                <a:cs typeface="Arial"/>
              </a:rPr>
              <a:t>and </a:t>
            </a:r>
            <a:r>
              <a:rPr dirty="0" sz="2400">
                <a:latin typeface="Arial"/>
                <a:cs typeface="Arial"/>
              </a:rPr>
              <a:t>t, </a:t>
            </a:r>
            <a:r>
              <a:rPr dirty="0" sz="2400" spc="-5">
                <a:latin typeface="Arial"/>
                <a:cs typeface="Arial"/>
              </a:rPr>
              <a:t>what is  </a:t>
            </a:r>
            <a:r>
              <a:rPr dirty="0" sz="2400" spc="-5">
                <a:latin typeface="Arial"/>
                <a:cs typeface="Arial"/>
              </a:rPr>
              <a:t>the </a:t>
            </a:r>
            <a:r>
              <a:rPr dirty="0" sz="2400" spc="-5" u="heavy">
                <a:latin typeface="Arial"/>
                <a:cs typeface="Arial"/>
              </a:rPr>
              <a:t>Hamming distance </a:t>
            </a:r>
            <a:r>
              <a:rPr dirty="0" sz="2400" spc="-5">
                <a:latin typeface="Arial"/>
                <a:cs typeface="Arial"/>
              </a:rPr>
              <a:t>for the two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processors?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795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0" rIns="0" bIns="0" rtlCol="0" vert="horz">
            <a:spAutoFit/>
          </a:bodyPr>
          <a:lstStyle/>
          <a:p>
            <a:pPr marL="2500630">
              <a:lnSpc>
                <a:spcPct val="100000"/>
              </a:lnSpc>
            </a:pPr>
            <a:r>
              <a:rPr dirty="0"/>
              <a:t>H</a:t>
            </a:r>
            <a:r>
              <a:rPr dirty="0" spc="5"/>
              <a:t>y</a:t>
            </a:r>
            <a:r>
              <a:rPr dirty="0" spc="-5"/>
              <a:t>pe</a:t>
            </a:r>
            <a:r>
              <a:rPr dirty="0" spc="-5"/>
              <a:t>r</a:t>
            </a:r>
            <a:r>
              <a:rPr dirty="0" spc="5"/>
              <a:t>c</a:t>
            </a:r>
            <a:r>
              <a:rPr dirty="0" spc="-5"/>
              <a:t>ub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019299"/>
            <a:ext cx="5161915" cy="1264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Diameter of a hypercube is 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Arc connectivity of a hypercube is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Bisection width of a hypercube is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795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214370">
              <a:lnSpc>
                <a:spcPct val="100000"/>
              </a:lnSpc>
            </a:pPr>
            <a:r>
              <a:rPr dirty="0" spc="-5"/>
              <a:t>T</a:t>
            </a:r>
            <a:r>
              <a:rPr dirty="0" spc="-5"/>
              <a:t>r</a:t>
            </a:r>
            <a:r>
              <a:rPr dirty="0" spc="-5"/>
              <a:t>ee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710942" y="2392141"/>
            <a:ext cx="2395834" cy="1497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4463" y="3325092"/>
            <a:ext cx="266065" cy="398780"/>
          </a:xfrm>
          <a:custGeom>
            <a:avLst/>
            <a:gdLst/>
            <a:ahLst/>
            <a:cxnLst/>
            <a:rect l="l" t="t" r="r" b="b"/>
            <a:pathLst>
              <a:path w="266064" h="398779">
                <a:moveTo>
                  <a:pt x="0" y="398420"/>
                </a:moveTo>
                <a:lnTo>
                  <a:pt x="265469" y="0"/>
                </a:lnTo>
              </a:path>
            </a:pathLst>
          </a:custGeom>
          <a:ln w="6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55534" y="2621225"/>
            <a:ext cx="464820" cy="464820"/>
          </a:xfrm>
          <a:custGeom>
            <a:avLst/>
            <a:gdLst/>
            <a:ahLst/>
            <a:cxnLst/>
            <a:rect l="l" t="t" r="r" b="b"/>
            <a:pathLst>
              <a:path w="464820" h="464819">
                <a:moveTo>
                  <a:pt x="464571" y="464823"/>
                </a:moveTo>
                <a:lnTo>
                  <a:pt x="0" y="0"/>
                </a:lnTo>
              </a:path>
            </a:pathLst>
          </a:custGeom>
          <a:ln w="66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05146" y="2621225"/>
            <a:ext cx="464820" cy="464820"/>
          </a:xfrm>
          <a:custGeom>
            <a:avLst/>
            <a:gdLst/>
            <a:ahLst/>
            <a:cxnLst/>
            <a:rect l="l" t="t" r="r" b="b"/>
            <a:pathLst>
              <a:path w="464820" h="464819">
                <a:moveTo>
                  <a:pt x="0" y="464823"/>
                </a:moveTo>
                <a:lnTo>
                  <a:pt x="464556" y="0"/>
                </a:lnTo>
              </a:path>
            </a:pathLst>
          </a:custGeom>
          <a:ln w="66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65320" y="3325092"/>
            <a:ext cx="266065" cy="398780"/>
          </a:xfrm>
          <a:custGeom>
            <a:avLst/>
            <a:gdLst/>
            <a:ahLst/>
            <a:cxnLst/>
            <a:rect l="l" t="t" r="r" b="b"/>
            <a:pathLst>
              <a:path w="266064" h="398779">
                <a:moveTo>
                  <a:pt x="265469" y="398420"/>
                </a:moveTo>
                <a:lnTo>
                  <a:pt x="0" y="0"/>
                </a:lnTo>
              </a:path>
            </a:pathLst>
          </a:custGeom>
          <a:ln w="6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67131" y="3325092"/>
            <a:ext cx="266065" cy="398780"/>
          </a:xfrm>
          <a:custGeom>
            <a:avLst/>
            <a:gdLst/>
            <a:ahLst/>
            <a:cxnLst/>
            <a:rect l="l" t="t" r="r" b="b"/>
            <a:pathLst>
              <a:path w="266064" h="398779">
                <a:moveTo>
                  <a:pt x="0" y="398420"/>
                </a:moveTo>
                <a:lnTo>
                  <a:pt x="265469" y="0"/>
                </a:lnTo>
              </a:path>
            </a:pathLst>
          </a:custGeom>
          <a:ln w="6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92652" y="3325092"/>
            <a:ext cx="266065" cy="398780"/>
          </a:xfrm>
          <a:custGeom>
            <a:avLst/>
            <a:gdLst/>
            <a:ahLst/>
            <a:cxnLst/>
            <a:rect l="l" t="t" r="r" b="b"/>
            <a:pathLst>
              <a:path w="266065" h="398779">
                <a:moveTo>
                  <a:pt x="265469" y="398420"/>
                </a:moveTo>
                <a:lnTo>
                  <a:pt x="0" y="0"/>
                </a:lnTo>
              </a:path>
            </a:pathLst>
          </a:custGeom>
          <a:ln w="6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30098" y="3856318"/>
            <a:ext cx="3810" cy="30480"/>
          </a:xfrm>
          <a:custGeom>
            <a:avLst/>
            <a:gdLst/>
            <a:ahLst/>
            <a:cxnLst/>
            <a:rect l="l" t="t" r="r" b="b"/>
            <a:pathLst>
              <a:path w="3810" h="30479">
                <a:moveTo>
                  <a:pt x="3400" y="0"/>
                </a:moveTo>
                <a:lnTo>
                  <a:pt x="417" y="28125"/>
                </a:lnTo>
                <a:lnTo>
                  <a:pt x="0" y="29880"/>
                </a:lnTo>
              </a:path>
            </a:pathLst>
          </a:custGeom>
          <a:ln w="66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68028" y="3723512"/>
            <a:ext cx="266065" cy="163195"/>
          </a:xfrm>
          <a:custGeom>
            <a:avLst/>
            <a:gdLst/>
            <a:ahLst/>
            <a:cxnLst/>
            <a:rect l="l" t="t" r="r" b="b"/>
            <a:pathLst>
              <a:path w="266064" h="163195">
                <a:moveTo>
                  <a:pt x="3399" y="162687"/>
                </a:moveTo>
                <a:lnTo>
                  <a:pt x="0" y="132806"/>
                </a:lnTo>
                <a:lnTo>
                  <a:pt x="122" y="127046"/>
                </a:lnTo>
                <a:lnTo>
                  <a:pt x="7475" y="88757"/>
                </a:lnTo>
                <a:lnTo>
                  <a:pt x="28203" y="50948"/>
                </a:lnTo>
                <a:lnTo>
                  <a:pt x="59633" y="21935"/>
                </a:lnTo>
                <a:lnTo>
                  <a:pt x="99215" y="4268"/>
                </a:lnTo>
                <a:lnTo>
                  <a:pt x="132719" y="0"/>
                </a:lnTo>
                <a:lnTo>
                  <a:pt x="138477" y="122"/>
                </a:lnTo>
                <a:lnTo>
                  <a:pt x="176753" y="7481"/>
                </a:lnTo>
                <a:lnTo>
                  <a:pt x="214545" y="28224"/>
                </a:lnTo>
                <a:lnTo>
                  <a:pt x="243545" y="59676"/>
                </a:lnTo>
                <a:lnTo>
                  <a:pt x="261203" y="99284"/>
                </a:lnTo>
                <a:lnTo>
                  <a:pt x="265346" y="127046"/>
                </a:lnTo>
                <a:lnTo>
                  <a:pt x="265469" y="132806"/>
                </a:lnTo>
              </a:path>
            </a:pathLst>
          </a:custGeom>
          <a:ln w="66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626491" y="3856318"/>
            <a:ext cx="3810" cy="30480"/>
          </a:xfrm>
          <a:custGeom>
            <a:avLst/>
            <a:gdLst/>
            <a:ahLst/>
            <a:cxnLst/>
            <a:rect l="l" t="t" r="r" b="b"/>
            <a:pathLst>
              <a:path w="3810" h="30479">
                <a:moveTo>
                  <a:pt x="3400" y="0"/>
                </a:moveTo>
                <a:lnTo>
                  <a:pt x="417" y="28125"/>
                </a:lnTo>
                <a:lnTo>
                  <a:pt x="0" y="29880"/>
                </a:lnTo>
              </a:path>
            </a:pathLst>
          </a:custGeom>
          <a:ln w="66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364422" y="3723512"/>
            <a:ext cx="266065" cy="163195"/>
          </a:xfrm>
          <a:custGeom>
            <a:avLst/>
            <a:gdLst/>
            <a:ahLst/>
            <a:cxnLst/>
            <a:rect l="l" t="t" r="r" b="b"/>
            <a:pathLst>
              <a:path w="266064" h="163195">
                <a:moveTo>
                  <a:pt x="3400" y="162687"/>
                </a:moveTo>
                <a:lnTo>
                  <a:pt x="0" y="132806"/>
                </a:lnTo>
                <a:lnTo>
                  <a:pt x="122" y="127046"/>
                </a:lnTo>
                <a:lnTo>
                  <a:pt x="7477" y="88757"/>
                </a:lnTo>
                <a:lnTo>
                  <a:pt x="28209" y="50948"/>
                </a:lnTo>
                <a:lnTo>
                  <a:pt x="59643" y="21935"/>
                </a:lnTo>
                <a:lnTo>
                  <a:pt x="99230" y="4268"/>
                </a:lnTo>
                <a:lnTo>
                  <a:pt x="132734" y="0"/>
                </a:lnTo>
                <a:lnTo>
                  <a:pt x="138491" y="122"/>
                </a:lnTo>
                <a:lnTo>
                  <a:pt x="176760" y="7481"/>
                </a:lnTo>
                <a:lnTo>
                  <a:pt x="214548" y="28224"/>
                </a:lnTo>
                <a:lnTo>
                  <a:pt x="243546" y="59676"/>
                </a:lnTo>
                <a:lnTo>
                  <a:pt x="261203" y="99284"/>
                </a:lnTo>
                <a:lnTo>
                  <a:pt x="265346" y="127046"/>
                </a:lnTo>
                <a:lnTo>
                  <a:pt x="265469" y="132806"/>
                </a:lnTo>
              </a:path>
            </a:pathLst>
          </a:custGeom>
          <a:ln w="66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359933" y="1797829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265454" y="132806"/>
                </a:moveTo>
                <a:lnTo>
                  <a:pt x="259689" y="171639"/>
                </a:lnTo>
                <a:lnTo>
                  <a:pt x="240478" y="210367"/>
                </a:lnTo>
                <a:lnTo>
                  <a:pt x="210244" y="240619"/>
                </a:lnTo>
                <a:lnTo>
                  <a:pt x="171536" y="259844"/>
                </a:lnTo>
                <a:lnTo>
                  <a:pt x="132719" y="265613"/>
                </a:lnTo>
                <a:lnTo>
                  <a:pt x="126962" y="265490"/>
                </a:lnTo>
                <a:lnTo>
                  <a:pt x="88695" y="258131"/>
                </a:lnTo>
                <a:lnTo>
                  <a:pt x="50911" y="237388"/>
                </a:lnTo>
                <a:lnTo>
                  <a:pt x="21918" y="205937"/>
                </a:lnTo>
                <a:lnTo>
                  <a:pt x="4264" y="166329"/>
                </a:lnTo>
                <a:lnTo>
                  <a:pt x="0" y="132806"/>
                </a:lnTo>
                <a:lnTo>
                  <a:pt x="122" y="127046"/>
                </a:lnTo>
                <a:lnTo>
                  <a:pt x="7475" y="88757"/>
                </a:lnTo>
                <a:lnTo>
                  <a:pt x="28203" y="50948"/>
                </a:lnTo>
                <a:lnTo>
                  <a:pt x="59633" y="21935"/>
                </a:lnTo>
                <a:lnTo>
                  <a:pt x="99215" y="4268"/>
                </a:lnTo>
                <a:lnTo>
                  <a:pt x="132719" y="0"/>
                </a:lnTo>
                <a:lnTo>
                  <a:pt x="138477" y="122"/>
                </a:lnTo>
                <a:lnTo>
                  <a:pt x="176751" y="7481"/>
                </a:lnTo>
                <a:lnTo>
                  <a:pt x="214539" y="28224"/>
                </a:lnTo>
                <a:lnTo>
                  <a:pt x="243534" y="59676"/>
                </a:lnTo>
                <a:lnTo>
                  <a:pt x="261189" y="99284"/>
                </a:lnTo>
                <a:lnTo>
                  <a:pt x="265454" y="132806"/>
                </a:lnTo>
                <a:close/>
              </a:path>
            </a:pathLst>
          </a:custGeom>
          <a:ln w="66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66228" y="3059490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0" y="0"/>
                </a:moveTo>
                <a:lnTo>
                  <a:pt x="0" y="265610"/>
                </a:lnTo>
                <a:lnTo>
                  <a:pt x="265467" y="265610"/>
                </a:lnTo>
                <a:lnTo>
                  <a:pt x="2654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66218" y="3059478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265469" y="265613"/>
                </a:moveTo>
                <a:lnTo>
                  <a:pt x="0" y="265613"/>
                </a:lnTo>
                <a:lnTo>
                  <a:pt x="0" y="0"/>
                </a:lnTo>
                <a:lnTo>
                  <a:pt x="265469" y="0"/>
                </a:lnTo>
                <a:lnTo>
                  <a:pt x="265469" y="265613"/>
                </a:lnTo>
                <a:close/>
              </a:path>
            </a:pathLst>
          </a:custGeom>
          <a:ln w="66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629899" y="2395453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0" y="0"/>
                </a:moveTo>
                <a:lnTo>
                  <a:pt x="0" y="265610"/>
                </a:lnTo>
                <a:lnTo>
                  <a:pt x="265462" y="265610"/>
                </a:lnTo>
                <a:lnTo>
                  <a:pt x="26546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629892" y="2395460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265469" y="265598"/>
                </a:moveTo>
                <a:lnTo>
                  <a:pt x="0" y="265598"/>
                </a:lnTo>
                <a:lnTo>
                  <a:pt x="0" y="0"/>
                </a:lnTo>
                <a:lnTo>
                  <a:pt x="265469" y="0"/>
                </a:lnTo>
                <a:lnTo>
                  <a:pt x="265469" y="265598"/>
                </a:lnTo>
                <a:close/>
              </a:path>
            </a:pathLst>
          </a:custGeom>
          <a:ln w="66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293556" y="3059490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0" y="0"/>
                </a:moveTo>
                <a:lnTo>
                  <a:pt x="0" y="265610"/>
                </a:lnTo>
                <a:lnTo>
                  <a:pt x="265467" y="265610"/>
                </a:lnTo>
                <a:lnTo>
                  <a:pt x="2654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293565" y="3059478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265469" y="265613"/>
                </a:moveTo>
                <a:lnTo>
                  <a:pt x="0" y="265613"/>
                </a:lnTo>
                <a:lnTo>
                  <a:pt x="0" y="0"/>
                </a:lnTo>
                <a:lnTo>
                  <a:pt x="265469" y="0"/>
                </a:lnTo>
                <a:lnTo>
                  <a:pt x="265469" y="265613"/>
                </a:lnTo>
                <a:close/>
              </a:path>
            </a:pathLst>
          </a:custGeom>
          <a:ln w="66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157430" y="3856318"/>
            <a:ext cx="3810" cy="30480"/>
          </a:xfrm>
          <a:custGeom>
            <a:avLst/>
            <a:gdLst/>
            <a:ahLst/>
            <a:cxnLst/>
            <a:rect l="l" t="t" r="r" b="b"/>
            <a:pathLst>
              <a:path w="3810" h="30479">
                <a:moveTo>
                  <a:pt x="3400" y="0"/>
                </a:moveTo>
                <a:lnTo>
                  <a:pt x="417" y="28125"/>
                </a:lnTo>
                <a:lnTo>
                  <a:pt x="0" y="29880"/>
                </a:lnTo>
              </a:path>
            </a:pathLst>
          </a:custGeom>
          <a:ln w="66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895361" y="3723512"/>
            <a:ext cx="266065" cy="163195"/>
          </a:xfrm>
          <a:custGeom>
            <a:avLst/>
            <a:gdLst/>
            <a:ahLst/>
            <a:cxnLst/>
            <a:rect l="l" t="t" r="r" b="b"/>
            <a:pathLst>
              <a:path w="266064" h="163195">
                <a:moveTo>
                  <a:pt x="3399" y="162687"/>
                </a:moveTo>
                <a:lnTo>
                  <a:pt x="0" y="132806"/>
                </a:lnTo>
                <a:lnTo>
                  <a:pt x="122" y="127046"/>
                </a:lnTo>
                <a:lnTo>
                  <a:pt x="7475" y="88757"/>
                </a:lnTo>
                <a:lnTo>
                  <a:pt x="28204" y="50948"/>
                </a:lnTo>
                <a:lnTo>
                  <a:pt x="59637" y="21935"/>
                </a:lnTo>
                <a:lnTo>
                  <a:pt x="99225" y="4268"/>
                </a:lnTo>
                <a:lnTo>
                  <a:pt x="132734" y="0"/>
                </a:lnTo>
                <a:lnTo>
                  <a:pt x="138491" y="122"/>
                </a:lnTo>
                <a:lnTo>
                  <a:pt x="176760" y="7481"/>
                </a:lnTo>
                <a:lnTo>
                  <a:pt x="214548" y="28224"/>
                </a:lnTo>
                <a:lnTo>
                  <a:pt x="243546" y="59676"/>
                </a:lnTo>
                <a:lnTo>
                  <a:pt x="261203" y="99284"/>
                </a:lnTo>
                <a:lnTo>
                  <a:pt x="265346" y="127046"/>
                </a:lnTo>
                <a:lnTo>
                  <a:pt x="265469" y="132806"/>
                </a:lnTo>
              </a:path>
            </a:pathLst>
          </a:custGeom>
          <a:ln w="66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953823" y="3856318"/>
            <a:ext cx="3810" cy="30480"/>
          </a:xfrm>
          <a:custGeom>
            <a:avLst/>
            <a:gdLst/>
            <a:ahLst/>
            <a:cxnLst/>
            <a:rect l="l" t="t" r="r" b="b"/>
            <a:pathLst>
              <a:path w="3809" h="30479">
                <a:moveTo>
                  <a:pt x="3400" y="0"/>
                </a:moveTo>
                <a:lnTo>
                  <a:pt x="417" y="28125"/>
                </a:lnTo>
                <a:lnTo>
                  <a:pt x="0" y="29880"/>
                </a:lnTo>
              </a:path>
            </a:pathLst>
          </a:custGeom>
          <a:ln w="66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691755" y="3723512"/>
            <a:ext cx="266065" cy="163195"/>
          </a:xfrm>
          <a:custGeom>
            <a:avLst/>
            <a:gdLst/>
            <a:ahLst/>
            <a:cxnLst/>
            <a:rect l="l" t="t" r="r" b="b"/>
            <a:pathLst>
              <a:path w="266065" h="163195">
                <a:moveTo>
                  <a:pt x="3400" y="162687"/>
                </a:moveTo>
                <a:lnTo>
                  <a:pt x="0" y="132806"/>
                </a:lnTo>
                <a:lnTo>
                  <a:pt x="122" y="127046"/>
                </a:lnTo>
                <a:lnTo>
                  <a:pt x="7477" y="88757"/>
                </a:lnTo>
                <a:lnTo>
                  <a:pt x="28209" y="50948"/>
                </a:lnTo>
                <a:lnTo>
                  <a:pt x="59643" y="21935"/>
                </a:lnTo>
                <a:lnTo>
                  <a:pt x="99230" y="4268"/>
                </a:lnTo>
                <a:lnTo>
                  <a:pt x="132734" y="0"/>
                </a:lnTo>
                <a:lnTo>
                  <a:pt x="138491" y="122"/>
                </a:lnTo>
                <a:lnTo>
                  <a:pt x="176760" y="7481"/>
                </a:lnTo>
                <a:lnTo>
                  <a:pt x="214548" y="28224"/>
                </a:lnTo>
                <a:lnTo>
                  <a:pt x="243546" y="59676"/>
                </a:lnTo>
                <a:lnTo>
                  <a:pt x="261203" y="99284"/>
                </a:lnTo>
                <a:lnTo>
                  <a:pt x="265346" y="127046"/>
                </a:lnTo>
                <a:lnTo>
                  <a:pt x="265469" y="132806"/>
                </a:lnTo>
              </a:path>
            </a:pathLst>
          </a:custGeom>
          <a:ln w="66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59933" y="2262653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265454" y="265613"/>
                </a:moveTo>
                <a:lnTo>
                  <a:pt x="0" y="265613"/>
                </a:lnTo>
                <a:lnTo>
                  <a:pt x="0" y="0"/>
                </a:lnTo>
                <a:lnTo>
                  <a:pt x="265454" y="0"/>
                </a:lnTo>
                <a:lnTo>
                  <a:pt x="265454" y="265613"/>
                </a:lnTo>
                <a:close/>
              </a:path>
            </a:pathLst>
          </a:custGeom>
          <a:ln w="66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811781" y="1786330"/>
            <a:ext cx="1310640" cy="733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5">
                <a:latin typeface="Times New Roman"/>
                <a:cs typeface="Times New Roman"/>
              </a:rPr>
              <a:t>Processing</a:t>
            </a:r>
            <a:r>
              <a:rPr dirty="0" sz="1450" spc="-90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Times New Roman"/>
                <a:cs typeface="Times New Roman"/>
              </a:rPr>
              <a:t>nodes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50" spc="5">
                <a:latin typeface="Times New Roman"/>
                <a:cs typeface="Times New Roman"/>
              </a:rPr>
              <a:t>Switching</a:t>
            </a:r>
            <a:r>
              <a:rPr dirty="0" sz="1450" spc="-90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Times New Roman"/>
                <a:cs typeface="Times New Roman"/>
              </a:rPr>
              <a:t>nodes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564639" y="4839206"/>
            <a:ext cx="2507615" cy="325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(a) </a:t>
            </a:r>
            <a:r>
              <a:rPr dirty="0" sz="2000" spc="-5">
                <a:latin typeface="Arial"/>
                <a:cs typeface="Arial"/>
              </a:rPr>
              <a:t>Static tree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network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10756" y="4839206"/>
            <a:ext cx="2820035" cy="325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(b) </a:t>
            </a:r>
            <a:r>
              <a:rPr dirty="0" sz="2000" spc="-5">
                <a:latin typeface="Arial"/>
                <a:cs typeface="Arial"/>
              </a:rPr>
              <a:t>dynamic tree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network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44993" y="3886199"/>
            <a:ext cx="259079" cy="103505"/>
          </a:xfrm>
          <a:custGeom>
            <a:avLst/>
            <a:gdLst/>
            <a:ahLst/>
            <a:cxnLst/>
            <a:rect l="l" t="t" r="r" b="b"/>
            <a:pathLst>
              <a:path w="259079" h="103504">
                <a:moveTo>
                  <a:pt x="258655" y="0"/>
                </a:moveTo>
                <a:lnTo>
                  <a:pt x="243014" y="38692"/>
                </a:lnTo>
                <a:lnTo>
                  <a:pt x="215297" y="71303"/>
                </a:lnTo>
                <a:lnTo>
                  <a:pt x="178469" y="93524"/>
                </a:lnTo>
                <a:lnTo>
                  <a:pt x="140773" y="102438"/>
                </a:lnTo>
                <a:lnTo>
                  <a:pt x="129320" y="102926"/>
                </a:lnTo>
                <a:lnTo>
                  <a:pt x="123562" y="102803"/>
                </a:lnTo>
                <a:lnTo>
                  <a:pt x="85295" y="95444"/>
                </a:lnTo>
                <a:lnTo>
                  <a:pt x="47512" y="74701"/>
                </a:lnTo>
                <a:lnTo>
                  <a:pt x="18519" y="43249"/>
                </a:lnTo>
                <a:lnTo>
                  <a:pt x="865" y="3642"/>
                </a:lnTo>
                <a:lnTo>
                  <a:pt x="0" y="0"/>
                </a:lnTo>
              </a:path>
            </a:pathLst>
          </a:custGeom>
          <a:ln w="66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841388" y="3886199"/>
            <a:ext cx="259079" cy="103505"/>
          </a:xfrm>
          <a:custGeom>
            <a:avLst/>
            <a:gdLst/>
            <a:ahLst/>
            <a:cxnLst/>
            <a:rect l="l" t="t" r="r" b="b"/>
            <a:pathLst>
              <a:path w="259079" h="103504">
                <a:moveTo>
                  <a:pt x="258668" y="0"/>
                </a:moveTo>
                <a:lnTo>
                  <a:pt x="243025" y="38692"/>
                </a:lnTo>
                <a:lnTo>
                  <a:pt x="215305" y="71303"/>
                </a:lnTo>
                <a:lnTo>
                  <a:pt x="178477" y="93524"/>
                </a:lnTo>
                <a:lnTo>
                  <a:pt x="140786" y="102438"/>
                </a:lnTo>
                <a:lnTo>
                  <a:pt x="129334" y="102926"/>
                </a:lnTo>
                <a:lnTo>
                  <a:pt x="123577" y="102803"/>
                </a:lnTo>
                <a:lnTo>
                  <a:pt x="85308" y="95444"/>
                </a:lnTo>
                <a:lnTo>
                  <a:pt x="47521" y="74701"/>
                </a:lnTo>
                <a:lnTo>
                  <a:pt x="18522" y="43249"/>
                </a:lnTo>
                <a:lnTo>
                  <a:pt x="865" y="3642"/>
                </a:lnTo>
                <a:lnTo>
                  <a:pt x="0" y="0"/>
                </a:lnTo>
              </a:path>
            </a:pathLst>
          </a:custGeom>
          <a:ln w="66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71428" y="3886199"/>
            <a:ext cx="259079" cy="103505"/>
          </a:xfrm>
          <a:custGeom>
            <a:avLst/>
            <a:gdLst/>
            <a:ahLst/>
            <a:cxnLst/>
            <a:rect l="l" t="t" r="r" b="b"/>
            <a:pathLst>
              <a:path w="259079" h="103504">
                <a:moveTo>
                  <a:pt x="258669" y="0"/>
                </a:moveTo>
                <a:lnTo>
                  <a:pt x="243025" y="38692"/>
                </a:lnTo>
                <a:lnTo>
                  <a:pt x="215303" y="71303"/>
                </a:lnTo>
                <a:lnTo>
                  <a:pt x="178471" y="93524"/>
                </a:lnTo>
                <a:lnTo>
                  <a:pt x="140774" y="102438"/>
                </a:lnTo>
                <a:lnTo>
                  <a:pt x="129320" y="102926"/>
                </a:lnTo>
                <a:lnTo>
                  <a:pt x="123562" y="102803"/>
                </a:lnTo>
                <a:lnTo>
                  <a:pt x="85295" y="95444"/>
                </a:lnTo>
                <a:lnTo>
                  <a:pt x="47512" y="74701"/>
                </a:lnTo>
                <a:lnTo>
                  <a:pt x="18519" y="43249"/>
                </a:lnTo>
                <a:lnTo>
                  <a:pt x="865" y="3642"/>
                </a:lnTo>
                <a:lnTo>
                  <a:pt x="0" y="0"/>
                </a:lnTo>
              </a:path>
            </a:pathLst>
          </a:custGeom>
          <a:ln w="66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367822" y="3886199"/>
            <a:ext cx="259079" cy="103505"/>
          </a:xfrm>
          <a:custGeom>
            <a:avLst/>
            <a:gdLst/>
            <a:ahLst/>
            <a:cxnLst/>
            <a:rect l="l" t="t" r="r" b="b"/>
            <a:pathLst>
              <a:path w="259079" h="103504">
                <a:moveTo>
                  <a:pt x="258668" y="0"/>
                </a:moveTo>
                <a:lnTo>
                  <a:pt x="243025" y="38692"/>
                </a:lnTo>
                <a:lnTo>
                  <a:pt x="215305" y="71303"/>
                </a:lnTo>
                <a:lnTo>
                  <a:pt x="178477" y="93524"/>
                </a:lnTo>
                <a:lnTo>
                  <a:pt x="140786" y="102438"/>
                </a:lnTo>
                <a:lnTo>
                  <a:pt x="129334" y="102926"/>
                </a:lnTo>
                <a:lnTo>
                  <a:pt x="123577" y="102803"/>
                </a:lnTo>
                <a:lnTo>
                  <a:pt x="85308" y="95444"/>
                </a:lnTo>
                <a:lnTo>
                  <a:pt x="47521" y="74701"/>
                </a:lnTo>
                <a:lnTo>
                  <a:pt x="18522" y="43249"/>
                </a:lnTo>
                <a:lnTo>
                  <a:pt x="865" y="3642"/>
                </a:lnTo>
                <a:lnTo>
                  <a:pt x="0" y="0"/>
                </a:lnTo>
              </a:path>
            </a:pathLst>
          </a:custGeom>
          <a:ln w="66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514055" y="3886199"/>
            <a:ext cx="259079" cy="103505"/>
          </a:xfrm>
          <a:custGeom>
            <a:avLst/>
            <a:gdLst/>
            <a:ahLst/>
            <a:cxnLst/>
            <a:rect l="l" t="t" r="r" b="b"/>
            <a:pathLst>
              <a:path w="259080" h="103504">
                <a:moveTo>
                  <a:pt x="258668" y="0"/>
                </a:moveTo>
                <a:lnTo>
                  <a:pt x="243025" y="38692"/>
                </a:lnTo>
                <a:lnTo>
                  <a:pt x="215305" y="71303"/>
                </a:lnTo>
                <a:lnTo>
                  <a:pt x="178477" y="93524"/>
                </a:lnTo>
                <a:lnTo>
                  <a:pt x="140786" y="102438"/>
                </a:lnTo>
                <a:lnTo>
                  <a:pt x="129334" y="102926"/>
                </a:lnTo>
                <a:lnTo>
                  <a:pt x="123577" y="102803"/>
                </a:lnTo>
                <a:lnTo>
                  <a:pt x="85308" y="95444"/>
                </a:lnTo>
                <a:lnTo>
                  <a:pt x="47521" y="74701"/>
                </a:lnTo>
                <a:lnTo>
                  <a:pt x="18522" y="43249"/>
                </a:lnTo>
                <a:lnTo>
                  <a:pt x="865" y="3642"/>
                </a:lnTo>
                <a:lnTo>
                  <a:pt x="0" y="0"/>
                </a:lnTo>
              </a:path>
            </a:pathLst>
          </a:custGeom>
          <a:ln w="66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717661" y="3886199"/>
            <a:ext cx="259079" cy="103505"/>
          </a:xfrm>
          <a:custGeom>
            <a:avLst/>
            <a:gdLst/>
            <a:ahLst/>
            <a:cxnLst/>
            <a:rect l="l" t="t" r="r" b="b"/>
            <a:pathLst>
              <a:path w="259080" h="103504">
                <a:moveTo>
                  <a:pt x="258655" y="0"/>
                </a:moveTo>
                <a:lnTo>
                  <a:pt x="243014" y="38692"/>
                </a:lnTo>
                <a:lnTo>
                  <a:pt x="215297" y="71303"/>
                </a:lnTo>
                <a:lnTo>
                  <a:pt x="178469" y="93524"/>
                </a:lnTo>
                <a:lnTo>
                  <a:pt x="140773" y="102438"/>
                </a:lnTo>
                <a:lnTo>
                  <a:pt x="129320" y="102926"/>
                </a:lnTo>
                <a:lnTo>
                  <a:pt x="123562" y="102803"/>
                </a:lnTo>
                <a:lnTo>
                  <a:pt x="85295" y="95444"/>
                </a:lnTo>
                <a:lnTo>
                  <a:pt x="47512" y="74701"/>
                </a:lnTo>
                <a:lnTo>
                  <a:pt x="18519" y="43249"/>
                </a:lnTo>
                <a:lnTo>
                  <a:pt x="865" y="3642"/>
                </a:lnTo>
                <a:lnTo>
                  <a:pt x="0" y="0"/>
                </a:lnTo>
              </a:path>
            </a:pathLst>
          </a:custGeom>
          <a:ln w="66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898760" y="3886199"/>
            <a:ext cx="259079" cy="103505"/>
          </a:xfrm>
          <a:custGeom>
            <a:avLst/>
            <a:gdLst/>
            <a:ahLst/>
            <a:cxnLst/>
            <a:rect l="l" t="t" r="r" b="b"/>
            <a:pathLst>
              <a:path w="259079" h="103504">
                <a:moveTo>
                  <a:pt x="258669" y="0"/>
                </a:moveTo>
                <a:lnTo>
                  <a:pt x="243026" y="38692"/>
                </a:lnTo>
                <a:lnTo>
                  <a:pt x="215306" y="71303"/>
                </a:lnTo>
                <a:lnTo>
                  <a:pt x="178477" y="93524"/>
                </a:lnTo>
                <a:lnTo>
                  <a:pt x="140786" y="102438"/>
                </a:lnTo>
                <a:lnTo>
                  <a:pt x="129335" y="102926"/>
                </a:lnTo>
                <a:lnTo>
                  <a:pt x="123576" y="102803"/>
                </a:lnTo>
                <a:lnTo>
                  <a:pt x="85303" y="95444"/>
                </a:lnTo>
                <a:lnTo>
                  <a:pt x="47515" y="74701"/>
                </a:lnTo>
                <a:lnTo>
                  <a:pt x="18519" y="43249"/>
                </a:lnTo>
                <a:lnTo>
                  <a:pt x="865" y="3642"/>
                </a:lnTo>
                <a:lnTo>
                  <a:pt x="0" y="0"/>
                </a:lnTo>
              </a:path>
            </a:pathLst>
          </a:custGeom>
          <a:ln w="66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695154" y="3886199"/>
            <a:ext cx="259079" cy="103505"/>
          </a:xfrm>
          <a:custGeom>
            <a:avLst/>
            <a:gdLst/>
            <a:ahLst/>
            <a:cxnLst/>
            <a:rect l="l" t="t" r="r" b="b"/>
            <a:pathLst>
              <a:path w="259079" h="103504">
                <a:moveTo>
                  <a:pt x="258668" y="0"/>
                </a:moveTo>
                <a:lnTo>
                  <a:pt x="243025" y="38692"/>
                </a:lnTo>
                <a:lnTo>
                  <a:pt x="215305" y="71303"/>
                </a:lnTo>
                <a:lnTo>
                  <a:pt x="178477" y="93524"/>
                </a:lnTo>
                <a:lnTo>
                  <a:pt x="140786" y="102438"/>
                </a:lnTo>
                <a:lnTo>
                  <a:pt x="129334" y="102926"/>
                </a:lnTo>
                <a:lnTo>
                  <a:pt x="123577" y="102803"/>
                </a:lnTo>
                <a:lnTo>
                  <a:pt x="85308" y="95444"/>
                </a:lnTo>
                <a:lnTo>
                  <a:pt x="47521" y="74701"/>
                </a:lnTo>
                <a:lnTo>
                  <a:pt x="18522" y="43249"/>
                </a:lnTo>
                <a:lnTo>
                  <a:pt x="865" y="3642"/>
                </a:lnTo>
                <a:lnTo>
                  <a:pt x="0" y="0"/>
                </a:lnTo>
              </a:path>
            </a:pathLst>
          </a:custGeom>
          <a:ln w="66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2763417" y="4336197"/>
            <a:ext cx="231775" cy="241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5">
                <a:latin typeface="Times New Roman"/>
                <a:cs typeface="Times New Roman"/>
              </a:rPr>
              <a:t>(a)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795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20</a:t>
            </a:fld>
          </a:p>
        </p:txBody>
      </p:sp>
      <p:sp>
        <p:nvSpPr>
          <p:cNvPr id="39" name="object 39"/>
          <p:cNvSpPr txBox="1"/>
          <p:nvPr/>
        </p:nvSpPr>
        <p:spPr>
          <a:xfrm>
            <a:off x="5617196" y="4336197"/>
            <a:ext cx="242570" cy="241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5">
                <a:latin typeface="Times New Roman"/>
                <a:cs typeface="Times New Roman"/>
              </a:rPr>
              <a:t>(b)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26589">
              <a:lnSpc>
                <a:spcPct val="100000"/>
              </a:lnSpc>
            </a:pPr>
            <a:r>
              <a:rPr dirty="0" spc="-5"/>
              <a:t>Tree</a:t>
            </a:r>
            <a:r>
              <a:rPr dirty="0" spc="-70"/>
              <a:t> </a:t>
            </a:r>
            <a:r>
              <a:rPr dirty="0" spc="-5"/>
              <a:t>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562099"/>
            <a:ext cx="8140065" cy="2280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Distance between any two nodes is no more than</a:t>
            </a:r>
            <a:r>
              <a:rPr dirty="0" sz="2400" spc="60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2logp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Problem:</a:t>
            </a:r>
            <a:endParaRPr sz="24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Links higher up </a:t>
            </a:r>
            <a:r>
              <a:rPr dirty="0" sz="2000" spc="-5">
                <a:latin typeface="Arial"/>
                <a:cs typeface="Arial"/>
              </a:rPr>
              <a:t>the tree potentially </a:t>
            </a:r>
            <a:r>
              <a:rPr dirty="0" sz="2000">
                <a:latin typeface="Arial"/>
                <a:cs typeface="Arial"/>
              </a:rPr>
              <a:t>carry more </a:t>
            </a:r>
            <a:r>
              <a:rPr dirty="0" sz="2000" spc="-5">
                <a:latin typeface="Arial"/>
                <a:cs typeface="Arial"/>
              </a:rPr>
              <a:t>traffic than </a:t>
            </a:r>
            <a:r>
              <a:rPr dirty="0" sz="2000">
                <a:latin typeface="Arial"/>
                <a:cs typeface="Arial"/>
              </a:rPr>
              <a:t>those</a:t>
            </a:r>
            <a:r>
              <a:rPr dirty="0" sz="2000" spc="-2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at 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lower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levels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Solution: fat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tree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Using wider links at higher </a:t>
            </a:r>
            <a:r>
              <a:rPr dirty="0" sz="2000" spc="-5">
                <a:latin typeface="Arial"/>
                <a:cs typeface="Arial"/>
              </a:rPr>
              <a:t>levels in the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tree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64280" y="3866388"/>
            <a:ext cx="0" cy="20320"/>
          </a:xfrm>
          <a:custGeom>
            <a:avLst/>
            <a:gdLst/>
            <a:ahLst/>
            <a:cxnLst/>
            <a:rect l="l" t="t" r="r" b="b"/>
            <a:pathLst>
              <a:path w="0" h="20320">
                <a:moveTo>
                  <a:pt x="0" y="19812"/>
                </a:moveTo>
                <a:lnTo>
                  <a:pt x="0" y="0"/>
                </a:lnTo>
              </a:path>
            </a:pathLst>
          </a:custGeom>
          <a:ln w="49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90325" y="3866388"/>
            <a:ext cx="0" cy="20320"/>
          </a:xfrm>
          <a:custGeom>
            <a:avLst/>
            <a:gdLst/>
            <a:ahLst/>
            <a:cxnLst/>
            <a:rect l="l" t="t" r="r" b="b"/>
            <a:pathLst>
              <a:path w="0" h="20320">
                <a:moveTo>
                  <a:pt x="0" y="0"/>
                </a:moveTo>
                <a:lnTo>
                  <a:pt x="0" y="19812"/>
                </a:lnTo>
              </a:path>
            </a:pathLst>
          </a:custGeom>
          <a:ln w="49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1722" y="3883731"/>
            <a:ext cx="6661034" cy="2453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254754" y="6364221"/>
            <a:ext cx="3502025" cy="293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0032CC"/>
                </a:solidFill>
                <a:latin typeface="Arial"/>
                <a:cs typeface="Arial"/>
              </a:rPr>
              <a:t>Fat tree </a:t>
            </a:r>
            <a:r>
              <a:rPr dirty="0" sz="1800" spc="-10">
                <a:solidFill>
                  <a:srgbClr val="0032CC"/>
                </a:solidFill>
                <a:latin typeface="Arial"/>
                <a:cs typeface="Arial"/>
              </a:rPr>
              <a:t>network </a:t>
            </a:r>
            <a:r>
              <a:rPr dirty="0" sz="1800" spc="-5">
                <a:solidFill>
                  <a:srgbClr val="0032CC"/>
                </a:solidFill>
                <a:latin typeface="Arial"/>
                <a:cs typeface="Arial"/>
              </a:rPr>
              <a:t>for 16</a:t>
            </a:r>
            <a:r>
              <a:rPr dirty="0" sz="1800" spc="25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2CC"/>
                </a:solidFill>
                <a:latin typeface="Arial"/>
                <a:cs typeface="Arial"/>
              </a:rPr>
              <a:t>processors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795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66700" rIns="0" bIns="0" rtlCol="0" vert="horz">
            <a:spAutoFit/>
          </a:bodyPr>
          <a:lstStyle/>
          <a:p>
            <a:pPr marL="544195">
              <a:lnSpc>
                <a:spcPct val="100000"/>
              </a:lnSpc>
            </a:pPr>
            <a:r>
              <a:rPr dirty="0"/>
              <a:t>Distributed </a:t>
            </a:r>
            <a:r>
              <a:rPr dirty="0" spc="-5"/>
              <a:t>Address</a:t>
            </a:r>
            <a:r>
              <a:rPr dirty="0" spc="-105"/>
              <a:t> </a:t>
            </a:r>
            <a:r>
              <a:rPr dirty="0"/>
              <a:t>Space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790699"/>
            <a:ext cx="7365365" cy="805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Each processor has its own local address</a:t>
            </a:r>
            <a:r>
              <a:rPr dirty="0" sz="2400" spc="6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space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Processors share data via </a:t>
            </a:r>
            <a:r>
              <a:rPr dirty="0" sz="2400" spc="-10">
                <a:latin typeface="Arial"/>
                <a:cs typeface="Arial"/>
              </a:rPr>
              <a:t>explicit </a:t>
            </a:r>
            <a:r>
              <a:rPr dirty="0" sz="2400" spc="-5">
                <a:latin typeface="Arial"/>
                <a:cs typeface="Arial"/>
              </a:rPr>
              <a:t>message</a:t>
            </a:r>
            <a:r>
              <a:rPr dirty="0" sz="2400" spc="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passing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76827" y="3424427"/>
            <a:ext cx="467995" cy="462280"/>
          </a:xfrm>
          <a:custGeom>
            <a:avLst/>
            <a:gdLst/>
            <a:ahLst/>
            <a:cxnLst/>
            <a:rect l="l" t="t" r="r" b="b"/>
            <a:pathLst>
              <a:path w="467995" h="462279">
                <a:moveTo>
                  <a:pt x="1523" y="245363"/>
                </a:moveTo>
                <a:lnTo>
                  <a:pt x="1523" y="222503"/>
                </a:lnTo>
                <a:lnTo>
                  <a:pt x="0" y="234695"/>
                </a:lnTo>
                <a:lnTo>
                  <a:pt x="1523" y="245363"/>
                </a:lnTo>
                <a:close/>
              </a:path>
              <a:path w="467995" h="462279">
                <a:moveTo>
                  <a:pt x="466343" y="257555"/>
                </a:moveTo>
                <a:lnTo>
                  <a:pt x="466343" y="210311"/>
                </a:lnTo>
                <a:lnTo>
                  <a:pt x="461771" y="185927"/>
                </a:lnTo>
                <a:lnTo>
                  <a:pt x="438911" y="121919"/>
                </a:lnTo>
                <a:lnTo>
                  <a:pt x="414527" y="85343"/>
                </a:lnTo>
                <a:lnTo>
                  <a:pt x="382523" y="53339"/>
                </a:lnTo>
                <a:lnTo>
                  <a:pt x="324611" y="18287"/>
                </a:lnTo>
                <a:lnTo>
                  <a:pt x="280415" y="4571"/>
                </a:lnTo>
                <a:lnTo>
                  <a:pt x="257555" y="1523"/>
                </a:lnTo>
                <a:lnTo>
                  <a:pt x="245363" y="1523"/>
                </a:lnTo>
                <a:lnTo>
                  <a:pt x="233171" y="0"/>
                </a:lnTo>
                <a:lnTo>
                  <a:pt x="220979" y="1523"/>
                </a:lnTo>
                <a:lnTo>
                  <a:pt x="210311" y="1523"/>
                </a:lnTo>
                <a:lnTo>
                  <a:pt x="185927" y="6095"/>
                </a:lnTo>
                <a:lnTo>
                  <a:pt x="143255" y="18287"/>
                </a:lnTo>
                <a:lnTo>
                  <a:pt x="85343" y="53339"/>
                </a:lnTo>
                <a:lnTo>
                  <a:pt x="53339" y="85343"/>
                </a:lnTo>
                <a:lnTo>
                  <a:pt x="18287" y="143255"/>
                </a:lnTo>
                <a:lnTo>
                  <a:pt x="4571" y="187451"/>
                </a:lnTo>
                <a:lnTo>
                  <a:pt x="1523" y="210311"/>
                </a:lnTo>
                <a:lnTo>
                  <a:pt x="1523" y="257555"/>
                </a:lnTo>
                <a:lnTo>
                  <a:pt x="10667" y="303275"/>
                </a:lnTo>
                <a:lnTo>
                  <a:pt x="10667" y="210311"/>
                </a:lnTo>
                <a:lnTo>
                  <a:pt x="19811" y="167639"/>
                </a:lnTo>
                <a:lnTo>
                  <a:pt x="36575" y="126491"/>
                </a:lnTo>
                <a:lnTo>
                  <a:pt x="60959" y="91439"/>
                </a:lnTo>
                <a:lnTo>
                  <a:pt x="91439" y="60959"/>
                </a:lnTo>
                <a:lnTo>
                  <a:pt x="128015" y="36575"/>
                </a:lnTo>
                <a:lnTo>
                  <a:pt x="167639" y="19811"/>
                </a:lnTo>
                <a:lnTo>
                  <a:pt x="211835" y="10667"/>
                </a:lnTo>
                <a:lnTo>
                  <a:pt x="257555" y="10667"/>
                </a:lnTo>
                <a:lnTo>
                  <a:pt x="300227" y="19811"/>
                </a:lnTo>
                <a:lnTo>
                  <a:pt x="341375" y="36575"/>
                </a:lnTo>
                <a:lnTo>
                  <a:pt x="376427" y="60959"/>
                </a:lnTo>
                <a:lnTo>
                  <a:pt x="406907" y="91439"/>
                </a:lnTo>
                <a:lnTo>
                  <a:pt x="431291" y="128015"/>
                </a:lnTo>
                <a:lnTo>
                  <a:pt x="448055" y="167639"/>
                </a:lnTo>
                <a:lnTo>
                  <a:pt x="457199" y="211835"/>
                </a:lnTo>
                <a:lnTo>
                  <a:pt x="457199" y="303275"/>
                </a:lnTo>
                <a:lnTo>
                  <a:pt x="466343" y="257555"/>
                </a:lnTo>
                <a:close/>
              </a:path>
              <a:path w="467995" h="462279">
                <a:moveTo>
                  <a:pt x="457199" y="303275"/>
                </a:moveTo>
                <a:lnTo>
                  <a:pt x="457199" y="257555"/>
                </a:lnTo>
                <a:lnTo>
                  <a:pt x="448055" y="300227"/>
                </a:lnTo>
                <a:lnTo>
                  <a:pt x="440435" y="321563"/>
                </a:lnTo>
                <a:lnTo>
                  <a:pt x="419099" y="359663"/>
                </a:lnTo>
                <a:lnTo>
                  <a:pt x="376427" y="406907"/>
                </a:lnTo>
                <a:lnTo>
                  <a:pt x="339851" y="431291"/>
                </a:lnTo>
                <a:lnTo>
                  <a:pt x="300227" y="448055"/>
                </a:lnTo>
                <a:lnTo>
                  <a:pt x="256031" y="457199"/>
                </a:lnTo>
                <a:lnTo>
                  <a:pt x="210311" y="457199"/>
                </a:lnTo>
                <a:lnTo>
                  <a:pt x="167639" y="448055"/>
                </a:lnTo>
                <a:lnTo>
                  <a:pt x="126491" y="431291"/>
                </a:lnTo>
                <a:lnTo>
                  <a:pt x="91439" y="406907"/>
                </a:lnTo>
                <a:lnTo>
                  <a:pt x="60959" y="376427"/>
                </a:lnTo>
                <a:lnTo>
                  <a:pt x="36575" y="339851"/>
                </a:lnTo>
                <a:lnTo>
                  <a:pt x="19811" y="300227"/>
                </a:lnTo>
                <a:lnTo>
                  <a:pt x="10667" y="256031"/>
                </a:lnTo>
                <a:lnTo>
                  <a:pt x="10667" y="303275"/>
                </a:lnTo>
                <a:lnTo>
                  <a:pt x="28955" y="345947"/>
                </a:lnTo>
                <a:lnTo>
                  <a:pt x="53339" y="382523"/>
                </a:lnTo>
                <a:lnTo>
                  <a:pt x="85343" y="414527"/>
                </a:lnTo>
                <a:lnTo>
                  <a:pt x="143255" y="449579"/>
                </a:lnTo>
                <a:lnTo>
                  <a:pt x="187450" y="461771"/>
                </a:lnTo>
                <a:lnTo>
                  <a:pt x="280417" y="461771"/>
                </a:lnTo>
                <a:lnTo>
                  <a:pt x="345947" y="438911"/>
                </a:lnTo>
                <a:lnTo>
                  <a:pt x="382523" y="414527"/>
                </a:lnTo>
                <a:lnTo>
                  <a:pt x="414527" y="382523"/>
                </a:lnTo>
                <a:lnTo>
                  <a:pt x="449579" y="324611"/>
                </a:lnTo>
                <a:lnTo>
                  <a:pt x="457199" y="303275"/>
                </a:lnTo>
                <a:close/>
              </a:path>
              <a:path w="467995" h="462279">
                <a:moveTo>
                  <a:pt x="467867" y="233171"/>
                </a:moveTo>
                <a:lnTo>
                  <a:pt x="466343" y="220979"/>
                </a:lnTo>
                <a:lnTo>
                  <a:pt x="466343" y="245363"/>
                </a:lnTo>
                <a:lnTo>
                  <a:pt x="467867" y="233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649470" y="3561586"/>
            <a:ext cx="323215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5">
                <a:latin typeface="Times New Roman"/>
                <a:cs typeface="Times New Roman"/>
              </a:rPr>
              <a:t>PU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48427" y="3424427"/>
            <a:ext cx="467995" cy="462280"/>
          </a:xfrm>
          <a:custGeom>
            <a:avLst/>
            <a:gdLst/>
            <a:ahLst/>
            <a:cxnLst/>
            <a:rect l="l" t="t" r="r" b="b"/>
            <a:pathLst>
              <a:path w="467995" h="462279">
                <a:moveTo>
                  <a:pt x="1523" y="245363"/>
                </a:moveTo>
                <a:lnTo>
                  <a:pt x="1523" y="222503"/>
                </a:lnTo>
                <a:lnTo>
                  <a:pt x="0" y="234695"/>
                </a:lnTo>
                <a:lnTo>
                  <a:pt x="1523" y="245363"/>
                </a:lnTo>
                <a:close/>
              </a:path>
              <a:path w="467995" h="462279">
                <a:moveTo>
                  <a:pt x="466343" y="257555"/>
                </a:moveTo>
                <a:lnTo>
                  <a:pt x="466343" y="210311"/>
                </a:lnTo>
                <a:lnTo>
                  <a:pt x="461771" y="185927"/>
                </a:lnTo>
                <a:lnTo>
                  <a:pt x="438911" y="121919"/>
                </a:lnTo>
                <a:lnTo>
                  <a:pt x="414527" y="85343"/>
                </a:lnTo>
                <a:lnTo>
                  <a:pt x="382523" y="53339"/>
                </a:lnTo>
                <a:lnTo>
                  <a:pt x="324611" y="18287"/>
                </a:lnTo>
                <a:lnTo>
                  <a:pt x="280415" y="4571"/>
                </a:lnTo>
                <a:lnTo>
                  <a:pt x="257555" y="1523"/>
                </a:lnTo>
                <a:lnTo>
                  <a:pt x="245363" y="1523"/>
                </a:lnTo>
                <a:lnTo>
                  <a:pt x="233171" y="0"/>
                </a:lnTo>
                <a:lnTo>
                  <a:pt x="220979" y="1523"/>
                </a:lnTo>
                <a:lnTo>
                  <a:pt x="210311" y="1523"/>
                </a:lnTo>
                <a:lnTo>
                  <a:pt x="185927" y="6095"/>
                </a:lnTo>
                <a:lnTo>
                  <a:pt x="143255" y="18287"/>
                </a:lnTo>
                <a:lnTo>
                  <a:pt x="85343" y="53339"/>
                </a:lnTo>
                <a:lnTo>
                  <a:pt x="53339" y="85343"/>
                </a:lnTo>
                <a:lnTo>
                  <a:pt x="18287" y="143255"/>
                </a:lnTo>
                <a:lnTo>
                  <a:pt x="4571" y="187451"/>
                </a:lnTo>
                <a:lnTo>
                  <a:pt x="1523" y="210311"/>
                </a:lnTo>
                <a:lnTo>
                  <a:pt x="1523" y="257555"/>
                </a:lnTo>
                <a:lnTo>
                  <a:pt x="10667" y="303275"/>
                </a:lnTo>
                <a:lnTo>
                  <a:pt x="10667" y="210311"/>
                </a:lnTo>
                <a:lnTo>
                  <a:pt x="19811" y="167639"/>
                </a:lnTo>
                <a:lnTo>
                  <a:pt x="36575" y="126491"/>
                </a:lnTo>
                <a:lnTo>
                  <a:pt x="60959" y="91439"/>
                </a:lnTo>
                <a:lnTo>
                  <a:pt x="91439" y="60959"/>
                </a:lnTo>
                <a:lnTo>
                  <a:pt x="128015" y="36575"/>
                </a:lnTo>
                <a:lnTo>
                  <a:pt x="167639" y="19811"/>
                </a:lnTo>
                <a:lnTo>
                  <a:pt x="211835" y="10667"/>
                </a:lnTo>
                <a:lnTo>
                  <a:pt x="257555" y="10667"/>
                </a:lnTo>
                <a:lnTo>
                  <a:pt x="300227" y="19811"/>
                </a:lnTo>
                <a:lnTo>
                  <a:pt x="341375" y="36575"/>
                </a:lnTo>
                <a:lnTo>
                  <a:pt x="376427" y="60959"/>
                </a:lnTo>
                <a:lnTo>
                  <a:pt x="406907" y="91439"/>
                </a:lnTo>
                <a:lnTo>
                  <a:pt x="431291" y="128015"/>
                </a:lnTo>
                <a:lnTo>
                  <a:pt x="448055" y="167639"/>
                </a:lnTo>
                <a:lnTo>
                  <a:pt x="457199" y="211835"/>
                </a:lnTo>
                <a:lnTo>
                  <a:pt x="457199" y="303275"/>
                </a:lnTo>
                <a:lnTo>
                  <a:pt x="466343" y="257555"/>
                </a:lnTo>
                <a:close/>
              </a:path>
              <a:path w="467995" h="462279">
                <a:moveTo>
                  <a:pt x="457199" y="303275"/>
                </a:moveTo>
                <a:lnTo>
                  <a:pt x="457199" y="257555"/>
                </a:lnTo>
                <a:lnTo>
                  <a:pt x="448055" y="300227"/>
                </a:lnTo>
                <a:lnTo>
                  <a:pt x="440435" y="321563"/>
                </a:lnTo>
                <a:lnTo>
                  <a:pt x="419099" y="359663"/>
                </a:lnTo>
                <a:lnTo>
                  <a:pt x="376427" y="406907"/>
                </a:lnTo>
                <a:lnTo>
                  <a:pt x="339851" y="431291"/>
                </a:lnTo>
                <a:lnTo>
                  <a:pt x="300227" y="448055"/>
                </a:lnTo>
                <a:lnTo>
                  <a:pt x="256031" y="457199"/>
                </a:lnTo>
                <a:lnTo>
                  <a:pt x="210311" y="457199"/>
                </a:lnTo>
                <a:lnTo>
                  <a:pt x="167639" y="448055"/>
                </a:lnTo>
                <a:lnTo>
                  <a:pt x="126491" y="431291"/>
                </a:lnTo>
                <a:lnTo>
                  <a:pt x="91439" y="406907"/>
                </a:lnTo>
                <a:lnTo>
                  <a:pt x="60959" y="376427"/>
                </a:lnTo>
                <a:lnTo>
                  <a:pt x="36575" y="339851"/>
                </a:lnTo>
                <a:lnTo>
                  <a:pt x="19811" y="300227"/>
                </a:lnTo>
                <a:lnTo>
                  <a:pt x="10667" y="256031"/>
                </a:lnTo>
                <a:lnTo>
                  <a:pt x="10667" y="303275"/>
                </a:lnTo>
                <a:lnTo>
                  <a:pt x="28955" y="345947"/>
                </a:lnTo>
                <a:lnTo>
                  <a:pt x="53339" y="382523"/>
                </a:lnTo>
                <a:lnTo>
                  <a:pt x="85343" y="414527"/>
                </a:lnTo>
                <a:lnTo>
                  <a:pt x="143255" y="449579"/>
                </a:lnTo>
                <a:lnTo>
                  <a:pt x="187450" y="461771"/>
                </a:lnTo>
                <a:lnTo>
                  <a:pt x="280417" y="461771"/>
                </a:lnTo>
                <a:lnTo>
                  <a:pt x="345947" y="438911"/>
                </a:lnTo>
                <a:lnTo>
                  <a:pt x="382523" y="414527"/>
                </a:lnTo>
                <a:lnTo>
                  <a:pt x="414527" y="382523"/>
                </a:lnTo>
                <a:lnTo>
                  <a:pt x="449579" y="324611"/>
                </a:lnTo>
                <a:lnTo>
                  <a:pt x="457199" y="303275"/>
                </a:lnTo>
                <a:close/>
              </a:path>
              <a:path w="467995" h="462279">
                <a:moveTo>
                  <a:pt x="467867" y="233171"/>
                </a:moveTo>
                <a:lnTo>
                  <a:pt x="466343" y="220979"/>
                </a:lnTo>
                <a:lnTo>
                  <a:pt x="466343" y="245363"/>
                </a:lnTo>
                <a:lnTo>
                  <a:pt x="467867" y="233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021069" y="3561586"/>
            <a:ext cx="323215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5">
                <a:latin typeface="Times New Roman"/>
                <a:cs typeface="Times New Roman"/>
              </a:rPr>
              <a:t>PU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07028" y="3806951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42" y="7619"/>
                </a:moveTo>
                <a:lnTo>
                  <a:pt x="71322" y="0"/>
                </a:lnTo>
                <a:lnTo>
                  <a:pt x="0" y="79247"/>
                </a:lnTo>
                <a:lnTo>
                  <a:pt x="14477" y="79247"/>
                </a:lnTo>
                <a:lnTo>
                  <a:pt x="78942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35551" y="3808476"/>
            <a:ext cx="59690" cy="78105"/>
          </a:xfrm>
          <a:custGeom>
            <a:avLst/>
            <a:gdLst/>
            <a:ahLst/>
            <a:cxnLst/>
            <a:rect l="l" t="t" r="r" b="b"/>
            <a:pathLst>
              <a:path w="59689" h="78104">
                <a:moveTo>
                  <a:pt x="59435" y="77723"/>
                </a:moveTo>
                <a:lnTo>
                  <a:pt x="7619" y="0"/>
                </a:lnTo>
                <a:lnTo>
                  <a:pt x="0" y="4571"/>
                </a:lnTo>
                <a:lnTo>
                  <a:pt x="48767" y="77723"/>
                </a:lnTo>
                <a:lnTo>
                  <a:pt x="59435" y="77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37076" y="3654551"/>
            <a:ext cx="552450" cy="231775"/>
          </a:xfrm>
          <a:custGeom>
            <a:avLst/>
            <a:gdLst/>
            <a:ahLst/>
            <a:cxnLst/>
            <a:rect l="l" t="t" r="r" b="b"/>
            <a:pathLst>
              <a:path w="552450" h="231775">
                <a:moveTo>
                  <a:pt x="552102" y="231647"/>
                </a:moveTo>
                <a:lnTo>
                  <a:pt x="4571" y="0"/>
                </a:lnTo>
                <a:lnTo>
                  <a:pt x="0" y="7619"/>
                </a:lnTo>
                <a:lnTo>
                  <a:pt x="529519" y="231647"/>
                </a:lnTo>
                <a:lnTo>
                  <a:pt x="552102" y="2316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38600" y="3505961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599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40580" y="3730751"/>
            <a:ext cx="315595" cy="155575"/>
          </a:xfrm>
          <a:custGeom>
            <a:avLst/>
            <a:gdLst/>
            <a:ahLst/>
            <a:cxnLst/>
            <a:rect l="l" t="t" r="r" b="b"/>
            <a:pathLst>
              <a:path w="315595" h="155575">
                <a:moveTo>
                  <a:pt x="315467" y="7619"/>
                </a:moveTo>
                <a:lnTo>
                  <a:pt x="310895" y="0"/>
                </a:lnTo>
                <a:lnTo>
                  <a:pt x="0" y="155447"/>
                </a:lnTo>
                <a:lnTo>
                  <a:pt x="19811" y="155447"/>
                </a:lnTo>
                <a:lnTo>
                  <a:pt x="315467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07151" y="3730751"/>
            <a:ext cx="163195" cy="155575"/>
          </a:xfrm>
          <a:custGeom>
            <a:avLst/>
            <a:gdLst/>
            <a:ahLst/>
            <a:cxnLst/>
            <a:rect l="l" t="t" r="r" b="b"/>
            <a:pathLst>
              <a:path w="163195" h="155575">
                <a:moveTo>
                  <a:pt x="163067" y="155447"/>
                </a:moveTo>
                <a:lnTo>
                  <a:pt x="7619" y="0"/>
                </a:lnTo>
                <a:lnTo>
                  <a:pt x="0" y="7619"/>
                </a:lnTo>
                <a:lnTo>
                  <a:pt x="147827" y="155447"/>
                </a:lnTo>
                <a:lnTo>
                  <a:pt x="163067" y="1554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76827" y="2967227"/>
            <a:ext cx="467995" cy="315595"/>
          </a:xfrm>
          <a:custGeom>
            <a:avLst/>
            <a:gdLst/>
            <a:ahLst/>
            <a:cxnLst/>
            <a:rect l="l" t="t" r="r" b="b"/>
            <a:pathLst>
              <a:path w="467995" h="315595">
                <a:moveTo>
                  <a:pt x="467867" y="315467"/>
                </a:moveTo>
                <a:lnTo>
                  <a:pt x="467867" y="0"/>
                </a:lnTo>
                <a:lnTo>
                  <a:pt x="0" y="0"/>
                </a:lnTo>
                <a:lnTo>
                  <a:pt x="0" y="315467"/>
                </a:lnTo>
                <a:lnTo>
                  <a:pt x="4571" y="3154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457199" y="10667"/>
                </a:lnTo>
                <a:lnTo>
                  <a:pt x="457199" y="4571"/>
                </a:lnTo>
                <a:lnTo>
                  <a:pt x="461771" y="10667"/>
                </a:lnTo>
                <a:lnTo>
                  <a:pt x="461771" y="315467"/>
                </a:lnTo>
                <a:lnTo>
                  <a:pt x="467867" y="315467"/>
                </a:lnTo>
                <a:close/>
              </a:path>
              <a:path w="467995" h="3155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467995" h="315595">
                <a:moveTo>
                  <a:pt x="10667" y="3047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04799"/>
                </a:lnTo>
                <a:lnTo>
                  <a:pt x="10667" y="304799"/>
                </a:lnTo>
                <a:close/>
              </a:path>
              <a:path w="467995" h="315595">
                <a:moveTo>
                  <a:pt x="461771" y="304799"/>
                </a:moveTo>
                <a:lnTo>
                  <a:pt x="4571" y="304799"/>
                </a:lnTo>
                <a:lnTo>
                  <a:pt x="10667" y="309371"/>
                </a:lnTo>
                <a:lnTo>
                  <a:pt x="10667" y="315467"/>
                </a:lnTo>
                <a:lnTo>
                  <a:pt x="457199" y="315467"/>
                </a:lnTo>
                <a:lnTo>
                  <a:pt x="457199" y="309371"/>
                </a:lnTo>
                <a:lnTo>
                  <a:pt x="461771" y="304799"/>
                </a:lnTo>
                <a:close/>
              </a:path>
              <a:path w="467995" h="315595">
                <a:moveTo>
                  <a:pt x="10667" y="315467"/>
                </a:moveTo>
                <a:lnTo>
                  <a:pt x="10667" y="309371"/>
                </a:lnTo>
                <a:lnTo>
                  <a:pt x="4571" y="304799"/>
                </a:lnTo>
                <a:lnTo>
                  <a:pt x="4571" y="315467"/>
                </a:lnTo>
                <a:lnTo>
                  <a:pt x="10667" y="315467"/>
                </a:lnTo>
                <a:close/>
              </a:path>
              <a:path w="467995" h="315595">
                <a:moveTo>
                  <a:pt x="461771" y="10667"/>
                </a:moveTo>
                <a:lnTo>
                  <a:pt x="457199" y="4571"/>
                </a:lnTo>
                <a:lnTo>
                  <a:pt x="457199" y="10667"/>
                </a:lnTo>
                <a:lnTo>
                  <a:pt x="461771" y="10667"/>
                </a:lnTo>
                <a:close/>
              </a:path>
              <a:path w="467995" h="315595">
                <a:moveTo>
                  <a:pt x="461771" y="304799"/>
                </a:moveTo>
                <a:lnTo>
                  <a:pt x="461771" y="10667"/>
                </a:lnTo>
                <a:lnTo>
                  <a:pt x="457199" y="10667"/>
                </a:lnTo>
                <a:lnTo>
                  <a:pt x="457199" y="304799"/>
                </a:lnTo>
                <a:lnTo>
                  <a:pt x="461771" y="304799"/>
                </a:lnTo>
                <a:close/>
              </a:path>
              <a:path w="467995" h="315595">
                <a:moveTo>
                  <a:pt x="461771" y="315467"/>
                </a:moveTo>
                <a:lnTo>
                  <a:pt x="461771" y="304799"/>
                </a:lnTo>
                <a:lnTo>
                  <a:pt x="457199" y="309371"/>
                </a:lnTo>
                <a:lnTo>
                  <a:pt x="457199" y="315467"/>
                </a:lnTo>
                <a:lnTo>
                  <a:pt x="461771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614418" y="3028186"/>
            <a:ext cx="3898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M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10761" y="327660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48427" y="2967227"/>
            <a:ext cx="467995" cy="315595"/>
          </a:xfrm>
          <a:custGeom>
            <a:avLst/>
            <a:gdLst/>
            <a:ahLst/>
            <a:cxnLst/>
            <a:rect l="l" t="t" r="r" b="b"/>
            <a:pathLst>
              <a:path w="467995" h="315595">
                <a:moveTo>
                  <a:pt x="467867" y="315467"/>
                </a:moveTo>
                <a:lnTo>
                  <a:pt x="467867" y="0"/>
                </a:lnTo>
                <a:lnTo>
                  <a:pt x="0" y="0"/>
                </a:lnTo>
                <a:lnTo>
                  <a:pt x="0" y="315467"/>
                </a:lnTo>
                <a:lnTo>
                  <a:pt x="4571" y="3154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457199" y="10667"/>
                </a:lnTo>
                <a:lnTo>
                  <a:pt x="457199" y="4571"/>
                </a:lnTo>
                <a:lnTo>
                  <a:pt x="461771" y="10667"/>
                </a:lnTo>
                <a:lnTo>
                  <a:pt x="461771" y="315467"/>
                </a:lnTo>
                <a:lnTo>
                  <a:pt x="467867" y="315467"/>
                </a:lnTo>
                <a:close/>
              </a:path>
              <a:path w="467995" h="3155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467995" h="315595">
                <a:moveTo>
                  <a:pt x="10667" y="3047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04799"/>
                </a:lnTo>
                <a:lnTo>
                  <a:pt x="10667" y="304799"/>
                </a:lnTo>
                <a:close/>
              </a:path>
              <a:path w="467995" h="315595">
                <a:moveTo>
                  <a:pt x="461771" y="304799"/>
                </a:moveTo>
                <a:lnTo>
                  <a:pt x="4571" y="304799"/>
                </a:lnTo>
                <a:lnTo>
                  <a:pt x="10667" y="309371"/>
                </a:lnTo>
                <a:lnTo>
                  <a:pt x="10667" y="315467"/>
                </a:lnTo>
                <a:lnTo>
                  <a:pt x="457199" y="315467"/>
                </a:lnTo>
                <a:lnTo>
                  <a:pt x="457199" y="309371"/>
                </a:lnTo>
                <a:lnTo>
                  <a:pt x="461771" y="304799"/>
                </a:lnTo>
                <a:close/>
              </a:path>
              <a:path w="467995" h="315595">
                <a:moveTo>
                  <a:pt x="10667" y="315467"/>
                </a:moveTo>
                <a:lnTo>
                  <a:pt x="10667" y="309371"/>
                </a:lnTo>
                <a:lnTo>
                  <a:pt x="4571" y="304799"/>
                </a:lnTo>
                <a:lnTo>
                  <a:pt x="4571" y="315467"/>
                </a:lnTo>
                <a:lnTo>
                  <a:pt x="10667" y="315467"/>
                </a:lnTo>
                <a:close/>
              </a:path>
              <a:path w="467995" h="315595">
                <a:moveTo>
                  <a:pt x="461771" y="10667"/>
                </a:moveTo>
                <a:lnTo>
                  <a:pt x="457199" y="4571"/>
                </a:lnTo>
                <a:lnTo>
                  <a:pt x="457199" y="10667"/>
                </a:lnTo>
                <a:lnTo>
                  <a:pt x="461771" y="10667"/>
                </a:lnTo>
                <a:close/>
              </a:path>
              <a:path w="467995" h="315595">
                <a:moveTo>
                  <a:pt x="461771" y="304799"/>
                </a:moveTo>
                <a:lnTo>
                  <a:pt x="461771" y="10667"/>
                </a:lnTo>
                <a:lnTo>
                  <a:pt x="457199" y="10667"/>
                </a:lnTo>
                <a:lnTo>
                  <a:pt x="457199" y="304799"/>
                </a:lnTo>
                <a:lnTo>
                  <a:pt x="461771" y="304799"/>
                </a:lnTo>
                <a:close/>
              </a:path>
              <a:path w="467995" h="315595">
                <a:moveTo>
                  <a:pt x="461771" y="315467"/>
                </a:moveTo>
                <a:lnTo>
                  <a:pt x="461771" y="304799"/>
                </a:lnTo>
                <a:lnTo>
                  <a:pt x="457199" y="309371"/>
                </a:lnTo>
                <a:lnTo>
                  <a:pt x="457199" y="315467"/>
                </a:lnTo>
                <a:lnTo>
                  <a:pt x="461771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986018" y="3028186"/>
            <a:ext cx="3898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M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82361" y="327660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64279" y="3889247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 h="0">
                <a:moveTo>
                  <a:pt x="0" y="0"/>
                </a:moveTo>
                <a:lnTo>
                  <a:pt x="9296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135879" y="3889247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 h="0">
                <a:moveTo>
                  <a:pt x="0" y="0"/>
                </a:moveTo>
                <a:lnTo>
                  <a:pt x="9296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662427" y="4567427"/>
            <a:ext cx="467995" cy="467995"/>
          </a:xfrm>
          <a:custGeom>
            <a:avLst/>
            <a:gdLst/>
            <a:ahLst/>
            <a:cxnLst/>
            <a:rect l="l" t="t" r="r" b="b"/>
            <a:pathLst>
              <a:path w="467994" h="467995">
                <a:moveTo>
                  <a:pt x="1523" y="245363"/>
                </a:moveTo>
                <a:lnTo>
                  <a:pt x="1523" y="222503"/>
                </a:lnTo>
                <a:lnTo>
                  <a:pt x="0" y="234695"/>
                </a:lnTo>
                <a:lnTo>
                  <a:pt x="1523" y="245363"/>
                </a:lnTo>
                <a:close/>
              </a:path>
              <a:path w="467994" h="467995">
                <a:moveTo>
                  <a:pt x="466343" y="257555"/>
                </a:moveTo>
                <a:lnTo>
                  <a:pt x="466343" y="210311"/>
                </a:lnTo>
                <a:lnTo>
                  <a:pt x="461771" y="185927"/>
                </a:lnTo>
                <a:lnTo>
                  <a:pt x="438911" y="121919"/>
                </a:lnTo>
                <a:lnTo>
                  <a:pt x="414527" y="85343"/>
                </a:lnTo>
                <a:lnTo>
                  <a:pt x="382523" y="53339"/>
                </a:lnTo>
                <a:lnTo>
                  <a:pt x="324611" y="18287"/>
                </a:lnTo>
                <a:lnTo>
                  <a:pt x="280415" y="4571"/>
                </a:lnTo>
                <a:lnTo>
                  <a:pt x="257555" y="1523"/>
                </a:lnTo>
                <a:lnTo>
                  <a:pt x="245363" y="1523"/>
                </a:lnTo>
                <a:lnTo>
                  <a:pt x="233171" y="0"/>
                </a:lnTo>
                <a:lnTo>
                  <a:pt x="220979" y="1523"/>
                </a:lnTo>
                <a:lnTo>
                  <a:pt x="210311" y="1523"/>
                </a:lnTo>
                <a:lnTo>
                  <a:pt x="185927" y="6095"/>
                </a:lnTo>
                <a:lnTo>
                  <a:pt x="143255" y="18287"/>
                </a:lnTo>
                <a:lnTo>
                  <a:pt x="85343" y="53339"/>
                </a:lnTo>
                <a:lnTo>
                  <a:pt x="53339" y="85343"/>
                </a:lnTo>
                <a:lnTo>
                  <a:pt x="18287" y="143255"/>
                </a:lnTo>
                <a:lnTo>
                  <a:pt x="4571" y="187451"/>
                </a:lnTo>
                <a:lnTo>
                  <a:pt x="1523" y="210311"/>
                </a:lnTo>
                <a:lnTo>
                  <a:pt x="1523" y="257555"/>
                </a:lnTo>
                <a:lnTo>
                  <a:pt x="10667" y="303275"/>
                </a:lnTo>
                <a:lnTo>
                  <a:pt x="10667" y="210311"/>
                </a:lnTo>
                <a:lnTo>
                  <a:pt x="19811" y="167639"/>
                </a:lnTo>
                <a:lnTo>
                  <a:pt x="36575" y="126491"/>
                </a:lnTo>
                <a:lnTo>
                  <a:pt x="60959" y="91439"/>
                </a:lnTo>
                <a:lnTo>
                  <a:pt x="91439" y="60959"/>
                </a:lnTo>
                <a:lnTo>
                  <a:pt x="128015" y="36575"/>
                </a:lnTo>
                <a:lnTo>
                  <a:pt x="167639" y="19811"/>
                </a:lnTo>
                <a:lnTo>
                  <a:pt x="211835" y="10667"/>
                </a:lnTo>
                <a:lnTo>
                  <a:pt x="257555" y="10667"/>
                </a:lnTo>
                <a:lnTo>
                  <a:pt x="300227" y="19811"/>
                </a:lnTo>
                <a:lnTo>
                  <a:pt x="341375" y="36575"/>
                </a:lnTo>
                <a:lnTo>
                  <a:pt x="376427" y="60959"/>
                </a:lnTo>
                <a:lnTo>
                  <a:pt x="406907" y="91439"/>
                </a:lnTo>
                <a:lnTo>
                  <a:pt x="431291" y="128015"/>
                </a:lnTo>
                <a:lnTo>
                  <a:pt x="448055" y="167639"/>
                </a:lnTo>
                <a:lnTo>
                  <a:pt x="457199" y="211835"/>
                </a:lnTo>
                <a:lnTo>
                  <a:pt x="457199" y="303275"/>
                </a:lnTo>
                <a:lnTo>
                  <a:pt x="466343" y="257555"/>
                </a:lnTo>
                <a:close/>
              </a:path>
              <a:path w="467994" h="467995">
                <a:moveTo>
                  <a:pt x="457199" y="303275"/>
                </a:moveTo>
                <a:lnTo>
                  <a:pt x="457199" y="257555"/>
                </a:lnTo>
                <a:lnTo>
                  <a:pt x="448055" y="300227"/>
                </a:lnTo>
                <a:lnTo>
                  <a:pt x="440435" y="321563"/>
                </a:lnTo>
                <a:lnTo>
                  <a:pt x="419099" y="359663"/>
                </a:lnTo>
                <a:lnTo>
                  <a:pt x="376427" y="406907"/>
                </a:lnTo>
                <a:lnTo>
                  <a:pt x="339851" y="431291"/>
                </a:lnTo>
                <a:lnTo>
                  <a:pt x="300227" y="448055"/>
                </a:lnTo>
                <a:lnTo>
                  <a:pt x="256031" y="457199"/>
                </a:lnTo>
                <a:lnTo>
                  <a:pt x="210311" y="457199"/>
                </a:lnTo>
                <a:lnTo>
                  <a:pt x="167639" y="448055"/>
                </a:lnTo>
                <a:lnTo>
                  <a:pt x="126491" y="431291"/>
                </a:lnTo>
                <a:lnTo>
                  <a:pt x="91439" y="406907"/>
                </a:lnTo>
                <a:lnTo>
                  <a:pt x="60959" y="376427"/>
                </a:lnTo>
                <a:lnTo>
                  <a:pt x="36575" y="339851"/>
                </a:lnTo>
                <a:lnTo>
                  <a:pt x="19811" y="300227"/>
                </a:lnTo>
                <a:lnTo>
                  <a:pt x="10667" y="256031"/>
                </a:lnTo>
                <a:lnTo>
                  <a:pt x="10667" y="303275"/>
                </a:lnTo>
                <a:lnTo>
                  <a:pt x="28955" y="345947"/>
                </a:lnTo>
                <a:lnTo>
                  <a:pt x="53339" y="382523"/>
                </a:lnTo>
                <a:lnTo>
                  <a:pt x="85343" y="414527"/>
                </a:lnTo>
                <a:lnTo>
                  <a:pt x="143255" y="449579"/>
                </a:lnTo>
                <a:lnTo>
                  <a:pt x="210311" y="466343"/>
                </a:lnTo>
                <a:lnTo>
                  <a:pt x="222503" y="466343"/>
                </a:lnTo>
                <a:lnTo>
                  <a:pt x="234695" y="467867"/>
                </a:lnTo>
                <a:lnTo>
                  <a:pt x="245363" y="466343"/>
                </a:lnTo>
                <a:lnTo>
                  <a:pt x="257555" y="466343"/>
                </a:lnTo>
                <a:lnTo>
                  <a:pt x="303275" y="457199"/>
                </a:lnTo>
                <a:lnTo>
                  <a:pt x="345947" y="438911"/>
                </a:lnTo>
                <a:lnTo>
                  <a:pt x="382523" y="414527"/>
                </a:lnTo>
                <a:lnTo>
                  <a:pt x="414527" y="382523"/>
                </a:lnTo>
                <a:lnTo>
                  <a:pt x="449579" y="324611"/>
                </a:lnTo>
                <a:lnTo>
                  <a:pt x="457199" y="303275"/>
                </a:lnTo>
                <a:close/>
              </a:path>
              <a:path w="467994" h="467995">
                <a:moveTo>
                  <a:pt x="467867" y="233171"/>
                </a:moveTo>
                <a:lnTo>
                  <a:pt x="466343" y="220979"/>
                </a:lnTo>
                <a:lnTo>
                  <a:pt x="466343" y="245363"/>
                </a:lnTo>
                <a:lnTo>
                  <a:pt x="467867" y="233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939027" y="4415027"/>
            <a:ext cx="467995" cy="467995"/>
          </a:xfrm>
          <a:custGeom>
            <a:avLst/>
            <a:gdLst/>
            <a:ahLst/>
            <a:cxnLst/>
            <a:rect l="l" t="t" r="r" b="b"/>
            <a:pathLst>
              <a:path w="467995" h="467995">
                <a:moveTo>
                  <a:pt x="1523" y="245363"/>
                </a:moveTo>
                <a:lnTo>
                  <a:pt x="1523" y="222503"/>
                </a:lnTo>
                <a:lnTo>
                  <a:pt x="0" y="234695"/>
                </a:lnTo>
                <a:lnTo>
                  <a:pt x="1523" y="245363"/>
                </a:lnTo>
                <a:close/>
              </a:path>
              <a:path w="467995" h="467995">
                <a:moveTo>
                  <a:pt x="466343" y="257555"/>
                </a:moveTo>
                <a:lnTo>
                  <a:pt x="466343" y="210311"/>
                </a:lnTo>
                <a:lnTo>
                  <a:pt x="461771" y="185927"/>
                </a:lnTo>
                <a:lnTo>
                  <a:pt x="438911" y="121919"/>
                </a:lnTo>
                <a:lnTo>
                  <a:pt x="414527" y="85343"/>
                </a:lnTo>
                <a:lnTo>
                  <a:pt x="382523" y="53339"/>
                </a:lnTo>
                <a:lnTo>
                  <a:pt x="324611" y="18287"/>
                </a:lnTo>
                <a:lnTo>
                  <a:pt x="280415" y="4571"/>
                </a:lnTo>
                <a:lnTo>
                  <a:pt x="257555" y="1523"/>
                </a:lnTo>
                <a:lnTo>
                  <a:pt x="245363" y="1523"/>
                </a:lnTo>
                <a:lnTo>
                  <a:pt x="233171" y="0"/>
                </a:lnTo>
                <a:lnTo>
                  <a:pt x="220979" y="1523"/>
                </a:lnTo>
                <a:lnTo>
                  <a:pt x="210311" y="1523"/>
                </a:lnTo>
                <a:lnTo>
                  <a:pt x="185927" y="6095"/>
                </a:lnTo>
                <a:lnTo>
                  <a:pt x="143255" y="18287"/>
                </a:lnTo>
                <a:lnTo>
                  <a:pt x="85343" y="53339"/>
                </a:lnTo>
                <a:lnTo>
                  <a:pt x="53339" y="85343"/>
                </a:lnTo>
                <a:lnTo>
                  <a:pt x="18287" y="143255"/>
                </a:lnTo>
                <a:lnTo>
                  <a:pt x="4571" y="187451"/>
                </a:lnTo>
                <a:lnTo>
                  <a:pt x="1523" y="210311"/>
                </a:lnTo>
                <a:lnTo>
                  <a:pt x="1523" y="257555"/>
                </a:lnTo>
                <a:lnTo>
                  <a:pt x="10667" y="303275"/>
                </a:lnTo>
                <a:lnTo>
                  <a:pt x="10667" y="210311"/>
                </a:lnTo>
                <a:lnTo>
                  <a:pt x="19811" y="167639"/>
                </a:lnTo>
                <a:lnTo>
                  <a:pt x="36575" y="126491"/>
                </a:lnTo>
                <a:lnTo>
                  <a:pt x="60959" y="91439"/>
                </a:lnTo>
                <a:lnTo>
                  <a:pt x="91439" y="60959"/>
                </a:lnTo>
                <a:lnTo>
                  <a:pt x="128015" y="36575"/>
                </a:lnTo>
                <a:lnTo>
                  <a:pt x="167639" y="19811"/>
                </a:lnTo>
                <a:lnTo>
                  <a:pt x="211835" y="10667"/>
                </a:lnTo>
                <a:lnTo>
                  <a:pt x="257555" y="10667"/>
                </a:lnTo>
                <a:lnTo>
                  <a:pt x="300227" y="19811"/>
                </a:lnTo>
                <a:lnTo>
                  <a:pt x="341375" y="36575"/>
                </a:lnTo>
                <a:lnTo>
                  <a:pt x="376427" y="60959"/>
                </a:lnTo>
                <a:lnTo>
                  <a:pt x="406907" y="91439"/>
                </a:lnTo>
                <a:lnTo>
                  <a:pt x="431291" y="128015"/>
                </a:lnTo>
                <a:lnTo>
                  <a:pt x="448055" y="167639"/>
                </a:lnTo>
                <a:lnTo>
                  <a:pt x="457199" y="211835"/>
                </a:lnTo>
                <a:lnTo>
                  <a:pt x="457199" y="303275"/>
                </a:lnTo>
                <a:lnTo>
                  <a:pt x="466343" y="257555"/>
                </a:lnTo>
                <a:close/>
              </a:path>
              <a:path w="467995" h="467995">
                <a:moveTo>
                  <a:pt x="457199" y="303275"/>
                </a:moveTo>
                <a:lnTo>
                  <a:pt x="457199" y="257555"/>
                </a:lnTo>
                <a:lnTo>
                  <a:pt x="448055" y="300227"/>
                </a:lnTo>
                <a:lnTo>
                  <a:pt x="440435" y="321563"/>
                </a:lnTo>
                <a:lnTo>
                  <a:pt x="419099" y="359663"/>
                </a:lnTo>
                <a:lnTo>
                  <a:pt x="376427" y="406907"/>
                </a:lnTo>
                <a:lnTo>
                  <a:pt x="339851" y="431291"/>
                </a:lnTo>
                <a:lnTo>
                  <a:pt x="300227" y="448055"/>
                </a:lnTo>
                <a:lnTo>
                  <a:pt x="256031" y="457199"/>
                </a:lnTo>
                <a:lnTo>
                  <a:pt x="210311" y="457199"/>
                </a:lnTo>
                <a:lnTo>
                  <a:pt x="167639" y="448055"/>
                </a:lnTo>
                <a:lnTo>
                  <a:pt x="126491" y="431291"/>
                </a:lnTo>
                <a:lnTo>
                  <a:pt x="91439" y="406907"/>
                </a:lnTo>
                <a:lnTo>
                  <a:pt x="60959" y="376427"/>
                </a:lnTo>
                <a:lnTo>
                  <a:pt x="36575" y="339851"/>
                </a:lnTo>
                <a:lnTo>
                  <a:pt x="19811" y="300227"/>
                </a:lnTo>
                <a:lnTo>
                  <a:pt x="10667" y="256031"/>
                </a:lnTo>
                <a:lnTo>
                  <a:pt x="10667" y="303275"/>
                </a:lnTo>
                <a:lnTo>
                  <a:pt x="28955" y="345947"/>
                </a:lnTo>
                <a:lnTo>
                  <a:pt x="53339" y="382523"/>
                </a:lnTo>
                <a:lnTo>
                  <a:pt x="85343" y="414527"/>
                </a:lnTo>
                <a:lnTo>
                  <a:pt x="143255" y="449579"/>
                </a:lnTo>
                <a:lnTo>
                  <a:pt x="210311" y="466343"/>
                </a:lnTo>
                <a:lnTo>
                  <a:pt x="222503" y="466343"/>
                </a:lnTo>
                <a:lnTo>
                  <a:pt x="234695" y="467867"/>
                </a:lnTo>
                <a:lnTo>
                  <a:pt x="245363" y="466343"/>
                </a:lnTo>
                <a:lnTo>
                  <a:pt x="257555" y="466343"/>
                </a:lnTo>
                <a:lnTo>
                  <a:pt x="303275" y="457199"/>
                </a:lnTo>
                <a:lnTo>
                  <a:pt x="345947" y="438911"/>
                </a:lnTo>
                <a:lnTo>
                  <a:pt x="382523" y="414527"/>
                </a:lnTo>
                <a:lnTo>
                  <a:pt x="414527" y="382523"/>
                </a:lnTo>
                <a:lnTo>
                  <a:pt x="449579" y="324611"/>
                </a:lnTo>
                <a:lnTo>
                  <a:pt x="457199" y="303275"/>
                </a:lnTo>
                <a:close/>
              </a:path>
              <a:path w="467995" h="467995">
                <a:moveTo>
                  <a:pt x="467867" y="233171"/>
                </a:moveTo>
                <a:lnTo>
                  <a:pt x="466343" y="220979"/>
                </a:lnTo>
                <a:lnTo>
                  <a:pt x="466343" y="245363"/>
                </a:lnTo>
                <a:lnTo>
                  <a:pt x="467867" y="233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76827" y="5634227"/>
            <a:ext cx="467995" cy="467995"/>
          </a:xfrm>
          <a:custGeom>
            <a:avLst/>
            <a:gdLst/>
            <a:ahLst/>
            <a:cxnLst/>
            <a:rect l="l" t="t" r="r" b="b"/>
            <a:pathLst>
              <a:path w="467995" h="467995">
                <a:moveTo>
                  <a:pt x="1523" y="245363"/>
                </a:moveTo>
                <a:lnTo>
                  <a:pt x="1523" y="222503"/>
                </a:lnTo>
                <a:lnTo>
                  <a:pt x="0" y="234695"/>
                </a:lnTo>
                <a:lnTo>
                  <a:pt x="1523" y="245363"/>
                </a:lnTo>
                <a:close/>
              </a:path>
              <a:path w="467995" h="467995">
                <a:moveTo>
                  <a:pt x="466343" y="257555"/>
                </a:moveTo>
                <a:lnTo>
                  <a:pt x="466343" y="210311"/>
                </a:lnTo>
                <a:lnTo>
                  <a:pt x="461771" y="185927"/>
                </a:lnTo>
                <a:lnTo>
                  <a:pt x="438911" y="121919"/>
                </a:lnTo>
                <a:lnTo>
                  <a:pt x="414527" y="85343"/>
                </a:lnTo>
                <a:lnTo>
                  <a:pt x="382523" y="53339"/>
                </a:lnTo>
                <a:lnTo>
                  <a:pt x="324611" y="18287"/>
                </a:lnTo>
                <a:lnTo>
                  <a:pt x="280415" y="4571"/>
                </a:lnTo>
                <a:lnTo>
                  <a:pt x="257555" y="1523"/>
                </a:lnTo>
                <a:lnTo>
                  <a:pt x="245363" y="1523"/>
                </a:lnTo>
                <a:lnTo>
                  <a:pt x="233171" y="0"/>
                </a:lnTo>
                <a:lnTo>
                  <a:pt x="220979" y="1523"/>
                </a:lnTo>
                <a:lnTo>
                  <a:pt x="210311" y="1523"/>
                </a:lnTo>
                <a:lnTo>
                  <a:pt x="185927" y="6095"/>
                </a:lnTo>
                <a:lnTo>
                  <a:pt x="143255" y="18287"/>
                </a:lnTo>
                <a:lnTo>
                  <a:pt x="85343" y="53339"/>
                </a:lnTo>
                <a:lnTo>
                  <a:pt x="53339" y="85343"/>
                </a:lnTo>
                <a:lnTo>
                  <a:pt x="18287" y="143255"/>
                </a:lnTo>
                <a:lnTo>
                  <a:pt x="4571" y="187451"/>
                </a:lnTo>
                <a:lnTo>
                  <a:pt x="1523" y="210311"/>
                </a:lnTo>
                <a:lnTo>
                  <a:pt x="1523" y="257555"/>
                </a:lnTo>
                <a:lnTo>
                  <a:pt x="10667" y="303275"/>
                </a:lnTo>
                <a:lnTo>
                  <a:pt x="10667" y="210311"/>
                </a:lnTo>
                <a:lnTo>
                  <a:pt x="19811" y="167639"/>
                </a:lnTo>
                <a:lnTo>
                  <a:pt x="36575" y="126491"/>
                </a:lnTo>
                <a:lnTo>
                  <a:pt x="60959" y="91439"/>
                </a:lnTo>
                <a:lnTo>
                  <a:pt x="91439" y="60959"/>
                </a:lnTo>
                <a:lnTo>
                  <a:pt x="128015" y="36575"/>
                </a:lnTo>
                <a:lnTo>
                  <a:pt x="167639" y="19811"/>
                </a:lnTo>
                <a:lnTo>
                  <a:pt x="211835" y="10667"/>
                </a:lnTo>
                <a:lnTo>
                  <a:pt x="257555" y="10667"/>
                </a:lnTo>
                <a:lnTo>
                  <a:pt x="300227" y="19811"/>
                </a:lnTo>
                <a:lnTo>
                  <a:pt x="341375" y="36575"/>
                </a:lnTo>
                <a:lnTo>
                  <a:pt x="376427" y="60959"/>
                </a:lnTo>
                <a:lnTo>
                  <a:pt x="406907" y="91439"/>
                </a:lnTo>
                <a:lnTo>
                  <a:pt x="431291" y="128015"/>
                </a:lnTo>
                <a:lnTo>
                  <a:pt x="448055" y="167639"/>
                </a:lnTo>
                <a:lnTo>
                  <a:pt x="457199" y="211835"/>
                </a:lnTo>
                <a:lnTo>
                  <a:pt x="457199" y="303275"/>
                </a:lnTo>
                <a:lnTo>
                  <a:pt x="466343" y="257555"/>
                </a:lnTo>
                <a:close/>
              </a:path>
              <a:path w="467995" h="467995">
                <a:moveTo>
                  <a:pt x="457199" y="303275"/>
                </a:moveTo>
                <a:lnTo>
                  <a:pt x="457199" y="257555"/>
                </a:lnTo>
                <a:lnTo>
                  <a:pt x="448055" y="300227"/>
                </a:lnTo>
                <a:lnTo>
                  <a:pt x="440435" y="321563"/>
                </a:lnTo>
                <a:lnTo>
                  <a:pt x="419099" y="359663"/>
                </a:lnTo>
                <a:lnTo>
                  <a:pt x="376427" y="406907"/>
                </a:lnTo>
                <a:lnTo>
                  <a:pt x="339851" y="431291"/>
                </a:lnTo>
                <a:lnTo>
                  <a:pt x="300227" y="448055"/>
                </a:lnTo>
                <a:lnTo>
                  <a:pt x="256031" y="457199"/>
                </a:lnTo>
                <a:lnTo>
                  <a:pt x="210311" y="457199"/>
                </a:lnTo>
                <a:lnTo>
                  <a:pt x="167639" y="448055"/>
                </a:lnTo>
                <a:lnTo>
                  <a:pt x="126491" y="431291"/>
                </a:lnTo>
                <a:lnTo>
                  <a:pt x="91439" y="406907"/>
                </a:lnTo>
                <a:lnTo>
                  <a:pt x="60959" y="376427"/>
                </a:lnTo>
                <a:lnTo>
                  <a:pt x="36575" y="339851"/>
                </a:lnTo>
                <a:lnTo>
                  <a:pt x="19811" y="300227"/>
                </a:lnTo>
                <a:lnTo>
                  <a:pt x="10667" y="256031"/>
                </a:lnTo>
                <a:lnTo>
                  <a:pt x="10667" y="303275"/>
                </a:lnTo>
                <a:lnTo>
                  <a:pt x="28955" y="345947"/>
                </a:lnTo>
                <a:lnTo>
                  <a:pt x="53339" y="382523"/>
                </a:lnTo>
                <a:lnTo>
                  <a:pt x="85343" y="414527"/>
                </a:lnTo>
                <a:lnTo>
                  <a:pt x="143255" y="449579"/>
                </a:lnTo>
                <a:lnTo>
                  <a:pt x="210311" y="466343"/>
                </a:lnTo>
                <a:lnTo>
                  <a:pt x="222503" y="466343"/>
                </a:lnTo>
                <a:lnTo>
                  <a:pt x="234695" y="467867"/>
                </a:lnTo>
                <a:lnTo>
                  <a:pt x="245363" y="466343"/>
                </a:lnTo>
                <a:lnTo>
                  <a:pt x="257555" y="466343"/>
                </a:lnTo>
                <a:lnTo>
                  <a:pt x="303275" y="457199"/>
                </a:lnTo>
                <a:lnTo>
                  <a:pt x="345947" y="438911"/>
                </a:lnTo>
                <a:lnTo>
                  <a:pt x="382523" y="414527"/>
                </a:lnTo>
                <a:lnTo>
                  <a:pt x="414527" y="382523"/>
                </a:lnTo>
                <a:lnTo>
                  <a:pt x="449579" y="324611"/>
                </a:lnTo>
                <a:lnTo>
                  <a:pt x="457199" y="303275"/>
                </a:lnTo>
                <a:close/>
              </a:path>
              <a:path w="467995" h="467995">
                <a:moveTo>
                  <a:pt x="467867" y="233171"/>
                </a:moveTo>
                <a:lnTo>
                  <a:pt x="466343" y="220979"/>
                </a:lnTo>
                <a:lnTo>
                  <a:pt x="466343" y="245363"/>
                </a:lnTo>
                <a:lnTo>
                  <a:pt x="467867" y="233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649470" y="5771385"/>
            <a:ext cx="323215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5">
                <a:latin typeface="Times New Roman"/>
                <a:cs typeface="Times New Roman"/>
              </a:rPr>
              <a:t>PU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100827" y="5634227"/>
            <a:ext cx="467995" cy="467995"/>
          </a:xfrm>
          <a:custGeom>
            <a:avLst/>
            <a:gdLst/>
            <a:ahLst/>
            <a:cxnLst/>
            <a:rect l="l" t="t" r="r" b="b"/>
            <a:pathLst>
              <a:path w="467995" h="467995">
                <a:moveTo>
                  <a:pt x="1523" y="245363"/>
                </a:moveTo>
                <a:lnTo>
                  <a:pt x="1523" y="222503"/>
                </a:lnTo>
                <a:lnTo>
                  <a:pt x="0" y="234695"/>
                </a:lnTo>
                <a:lnTo>
                  <a:pt x="1523" y="245363"/>
                </a:lnTo>
                <a:close/>
              </a:path>
              <a:path w="467995" h="467995">
                <a:moveTo>
                  <a:pt x="466343" y="257555"/>
                </a:moveTo>
                <a:lnTo>
                  <a:pt x="466343" y="210311"/>
                </a:lnTo>
                <a:lnTo>
                  <a:pt x="461771" y="185927"/>
                </a:lnTo>
                <a:lnTo>
                  <a:pt x="438911" y="121919"/>
                </a:lnTo>
                <a:lnTo>
                  <a:pt x="414527" y="85343"/>
                </a:lnTo>
                <a:lnTo>
                  <a:pt x="382523" y="53339"/>
                </a:lnTo>
                <a:lnTo>
                  <a:pt x="324611" y="18287"/>
                </a:lnTo>
                <a:lnTo>
                  <a:pt x="280415" y="4571"/>
                </a:lnTo>
                <a:lnTo>
                  <a:pt x="257555" y="1523"/>
                </a:lnTo>
                <a:lnTo>
                  <a:pt x="245363" y="1523"/>
                </a:lnTo>
                <a:lnTo>
                  <a:pt x="233171" y="0"/>
                </a:lnTo>
                <a:lnTo>
                  <a:pt x="220979" y="1523"/>
                </a:lnTo>
                <a:lnTo>
                  <a:pt x="210311" y="1523"/>
                </a:lnTo>
                <a:lnTo>
                  <a:pt x="185927" y="6095"/>
                </a:lnTo>
                <a:lnTo>
                  <a:pt x="143255" y="18287"/>
                </a:lnTo>
                <a:lnTo>
                  <a:pt x="85343" y="53339"/>
                </a:lnTo>
                <a:lnTo>
                  <a:pt x="53339" y="85343"/>
                </a:lnTo>
                <a:lnTo>
                  <a:pt x="18287" y="143255"/>
                </a:lnTo>
                <a:lnTo>
                  <a:pt x="4571" y="187451"/>
                </a:lnTo>
                <a:lnTo>
                  <a:pt x="1523" y="210311"/>
                </a:lnTo>
                <a:lnTo>
                  <a:pt x="1523" y="257555"/>
                </a:lnTo>
                <a:lnTo>
                  <a:pt x="10667" y="303275"/>
                </a:lnTo>
                <a:lnTo>
                  <a:pt x="10667" y="210311"/>
                </a:lnTo>
                <a:lnTo>
                  <a:pt x="19811" y="167639"/>
                </a:lnTo>
                <a:lnTo>
                  <a:pt x="36575" y="126491"/>
                </a:lnTo>
                <a:lnTo>
                  <a:pt x="60959" y="91439"/>
                </a:lnTo>
                <a:lnTo>
                  <a:pt x="91439" y="60959"/>
                </a:lnTo>
                <a:lnTo>
                  <a:pt x="128015" y="36575"/>
                </a:lnTo>
                <a:lnTo>
                  <a:pt x="167639" y="19811"/>
                </a:lnTo>
                <a:lnTo>
                  <a:pt x="211835" y="10667"/>
                </a:lnTo>
                <a:lnTo>
                  <a:pt x="257555" y="10667"/>
                </a:lnTo>
                <a:lnTo>
                  <a:pt x="300227" y="19811"/>
                </a:lnTo>
                <a:lnTo>
                  <a:pt x="341375" y="36575"/>
                </a:lnTo>
                <a:lnTo>
                  <a:pt x="376427" y="60959"/>
                </a:lnTo>
                <a:lnTo>
                  <a:pt x="406907" y="91439"/>
                </a:lnTo>
                <a:lnTo>
                  <a:pt x="431291" y="128015"/>
                </a:lnTo>
                <a:lnTo>
                  <a:pt x="448055" y="167639"/>
                </a:lnTo>
                <a:lnTo>
                  <a:pt x="457199" y="211835"/>
                </a:lnTo>
                <a:lnTo>
                  <a:pt x="457199" y="303275"/>
                </a:lnTo>
                <a:lnTo>
                  <a:pt x="466343" y="257555"/>
                </a:lnTo>
                <a:close/>
              </a:path>
              <a:path w="467995" h="467995">
                <a:moveTo>
                  <a:pt x="457199" y="303275"/>
                </a:moveTo>
                <a:lnTo>
                  <a:pt x="457199" y="257555"/>
                </a:lnTo>
                <a:lnTo>
                  <a:pt x="448055" y="300227"/>
                </a:lnTo>
                <a:lnTo>
                  <a:pt x="440435" y="321563"/>
                </a:lnTo>
                <a:lnTo>
                  <a:pt x="419099" y="359663"/>
                </a:lnTo>
                <a:lnTo>
                  <a:pt x="376427" y="406907"/>
                </a:lnTo>
                <a:lnTo>
                  <a:pt x="339851" y="431291"/>
                </a:lnTo>
                <a:lnTo>
                  <a:pt x="300227" y="448055"/>
                </a:lnTo>
                <a:lnTo>
                  <a:pt x="256031" y="457199"/>
                </a:lnTo>
                <a:lnTo>
                  <a:pt x="210311" y="457199"/>
                </a:lnTo>
                <a:lnTo>
                  <a:pt x="167639" y="448055"/>
                </a:lnTo>
                <a:lnTo>
                  <a:pt x="126491" y="431291"/>
                </a:lnTo>
                <a:lnTo>
                  <a:pt x="91439" y="406907"/>
                </a:lnTo>
                <a:lnTo>
                  <a:pt x="60959" y="376427"/>
                </a:lnTo>
                <a:lnTo>
                  <a:pt x="36575" y="339851"/>
                </a:lnTo>
                <a:lnTo>
                  <a:pt x="19811" y="300227"/>
                </a:lnTo>
                <a:lnTo>
                  <a:pt x="10667" y="256031"/>
                </a:lnTo>
                <a:lnTo>
                  <a:pt x="10667" y="303275"/>
                </a:lnTo>
                <a:lnTo>
                  <a:pt x="28955" y="345947"/>
                </a:lnTo>
                <a:lnTo>
                  <a:pt x="53339" y="382523"/>
                </a:lnTo>
                <a:lnTo>
                  <a:pt x="85343" y="414527"/>
                </a:lnTo>
                <a:lnTo>
                  <a:pt x="143255" y="449579"/>
                </a:lnTo>
                <a:lnTo>
                  <a:pt x="210311" y="466343"/>
                </a:lnTo>
                <a:lnTo>
                  <a:pt x="222503" y="466343"/>
                </a:lnTo>
                <a:lnTo>
                  <a:pt x="234695" y="467867"/>
                </a:lnTo>
                <a:lnTo>
                  <a:pt x="245363" y="466343"/>
                </a:lnTo>
                <a:lnTo>
                  <a:pt x="257555" y="466343"/>
                </a:lnTo>
                <a:lnTo>
                  <a:pt x="303275" y="457199"/>
                </a:lnTo>
                <a:lnTo>
                  <a:pt x="345947" y="438911"/>
                </a:lnTo>
                <a:lnTo>
                  <a:pt x="382523" y="414527"/>
                </a:lnTo>
                <a:lnTo>
                  <a:pt x="414527" y="382523"/>
                </a:lnTo>
                <a:lnTo>
                  <a:pt x="449579" y="324611"/>
                </a:lnTo>
                <a:lnTo>
                  <a:pt x="457199" y="303275"/>
                </a:lnTo>
                <a:close/>
              </a:path>
              <a:path w="467995" h="467995">
                <a:moveTo>
                  <a:pt x="467867" y="233171"/>
                </a:moveTo>
                <a:lnTo>
                  <a:pt x="466343" y="220979"/>
                </a:lnTo>
                <a:lnTo>
                  <a:pt x="466343" y="245363"/>
                </a:lnTo>
                <a:lnTo>
                  <a:pt x="467867" y="233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173469" y="5771385"/>
            <a:ext cx="323215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5">
                <a:latin typeface="Times New Roman"/>
                <a:cs typeface="Times New Roman"/>
              </a:rPr>
              <a:t>PU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892551" y="3886199"/>
            <a:ext cx="629285" cy="690880"/>
          </a:xfrm>
          <a:custGeom>
            <a:avLst/>
            <a:gdLst/>
            <a:ahLst/>
            <a:cxnLst/>
            <a:rect l="l" t="t" r="r" b="b"/>
            <a:pathLst>
              <a:path w="629285" h="690879">
                <a:moveTo>
                  <a:pt x="628955" y="0"/>
                </a:moveTo>
                <a:lnTo>
                  <a:pt x="614477" y="0"/>
                </a:lnTo>
                <a:lnTo>
                  <a:pt x="0" y="682752"/>
                </a:lnTo>
                <a:lnTo>
                  <a:pt x="7619" y="690372"/>
                </a:lnTo>
                <a:lnTo>
                  <a:pt x="628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810761" y="3886200"/>
            <a:ext cx="0" cy="1752600"/>
          </a:xfrm>
          <a:custGeom>
            <a:avLst/>
            <a:gdLst/>
            <a:ahLst/>
            <a:cxnLst/>
            <a:rect l="l" t="t" r="r" b="b"/>
            <a:pathLst>
              <a:path w="0" h="1752600">
                <a:moveTo>
                  <a:pt x="0" y="0"/>
                </a:moveTo>
                <a:lnTo>
                  <a:pt x="0" y="1752599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084319" y="3886199"/>
            <a:ext cx="1178560" cy="1755775"/>
          </a:xfrm>
          <a:custGeom>
            <a:avLst/>
            <a:gdLst/>
            <a:ahLst/>
            <a:cxnLst/>
            <a:rect l="l" t="t" r="r" b="b"/>
            <a:pathLst>
              <a:path w="1178560" h="1755775">
                <a:moveTo>
                  <a:pt x="1178052" y="1751076"/>
                </a:moveTo>
                <a:lnTo>
                  <a:pt x="10667" y="0"/>
                </a:lnTo>
                <a:lnTo>
                  <a:pt x="0" y="0"/>
                </a:lnTo>
                <a:lnTo>
                  <a:pt x="1170432" y="1755648"/>
                </a:lnTo>
                <a:lnTo>
                  <a:pt x="1178052" y="17510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66595" y="3886199"/>
            <a:ext cx="1456690" cy="614680"/>
          </a:xfrm>
          <a:custGeom>
            <a:avLst/>
            <a:gdLst/>
            <a:ahLst/>
            <a:cxnLst/>
            <a:rect l="l" t="t" r="r" b="b"/>
            <a:pathLst>
              <a:path w="1456689" h="614679">
                <a:moveTo>
                  <a:pt x="1456252" y="606552"/>
                </a:moveTo>
                <a:lnTo>
                  <a:pt x="22582" y="0"/>
                </a:lnTo>
                <a:lnTo>
                  <a:pt x="0" y="0"/>
                </a:lnTo>
                <a:lnTo>
                  <a:pt x="1451680" y="614172"/>
                </a:lnTo>
                <a:lnTo>
                  <a:pt x="1456252" y="6065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122675" y="3886199"/>
            <a:ext cx="1537970" cy="767080"/>
          </a:xfrm>
          <a:custGeom>
            <a:avLst/>
            <a:gdLst/>
            <a:ahLst/>
            <a:cxnLst/>
            <a:rect l="l" t="t" r="r" b="b"/>
            <a:pathLst>
              <a:path w="1537970" h="767079">
                <a:moveTo>
                  <a:pt x="1537716" y="0"/>
                </a:moveTo>
                <a:lnTo>
                  <a:pt x="1517904" y="0"/>
                </a:lnTo>
                <a:lnTo>
                  <a:pt x="0" y="758952"/>
                </a:lnTo>
                <a:lnTo>
                  <a:pt x="4571" y="766572"/>
                </a:lnTo>
                <a:lnTo>
                  <a:pt x="1537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124200" y="4643627"/>
            <a:ext cx="2821305" cy="163195"/>
          </a:xfrm>
          <a:custGeom>
            <a:avLst/>
            <a:gdLst/>
            <a:ahLst/>
            <a:cxnLst/>
            <a:rect l="l" t="t" r="r" b="b"/>
            <a:pathLst>
              <a:path w="2821304" h="163195">
                <a:moveTo>
                  <a:pt x="2820923" y="10667"/>
                </a:moveTo>
                <a:lnTo>
                  <a:pt x="2819399" y="0"/>
                </a:lnTo>
                <a:lnTo>
                  <a:pt x="0" y="152399"/>
                </a:lnTo>
                <a:lnTo>
                  <a:pt x="1523" y="163067"/>
                </a:lnTo>
                <a:lnTo>
                  <a:pt x="2820923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122675" y="4949951"/>
            <a:ext cx="2062480" cy="769620"/>
          </a:xfrm>
          <a:custGeom>
            <a:avLst/>
            <a:gdLst/>
            <a:ahLst/>
            <a:cxnLst/>
            <a:rect l="l" t="t" r="r" b="b"/>
            <a:pathLst>
              <a:path w="2062479" h="769620">
                <a:moveTo>
                  <a:pt x="2061971" y="761999"/>
                </a:moveTo>
                <a:lnTo>
                  <a:pt x="4571" y="0"/>
                </a:lnTo>
                <a:lnTo>
                  <a:pt x="0" y="7619"/>
                </a:lnTo>
                <a:lnTo>
                  <a:pt x="2057399" y="769619"/>
                </a:lnTo>
                <a:lnTo>
                  <a:pt x="2061971" y="761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968751" y="5026151"/>
            <a:ext cx="693420" cy="617220"/>
          </a:xfrm>
          <a:custGeom>
            <a:avLst/>
            <a:gdLst/>
            <a:ahLst/>
            <a:cxnLst/>
            <a:rect l="l" t="t" r="r" b="b"/>
            <a:pathLst>
              <a:path w="693420" h="617220">
                <a:moveTo>
                  <a:pt x="693419" y="609599"/>
                </a:moveTo>
                <a:lnTo>
                  <a:pt x="7619" y="0"/>
                </a:lnTo>
                <a:lnTo>
                  <a:pt x="0" y="7619"/>
                </a:lnTo>
                <a:lnTo>
                  <a:pt x="685799" y="617219"/>
                </a:lnTo>
                <a:lnTo>
                  <a:pt x="693419" y="609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883151" y="3884676"/>
            <a:ext cx="1150620" cy="1757680"/>
          </a:xfrm>
          <a:custGeom>
            <a:avLst/>
            <a:gdLst/>
            <a:ahLst/>
            <a:cxnLst/>
            <a:rect l="l" t="t" r="r" b="b"/>
            <a:pathLst>
              <a:path w="1150620" h="1757679">
                <a:moveTo>
                  <a:pt x="1150619" y="4571"/>
                </a:moveTo>
                <a:lnTo>
                  <a:pt x="1142999" y="0"/>
                </a:lnTo>
                <a:lnTo>
                  <a:pt x="0" y="1752599"/>
                </a:lnTo>
                <a:lnTo>
                  <a:pt x="7619" y="1757171"/>
                </a:lnTo>
                <a:lnTo>
                  <a:pt x="1150619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960876" y="4797551"/>
            <a:ext cx="1986280" cy="922019"/>
          </a:xfrm>
          <a:custGeom>
            <a:avLst/>
            <a:gdLst/>
            <a:ahLst/>
            <a:cxnLst/>
            <a:rect l="l" t="t" r="r" b="b"/>
            <a:pathLst>
              <a:path w="1986279" h="922020">
                <a:moveTo>
                  <a:pt x="1985771" y="7619"/>
                </a:moveTo>
                <a:lnTo>
                  <a:pt x="1981199" y="0"/>
                </a:lnTo>
                <a:lnTo>
                  <a:pt x="0" y="914399"/>
                </a:lnTo>
                <a:lnTo>
                  <a:pt x="4571" y="922019"/>
                </a:lnTo>
                <a:lnTo>
                  <a:pt x="1985771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038600" y="5786627"/>
            <a:ext cx="1068705" cy="86995"/>
          </a:xfrm>
          <a:custGeom>
            <a:avLst/>
            <a:gdLst/>
            <a:ahLst/>
            <a:cxnLst/>
            <a:rect l="l" t="t" r="r" b="b"/>
            <a:pathLst>
              <a:path w="1068704" h="86995">
                <a:moveTo>
                  <a:pt x="1068323" y="76199"/>
                </a:moveTo>
                <a:lnTo>
                  <a:pt x="1523" y="0"/>
                </a:lnTo>
                <a:lnTo>
                  <a:pt x="0" y="10667"/>
                </a:lnTo>
                <a:lnTo>
                  <a:pt x="1066799" y="86867"/>
                </a:lnTo>
                <a:lnTo>
                  <a:pt x="1068323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253227" y="3886200"/>
            <a:ext cx="163195" cy="1754505"/>
          </a:xfrm>
          <a:custGeom>
            <a:avLst/>
            <a:gdLst/>
            <a:ahLst/>
            <a:cxnLst/>
            <a:rect l="l" t="t" r="r" b="b"/>
            <a:pathLst>
              <a:path w="163195" h="1754504">
                <a:moveTo>
                  <a:pt x="163067" y="1752599"/>
                </a:moveTo>
                <a:lnTo>
                  <a:pt x="10667" y="0"/>
                </a:lnTo>
                <a:lnTo>
                  <a:pt x="0" y="1523"/>
                </a:lnTo>
                <a:lnTo>
                  <a:pt x="152399" y="1754123"/>
                </a:lnTo>
                <a:lnTo>
                  <a:pt x="163067" y="1752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483351" y="4875276"/>
            <a:ext cx="617220" cy="843280"/>
          </a:xfrm>
          <a:custGeom>
            <a:avLst/>
            <a:gdLst/>
            <a:ahLst/>
            <a:cxnLst/>
            <a:rect l="l" t="t" r="r" b="b"/>
            <a:pathLst>
              <a:path w="617220" h="843279">
                <a:moveTo>
                  <a:pt x="617219" y="4571"/>
                </a:moveTo>
                <a:lnTo>
                  <a:pt x="609599" y="0"/>
                </a:lnTo>
                <a:lnTo>
                  <a:pt x="0" y="838199"/>
                </a:lnTo>
                <a:lnTo>
                  <a:pt x="7619" y="842771"/>
                </a:lnTo>
                <a:lnTo>
                  <a:pt x="617219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554979" y="3886199"/>
            <a:ext cx="546100" cy="538480"/>
          </a:xfrm>
          <a:custGeom>
            <a:avLst/>
            <a:gdLst/>
            <a:ahLst/>
            <a:cxnLst/>
            <a:rect l="l" t="t" r="r" b="b"/>
            <a:pathLst>
              <a:path w="546100" h="538479">
                <a:moveTo>
                  <a:pt x="545592" y="530352"/>
                </a:moveTo>
                <a:lnTo>
                  <a:pt x="15239" y="0"/>
                </a:lnTo>
                <a:lnTo>
                  <a:pt x="0" y="0"/>
                </a:lnTo>
                <a:lnTo>
                  <a:pt x="537972" y="537972"/>
                </a:lnTo>
                <a:lnTo>
                  <a:pt x="545592" y="5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129027" y="4643627"/>
            <a:ext cx="467995" cy="315595"/>
          </a:xfrm>
          <a:custGeom>
            <a:avLst/>
            <a:gdLst/>
            <a:ahLst/>
            <a:cxnLst/>
            <a:rect l="l" t="t" r="r" b="b"/>
            <a:pathLst>
              <a:path w="467994" h="315595">
                <a:moveTo>
                  <a:pt x="467867" y="315467"/>
                </a:moveTo>
                <a:lnTo>
                  <a:pt x="467867" y="0"/>
                </a:lnTo>
                <a:lnTo>
                  <a:pt x="0" y="0"/>
                </a:lnTo>
                <a:lnTo>
                  <a:pt x="0" y="315467"/>
                </a:lnTo>
                <a:lnTo>
                  <a:pt x="4571" y="3154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457199" y="10667"/>
                </a:lnTo>
                <a:lnTo>
                  <a:pt x="457199" y="4571"/>
                </a:lnTo>
                <a:lnTo>
                  <a:pt x="461771" y="10667"/>
                </a:lnTo>
                <a:lnTo>
                  <a:pt x="461771" y="315467"/>
                </a:lnTo>
                <a:lnTo>
                  <a:pt x="467867" y="315467"/>
                </a:lnTo>
                <a:close/>
              </a:path>
              <a:path w="467994" h="3155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467994" h="315595">
                <a:moveTo>
                  <a:pt x="10667" y="3047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04799"/>
                </a:lnTo>
                <a:lnTo>
                  <a:pt x="10667" y="304799"/>
                </a:lnTo>
                <a:close/>
              </a:path>
              <a:path w="467994" h="315595">
                <a:moveTo>
                  <a:pt x="461771" y="304799"/>
                </a:moveTo>
                <a:lnTo>
                  <a:pt x="4571" y="304799"/>
                </a:lnTo>
                <a:lnTo>
                  <a:pt x="10667" y="309371"/>
                </a:lnTo>
                <a:lnTo>
                  <a:pt x="10667" y="315467"/>
                </a:lnTo>
                <a:lnTo>
                  <a:pt x="457199" y="315467"/>
                </a:lnTo>
                <a:lnTo>
                  <a:pt x="457199" y="309371"/>
                </a:lnTo>
                <a:lnTo>
                  <a:pt x="461771" y="304799"/>
                </a:lnTo>
                <a:close/>
              </a:path>
              <a:path w="467994" h="315595">
                <a:moveTo>
                  <a:pt x="10667" y="315467"/>
                </a:moveTo>
                <a:lnTo>
                  <a:pt x="10667" y="309371"/>
                </a:lnTo>
                <a:lnTo>
                  <a:pt x="4571" y="304799"/>
                </a:lnTo>
                <a:lnTo>
                  <a:pt x="4571" y="315467"/>
                </a:lnTo>
                <a:lnTo>
                  <a:pt x="10667" y="315467"/>
                </a:lnTo>
                <a:close/>
              </a:path>
              <a:path w="467994" h="315595">
                <a:moveTo>
                  <a:pt x="461771" y="10667"/>
                </a:moveTo>
                <a:lnTo>
                  <a:pt x="457199" y="4571"/>
                </a:lnTo>
                <a:lnTo>
                  <a:pt x="457199" y="10667"/>
                </a:lnTo>
                <a:lnTo>
                  <a:pt x="461771" y="10667"/>
                </a:lnTo>
                <a:close/>
              </a:path>
              <a:path w="467994" h="315595">
                <a:moveTo>
                  <a:pt x="461771" y="304799"/>
                </a:moveTo>
                <a:lnTo>
                  <a:pt x="461771" y="10667"/>
                </a:lnTo>
                <a:lnTo>
                  <a:pt x="457199" y="10667"/>
                </a:lnTo>
                <a:lnTo>
                  <a:pt x="457199" y="304799"/>
                </a:lnTo>
                <a:lnTo>
                  <a:pt x="461771" y="304799"/>
                </a:lnTo>
                <a:close/>
              </a:path>
              <a:path w="467994" h="315595">
                <a:moveTo>
                  <a:pt x="461771" y="315467"/>
                </a:moveTo>
                <a:lnTo>
                  <a:pt x="461771" y="304799"/>
                </a:lnTo>
                <a:lnTo>
                  <a:pt x="457199" y="309371"/>
                </a:lnTo>
                <a:lnTo>
                  <a:pt x="457199" y="315467"/>
                </a:lnTo>
                <a:lnTo>
                  <a:pt x="461771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2166619" y="4704586"/>
            <a:ext cx="89154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81025" algn="l"/>
              </a:tabLst>
            </a:pPr>
            <a:r>
              <a:rPr dirty="0" sz="1200" spc="-5">
                <a:latin typeface="Times New Roman"/>
                <a:cs typeface="Times New Roman"/>
              </a:rPr>
              <a:t>M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M</a:t>
            </a:r>
            <a:r>
              <a:rPr dirty="0" sz="1200">
                <a:latin typeface="Times New Roman"/>
                <a:cs typeface="Times New Roman"/>
              </a:rPr>
              <a:t>	C</a:t>
            </a:r>
            <a:r>
              <a:rPr dirty="0" sz="1200" spc="-5">
                <a:latin typeface="Times New Roman"/>
                <a:cs typeface="Times New Roman"/>
              </a:rPr>
              <a:t>PU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590800" y="480136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472427" y="4491227"/>
            <a:ext cx="467995" cy="315595"/>
          </a:xfrm>
          <a:custGeom>
            <a:avLst/>
            <a:gdLst/>
            <a:ahLst/>
            <a:cxnLst/>
            <a:rect l="l" t="t" r="r" b="b"/>
            <a:pathLst>
              <a:path w="467995" h="315595">
                <a:moveTo>
                  <a:pt x="467867" y="315467"/>
                </a:moveTo>
                <a:lnTo>
                  <a:pt x="467867" y="0"/>
                </a:lnTo>
                <a:lnTo>
                  <a:pt x="0" y="0"/>
                </a:lnTo>
                <a:lnTo>
                  <a:pt x="0" y="315467"/>
                </a:lnTo>
                <a:lnTo>
                  <a:pt x="4571" y="3154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457199" y="10667"/>
                </a:lnTo>
                <a:lnTo>
                  <a:pt x="457199" y="4571"/>
                </a:lnTo>
                <a:lnTo>
                  <a:pt x="461771" y="10667"/>
                </a:lnTo>
                <a:lnTo>
                  <a:pt x="461771" y="315467"/>
                </a:lnTo>
                <a:lnTo>
                  <a:pt x="467867" y="315467"/>
                </a:lnTo>
                <a:close/>
              </a:path>
              <a:path w="467995" h="3155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467995" h="315595">
                <a:moveTo>
                  <a:pt x="10667" y="3047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04799"/>
                </a:lnTo>
                <a:lnTo>
                  <a:pt x="10667" y="304799"/>
                </a:lnTo>
                <a:close/>
              </a:path>
              <a:path w="467995" h="315595">
                <a:moveTo>
                  <a:pt x="461771" y="304799"/>
                </a:moveTo>
                <a:lnTo>
                  <a:pt x="4571" y="304799"/>
                </a:lnTo>
                <a:lnTo>
                  <a:pt x="10667" y="309371"/>
                </a:lnTo>
                <a:lnTo>
                  <a:pt x="10667" y="315467"/>
                </a:lnTo>
                <a:lnTo>
                  <a:pt x="457199" y="315467"/>
                </a:lnTo>
                <a:lnTo>
                  <a:pt x="457199" y="309371"/>
                </a:lnTo>
                <a:lnTo>
                  <a:pt x="461771" y="304799"/>
                </a:lnTo>
                <a:close/>
              </a:path>
              <a:path w="467995" h="315595">
                <a:moveTo>
                  <a:pt x="10667" y="315467"/>
                </a:moveTo>
                <a:lnTo>
                  <a:pt x="10667" y="309371"/>
                </a:lnTo>
                <a:lnTo>
                  <a:pt x="4571" y="304799"/>
                </a:lnTo>
                <a:lnTo>
                  <a:pt x="4571" y="315467"/>
                </a:lnTo>
                <a:lnTo>
                  <a:pt x="10667" y="315467"/>
                </a:lnTo>
                <a:close/>
              </a:path>
              <a:path w="467995" h="315595">
                <a:moveTo>
                  <a:pt x="461771" y="10667"/>
                </a:moveTo>
                <a:lnTo>
                  <a:pt x="457199" y="4571"/>
                </a:lnTo>
                <a:lnTo>
                  <a:pt x="457199" y="10667"/>
                </a:lnTo>
                <a:lnTo>
                  <a:pt x="461771" y="10667"/>
                </a:lnTo>
                <a:close/>
              </a:path>
              <a:path w="467995" h="315595">
                <a:moveTo>
                  <a:pt x="461771" y="304799"/>
                </a:moveTo>
                <a:lnTo>
                  <a:pt x="461771" y="10667"/>
                </a:lnTo>
                <a:lnTo>
                  <a:pt x="457199" y="10667"/>
                </a:lnTo>
                <a:lnTo>
                  <a:pt x="457199" y="304799"/>
                </a:lnTo>
                <a:lnTo>
                  <a:pt x="461771" y="304799"/>
                </a:lnTo>
                <a:close/>
              </a:path>
              <a:path w="467995" h="315595">
                <a:moveTo>
                  <a:pt x="461771" y="315467"/>
                </a:moveTo>
                <a:lnTo>
                  <a:pt x="461771" y="304799"/>
                </a:lnTo>
                <a:lnTo>
                  <a:pt x="457199" y="309371"/>
                </a:lnTo>
                <a:lnTo>
                  <a:pt x="457199" y="315467"/>
                </a:lnTo>
                <a:lnTo>
                  <a:pt x="461771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6011669" y="4552186"/>
            <a:ext cx="888365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10540" algn="l"/>
              </a:tabLst>
            </a:pP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-5">
                <a:latin typeface="Times New Roman"/>
                <a:cs typeface="Times New Roman"/>
              </a:rPr>
              <a:t>PU</a:t>
            </a:r>
            <a:r>
              <a:rPr dirty="0" sz="1200" spc="-5">
                <a:latin typeface="Times New Roman"/>
                <a:cs typeface="Times New Roman"/>
              </a:rPr>
              <a:t>	</a:t>
            </a:r>
            <a:r>
              <a:rPr dirty="0" sz="1200" spc="-5">
                <a:latin typeface="Times New Roman"/>
                <a:cs typeface="Times New Roman"/>
              </a:rPr>
              <a:t>M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400800" y="464896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500627" y="6243827"/>
            <a:ext cx="467995" cy="315595"/>
          </a:xfrm>
          <a:custGeom>
            <a:avLst/>
            <a:gdLst/>
            <a:ahLst/>
            <a:cxnLst/>
            <a:rect l="l" t="t" r="r" b="b"/>
            <a:pathLst>
              <a:path w="467995" h="315595">
                <a:moveTo>
                  <a:pt x="467867" y="315467"/>
                </a:moveTo>
                <a:lnTo>
                  <a:pt x="467867" y="0"/>
                </a:lnTo>
                <a:lnTo>
                  <a:pt x="0" y="0"/>
                </a:lnTo>
                <a:lnTo>
                  <a:pt x="0" y="315467"/>
                </a:lnTo>
                <a:lnTo>
                  <a:pt x="4571" y="3154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457199" y="10667"/>
                </a:lnTo>
                <a:lnTo>
                  <a:pt x="457199" y="4571"/>
                </a:lnTo>
                <a:lnTo>
                  <a:pt x="461771" y="10667"/>
                </a:lnTo>
                <a:lnTo>
                  <a:pt x="461771" y="315467"/>
                </a:lnTo>
                <a:lnTo>
                  <a:pt x="467867" y="315467"/>
                </a:lnTo>
                <a:close/>
              </a:path>
              <a:path w="467995" h="3155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467995" h="315595">
                <a:moveTo>
                  <a:pt x="10667" y="3047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04799"/>
                </a:lnTo>
                <a:lnTo>
                  <a:pt x="10667" y="304799"/>
                </a:lnTo>
                <a:close/>
              </a:path>
              <a:path w="467995" h="315595">
                <a:moveTo>
                  <a:pt x="461771" y="304799"/>
                </a:moveTo>
                <a:lnTo>
                  <a:pt x="4571" y="304799"/>
                </a:lnTo>
                <a:lnTo>
                  <a:pt x="10667" y="309371"/>
                </a:lnTo>
                <a:lnTo>
                  <a:pt x="10667" y="315467"/>
                </a:lnTo>
                <a:lnTo>
                  <a:pt x="457199" y="315467"/>
                </a:lnTo>
                <a:lnTo>
                  <a:pt x="457199" y="309371"/>
                </a:lnTo>
                <a:lnTo>
                  <a:pt x="461771" y="304799"/>
                </a:lnTo>
                <a:close/>
              </a:path>
              <a:path w="467995" h="315595">
                <a:moveTo>
                  <a:pt x="10667" y="315467"/>
                </a:moveTo>
                <a:lnTo>
                  <a:pt x="10667" y="309371"/>
                </a:lnTo>
                <a:lnTo>
                  <a:pt x="4571" y="304799"/>
                </a:lnTo>
                <a:lnTo>
                  <a:pt x="4571" y="315467"/>
                </a:lnTo>
                <a:lnTo>
                  <a:pt x="10667" y="315467"/>
                </a:lnTo>
                <a:close/>
              </a:path>
              <a:path w="467995" h="315595">
                <a:moveTo>
                  <a:pt x="461771" y="10667"/>
                </a:moveTo>
                <a:lnTo>
                  <a:pt x="457199" y="4571"/>
                </a:lnTo>
                <a:lnTo>
                  <a:pt x="457199" y="10667"/>
                </a:lnTo>
                <a:lnTo>
                  <a:pt x="461771" y="10667"/>
                </a:lnTo>
                <a:close/>
              </a:path>
              <a:path w="467995" h="315595">
                <a:moveTo>
                  <a:pt x="461771" y="304799"/>
                </a:moveTo>
                <a:lnTo>
                  <a:pt x="461771" y="10667"/>
                </a:lnTo>
                <a:lnTo>
                  <a:pt x="457199" y="10667"/>
                </a:lnTo>
                <a:lnTo>
                  <a:pt x="457199" y="304799"/>
                </a:lnTo>
                <a:lnTo>
                  <a:pt x="461771" y="304799"/>
                </a:lnTo>
                <a:close/>
              </a:path>
              <a:path w="467995" h="315595">
                <a:moveTo>
                  <a:pt x="461771" y="315467"/>
                </a:moveTo>
                <a:lnTo>
                  <a:pt x="461771" y="304799"/>
                </a:lnTo>
                <a:lnTo>
                  <a:pt x="457199" y="309371"/>
                </a:lnTo>
                <a:lnTo>
                  <a:pt x="457199" y="315467"/>
                </a:lnTo>
                <a:lnTo>
                  <a:pt x="461771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3538218" y="6304785"/>
            <a:ext cx="3898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M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100827" y="6243827"/>
            <a:ext cx="467995" cy="315595"/>
          </a:xfrm>
          <a:custGeom>
            <a:avLst/>
            <a:gdLst/>
            <a:ahLst/>
            <a:cxnLst/>
            <a:rect l="l" t="t" r="r" b="b"/>
            <a:pathLst>
              <a:path w="467995" h="315595">
                <a:moveTo>
                  <a:pt x="467867" y="315467"/>
                </a:moveTo>
                <a:lnTo>
                  <a:pt x="467867" y="0"/>
                </a:lnTo>
                <a:lnTo>
                  <a:pt x="0" y="0"/>
                </a:lnTo>
                <a:lnTo>
                  <a:pt x="0" y="315467"/>
                </a:lnTo>
                <a:lnTo>
                  <a:pt x="4571" y="3154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457199" y="10667"/>
                </a:lnTo>
                <a:lnTo>
                  <a:pt x="457199" y="4571"/>
                </a:lnTo>
                <a:lnTo>
                  <a:pt x="461771" y="10667"/>
                </a:lnTo>
                <a:lnTo>
                  <a:pt x="461771" y="315467"/>
                </a:lnTo>
                <a:lnTo>
                  <a:pt x="467867" y="315467"/>
                </a:lnTo>
                <a:close/>
              </a:path>
              <a:path w="467995" h="3155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467995" h="315595">
                <a:moveTo>
                  <a:pt x="10667" y="3047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304799"/>
                </a:lnTo>
                <a:lnTo>
                  <a:pt x="10667" y="304799"/>
                </a:lnTo>
                <a:close/>
              </a:path>
              <a:path w="467995" h="315595">
                <a:moveTo>
                  <a:pt x="461771" y="304799"/>
                </a:moveTo>
                <a:lnTo>
                  <a:pt x="4571" y="304799"/>
                </a:lnTo>
                <a:lnTo>
                  <a:pt x="10667" y="309371"/>
                </a:lnTo>
                <a:lnTo>
                  <a:pt x="10667" y="315467"/>
                </a:lnTo>
                <a:lnTo>
                  <a:pt x="457199" y="315467"/>
                </a:lnTo>
                <a:lnTo>
                  <a:pt x="457199" y="309371"/>
                </a:lnTo>
                <a:lnTo>
                  <a:pt x="461771" y="304799"/>
                </a:lnTo>
                <a:close/>
              </a:path>
              <a:path w="467995" h="315595">
                <a:moveTo>
                  <a:pt x="10667" y="315467"/>
                </a:moveTo>
                <a:lnTo>
                  <a:pt x="10667" y="309371"/>
                </a:lnTo>
                <a:lnTo>
                  <a:pt x="4571" y="304799"/>
                </a:lnTo>
                <a:lnTo>
                  <a:pt x="4571" y="315467"/>
                </a:lnTo>
                <a:lnTo>
                  <a:pt x="10667" y="315467"/>
                </a:lnTo>
                <a:close/>
              </a:path>
              <a:path w="467995" h="315595">
                <a:moveTo>
                  <a:pt x="461771" y="10667"/>
                </a:moveTo>
                <a:lnTo>
                  <a:pt x="457199" y="4571"/>
                </a:lnTo>
                <a:lnTo>
                  <a:pt x="457199" y="10667"/>
                </a:lnTo>
                <a:lnTo>
                  <a:pt x="461771" y="10667"/>
                </a:lnTo>
                <a:close/>
              </a:path>
              <a:path w="467995" h="315595">
                <a:moveTo>
                  <a:pt x="461771" y="304799"/>
                </a:moveTo>
                <a:lnTo>
                  <a:pt x="461771" y="10667"/>
                </a:lnTo>
                <a:lnTo>
                  <a:pt x="457199" y="10667"/>
                </a:lnTo>
                <a:lnTo>
                  <a:pt x="457199" y="304799"/>
                </a:lnTo>
                <a:lnTo>
                  <a:pt x="461771" y="304799"/>
                </a:lnTo>
                <a:close/>
              </a:path>
              <a:path w="467995" h="315595">
                <a:moveTo>
                  <a:pt x="461771" y="315467"/>
                </a:moveTo>
                <a:lnTo>
                  <a:pt x="461771" y="304799"/>
                </a:lnTo>
                <a:lnTo>
                  <a:pt x="457199" y="309371"/>
                </a:lnTo>
                <a:lnTo>
                  <a:pt x="457199" y="315467"/>
                </a:lnTo>
                <a:lnTo>
                  <a:pt x="461771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5138417" y="6304785"/>
            <a:ext cx="389890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M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810761" y="609600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334761" y="609600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795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0" rIns="0" bIns="0" rtlCol="0" vert="horz">
            <a:spAutoFit/>
          </a:bodyPr>
          <a:lstStyle/>
          <a:p>
            <a:pPr marL="3201670">
              <a:lnSpc>
                <a:spcPct val="100000"/>
              </a:lnSpc>
            </a:pPr>
            <a:r>
              <a:rPr dirty="0" spc="-5"/>
              <a:t>T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7939" y="2019299"/>
            <a:ext cx="3364865" cy="1264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Diameter of a tree is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Arc connectivity is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Bisection width is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97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97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31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4610">
              <a:lnSpc>
                <a:spcPct val="100000"/>
              </a:lnSpc>
            </a:pPr>
            <a:r>
              <a:rPr dirty="0"/>
              <a:t>Metrics </a:t>
            </a:r>
            <a:r>
              <a:rPr dirty="0" spc="-5"/>
              <a:t>for </a:t>
            </a:r>
            <a:r>
              <a:rPr dirty="0"/>
              <a:t>Static</a:t>
            </a:r>
            <a:r>
              <a:rPr dirty="0" spc="-90"/>
              <a:t> </a:t>
            </a:r>
            <a:r>
              <a:rPr dirty="0" spc="-5"/>
              <a:t>Interconnects</a:t>
            </a:r>
          </a:p>
        </p:txBody>
      </p:sp>
      <p:sp>
        <p:nvSpPr>
          <p:cNvPr id="3" name="object 3"/>
          <p:cNvSpPr/>
          <p:nvPr/>
        </p:nvSpPr>
        <p:spPr>
          <a:xfrm>
            <a:off x="4091940" y="2738627"/>
            <a:ext cx="82296" cy="164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963156" y="2793492"/>
            <a:ext cx="118872" cy="150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42432" y="2702051"/>
            <a:ext cx="457200" cy="251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28431" y="3250692"/>
            <a:ext cx="123444" cy="1508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59752" y="2830067"/>
            <a:ext cx="141731" cy="9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028431" y="3707891"/>
            <a:ext cx="123444" cy="1508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397495" y="2734055"/>
            <a:ext cx="82296" cy="1600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13632" y="4087367"/>
            <a:ext cx="123444" cy="1508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07891" y="4393691"/>
            <a:ext cx="512064" cy="2606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882128" y="2638044"/>
            <a:ext cx="324612" cy="2377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522207" y="2638044"/>
            <a:ext cx="411480" cy="2377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87367" y="3191255"/>
            <a:ext cx="96012" cy="1645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20740" y="3268979"/>
            <a:ext cx="82296" cy="1600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49623" y="4850891"/>
            <a:ext cx="676656" cy="2606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219188" y="3268979"/>
            <a:ext cx="73152" cy="1600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27347" y="5312664"/>
            <a:ext cx="448056" cy="22402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229600" y="3287267"/>
            <a:ext cx="141731" cy="91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462771" y="3191255"/>
            <a:ext cx="77723" cy="1600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229600" y="3744467"/>
            <a:ext cx="141731" cy="9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028431" y="4087367"/>
            <a:ext cx="123444" cy="15087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462771" y="3648455"/>
            <a:ext cx="77723" cy="16002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586216" y="4393691"/>
            <a:ext cx="374904" cy="2606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202168" y="4869179"/>
            <a:ext cx="214884" cy="21031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594859" y="3678173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594859" y="3682746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594859" y="3687317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348471" y="5779008"/>
            <a:ext cx="228600" cy="21488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838444" y="4489703"/>
            <a:ext cx="301752" cy="24231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512564" y="3689603"/>
            <a:ext cx="164592" cy="6400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765291" y="4869179"/>
            <a:ext cx="420624" cy="24231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94859" y="3755897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594859" y="3760470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594859" y="3765041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594859" y="3769614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94859" y="3774185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594859" y="3778758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594859" y="3783329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594859" y="3787902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594859" y="3792473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594859" y="3797046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594859" y="3801617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707891" y="3648455"/>
            <a:ext cx="91440" cy="16002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594859" y="3806190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054595" y="5312664"/>
            <a:ext cx="448056" cy="22402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594859" y="3810761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594859" y="3815334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594859" y="3819905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594859" y="3824478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858767" y="3630167"/>
            <a:ext cx="589788" cy="23774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764023" y="3630167"/>
            <a:ext cx="489204" cy="23774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920740" y="3648455"/>
            <a:ext cx="82296" cy="16459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219188" y="3648455"/>
            <a:ext cx="73152" cy="16459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14400" y="2550413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914400" y="1981961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994663" y="2152394"/>
            <a:ext cx="676910" cy="231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Arial"/>
                <a:cs typeface="Arial"/>
              </a:rPr>
              <a:t>N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 spc="-20">
                <a:latin typeface="Arial"/>
                <a:cs typeface="Arial"/>
              </a:rPr>
              <a:t>w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>
                <a:latin typeface="Arial"/>
                <a:cs typeface="Arial"/>
              </a:rPr>
              <a:t>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696710" y="2152394"/>
            <a:ext cx="748030" cy="231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Diameter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566661" y="2045715"/>
            <a:ext cx="751205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B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 spc="5">
                <a:latin typeface="Arial"/>
                <a:cs typeface="Arial"/>
              </a:rPr>
              <a:t>c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>
                <a:latin typeface="Arial"/>
                <a:cs typeface="Arial"/>
              </a:rPr>
              <a:t>n 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Width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633460" y="2045715"/>
            <a:ext cx="995680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Arc  </a:t>
            </a:r>
            <a:r>
              <a:rPr dirty="0" sz="1400" spc="-10">
                <a:latin typeface="Arial"/>
                <a:cs typeface="Arial"/>
              </a:rPr>
              <a:t>C</a:t>
            </a:r>
            <a:r>
              <a:rPr dirty="0" sz="1400" spc="-5">
                <a:latin typeface="Arial"/>
                <a:cs typeface="Arial"/>
              </a:rPr>
              <a:t>onne</a:t>
            </a:r>
            <a:r>
              <a:rPr dirty="0" sz="1400" spc="5">
                <a:latin typeface="Arial"/>
                <a:cs typeface="Arial"/>
              </a:rPr>
              <a:t>c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20">
                <a:latin typeface="Arial"/>
                <a:cs typeface="Arial"/>
              </a:rPr>
              <a:t>v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928860" y="2045715"/>
            <a:ext cx="1022350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Cost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(No. of</a:t>
            </a:r>
            <a:r>
              <a:rPr dirty="0" sz="1400" spc="-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links)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94663" y="2665983"/>
            <a:ext cx="1795145" cy="231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Completely-connected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94663" y="3123182"/>
            <a:ext cx="353060" cy="231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S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 spc="-5">
                <a:latin typeface="Arial"/>
                <a:cs typeface="Arial"/>
              </a:rPr>
              <a:t>a</a:t>
            </a:r>
            <a:r>
              <a:rPr dirty="0" sz="140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94663" y="3580382"/>
            <a:ext cx="1671955" cy="231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Complete binary</a:t>
            </a:r>
            <a:r>
              <a:rPr dirty="0" sz="1400" spc="-1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tree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347971" y="4032503"/>
            <a:ext cx="77723" cy="15544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293108" y="4503420"/>
            <a:ext cx="141731" cy="914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526279" y="4393691"/>
            <a:ext cx="164592" cy="23317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849623" y="485317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521708" y="4853178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849623" y="48577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521708" y="4857750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849623" y="486232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521708" y="4862321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849623" y="486689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521708" y="4866894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849623" y="487146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521708" y="4871465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849623" y="487603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521708" y="4876038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849623" y="4880609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521708" y="4880609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849623" y="488518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521708" y="4885182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849623" y="488975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521708" y="4889753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849623" y="489432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521708" y="4894326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849623" y="489889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521708" y="4898897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849623" y="49034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521708" y="4903470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849623" y="490804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521708" y="4908041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849623" y="491261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521708" y="4912614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849623" y="491718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521708" y="4917185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849623" y="492175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521708" y="4921758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849623" y="4926329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521708" y="4926329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849623" y="493090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521708" y="4930902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849623" y="493547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521708" y="4935473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849623" y="49400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521708" y="4940046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849623" y="494461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521708" y="4944617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849623" y="494919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521708" y="4949190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849623" y="49537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521708" y="4953761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849623" y="495833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521708" y="4958334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849623" y="496290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521708" y="4962905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849623" y="496747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521708" y="4967478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849623" y="49720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521708" y="4972050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849623" y="497662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521708" y="4976621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849623" y="498119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521708" y="4981194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849623" y="498576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521708" y="4985765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849623" y="499033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521708" y="4990338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849623" y="4994909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521708" y="4994909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849623" y="499948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521708" y="4999482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3849623" y="500405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521708" y="5004053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849623" y="500862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521708" y="5008626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3849623" y="501319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521708" y="5013197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3849623" y="50177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521708" y="5017770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3849623" y="502234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521708" y="5022341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3707891" y="4869179"/>
            <a:ext cx="91440" cy="16002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3849623" y="502691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521708" y="5026914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3849623" y="503148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521708" y="5031485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3849623" y="503605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521708" y="5036058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3849623" y="5040629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521708" y="5040629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849623" y="504520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521708" y="5045202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849623" y="504977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521708" y="5049773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849623" y="50543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521708" y="5054346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3849623" y="505891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521708" y="5058917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3849623" y="506349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521708" y="5063490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3849623" y="50680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521708" y="5068061"/>
            <a:ext cx="5080" cy="0"/>
          </a:xfrm>
          <a:custGeom>
            <a:avLst/>
            <a:gdLst/>
            <a:ahLst/>
            <a:cxnLst/>
            <a:rect l="l" t="t" r="r" b="b"/>
            <a:pathLst>
              <a:path w="5079" h="0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3849623" y="507263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3849623" y="507720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005071" y="576757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494276" y="576757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4005071" y="5772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494276" y="57721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005071" y="577672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4494276" y="577672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4005071" y="578129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4494276" y="578129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4005071" y="578586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4494276" y="578586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4005071" y="579043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4494276" y="579043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4005071" y="5795009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4494276" y="5795009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4005071" y="579958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4494276" y="579958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4005071" y="580415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4494276" y="580415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4005071" y="580872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4494276" y="580872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4005071" y="581329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4494276" y="581329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4005071" y="58178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4494276" y="58178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4005071" y="582244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4494276" y="582244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4005071" y="582701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4494276" y="582701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4005071" y="583158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4494276" y="583158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4005071" y="583615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4494276" y="583615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4005071" y="5840729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494276" y="5840729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005071" y="584530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494276" y="584530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4005071" y="584987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494276" y="584987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005071" y="58544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4494276" y="58544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4005071" y="585901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4494276" y="585901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4005071" y="586359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4494276" y="586359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4005071" y="58681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4494276" y="58681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4005071" y="587273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4494276" y="587273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4005071" y="587730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4494276" y="587730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4005071" y="588187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4494276" y="588187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4005071" y="58864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4494276" y="58864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4005071" y="589102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4494276" y="589102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4005071" y="589559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4494276" y="589559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4005071" y="590016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4494276" y="590016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4005071" y="590473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4494276" y="590473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4005071" y="5909309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4494276" y="5909309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4005071" y="591388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4494276" y="591388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4005071" y="591845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4494276" y="591845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4005071" y="592302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4494276" y="592302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4005071" y="592759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4494276" y="592759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4005071" y="5932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4494276" y="593217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4005071" y="593674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4494276" y="593674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3854196" y="5779008"/>
            <a:ext cx="109728" cy="16459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4005071" y="594131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4494276" y="594131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4005071" y="594588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4494276" y="594588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4005071" y="595045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4494276" y="595045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4005071" y="5955029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4494276" y="5955029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4005071" y="595960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4494276" y="5959602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4005071" y="596417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4494276" y="596417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4005071" y="59687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4494276" y="59687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4005071" y="597331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4494276" y="5973317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4005071" y="597789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4494276" y="597789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4005071" y="59824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4494276" y="5982461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4005071" y="5987034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4005071" y="599160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4005071" y="5765291"/>
            <a:ext cx="498348" cy="23317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8462771" y="4032503"/>
            <a:ext cx="77723" cy="155448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8357616" y="4503420"/>
            <a:ext cx="146304" cy="914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7973568" y="4393691"/>
            <a:ext cx="306324" cy="23317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7978140" y="5308091"/>
            <a:ext cx="187452" cy="23317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8215883" y="5308091"/>
            <a:ext cx="772668" cy="23317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5920740" y="4032503"/>
            <a:ext cx="82296" cy="16002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7219188" y="4032503"/>
            <a:ext cx="73152" cy="16002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5820155" y="5308091"/>
            <a:ext cx="347472" cy="233172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5765291" y="5751576"/>
            <a:ext cx="557784" cy="201168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7210043" y="4411979"/>
            <a:ext cx="91440" cy="16002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7200900" y="4869179"/>
            <a:ext cx="109728" cy="16002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7136892" y="5779008"/>
            <a:ext cx="219456" cy="164592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914400" y="6208013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 txBox="1"/>
          <p:nvPr/>
        </p:nvSpPr>
        <p:spPr>
          <a:xfrm>
            <a:off x="994663" y="4037582"/>
            <a:ext cx="971550" cy="231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Linear</a:t>
            </a:r>
            <a:r>
              <a:rPr dirty="0" sz="1400" spc="-10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array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6" name="object 28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97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287" name="object 28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288" name="object 28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97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31</a:t>
            </a:fld>
          </a:p>
        </p:txBody>
      </p:sp>
      <p:sp>
        <p:nvSpPr>
          <p:cNvPr id="282" name="object 282"/>
          <p:cNvSpPr txBox="1"/>
          <p:nvPr/>
        </p:nvSpPr>
        <p:spPr>
          <a:xfrm>
            <a:off x="994663" y="4494782"/>
            <a:ext cx="2075814" cy="231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2-D </a:t>
            </a:r>
            <a:r>
              <a:rPr dirty="0" sz="1400" spc="-5">
                <a:latin typeface="Arial"/>
                <a:cs typeface="Arial"/>
              </a:rPr>
              <a:t>mesh, no</a:t>
            </a:r>
            <a:r>
              <a:rPr dirty="0" sz="1400" spc="-114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wraparound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3" name="object 283"/>
          <p:cNvSpPr txBox="1"/>
          <p:nvPr/>
        </p:nvSpPr>
        <p:spPr>
          <a:xfrm>
            <a:off x="994663" y="4951982"/>
            <a:ext cx="1779905" cy="231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2-D </a:t>
            </a:r>
            <a:r>
              <a:rPr dirty="0" sz="1400" spc="-5">
                <a:latin typeface="Arial"/>
                <a:cs typeface="Arial"/>
              </a:rPr>
              <a:t>wraparound</a:t>
            </a:r>
            <a:r>
              <a:rPr dirty="0" sz="1400" spc="-114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mesh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4" name="object 284"/>
          <p:cNvSpPr txBox="1"/>
          <p:nvPr/>
        </p:nvSpPr>
        <p:spPr>
          <a:xfrm>
            <a:off x="994663" y="5409181"/>
            <a:ext cx="885190" cy="231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Hypercube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5" name="object 285"/>
          <p:cNvSpPr txBox="1"/>
          <p:nvPr/>
        </p:nvSpPr>
        <p:spPr>
          <a:xfrm>
            <a:off x="994663" y="5866381"/>
            <a:ext cx="2032635" cy="231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Wraparound </a:t>
            </a:r>
            <a:r>
              <a:rPr dirty="0" sz="1400" i="1">
                <a:latin typeface="Arial"/>
                <a:cs typeface="Arial"/>
              </a:rPr>
              <a:t>k</a:t>
            </a:r>
            <a:r>
              <a:rPr dirty="0" sz="1400">
                <a:latin typeface="Arial"/>
                <a:cs typeface="Arial"/>
              </a:rPr>
              <a:t>-ary</a:t>
            </a:r>
            <a:r>
              <a:rPr dirty="0" sz="1400" spc="-170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d</a:t>
            </a:r>
            <a:r>
              <a:rPr dirty="0" sz="1400">
                <a:latin typeface="Arial"/>
                <a:cs typeface="Arial"/>
              </a:rPr>
              <a:t>-cube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447" y="716787"/>
            <a:ext cx="8475345" cy="69913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Metrics </a:t>
            </a:r>
            <a:r>
              <a:rPr dirty="0" spc="-5"/>
              <a:t>for </a:t>
            </a:r>
            <a:r>
              <a:rPr dirty="0"/>
              <a:t>Dynamic</a:t>
            </a:r>
            <a:r>
              <a:rPr dirty="0" spc="-85"/>
              <a:t> </a:t>
            </a:r>
            <a:r>
              <a:rPr dirty="0" spc="-5"/>
              <a:t>Interconnects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2842259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 h="0">
                <a:moveTo>
                  <a:pt x="0" y="0"/>
                </a:moveTo>
                <a:lnTo>
                  <a:pt x="807719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2058161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 h="0">
                <a:moveTo>
                  <a:pt x="0" y="0"/>
                </a:moveTo>
                <a:lnTo>
                  <a:pt x="8077199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139" y="2336798"/>
            <a:ext cx="676910" cy="231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Arial"/>
                <a:cs typeface="Arial"/>
              </a:rPr>
              <a:t>N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 spc="-20">
                <a:latin typeface="Arial"/>
                <a:cs typeface="Arial"/>
              </a:rPr>
              <a:t>w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>
                <a:latin typeface="Arial"/>
                <a:cs typeface="Arial"/>
              </a:rPr>
              <a:t>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4903" y="2336798"/>
            <a:ext cx="748030" cy="231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Diameter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12737" y="2230118"/>
            <a:ext cx="751205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B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 spc="5">
                <a:latin typeface="Arial"/>
                <a:cs typeface="Arial"/>
              </a:rPr>
              <a:t>c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>
                <a:latin typeface="Arial"/>
                <a:cs typeface="Arial"/>
              </a:rPr>
              <a:t>n 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Width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6781" y="2230118"/>
            <a:ext cx="995680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Arc  </a:t>
            </a:r>
            <a:r>
              <a:rPr dirty="0" sz="1400" spc="-10">
                <a:latin typeface="Arial"/>
                <a:cs typeface="Arial"/>
              </a:rPr>
              <a:t>C</a:t>
            </a:r>
            <a:r>
              <a:rPr dirty="0" sz="1400" spc="-5">
                <a:latin typeface="Arial"/>
                <a:cs typeface="Arial"/>
              </a:rPr>
              <a:t>onne</a:t>
            </a:r>
            <a:r>
              <a:rPr dirty="0" sz="1400" spc="5">
                <a:latin typeface="Arial"/>
                <a:cs typeface="Arial"/>
              </a:rPr>
              <a:t>c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20">
                <a:latin typeface="Arial"/>
                <a:cs typeface="Arial"/>
              </a:rPr>
              <a:t>v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00844" y="2230118"/>
            <a:ext cx="1022350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Cost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(No. of</a:t>
            </a:r>
            <a:r>
              <a:rPr dirty="0" sz="1400" spc="-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links)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39" y="2955542"/>
            <a:ext cx="749300" cy="231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Arial"/>
                <a:cs typeface="Arial"/>
              </a:rPr>
              <a:t>C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 spc="5">
                <a:latin typeface="Arial"/>
                <a:cs typeface="Arial"/>
              </a:rPr>
              <a:t>ss</a:t>
            </a:r>
            <a:r>
              <a:rPr dirty="0" sz="1400" spc="-5">
                <a:latin typeface="Arial"/>
                <a:cs typeface="Arial"/>
              </a:rPr>
              <a:t>ba</a:t>
            </a:r>
            <a:r>
              <a:rPr dirty="0" sz="140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139" y="3470654"/>
            <a:ext cx="1306830" cy="231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Omega</a:t>
            </a:r>
            <a:r>
              <a:rPr dirty="0" sz="1400" spc="-10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Network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86600" y="3090672"/>
            <a:ext cx="64008" cy="2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132319" y="3122676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132319" y="3131820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32319" y="3140964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132319" y="3150107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132319" y="3159251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132319" y="3168395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132319" y="3177539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132319" y="3186683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132319" y="3195827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132319" y="3204972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132319" y="3214116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132319" y="3223260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132319" y="3232404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086600" y="3236976"/>
            <a:ext cx="109728" cy="64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14800" y="3063239"/>
            <a:ext cx="54864" cy="365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151376" y="310438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151376" y="3113532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151376" y="3122676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51376" y="3131820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151376" y="3140964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151376" y="3150107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151376" y="3159251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151376" y="3168395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151376" y="3177539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151376" y="3186683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151376" y="3195827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151376" y="3204972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114800" y="3209544"/>
            <a:ext cx="100584" cy="640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678423" y="3063239"/>
            <a:ext cx="164592" cy="2011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339328" y="2944367"/>
            <a:ext cx="292608" cy="3200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867911" y="3429000"/>
            <a:ext cx="45720" cy="27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895344" y="3461003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895344" y="3470147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895344" y="3479291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895344" y="3488435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895344" y="3497579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895344" y="3506723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895344" y="3515867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895344" y="3525011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895344" y="3534155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895344" y="3543300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895344" y="3552444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895344" y="356158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895344" y="3570732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895344" y="3579876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895344" y="3589020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895344" y="3598164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895344" y="360730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895344" y="3616452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895344" y="3625596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895344" y="3634740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867911" y="3511296"/>
            <a:ext cx="393192" cy="2011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306823" y="3520440"/>
            <a:ext cx="164592" cy="201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522976" y="3419855"/>
            <a:ext cx="484631" cy="3108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077456" y="3447288"/>
            <a:ext cx="118872" cy="21031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266176" y="3419855"/>
            <a:ext cx="466344" cy="3108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769095" y="3831335"/>
            <a:ext cx="68580" cy="5486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077456" y="3831335"/>
            <a:ext cx="118872" cy="548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168895" y="3881628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 h="0">
                <a:moveTo>
                  <a:pt x="0" y="0"/>
                </a:moveTo>
                <a:lnTo>
                  <a:pt x="2743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14400" y="4177283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 h="0">
                <a:moveTo>
                  <a:pt x="0" y="0"/>
                </a:moveTo>
                <a:lnTo>
                  <a:pt x="807719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993139" y="3912614"/>
            <a:ext cx="1120140" cy="231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Dynamic</a:t>
            </a:r>
            <a:r>
              <a:rPr dirty="0" sz="1400" spc="-130">
                <a:latin typeface="Arial"/>
                <a:cs typeface="Arial"/>
              </a:rPr>
              <a:t> </a:t>
            </a:r>
            <a:r>
              <a:rPr dirty="0" sz="1400" spc="-15">
                <a:latin typeface="Arial"/>
                <a:cs typeface="Arial"/>
              </a:rPr>
              <a:t>Tree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715000" y="3904488"/>
            <a:ext cx="54864" cy="274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751576" y="3936491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751576" y="3945635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751576" y="3954779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751576" y="3963923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751576" y="3973067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751576" y="3982211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751576" y="3991355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751576" y="4000500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751576" y="4009644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751576" y="401878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751576" y="4027932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751576" y="4037076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751576" y="4046220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715000" y="4050791"/>
            <a:ext cx="100584" cy="6400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995928" y="3886200"/>
            <a:ext cx="54864" cy="2743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032503" y="3918203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032503" y="3927347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032503" y="3936491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032503" y="3945635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032503" y="3954779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032503" y="3963923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032503" y="3973067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032503" y="3982211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032503" y="3991355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032503" y="4000500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032503" y="4009644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032503" y="401878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032503" y="4027932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032503" y="4037076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032503" y="4046220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032503" y="4055364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032503" y="406450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032503" y="4073652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032503" y="4082796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032503" y="4091940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803903" y="3904488"/>
            <a:ext cx="118872" cy="2103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995928" y="3968496"/>
            <a:ext cx="393192" cy="20116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434840" y="3977640"/>
            <a:ext cx="164592" cy="20116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8814816" y="3890771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8814816" y="3899915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8814816" y="3909059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8814816" y="3918203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8814816" y="3927347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8814816" y="3936491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8814816" y="3945635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8458200" y="3950208"/>
            <a:ext cx="192023" cy="914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8814816" y="3954779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8814816" y="3963923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8814816" y="3973067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 h="0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8769095" y="3977640"/>
            <a:ext cx="109728" cy="6400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8193023" y="3904488"/>
            <a:ext cx="164592" cy="2011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077456" y="3877055"/>
            <a:ext cx="118872" cy="16154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97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129" name="object 1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130" name="object 1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97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31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0" rIns="0" bIns="0" rtlCol="0" vert="horz">
            <a:spAutoFit/>
          </a:bodyPr>
          <a:lstStyle/>
          <a:p>
            <a:pPr marL="929640">
              <a:lnSpc>
                <a:spcPct val="100000"/>
              </a:lnSpc>
            </a:pPr>
            <a:r>
              <a:rPr dirty="0"/>
              <a:t>Message Passing</a:t>
            </a:r>
            <a:r>
              <a:rPr dirty="0" spc="-125"/>
              <a:t> </a:t>
            </a:r>
            <a:r>
              <a:rPr dirty="0"/>
              <a:t>Costs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1739" y="1790699"/>
            <a:ext cx="5610225" cy="37515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dirty="0" sz="2400" spc="-5" i="1">
                <a:latin typeface="Arial"/>
                <a:cs typeface="Arial"/>
              </a:rPr>
              <a:t>Startup </a:t>
            </a:r>
            <a:r>
              <a:rPr dirty="0" sz="2400" spc="-10" i="1">
                <a:latin typeface="Arial"/>
                <a:cs typeface="Arial"/>
              </a:rPr>
              <a:t>time</a:t>
            </a:r>
            <a:r>
              <a:rPr dirty="0" sz="2400" spc="-75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</a:t>
            </a:r>
            <a:r>
              <a:rPr dirty="0" sz="2400" i="1">
                <a:latin typeface="Arial"/>
                <a:cs typeface="Arial"/>
              </a:rPr>
              <a:t>t</a:t>
            </a:r>
            <a:r>
              <a:rPr dirty="0" baseline="-20833" sz="2400" i="1">
                <a:latin typeface="Arial"/>
                <a:cs typeface="Arial"/>
              </a:rPr>
              <a:t>s</a:t>
            </a:r>
            <a:r>
              <a:rPr dirty="0" sz="240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Time </a:t>
            </a:r>
            <a:r>
              <a:rPr dirty="0" sz="2000">
                <a:latin typeface="Arial"/>
                <a:cs typeface="Arial"/>
              </a:rPr>
              <a:t>spent at sending and </a:t>
            </a:r>
            <a:r>
              <a:rPr dirty="0" sz="2000" spc="-5">
                <a:latin typeface="Arial"/>
                <a:cs typeface="Arial"/>
              </a:rPr>
              <a:t>receiving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nodes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Including?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"/>
              </a:spcBef>
              <a:buFont typeface="Arial"/>
              <a:buChar char="–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dirty="0" sz="2400" spc="-5" i="1">
                <a:latin typeface="Arial"/>
                <a:cs typeface="Arial"/>
              </a:rPr>
              <a:t>Per-hop </a:t>
            </a:r>
            <a:r>
              <a:rPr dirty="0" sz="2400" spc="-10" i="1">
                <a:latin typeface="Arial"/>
                <a:cs typeface="Arial"/>
              </a:rPr>
              <a:t>time</a:t>
            </a:r>
            <a:r>
              <a:rPr dirty="0" sz="2400" spc="-40" i="1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(</a:t>
            </a:r>
            <a:r>
              <a:rPr dirty="0" sz="2400" spc="-5" i="1">
                <a:latin typeface="Arial"/>
                <a:cs typeface="Arial"/>
              </a:rPr>
              <a:t>t</a:t>
            </a:r>
            <a:r>
              <a:rPr dirty="0" baseline="-20833" sz="2400" spc="-7" i="1">
                <a:latin typeface="Arial"/>
                <a:cs typeface="Arial"/>
              </a:rPr>
              <a:t>h</a:t>
            </a:r>
            <a:r>
              <a:rPr dirty="0" sz="2400" spc="-5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function </a:t>
            </a:r>
            <a:r>
              <a:rPr dirty="0" sz="2000">
                <a:latin typeface="Arial"/>
                <a:cs typeface="Arial"/>
              </a:rPr>
              <a:t>of number of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hops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Including?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400" spc="-5" i="1">
                <a:latin typeface="Arial"/>
                <a:cs typeface="Arial"/>
              </a:rPr>
              <a:t>Per-word transfer </a:t>
            </a:r>
            <a:r>
              <a:rPr dirty="0" sz="2400" spc="-10" i="1">
                <a:latin typeface="Arial"/>
                <a:cs typeface="Arial"/>
              </a:rPr>
              <a:t>time</a:t>
            </a:r>
            <a:r>
              <a:rPr dirty="0" sz="2400" spc="-25" i="1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(</a:t>
            </a:r>
            <a:r>
              <a:rPr dirty="0" sz="2400" spc="-5" i="1">
                <a:latin typeface="Arial"/>
                <a:cs typeface="Arial"/>
              </a:rPr>
              <a:t>t</a:t>
            </a:r>
            <a:r>
              <a:rPr dirty="0" baseline="-20833" sz="2400" spc="-7" i="1">
                <a:latin typeface="Arial"/>
                <a:cs typeface="Arial"/>
              </a:rPr>
              <a:t>w</a:t>
            </a:r>
            <a:r>
              <a:rPr dirty="0" sz="2400" spc="-5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Including?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97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97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31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18490">
              <a:lnSpc>
                <a:spcPct val="100000"/>
              </a:lnSpc>
            </a:pPr>
            <a:r>
              <a:rPr dirty="0" spc="-5"/>
              <a:t>Store-and-Forward</a:t>
            </a:r>
            <a:r>
              <a:rPr dirty="0" spc="-45"/>
              <a:t> </a:t>
            </a:r>
            <a:r>
              <a:rPr dirty="0" spc="-5"/>
              <a:t>Routing</a:t>
            </a:r>
          </a:p>
        </p:txBody>
      </p:sp>
      <p:sp>
        <p:nvSpPr>
          <p:cNvPr id="3" name="object 3"/>
          <p:cNvSpPr/>
          <p:nvPr/>
        </p:nvSpPr>
        <p:spPr>
          <a:xfrm>
            <a:off x="4974335" y="3889247"/>
            <a:ext cx="268224" cy="243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79135" y="5632703"/>
            <a:ext cx="268224" cy="256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1739" y="1790699"/>
            <a:ext cx="7438390" cy="1862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Definition:</a:t>
            </a:r>
            <a:endParaRPr sz="240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dirty="0" sz="2000">
                <a:latin typeface="Arial"/>
                <a:cs typeface="Arial"/>
              </a:rPr>
              <a:t>–	Message </a:t>
            </a:r>
            <a:r>
              <a:rPr dirty="0" sz="2000" spc="-5">
                <a:latin typeface="Arial"/>
                <a:cs typeface="Arial"/>
              </a:rPr>
              <a:t>traversing multiple </a:t>
            </a:r>
            <a:r>
              <a:rPr dirty="0" sz="2000">
                <a:latin typeface="Arial"/>
                <a:cs typeface="Arial"/>
              </a:rPr>
              <a:t>hops </a:t>
            </a:r>
            <a:r>
              <a:rPr dirty="0" sz="2000" spc="-5">
                <a:latin typeface="Arial"/>
                <a:cs typeface="Arial"/>
              </a:rPr>
              <a:t>is completely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received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at 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 </a:t>
            </a:r>
            <a:r>
              <a:rPr dirty="0" sz="2000" spc="-5">
                <a:latin typeface="Arial"/>
                <a:cs typeface="Arial"/>
              </a:rPr>
              <a:t>intermediate </a:t>
            </a:r>
            <a:r>
              <a:rPr dirty="0" sz="2000">
                <a:latin typeface="Arial"/>
                <a:cs typeface="Arial"/>
              </a:rPr>
              <a:t>hop before being forwarded </a:t>
            </a:r>
            <a:r>
              <a:rPr dirty="0" sz="2000" spc="-5">
                <a:latin typeface="Arial"/>
                <a:cs typeface="Arial"/>
              </a:rPr>
              <a:t>to the next</a:t>
            </a:r>
            <a:r>
              <a:rPr dirty="0" sz="2000" spc="-1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hop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The total communication cost for a message of</a:t>
            </a:r>
            <a:r>
              <a:rPr dirty="0" sz="2400" spc="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size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dirty="0" sz="2400" i="1">
                <a:latin typeface="Arial"/>
                <a:cs typeface="Arial"/>
              </a:rPr>
              <a:t>m </a:t>
            </a:r>
            <a:r>
              <a:rPr dirty="0" sz="2400" spc="-5">
                <a:latin typeface="Arial"/>
                <a:cs typeface="Arial"/>
              </a:rPr>
              <a:t>words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traverse </a:t>
            </a:r>
            <a:r>
              <a:rPr dirty="0" sz="2400" spc="-5" i="1">
                <a:latin typeface="Arial"/>
                <a:cs typeface="Arial"/>
              </a:rPr>
              <a:t>l </a:t>
            </a:r>
            <a:r>
              <a:rPr dirty="0" sz="2400" spc="-5">
                <a:latin typeface="Arial"/>
                <a:cs typeface="Arial"/>
              </a:rPr>
              <a:t>communication links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21739" y="4582666"/>
            <a:ext cx="7350759" cy="826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1793875" algn="l"/>
              </a:tabLst>
            </a:pPr>
            <a:r>
              <a:rPr dirty="0" sz="2400" spc="-5">
                <a:latin typeface="Arial"/>
                <a:cs typeface="Arial"/>
              </a:rPr>
              <a:t>Typically,	</a:t>
            </a:r>
            <a:r>
              <a:rPr dirty="0" sz="2400" spc="-5" i="1">
                <a:latin typeface="Arial"/>
                <a:cs typeface="Arial"/>
              </a:rPr>
              <a:t>t</a:t>
            </a:r>
            <a:r>
              <a:rPr dirty="0" baseline="-20833" sz="2400" spc="-7" i="1">
                <a:latin typeface="Arial"/>
                <a:cs typeface="Arial"/>
              </a:rPr>
              <a:t>h </a:t>
            </a:r>
            <a:r>
              <a:rPr dirty="0" sz="2400" spc="-5">
                <a:latin typeface="Arial"/>
                <a:cs typeface="Arial"/>
              </a:rPr>
              <a:t>is</a:t>
            </a:r>
            <a:r>
              <a:rPr dirty="0" sz="2400" spc="1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small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Thus, approximate store-and-forward message</a:t>
            </a:r>
            <a:r>
              <a:rPr dirty="0" sz="2400" spc="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06240" y="3962400"/>
            <a:ext cx="256031" cy="121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291071" y="3998976"/>
            <a:ext cx="268224" cy="121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06240" y="4035552"/>
            <a:ext cx="256031" cy="121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144511" y="3840479"/>
            <a:ext cx="97536" cy="2682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303007" y="4072128"/>
            <a:ext cx="24383" cy="365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08960" y="3864864"/>
            <a:ext cx="950975" cy="2926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584191" y="3864864"/>
            <a:ext cx="268224" cy="2926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76671" y="3816096"/>
            <a:ext cx="792479" cy="3779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656831" y="3816096"/>
            <a:ext cx="438911" cy="3779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11040" y="5718047"/>
            <a:ext cx="256031" cy="121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11040" y="5791200"/>
            <a:ext cx="256031" cy="121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10528" y="5815584"/>
            <a:ext cx="36576" cy="365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413759" y="5608320"/>
            <a:ext cx="950976" cy="3047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888991" y="5608320"/>
            <a:ext cx="268224" cy="30479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657088" y="5596128"/>
            <a:ext cx="792479" cy="31699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97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97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31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89050">
              <a:lnSpc>
                <a:spcPct val="100000"/>
              </a:lnSpc>
            </a:pPr>
            <a:r>
              <a:rPr dirty="0" spc="-5"/>
              <a:t>Routing</a:t>
            </a:r>
            <a:r>
              <a:rPr dirty="0" spc="-45"/>
              <a:t> </a:t>
            </a:r>
            <a:r>
              <a:rPr dirty="0" spc="-5"/>
              <a:t>Techniques</a:t>
            </a:r>
          </a:p>
        </p:txBody>
      </p:sp>
      <p:sp>
        <p:nvSpPr>
          <p:cNvPr id="3" name="object 3"/>
          <p:cNvSpPr/>
          <p:nvPr/>
        </p:nvSpPr>
        <p:spPr>
          <a:xfrm>
            <a:off x="3352800" y="2324100"/>
            <a:ext cx="2743200" cy="76200"/>
          </a:xfrm>
          <a:custGeom>
            <a:avLst/>
            <a:gdLst/>
            <a:ahLst/>
            <a:cxnLst/>
            <a:rect l="l" t="t" r="r" b="b"/>
            <a:pathLst>
              <a:path w="2743200" h="76200">
                <a:moveTo>
                  <a:pt x="2680715" y="44195"/>
                </a:moveTo>
                <a:lnTo>
                  <a:pt x="2680715" y="33527"/>
                </a:lnTo>
                <a:lnTo>
                  <a:pt x="0" y="33527"/>
                </a:lnTo>
                <a:lnTo>
                  <a:pt x="0" y="44195"/>
                </a:lnTo>
                <a:lnTo>
                  <a:pt x="2680715" y="44195"/>
                </a:lnTo>
                <a:close/>
              </a:path>
              <a:path w="2743200" h="76200">
                <a:moveTo>
                  <a:pt x="2743199" y="38099"/>
                </a:moveTo>
                <a:lnTo>
                  <a:pt x="2666999" y="0"/>
                </a:lnTo>
                <a:lnTo>
                  <a:pt x="2666999" y="33527"/>
                </a:lnTo>
                <a:lnTo>
                  <a:pt x="2680715" y="33527"/>
                </a:lnTo>
                <a:lnTo>
                  <a:pt x="2680715" y="69341"/>
                </a:lnTo>
                <a:lnTo>
                  <a:pt x="2743199" y="38099"/>
                </a:lnTo>
                <a:close/>
              </a:path>
              <a:path w="2743200" h="76200">
                <a:moveTo>
                  <a:pt x="2680715" y="69341"/>
                </a:moveTo>
                <a:lnTo>
                  <a:pt x="2680715" y="44195"/>
                </a:lnTo>
                <a:lnTo>
                  <a:pt x="2666999" y="44195"/>
                </a:lnTo>
                <a:lnTo>
                  <a:pt x="2666999" y="76199"/>
                </a:lnTo>
                <a:lnTo>
                  <a:pt x="2680715" y="69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53561" y="2362200"/>
            <a:ext cx="0" cy="1295400"/>
          </a:xfrm>
          <a:custGeom>
            <a:avLst/>
            <a:gdLst/>
            <a:ahLst/>
            <a:cxnLst/>
            <a:rect l="l" t="t" r="r" b="b"/>
            <a:pathLst>
              <a:path w="0" h="1295400">
                <a:moveTo>
                  <a:pt x="0" y="0"/>
                </a:moveTo>
                <a:lnTo>
                  <a:pt x="0" y="1295399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52800" y="2514600"/>
            <a:ext cx="685800" cy="152400"/>
          </a:xfrm>
          <a:custGeom>
            <a:avLst/>
            <a:gdLst/>
            <a:ahLst/>
            <a:cxnLst/>
            <a:rect l="l" t="t" r="r" b="b"/>
            <a:pathLst>
              <a:path w="685800" h="152400">
                <a:moveTo>
                  <a:pt x="0" y="0"/>
                </a:moveTo>
                <a:lnTo>
                  <a:pt x="0" y="152399"/>
                </a:lnTo>
                <a:lnTo>
                  <a:pt x="685799" y="152399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48227" y="2510027"/>
            <a:ext cx="696595" cy="163195"/>
          </a:xfrm>
          <a:custGeom>
            <a:avLst/>
            <a:gdLst/>
            <a:ahLst/>
            <a:cxnLst/>
            <a:rect l="l" t="t" r="r" b="b"/>
            <a:pathLst>
              <a:path w="696595" h="163194">
                <a:moveTo>
                  <a:pt x="696467" y="163067"/>
                </a:moveTo>
                <a:lnTo>
                  <a:pt x="696467" y="0"/>
                </a:lnTo>
                <a:lnTo>
                  <a:pt x="0" y="0"/>
                </a:lnTo>
                <a:lnTo>
                  <a:pt x="0" y="163067"/>
                </a:lnTo>
                <a:lnTo>
                  <a:pt x="4571" y="1630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685799" y="10667"/>
                </a:lnTo>
                <a:lnTo>
                  <a:pt x="685799" y="4571"/>
                </a:lnTo>
                <a:lnTo>
                  <a:pt x="690371" y="10667"/>
                </a:lnTo>
                <a:lnTo>
                  <a:pt x="690371" y="163067"/>
                </a:lnTo>
                <a:lnTo>
                  <a:pt x="696467" y="163067"/>
                </a:lnTo>
                <a:close/>
              </a:path>
              <a:path w="696595" h="163194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696595" h="163194">
                <a:moveTo>
                  <a:pt x="10667" y="1523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152399"/>
                </a:lnTo>
                <a:lnTo>
                  <a:pt x="10667" y="152399"/>
                </a:lnTo>
                <a:close/>
              </a:path>
              <a:path w="696595" h="163194">
                <a:moveTo>
                  <a:pt x="690371" y="152399"/>
                </a:moveTo>
                <a:lnTo>
                  <a:pt x="4571" y="152399"/>
                </a:lnTo>
                <a:lnTo>
                  <a:pt x="10667" y="156971"/>
                </a:lnTo>
                <a:lnTo>
                  <a:pt x="10667" y="163067"/>
                </a:lnTo>
                <a:lnTo>
                  <a:pt x="685799" y="163067"/>
                </a:lnTo>
                <a:lnTo>
                  <a:pt x="685799" y="156971"/>
                </a:lnTo>
                <a:lnTo>
                  <a:pt x="690371" y="152399"/>
                </a:lnTo>
                <a:close/>
              </a:path>
              <a:path w="696595" h="163194">
                <a:moveTo>
                  <a:pt x="10667" y="163067"/>
                </a:moveTo>
                <a:lnTo>
                  <a:pt x="10667" y="156971"/>
                </a:lnTo>
                <a:lnTo>
                  <a:pt x="4571" y="152399"/>
                </a:lnTo>
                <a:lnTo>
                  <a:pt x="4571" y="163067"/>
                </a:lnTo>
                <a:lnTo>
                  <a:pt x="10667" y="163067"/>
                </a:lnTo>
                <a:close/>
              </a:path>
              <a:path w="696595" h="163194">
                <a:moveTo>
                  <a:pt x="690371" y="10667"/>
                </a:moveTo>
                <a:lnTo>
                  <a:pt x="685799" y="4571"/>
                </a:lnTo>
                <a:lnTo>
                  <a:pt x="685799" y="10667"/>
                </a:lnTo>
                <a:lnTo>
                  <a:pt x="690371" y="10667"/>
                </a:lnTo>
                <a:close/>
              </a:path>
              <a:path w="696595" h="163194">
                <a:moveTo>
                  <a:pt x="690371" y="152399"/>
                </a:moveTo>
                <a:lnTo>
                  <a:pt x="690371" y="10667"/>
                </a:lnTo>
                <a:lnTo>
                  <a:pt x="685799" y="10667"/>
                </a:lnTo>
                <a:lnTo>
                  <a:pt x="685799" y="152399"/>
                </a:lnTo>
                <a:lnTo>
                  <a:pt x="690371" y="152399"/>
                </a:lnTo>
                <a:close/>
              </a:path>
              <a:path w="696595" h="163194">
                <a:moveTo>
                  <a:pt x="690371" y="163067"/>
                </a:moveTo>
                <a:lnTo>
                  <a:pt x="690371" y="152399"/>
                </a:lnTo>
                <a:lnTo>
                  <a:pt x="685799" y="156971"/>
                </a:lnTo>
                <a:lnTo>
                  <a:pt x="685799" y="163067"/>
                </a:lnTo>
                <a:lnTo>
                  <a:pt x="690371" y="163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38600" y="2743200"/>
            <a:ext cx="685800" cy="152400"/>
          </a:xfrm>
          <a:custGeom>
            <a:avLst/>
            <a:gdLst/>
            <a:ahLst/>
            <a:cxnLst/>
            <a:rect l="l" t="t" r="r" b="b"/>
            <a:pathLst>
              <a:path w="685800" h="152400">
                <a:moveTo>
                  <a:pt x="0" y="0"/>
                </a:moveTo>
                <a:lnTo>
                  <a:pt x="0" y="152399"/>
                </a:lnTo>
                <a:lnTo>
                  <a:pt x="685799" y="152399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34027" y="2738627"/>
            <a:ext cx="696595" cy="163195"/>
          </a:xfrm>
          <a:custGeom>
            <a:avLst/>
            <a:gdLst/>
            <a:ahLst/>
            <a:cxnLst/>
            <a:rect l="l" t="t" r="r" b="b"/>
            <a:pathLst>
              <a:path w="696595" h="163194">
                <a:moveTo>
                  <a:pt x="696467" y="163067"/>
                </a:moveTo>
                <a:lnTo>
                  <a:pt x="696467" y="0"/>
                </a:lnTo>
                <a:lnTo>
                  <a:pt x="0" y="0"/>
                </a:lnTo>
                <a:lnTo>
                  <a:pt x="0" y="163067"/>
                </a:lnTo>
                <a:lnTo>
                  <a:pt x="4571" y="1630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685799" y="10667"/>
                </a:lnTo>
                <a:lnTo>
                  <a:pt x="685799" y="4571"/>
                </a:lnTo>
                <a:lnTo>
                  <a:pt x="690371" y="10667"/>
                </a:lnTo>
                <a:lnTo>
                  <a:pt x="690371" y="163067"/>
                </a:lnTo>
                <a:lnTo>
                  <a:pt x="696467" y="163067"/>
                </a:lnTo>
                <a:close/>
              </a:path>
              <a:path w="696595" h="163194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696595" h="163194">
                <a:moveTo>
                  <a:pt x="10667" y="1523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152399"/>
                </a:lnTo>
                <a:lnTo>
                  <a:pt x="10667" y="152399"/>
                </a:lnTo>
                <a:close/>
              </a:path>
              <a:path w="696595" h="163194">
                <a:moveTo>
                  <a:pt x="690371" y="152399"/>
                </a:moveTo>
                <a:lnTo>
                  <a:pt x="4571" y="152399"/>
                </a:lnTo>
                <a:lnTo>
                  <a:pt x="10667" y="156971"/>
                </a:lnTo>
                <a:lnTo>
                  <a:pt x="10667" y="163067"/>
                </a:lnTo>
                <a:lnTo>
                  <a:pt x="685799" y="163067"/>
                </a:lnTo>
                <a:lnTo>
                  <a:pt x="685799" y="156971"/>
                </a:lnTo>
                <a:lnTo>
                  <a:pt x="690371" y="152399"/>
                </a:lnTo>
                <a:close/>
              </a:path>
              <a:path w="696595" h="163194">
                <a:moveTo>
                  <a:pt x="10667" y="163067"/>
                </a:moveTo>
                <a:lnTo>
                  <a:pt x="10667" y="156971"/>
                </a:lnTo>
                <a:lnTo>
                  <a:pt x="4571" y="152399"/>
                </a:lnTo>
                <a:lnTo>
                  <a:pt x="4571" y="163067"/>
                </a:lnTo>
                <a:lnTo>
                  <a:pt x="10667" y="163067"/>
                </a:lnTo>
                <a:close/>
              </a:path>
              <a:path w="696595" h="163194">
                <a:moveTo>
                  <a:pt x="690371" y="10667"/>
                </a:moveTo>
                <a:lnTo>
                  <a:pt x="685799" y="4571"/>
                </a:lnTo>
                <a:lnTo>
                  <a:pt x="685799" y="10667"/>
                </a:lnTo>
                <a:lnTo>
                  <a:pt x="690371" y="10667"/>
                </a:lnTo>
                <a:close/>
              </a:path>
              <a:path w="696595" h="163194">
                <a:moveTo>
                  <a:pt x="690371" y="152399"/>
                </a:moveTo>
                <a:lnTo>
                  <a:pt x="690371" y="10667"/>
                </a:lnTo>
                <a:lnTo>
                  <a:pt x="685799" y="10667"/>
                </a:lnTo>
                <a:lnTo>
                  <a:pt x="685799" y="152399"/>
                </a:lnTo>
                <a:lnTo>
                  <a:pt x="690371" y="152399"/>
                </a:lnTo>
                <a:close/>
              </a:path>
              <a:path w="696595" h="163194">
                <a:moveTo>
                  <a:pt x="690371" y="163067"/>
                </a:moveTo>
                <a:lnTo>
                  <a:pt x="690371" y="152399"/>
                </a:lnTo>
                <a:lnTo>
                  <a:pt x="685799" y="156971"/>
                </a:lnTo>
                <a:lnTo>
                  <a:pt x="685799" y="163067"/>
                </a:lnTo>
                <a:lnTo>
                  <a:pt x="690371" y="163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24400" y="2971800"/>
            <a:ext cx="685800" cy="152400"/>
          </a:xfrm>
          <a:custGeom>
            <a:avLst/>
            <a:gdLst/>
            <a:ahLst/>
            <a:cxnLst/>
            <a:rect l="l" t="t" r="r" b="b"/>
            <a:pathLst>
              <a:path w="685800" h="152400">
                <a:moveTo>
                  <a:pt x="0" y="0"/>
                </a:moveTo>
                <a:lnTo>
                  <a:pt x="0" y="152399"/>
                </a:lnTo>
                <a:lnTo>
                  <a:pt x="685799" y="152399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19827" y="2967227"/>
            <a:ext cx="696595" cy="163195"/>
          </a:xfrm>
          <a:custGeom>
            <a:avLst/>
            <a:gdLst/>
            <a:ahLst/>
            <a:cxnLst/>
            <a:rect l="l" t="t" r="r" b="b"/>
            <a:pathLst>
              <a:path w="696595" h="163194">
                <a:moveTo>
                  <a:pt x="696467" y="163067"/>
                </a:moveTo>
                <a:lnTo>
                  <a:pt x="696467" y="0"/>
                </a:lnTo>
                <a:lnTo>
                  <a:pt x="0" y="0"/>
                </a:lnTo>
                <a:lnTo>
                  <a:pt x="0" y="163067"/>
                </a:lnTo>
                <a:lnTo>
                  <a:pt x="4571" y="1630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685799" y="10667"/>
                </a:lnTo>
                <a:lnTo>
                  <a:pt x="685799" y="4571"/>
                </a:lnTo>
                <a:lnTo>
                  <a:pt x="690371" y="10667"/>
                </a:lnTo>
                <a:lnTo>
                  <a:pt x="690371" y="163067"/>
                </a:lnTo>
                <a:lnTo>
                  <a:pt x="696467" y="163067"/>
                </a:lnTo>
                <a:close/>
              </a:path>
              <a:path w="696595" h="163194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696595" h="163194">
                <a:moveTo>
                  <a:pt x="10667" y="1523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152399"/>
                </a:lnTo>
                <a:lnTo>
                  <a:pt x="10667" y="152399"/>
                </a:lnTo>
                <a:close/>
              </a:path>
              <a:path w="696595" h="163194">
                <a:moveTo>
                  <a:pt x="690371" y="152399"/>
                </a:moveTo>
                <a:lnTo>
                  <a:pt x="4571" y="152399"/>
                </a:lnTo>
                <a:lnTo>
                  <a:pt x="10667" y="156971"/>
                </a:lnTo>
                <a:lnTo>
                  <a:pt x="10667" y="163067"/>
                </a:lnTo>
                <a:lnTo>
                  <a:pt x="685799" y="163067"/>
                </a:lnTo>
                <a:lnTo>
                  <a:pt x="685799" y="156971"/>
                </a:lnTo>
                <a:lnTo>
                  <a:pt x="690371" y="152399"/>
                </a:lnTo>
                <a:close/>
              </a:path>
              <a:path w="696595" h="163194">
                <a:moveTo>
                  <a:pt x="10667" y="163067"/>
                </a:moveTo>
                <a:lnTo>
                  <a:pt x="10667" y="156971"/>
                </a:lnTo>
                <a:lnTo>
                  <a:pt x="4571" y="152399"/>
                </a:lnTo>
                <a:lnTo>
                  <a:pt x="4571" y="163067"/>
                </a:lnTo>
                <a:lnTo>
                  <a:pt x="10667" y="163067"/>
                </a:lnTo>
                <a:close/>
              </a:path>
              <a:path w="696595" h="163194">
                <a:moveTo>
                  <a:pt x="690371" y="10667"/>
                </a:moveTo>
                <a:lnTo>
                  <a:pt x="685799" y="4571"/>
                </a:lnTo>
                <a:lnTo>
                  <a:pt x="685799" y="10667"/>
                </a:lnTo>
                <a:lnTo>
                  <a:pt x="690371" y="10667"/>
                </a:lnTo>
                <a:close/>
              </a:path>
              <a:path w="696595" h="163194">
                <a:moveTo>
                  <a:pt x="690371" y="152399"/>
                </a:moveTo>
                <a:lnTo>
                  <a:pt x="690371" y="10667"/>
                </a:lnTo>
                <a:lnTo>
                  <a:pt x="685799" y="10667"/>
                </a:lnTo>
                <a:lnTo>
                  <a:pt x="685799" y="152399"/>
                </a:lnTo>
                <a:lnTo>
                  <a:pt x="690371" y="152399"/>
                </a:lnTo>
                <a:close/>
              </a:path>
              <a:path w="696595" h="163194">
                <a:moveTo>
                  <a:pt x="690371" y="163067"/>
                </a:moveTo>
                <a:lnTo>
                  <a:pt x="690371" y="152399"/>
                </a:lnTo>
                <a:lnTo>
                  <a:pt x="685799" y="156971"/>
                </a:lnTo>
                <a:lnTo>
                  <a:pt x="685799" y="163067"/>
                </a:lnTo>
                <a:lnTo>
                  <a:pt x="690371" y="163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10200" y="3276600"/>
            <a:ext cx="685800" cy="152400"/>
          </a:xfrm>
          <a:custGeom>
            <a:avLst/>
            <a:gdLst/>
            <a:ahLst/>
            <a:cxnLst/>
            <a:rect l="l" t="t" r="r" b="b"/>
            <a:pathLst>
              <a:path w="685800" h="152400">
                <a:moveTo>
                  <a:pt x="0" y="0"/>
                </a:moveTo>
                <a:lnTo>
                  <a:pt x="0" y="152399"/>
                </a:lnTo>
                <a:lnTo>
                  <a:pt x="685799" y="152399"/>
                </a:lnTo>
                <a:lnTo>
                  <a:pt x="685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05627" y="3272027"/>
            <a:ext cx="696595" cy="163195"/>
          </a:xfrm>
          <a:custGeom>
            <a:avLst/>
            <a:gdLst/>
            <a:ahLst/>
            <a:cxnLst/>
            <a:rect l="l" t="t" r="r" b="b"/>
            <a:pathLst>
              <a:path w="696595" h="163195">
                <a:moveTo>
                  <a:pt x="696467" y="163067"/>
                </a:moveTo>
                <a:lnTo>
                  <a:pt x="696467" y="0"/>
                </a:lnTo>
                <a:lnTo>
                  <a:pt x="0" y="0"/>
                </a:lnTo>
                <a:lnTo>
                  <a:pt x="0" y="163067"/>
                </a:lnTo>
                <a:lnTo>
                  <a:pt x="4571" y="1630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685799" y="10667"/>
                </a:lnTo>
                <a:lnTo>
                  <a:pt x="685799" y="4571"/>
                </a:lnTo>
                <a:lnTo>
                  <a:pt x="690371" y="10667"/>
                </a:lnTo>
                <a:lnTo>
                  <a:pt x="690371" y="163067"/>
                </a:lnTo>
                <a:lnTo>
                  <a:pt x="696467" y="163067"/>
                </a:lnTo>
                <a:close/>
              </a:path>
              <a:path w="696595" h="1631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696595" h="163195">
                <a:moveTo>
                  <a:pt x="10667" y="1523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152399"/>
                </a:lnTo>
                <a:lnTo>
                  <a:pt x="10667" y="152399"/>
                </a:lnTo>
                <a:close/>
              </a:path>
              <a:path w="696595" h="163195">
                <a:moveTo>
                  <a:pt x="690371" y="152399"/>
                </a:moveTo>
                <a:lnTo>
                  <a:pt x="4571" y="152399"/>
                </a:lnTo>
                <a:lnTo>
                  <a:pt x="10667" y="156971"/>
                </a:lnTo>
                <a:lnTo>
                  <a:pt x="10667" y="163067"/>
                </a:lnTo>
                <a:lnTo>
                  <a:pt x="685799" y="163067"/>
                </a:lnTo>
                <a:lnTo>
                  <a:pt x="685799" y="156971"/>
                </a:lnTo>
                <a:lnTo>
                  <a:pt x="690371" y="152399"/>
                </a:lnTo>
                <a:close/>
              </a:path>
              <a:path w="696595" h="163195">
                <a:moveTo>
                  <a:pt x="10667" y="163067"/>
                </a:moveTo>
                <a:lnTo>
                  <a:pt x="10667" y="156971"/>
                </a:lnTo>
                <a:lnTo>
                  <a:pt x="4571" y="152399"/>
                </a:lnTo>
                <a:lnTo>
                  <a:pt x="4571" y="163067"/>
                </a:lnTo>
                <a:lnTo>
                  <a:pt x="10667" y="163067"/>
                </a:lnTo>
                <a:close/>
              </a:path>
              <a:path w="696595" h="163195">
                <a:moveTo>
                  <a:pt x="690371" y="10667"/>
                </a:moveTo>
                <a:lnTo>
                  <a:pt x="685799" y="4571"/>
                </a:lnTo>
                <a:lnTo>
                  <a:pt x="685799" y="10667"/>
                </a:lnTo>
                <a:lnTo>
                  <a:pt x="690371" y="10667"/>
                </a:lnTo>
                <a:close/>
              </a:path>
              <a:path w="696595" h="163195">
                <a:moveTo>
                  <a:pt x="690371" y="152399"/>
                </a:moveTo>
                <a:lnTo>
                  <a:pt x="690371" y="10667"/>
                </a:lnTo>
                <a:lnTo>
                  <a:pt x="685799" y="10667"/>
                </a:lnTo>
                <a:lnTo>
                  <a:pt x="685799" y="152399"/>
                </a:lnTo>
                <a:lnTo>
                  <a:pt x="690371" y="152399"/>
                </a:lnTo>
                <a:close/>
              </a:path>
              <a:path w="696595" h="163195">
                <a:moveTo>
                  <a:pt x="690371" y="163067"/>
                </a:moveTo>
                <a:lnTo>
                  <a:pt x="690371" y="152399"/>
                </a:lnTo>
                <a:lnTo>
                  <a:pt x="685799" y="156971"/>
                </a:lnTo>
                <a:lnTo>
                  <a:pt x="685799" y="163067"/>
                </a:lnTo>
                <a:lnTo>
                  <a:pt x="690371" y="163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050538" y="2497824"/>
            <a:ext cx="184150" cy="929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3099"/>
              </a:lnSpc>
            </a:pPr>
            <a:r>
              <a:rPr dirty="0" sz="1400" spc="-5">
                <a:latin typeface="Times New Roman"/>
                <a:cs typeface="Times New Roman"/>
              </a:rPr>
              <a:t>P</a:t>
            </a:r>
            <a:r>
              <a:rPr dirty="0" baseline="-21604" sz="1350" spc="15">
                <a:latin typeface="Times New Roman"/>
                <a:cs typeface="Times New Roman"/>
              </a:rPr>
              <a:t>0 </a:t>
            </a:r>
            <a:r>
              <a:rPr dirty="0" baseline="-21604" sz="1350" spc="7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</a:t>
            </a:r>
            <a:r>
              <a:rPr dirty="0" baseline="-21604" sz="1350" spc="15">
                <a:latin typeface="Times New Roman"/>
                <a:cs typeface="Times New Roman"/>
              </a:rPr>
              <a:t>1 </a:t>
            </a:r>
            <a:r>
              <a:rPr dirty="0" baseline="-21604" sz="1350" spc="7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</a:t>
            </a:r>
            <a:r>
              <a:rPr dirty="0" baseline="-21604" sz="1350" spc="15">
                <a:latin typeface="Times New Roman"/>
                <a:cs typeface="Times New Roman"/>
              </a:rPr>
              <a:t>2 </a:t>
            </a:r>
            <a:r>
              <a:rPr dirty="0" baseline="-21604" sz="1350" spc="7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</a:t>
            </a:r>
            <a:r>
              <a:rPr dirty="0" baseline="-21604" sz="1350" spc="22">
                <a:latin typeface="Times New Roman"/>
                <a:cs typeface="Times New Roman"/>
              </a:rPr>
              <a:t>3</a:t>
            </a:r>
            <a:endParaRPr baseline="-21604" sz="1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41337" y="2096515"/>
            <a:ext cx="382270" cy="265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ti</a:t>
            </a:r>
            <a:r>
              <a:rPr dirty="0" sz="1600" spc="-35">
                <a:latin typeface="Times New Roman"/>
                <a:cs typeface="Times New Roman"/>
              </a:rPr>
              <a:t>m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05200" y="3848100"/>
            <a:ext cx="2743200" cy="38100"/>
          </a:xfrm>
          <a:custGeom>
            <a:avLst/>
            <a:gdLst/>
            <a:ahLst/>
            <a:cxnLst/>
            <a:rect l="l" t="t" r="r" b="b"/>
            <a:pathLst>
              <a:path w="2743200" h="38100">
                <a:moveTo>
                  <a:pt x="2680715" y="38099"/>
                </a:moveTo>
                <a:lnTo>
                  <a:pt x="2680715" y="33527"/>
                </a:lnTo>
                <a:lnTo>
                  <a:pt x="0" y="33527"/>
                </a:lnTo>
                <a:lnTo>
                  <a:pt x="0" y="38099"/>
                </a:lnTo>
                <a:lnTo>
                  <a:pt x="2680715" y="38099"/>
                </a:lnTo>
                <a:close/>
              </a:path>
              <a:path w="2743200" h="38100">
                <a:moveTo>
                  <a:pt x="2743199" y="38099"/>
                </a:moveTo>
                <a:lnTo>
                  <a:pt x="2666999" y="0"/>
                </a:lnTo>
                <a:lnTo>
                  <a:pt x="2666999" y="33527"/>
                </a:lnTo>
                <a:lnTo>
                  <a:pt x="2680715" y="33527"/>
                </a:lnTo>
                <a:lnTo>
                  <a:pt x="2680715" y="38099"/>
                </a:lnTo>
                <a:lnTo>
                  <a:pt x="27431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717537" y="3620514"/>
            <a:ext cx="382270" cy="265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ti</a:t>
            </a:r>
            <a:r>
              <a:rPr dirty="0" sz="1600" spc="-35">
                <a:latin typeface="Times New Roman"/>
                <a:cs typeface="Times New Roman"/>
              </a:rPr>
              <a:t>m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64297" y="2820922"/>
            <a:ext cx="1884045" cy="385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(1) A single message sent</a:t>
            </a:r>
            <a:r>
              <a:rPr dirty="0" sz="1200" spc="-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over  </a:t>
            </a:r>
            <a:r>
              <a:rPr dirty="0" sz="1200" spc="-5">
                <a:latin typeface="Times New Roman"/>
                <a:cs typeface="Times New Roman"/>
              </a:rPr>
              <a:t>A store-and-forward</a:t>
            </a:r>
            <a:r>
              <a:rPr dirty="0" sz="1200" spc="-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network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505200" y="3886199"/>
            <a:ext cx="2743200" cy="38100"/>
          </a:xfrm>
          <a:custGeom>
            <a:avLst/>
            <a:gdLst/>
            <a:ahLst/>
            <a:cxnLst/>
            <a:rect l="l" t="t" r="r" b="b"/>
            <a:pathLst>
              <a:path w="2743200" h="38100">
                <a:moveTo>
                  <a:pt x="2743199" y="0"/>
                </a:moveTo>
                <a:lnTo>
                  <a:pt x="0" y="0"/>
                </a:lnTo>
                <a:lnTo>
                  <a:pt x="0" y="6096"/>
                </a:lnTo>
                <a:lnTo>
                  <a:pt x="2680715" y="6096"/>
                </a:lnTo>
                <a:lnTo>
                  <a:pt x="2680715" y="31242"/>
                </a:lnTo>
                <a:lnTo>
                  <a:pt x="2743199" y="0"/>
                </a:lnTo>
                <a:close/>
              </a:path>
              <a:path w="2743200" h="38100">
                <a:moveTo>
                  <a:pt x="2680715" y="31242"/>
                </a:moveTo>
                <a:lnTo>
                  <a:pt x="2680715" y="6096"/>
                </a:lnTo>
                <a:lnTo>
                  <a:pt x="2666999" y="6096"/>
                </a:lnTo>
                <a:lnTo>
                  <a:pt x="2666999" y="38100"/>
                </a:lnTo>
                <a:lnTo>
                  <a:pt x="2680715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505961" y="3886200"/>
            <a:ext cx="0" cy="1295400"/>
          </a:xfrm>
          <a:custGeom>
            <a:avLst/>
            <a:gdLst/>
            <a:ahLst/>
            <a:cxnLst/>
            <a:rect l="l" t="t" r="r" b="b"/>
            <a:pathLst>
              <a:path w="0" h="1295400">
                <a:moveTo>
                  <a:pt x="0" y="0"/>
                </a:moveTo>
                <a:lnTo>
                  <a:pt x="0" y="1295399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05200" y="4038600"/>
            <a:ext cx="762000" cy="152400"/>
          </a:xfrm>
          <a:custGeom>
            <a:avLst/>
            <a:gdLst/>
            <a:ahLst/>
            <a:cxnLst/>
            <a:rect l="l" t="t" r="r" b="b"/>
            <a:pathLst>
              <a:path w="762000" h="152400">
                <a:moveTo>
                  <a:pt x="0" y="0"/>
                </a:moveTo>
                <a:lnTo>
                  <a:pt x="0" y="152399"/>
                </a:lnTo>
                <a:lnTo>
                  <a:pt x="761999" y="152399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500627" y="4034027"/>
            <a:ext cx="772795" cy="163195"/>
          </a:xfrm>
          <a:custGeom>
            <a:avLst/>
            <a:gdLst/>
            <a:ahLst/>
            <a:cxnLst/>
            <a:rect l="l" t="t" r="r" b="b"/>
            <a:pathLst>
              <a:path w="772795" h="163195">
                <a:moveTo>
                  <a:pt x="772667" y="163067"/>
                </a:moveTo>
                <a:lnTo>
                  <a:pt x="772667" y="0"/>
                </a:lnTo>
                <a:lnTo>
                  <a:pt x="0" y="0"/>
                </a:lnTo>
                <a:lnTo>
                  <a:pt x="0" y="163067"/>
                </a:lnTo>
                <a:lnTo>
                  <a:pt x="4571" y="1630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761999" y="10667"/>
                </a:lnTo>
                <a:lnTo>
                  <a:pt x="761999" y="4571"/>
                </a:lnTo>
                <a:lnTo>
                  <a:pt x="766571" y="10667"/>
                </a:lnTo>
                <a:lnTo>
                  <a:pt x="766571" y="163067"/>
                </a:lnTo>
                <a:lnTo>
                  <a:pt x="772667" y="163067"/>
                </a:lnTo>
                <a:close/>
              </a:path>
              <a:path w="772795" h="1631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772795" h="163195">
                <a:moveTo>
                  <a:pt x="10667" y="1523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152399"/>
                </a:lnTo>
                <a:lnTo>
                  <a:pt x="10667" y="152399"/>
                </a:lnTo>
                <a:close/>
              </a:path>
              <a:path w="772795" h="163195">
                <a:moveTo>
                  <a:pt x="766571" y="152399"/>
                </a:moveTo>
                <a:lnTo>
                  <a:pt x="4571" y="152399"/>
                </a:lnTo>
                <a:lnTo>
                  <a:pt x="10667" y="156971"/>
                </a:lnTo>
                <a:lnTo>
                  <a:pt x="10667" y="163067"/>
                </a:lnTo>
                <a:lnTo>
                  <a:pt x="761999" y="163067"/>
                </a:lnTo>
                <a:lnTo>
                  <a:pt x="761999" y="156971"/>
                </a:lnTo>
                <a:lnTo>
                  <a:pt x="766571" y="152399"/>
                </a:lnTo>
                <a:close/>
              </a:path>
              <a:path w="772795" h="163195">
                <a:moveTo>
                  <a:pt x="10667" y="163067"/>
                </a:moveTo>
                <a:lnTo>
                  <a:pt x="10667" y="156971"/>
                </a:lnTo>
                <a:lnTo>
                  <a:pt x="4571" y="152399"/>
                </a:lnTo>
                <a:lnTo>
                  <a:pt x="4571" y="163067"/>
                </a:lnTo>
                <a:lnTo>
                  <a:pt x="10667" y="163067"/>
                </a:lnTo>
                <a:close/>
              </a:path>
              <a:path w="772795" h="163195">
                <a:moveTo>
                  <a:pt x="766571" y="10667"/>
                </a:moveTo>
                <a:lnTo>
                  <a:pt x="761999" y="4571"/>
                </a:lnTo>
                <a:lnTo>
                  <a:pt x="761999" y="10667"/>
                </a:lnTo>
                <a:lnTo>
                  <a:pt x="766571" y="10667"/>
                </a:lnTo>
                <a:close/>
              </a:path>
              <a:path w="772795" h="163195">
                <a:moveTo>
                  <a:pt x="766571" y="152399"/>
                </a:moveTo>
                <a:lnTo>
                  <a:pt x="766571" y="10667"/>
                </a:lnTo>
                <a:lnTo>
                  <a:pt x="761999" y="10667"/>
                </a:lnTo>
                <a:lnTo>
                  <a:pt x="761999" y="152399"/>
                </a:lnTo>
                <a:lnTo>
                  <a:pt x="766571" y="152399"/>
                </a:lnTo>
                <a:close/>
              </a:path>
              <a:path w="772795" h="163195">
                <a:moveTo>
                  <a:pt x="766571" y="163067"/>
                </a:moveTo>
                <a:lnTo>
                  <a:pt x="766571" y="152399"/>
                </a:lnTo>
                <a:lnTo>
                  <a:pt x="761999" y="156971"/>
                </a:lnTo>
                <a:lnTo>
                  <a:pt x="761999" y="163067"/>
                </a:lnTo>
                <a:lnTo>
                  <a:pt x="766571" y="163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202938" y="3987381"/>
            <a:ext cx="184150" cy="9632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7100"/>
              </a:lnSpc>
            </a:pPr>
            <a:r>
              <a:rPr dirty="0" sz="1400" spc="-5">
                <a:latin typeface="Times New Roman"/>
                <a:cs typeface="Times New Roman"/>
              </a:rPr>
              <a:t>P</a:t>
            </a:r>
            <a:r>
              <a:rPr dirty="0" baseline="-21604" sz="1350" spc="15">
                <a:latin typeface="Times New Roman"/>
                <a:cs typeface="Times New Roman"/>
              </a:rPr>
              <a:t>0 </a:t>
            </a:r>
            <a:r>
              <a:rPr dirty="0" baseline="-21604" sz="1350" spc="7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</a:t>
            </a:r>
            <a:r>
              <a:rPr dirty="0" baseline="-21604" sz="1350" spc="15">
                <a:latin typeface="Times New Roman"/>
                <a:cs typeface="Times New Roman"/>
              </a:rPr>
              <a:t>1 </a:t>
            </a:r>
            <a:r>
              <a:rPr dirty="0" baseline="-21604" sz="1350" spc="7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</a:t>
            </a:r>
            <a:r>
              <a:rPr dirty="0" baseline="-21604" sz="1350" spc="15">
                <a:latin typeface="Times New Roman"/>
                <a:cs typeface="Times New Roman"/>
              </a:rPr>
              <a:t>2 </a:t>
            </a:r>
            <a:r>
              <a:rPr dirty="0" baseline="-21604" sz="1350" spc="7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</a:t>
            </a:r>
            <a:r>
              <a:rPr dirty="0" baseline="-21604" sz="1350" spc="22">
                <a:latin typeface="Times New Roman"/>
                <a:cs typeface="Times New Roman"/>
              </a:rPr>
              <a:t>3</a:t>
            </a:r>
            <a:endParaRPr baseline="-21604" sz="13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86961" y="403860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886200" y="4267200"/>
            <a:ext cx="762000" cy="152400"/>
          </a:xfrm>
          <a:custGeom>
            <a:avLst/>
            <a:gdLst/>
            <a:ahLst/>
            <a:cxnLst/>
            <a:rect l="l" t="t" r="r" b="b"/>
            <a:pathLst>
              <a:path w="762000" h="152400">
                <a:moveTo>
                  <a:pt x="0" y="0"/>
                </a:moveTo>
                <a:lnTo>
                  <a:pt x="0" y="152399"/>
                </a:lnTo>
                <a:lnTo>
                  <a:pt x="761999" y="152399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881627" y="4262627"/>
            <a:ext cx="772795" cy="163195"/>
          </a:xfrm>
          <a:custGeom>
            <a:avLst/>
            <a:gdLst/>
            <a:ahLst/>
            <a:cxnLst/>
            <a:rect l="l" t="t" r="r" b="b"/>
            <a:pathLst>
              <a:path w="772795" h="163195">
                <a:moveTo>
                  <a:pt x="772667" y="163067"/>
                </a:moveTo>
                <a:lnTo>
                  <a:pt x="772667" y="0"/>
                </a:lnTo>
                <a:lnTo>
                  <a:pt x="0" y="0"/>
                </a:lnTo>
                <a:lnTo>
                  <a:pt x="0" y="163067"/>
                </a:lnTo>
                <a:lnTo>
                  <a:pt x="4571" y="1630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761999" y="10667"/>
                </a:lnTo>
                <a:lnTo>
                  <a:pt x="761999" y="4571"/>
                </a:lnTo>
                <a:lnTo>
                  <a:pt x="766571" y="10667"/>
                </a:lnTo>
                <a:lnTo>
                  <a:pt x="766571" y="163067"/>
                </a:lnTo>
                <a:lnTo>
                  <a:pt x="772667" y="163067"/>
                </a:lnTo>
                <a:close/>
              </a:path>
              <a:path w="772795" h="1631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772795" h="163195">
                <a:moveTo>
                  <a:pt x="10667" y="1523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152399"/>
                </a:lnTo>
                <a:lnTo>
                  <a:pt x="10667" y="152399"/>
                </a:lnTo>
                <a:close/>
              </a:path>
              <a:path w="772795" h="163195">
                <a:moveTo>
                  <a:pt x="766571" y="152399"/>
                </a:moveTo>
                <a:lnTo>
                  <a:pt x="4571" y="152399"/>
                </a:lnTo>
                <a:lnTo>
                  <a:pt x="10667" y="156971"/>
                </a:lnTo>
                <a:lnTo>
                  <a:pt x="10667" y="163067"/>
                </a:lnTo>
                <a:lnTo>
                  <a:pt x="761999" y="163067"/>
                </a:lnTo>
                <a:lnTo>
                  <a:pt x="761999" y="156971"/>
                </a:lnTo>
                <a:lnTo>
                  <a:pt x="766571" y="152399"/>
                </a:lnTo>
                <a:close/>
              </a:path>
              <a:path w="772795" h="163195">
                <a:moveTo>
                  <a:pt x="10667" y="163067"/>
                </a:moveTo>
                <a:lnTo>
                  <a:pt x="10667" y="156971"/>
                </a:lnTo>
                <a:lnTo>
                  <a:pt x="4571" y="152399"/>
                </a:lnTo>
                <a:lnTo>
                  <a:pt x="4571" y="163067"/>
                </a:lnTo>
                <a:lnTo>
                  <a:pt x="10667" y="163067"/>
                </a:lnTo>
                <a:close/>
              </a:path>
              <a:path w="772795" h="163195">
                <a:moveTo>
                  <a:pt x="766571" y="10667"/>
                </a:moveTo>
                <a:lnTo>
                  <a:pt x="761999" y="4571"/>
                </a:lnTo>
                <a:lnTo>
                  <a:pt x="761999" y="10667"/>
                </a:lnTo>
                <a:lnTo>
                  <a:pt x="766571" y="10667"/>
                </a:lnTo>
                <a:close/>
              </a:path>
              <a:path w="772795" h="163195">
                <a:moveTo>
                  <a:pt x="766571" y="152399"/>
                </a:moveTo>
                <a:lnTo>
                  <a:pt x="766571" y="10667"/>
                </a:lnTo>
                <a:lnTo>
                  <a:pt x="761999" y="10667"/>
                </a:lnTo>
                <a:lnTo>
                  <a:pt x="761999" y="152399"/>
                </a:lnTo>
                <a:lnTo>
                  <a:pt x="766571" y="152399"/>
                </a:lnTo>
                <a:close/>
              </a:path>
              <a:path w="772795" h="163195">
                <a:moveTo>
                  <a:pt x="766571" y="163067"/>
                </a:moveTo>
                <a:lnTo>
                  <a:pt x="766571" y="152399"/>
                </a:lnTo>
                <a:lnTo>
                  <a:pt x="761999" y="156971"/>
                </a:lnTo>
                <a:lnTo>
                  <a:pt x="761999" y="163067"/>
                </a:lnTo>
                <a:lnTo>
                  <a:pt x="766571" y="163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267961" y="426720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267200" y="4495800"/>
            <a:ext cx="762000" cy="152400"/>
          </a:xfrm>
          <a:custGeom>
            <a:avLst/>
            <a:gdLst/>
            <a:ahLst/>
            <a:cxnLst/>
            <a:rect l="l" t="t" r="r" b="b"/>
            <a:pathLst>
              <a:path w="762000" h="152400">
                <a:moveTo>
                  <a:pt x="0" y="0"/>
                </a:moveTo>
                <a:lnTo>
                  <a:pt x="0" y="152399"/>
                </a:lnTo>
                <a:lnTo>
                  <a:pt x="761999" y="152399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262627" y="4491227"/>
            <a:ext cx="772795" cy="163195"/>
          </a:xfrm>
          <a:custGeom>
            <a:avLst/>
            <a:gdLst/>
            <a:ahLst/>
            <a:cxnLst/>
            <a:rect l="l" t="t" r="r" b="b"/>
            <a:pathLst>
              <a:path w="772795" h="163195">
                <a:moveTo>
                  <a:pt x="772667" y="163067"/>
                </a:moveTo>
                <a:lnTo>
                  <a:pt x="772667" y="0"/>
                </a:lnTo>
                <a:lnTo>
                  <a:pt x="0" y="0"/>
                </a:lnTo>
                <a:lnTo>
                  <a:pt x="0" y="163067"/>
                </a:lnTo>
                <a:lnTo>
                  <a:pt x="4571" y="1630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761999" y="10667"/>
                </a:lnTo>
                <a:lnTo>
                  <a:pt x="761999" y="4571"/>
                </a:lnTo>
                <a:lnTo>
                  <a:pt x="766571" y="10667"/>
                </a:lnTo>
                <a:lnTo>
                  <a:pt x="766571" y="163067"/>
                </a:lnTo>
                <a:lnTo>
                  <a:pt x="772667" y="163067"/>
                </a:lnTo>
                <a:close/>
              </a:path>
              <a:path w="772795" h="1631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772795" h="163195">
                <a:moveTo>
                  <a:pt x="10667" y="1523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152399"/>
                </a:lnTo>
                <a:lnTo>
                  <a:pt x="10667" y="152399"/>
                </a:lnTo>
                <a:close/>
              </a:path>
              <a:path w="772795" h="163195">
                <a:moveTo>
                  <a:pt x="766571" y="152399"/>
                </a:moveTo>
                <a:lnTo>
                  <a:pt x="4571" y="152399"/>
                </a:lnTo>
                <a:lnTo>
                  <a:pt x="10667" y="156971"/>
                </a:lnTo>
                <a:lnTo>
                  <a:pt x="10667" y="163067"/>
                </a:lnTo>
                <a:lnTo>
                  <a:pt x="761999" y="163067"/>
                </a:lnTo>
                <a:lnTo>
                  <a:pt x="761999" y="156971"/>
                </a:lnTo>
                <a:lnTo>
                  <a:pt x="766571" y="152399"/>
                </a:lnTo>
                <a:close/>
              </a:path>
              <a:path w="772795" h="163195">
                <a:moveTo>
                  <a:pt x="10667" y="163067"/>
                </a:moveTo>
                <a:lnTo>
                  <a:pt x="10667" y="156971"/>
                </a:lnTo>
                <a:lnTo>
                  <a:pt x="4571" y="152399"/>
                </a:lnTo>
                <a:lnTo>
                  <a:pt x="4571" y="163067"/>
                </a:lnTo>
                <a:lnTo>
                  <a:pt x="10667" y="163067"/>
                </a:lnTo>
                <a:close/>
              </a:path>
              <a:path w="772795" h="163195">
                <a:moveTo>
                  <a:pt x="766571" y="10667"/>
                </a:moveTo>
                <a:lnTo>
                  <a:pt x="761999" y="4571"/>
                </a:lnTo>
                <a:lnTo>
                  <a:pt x="761999" y="10667"/>
                </a:lnTo>
                <a:lnTo>
                  <a:pt x="766571" y="10667"/>
                </a:lnTo>
                <a:close/>
              </a:path>
              <a:path w="772795" h="163195">
                <a:moveTo>
                  <a:pt x="766571" y="152399"/>
                </a:moveTo>
                <a:lnTo>
                  <a:pt x="766571" y="10667"/>
                </a:lnTo>
                <a:lnTo>
                  <a:pt x="761999" y="10667"/>
                </a:lnTo>
                <a:lnTo>
                  <a:pt x="761999" y="152399"/>
                </a:lnTo>
                <a:lnTo>
                  <a:pt x="766571" y="152399"/>
                </a:lnTo>
                <a:close/>
              </a:path>
              <a:path w="772795" h="163195">
                <a:moveTo>
                  <a:pt x="766571" y="163067"/>
                </a:moveTo>
                <a:lnTo>
                  <a:pt x="766571" y="152399"/>
                </a:lnTo>
                <a:lnTo>
                  <a:pt x="761999" y="156971"/>
                </a:lnTo>
                <a:lnTo>
                  <a:pt x="761999" y="163067"/>
                </a:lnTo>
                <a:lnTo>
                  <a:pt x="766571" y="163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648961" y="449580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648200" y="4724400"/>
            <a:ext cx="762000" cy="152400"/>
          </a:xfrm>
          <a:custGeom>
            <a:avLst/>
            <a:gdLst/>
            <a:ahLst/>
            <a:cxnLst/>
            <a:rect l="l" t="t" r="r" b="b"/>
            <a:pathLst>
              <a:path w="762000" h="152400">
                <a:moveTo>
                  <a:pt x="0" y="0"/>
                </a:moveTo>
                <a:lnTo>
                  <a:pt x="0" y="152399"/>
                </a:lnTo>
                <a:lnTo>
                  <a:pt x="761999" y="152399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643627" y="4719827"/>
            <a:ext cx="772795" cy="163195"/>
          </a:xfrm>
          <a:custGeom>
            <a:avLst/>
            <a:gdLst/>
            <a:ahLst/>
            <a:cxnLst/>
            <a:rect l="l" t="t" r="r" b="b"/>
            <a:pathLst>
              <a:path w="772795" h="163195">
                <a:moveTo>
                  <a:pt x="772667" y="163067"/>
                </a:moveTo>
                <a:lnTo>
                  <a:pt x="772667" y="0"/>
                </a:lnTo>
                <a:lnTo>
                  <a:pt x="0" y="0"/>
                </a:lnTo>
                <a:lnTo>
                  <a:pt x="0" y="163067"/>
                </a:lnTo>
                <a:lnTo>
                  <a:pt x="4571" y="1630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761999" y="10667"/>
                </a:lnTo>
                <a:lnTo>
                  <a:pt x="761999" y="4571"/>
                </a:lnTo>
                <a:lnTo>
                  <a:pt x="766571" y="10667"/>
                </a:lnTo>
                <a:lnTo>
                  <a:pt x="766571" y="163067"/>
                </a:lnTo>
                <a:lnTo>
                  <a:pt x="772667" y="163067"/>
                </a:lnTo>
                <a:close/>
              </a:path>
              <a:path w="772795" h="1631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772795" h="163195">
                <a:moveTo>
                  <a:pt x="10667" y="1523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152399"/>
                </a:lnTo>
                <a:lnTo>
                  <a:pt x="10667" y="152399"/>
                </a:lnTo>
                <a:close/>
              </a:path>
              <a:path w="772795" h="163195">
                <a:moveTo>
                  <a:pt x="766571" y="152399"/>
                </a:moveTo>
                <a:lnTo>
                  <a:pt x="4571" y="152399"/>
                </a:lnTo>
                <a:lnTo>
                  <a:pt x="10667" y="156971"/>
                </a:lnTo>
                <a:lnTo>
                  <a:pt x="10667" y="163067"/>
                </a:lnTo>
                <a:lnTo>
                  <a:pt x="761999" y="163067"/>
                </a:lnTo>
                <a:lnTo>
                  <a:pt x="761999" y="156971"/>
                </a:lnTo>
                <a:lnTo>
                  <a:pt x="766571" y="152399"/>
                </a:lnTo>
                <a:close/>
              </a:path>
              <a:path w="772795" h="163195">
                <a:moveTo>
                  <a:pt x="10667" y="163067"/>
                </a:moveTo>
                <a:lnTo>
                  <a:pt x="10667" y="156971"/>
                </a:lnTo>
                <a:lnTo>
                  <a:pt x="4571" y="152399"/>
                </a:lnTo>
                <a:lnTo>
                  <a:pt x="4571" y="163067"/>
                </a:lnTo>
                <a:lnTo>
                  <a:pt x="10667" y="163067"/>
                </a:lnTo>
                <a:close/>
              </a:path>
              <a:path w="772795" h="163195">
                <a:moveTo>
                  <a:pt x="766571" y="10667"/>
                </a:moveTo>
                <a:lnTo>
                  <a:pt x="761999" y="4571"/>
                </a:lnTo>
                <a:lnTo>
                  <a:pt x="761999" y="10667"/>
                </a:lnTo>
                <a:lnTo>
                  <a:pt x="766571" y="10667"/>
                </a:lnTo>
                <a:close/>
              </a:path>
              <a:path w="772795" h="163195">
                <a:moveTo>
                  <a:pt x="766571" y="152399"/>
                </a:moveTo>
                <a:lnTo>
                  <a:pt x="766571" y="10667"/>
                </a:lnTo>
                <a:lnTo>
                  <a:pt x="761999" y="10667"/>
                </a:lnTo>
                <a:lnTo>
                  <a:pt x="761999" y="152399"/>
                </a:lnTo>
                <a:lnTo>
                  <a:pt x="766571" y="152399"/>
                </a:lnTo>
                <a:close/>
              </a:path>
              <a:path w="772795" h="163195">
                <a:moveTo>
                  <a:pt x="766571" y="163067"/>
                </a:moveTo>
                <a:lnTo>
                  <a:pt x="766571" y="152399"/>
                </a:lnTo>
                <a:lnTo>
                  <a:pt x="761999" y="156971"/>
                </a:lnTo>
                <a:lnTo>
                  <a:pt x="761999" y="163067"/>
                </a:lnTo>
                <a:lnTo>
                  <a:pt x="766571" y="163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029961" y="472440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581400" y="5295900"/>
            <a:ext cx="2743200" cy="76200"/>
          </a:xfrm>
          <a:custGeom>
            <a:avLst/>
            <a:gdLst/>
            <a:ahLst/>
            <a:cxnLst/>
            <a:rect l="l" t="t" r="r" b="b"/>
            <a:pathLst>
              <a:path w="2743200" h="76200">
                <a:moveTo>
                  <a:pt x="2680715" y="44195"/>
                </a:moveTo>
                <a:lnTo>
                  <a:pt x="2680715" y="33527"/>
                </a:lnTo>
                <a:lnTo>
                  <a:pt x="0" y="33527"/>
                </a:lnTo>
                <a:lnTo>
                  <a:pt x="0" y="44195"/>
                </a:lnTo>
                <a:lnTo>
                  <a:pt x="2680715" y="44195"/>
                </a:lnTo>
                <a:close/>
              </a:path>
              <a:path w="2743200" h="76200">
                <a:moveTo>
                  <a:pt x="2743199" y="38099"/>
                </a:moveTo>
                <a:lnTo>
                  <a:pt x="2666999" y="0"/>
                </a:lnTo>
                <a:lnTo>
                  <a:pt x="2666999" y="33527"/>
                </a:lnTo>
                <a:lnTo>
                  <a:pt x="2680715" y="33527"/>
                </a:lnTo>
                <a:lnTo>
                  <a:pt x="2680715" y="69341"/>
                </a:lnTo>
                <a:lnTo>
                  <a:pt x="2743199" y="38099"/>
                </a:lnTo>
                <a:close/>
              </a:path>
              <a:path w="2743200" h="76200">
                <a:moveTo>
                  <a:pt x="2680715" y="69341"/>
                </a:moveTo>
                <a:lnTo>
                  <a:pt x="2680715" y="44195"/>
                </a:lnTo>
                <a:lnTo>
                  <a:pt x="2666999" y="44195"/>
                </a:lnTo>
                <a:lnTo>
                  <a:pt x="2666999" y="76199"/>
                </a:lnTo>
                <a:lnTo>
                  <a:pt x="2680715" y="69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582161" y="5334000"/>
            <a:ext cx="0" cy="1295400"/>
          </a:xfrm>
          <a:custGeom>
            <a:avLst/>
            <a:gdLst/>
            <a:ahLst/>
            <a:cxnLst/>
            <a:rect l="l" t="t" r="r" b="b"/>
            <a:pathLst>
              <a:path w="0" h="1295400">
                <a:moveTo>
                  <a:pt x="0" y="0"/>
                </a:moveTo>
                <a:lnTo>
                  <a:pt x="0" y="1295399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581400" y="5486400"/>
            <a:ext cx="609600" cy="152400"/>
          </a:xfrm>
          <a:custGeom>
            <a:avLst/>
            <a:gdLst/>
            <a:ahLst/>
            <a:cxnLst/>
            <a:rect l="l" t="t" r="r" b="b"/>
            <a:pathLst>
              <a:path w="609600" h="152400">
                <a:moveTo>
                  <a:pt x="0" y="0"/>
                </a:moveTo>
                <a:lnTo>
                  <a:pt x="0" y="152399"/>
                </a:lnTo>
                <a:lnTo>
                  <a:pt x="609599" y="152399"/>
                </a:lnTo>
                <a:lnTo>
                  <a:pt x="609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576827" y="5481827"/>
            <a:ext cx="620395" cy="163195"/>
          </a:xfrm>
          <a:custGeom>
            <a:avLst/>
            <a:gdLst/>
            <a:ahLst/>
            <a:cxnLst/>
            <a:rect l="l" t="t" r="r" b="b"/>
            <a:pathLst>
              <a:path w="620395" h="163195">
                <a:moveTo>
                  <a:pt x="620267" y="163067"/>
                </a:moveTo>
                <a:lnTo>
                  <a:pt x="620267" y="0"/>
                </a:lnTo>
                <a:lnTo>
                  <a:pt x="0" y="0"/>
                </a:lnTo>
                <a:lnTo>
                  <a:pt x="0" y="163067"/>
                </a:lnTo>
                <a:lnTo>
                  <a:pt x="4571" y="1630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609599" y="10667"/>
                </a:lnTo>
                <a:lnTo>
                  <a:pt x="609599" y="4571"/>
                </a:lnTo>
                <a:lnTo>
                  <a:pt x="614171" y="10667"/>
                </a:lnTo>
                <a:lnTo>
                  <a:pt x="614171" y="163067"/>
                </a:lnTo>
                <a:lnTo>
                  <a:pt x="620267" y="163067"/>
                </a:lnTo>
                <a:close/>
              </a:path>
              <a:path w="620395" h="1631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620395" h="163195">
                <a:moveTo>
                  <a:pt x="10667" y="1523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152399"/>
                </a:lnTo>
                <a:lnTo>
                  <a:pt x="10667" y="152399"/>
                </a:lnTo>
                <a:close/>
              </a:path>
              <a:path w="620395" h="163195">
                <a:moveTo>
                  <a:pt x="614171" y="152399"/>
                </a:moveTo>
                <a:lnTo>
                  <a:pt x="4571" y="152399"/>
                </a:lnTo>
                <a:lnTo>
                  <a:pt x="10667" y="156971"/>
                </a:lnTo>
                <a:lnTo>
                  <a:pt x="10667" y="163067"/>
                </a:lnTo>
                <a:lnTo>
                  <a:pt x="609599" y="163067"/>
                </a:lnTo>
                <a:lnTo>
                  <a:pt x="609599" y="156971"/>
                </a:lnTo>
                <a:lnTo>
                  <a:pt x="614171" y="152399"/>
                </a:lnTo>
                <a:close/>
              </a:path>
              <a:path w="620395" h="163195">
                <a:moveTo>
                  <a:pt x="10667" y="163067"/>
                </a:moveTo>
                <a:lnTo>
                  <a:pt x="10667" y="156971"/>
                </a:lnTo>
                <a:lnTo>
                  <a:pt x="4571" y="152399"/>
                </a:lnTo>
                <a:lnTo>
                  <a:pt x="4571" y="163067"/>
                </a:lnTo>
                <a:lnTo>
                  <a:pt x="10667" y="163067"/>
                </a:lnTo>
                <a:close/>
              </a:path>
              <a:path w="620395" h="163195">
                <a:moveTo>
                  <a:pt x="614171" y="10667"/>
                </a:moveTo>
                <a:lnTo>
                  <a:pt x="609599" y="4571"/>
                </a:lnTo>
                <a:lnTo>
                  <a:pt x="609599" y="10667"/>
                </a:lnTo>
                <a:lnTo>
                  <a:pt x="614171" y="10667"/>
                </a:lnTo>
                <a:close/>
              </a:path>
              <a:path w="620395" h="163195">
                <a:moveTo>
                  <a:pt x="614171" y="152399"/>
                </a:moveTo>
                <a:lnTo>
                  <a:pt x="614171" y="10667"/>
                </a:lnTo>
                <a:lnTo>
                  <a:pt x="609599" y="10667"/>
                </a:lnTo>
                <a:lnTo>
                  <a:pt x="609599" y="152399"/>
                </a:lnTo>
                <a:lnTo>
                  <a:pt x="614171" y="152399"/>
                </a:lnTo>
                <a:close/>
              </a:path>
              <a:path w="620395" h="163195">
                <a:moveTo>
                  <a:pt x="614171" y="163067"/>
                </a:moveTo>
                <a:lnTo>
                  <a:pt x="614171" y="152399"/>
                </a:lnTo>
                <a:lnTo>
                  <a:pt x="609599" y="156971"/>
                </a:lnTo>
                <a:lnTo>
                  <a:pt x="609599" y="163067"/>
                </a:lnTo>
                <a:lnTo>
                  <a:pt x="614171" y="163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279138" y="5435181"/>
            <a:ext cx="184150" cy="9632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7100"/>
              </a:lnSpc>
            </a:pPr>
            <a:r>
              <a:rPr dirty="0" sz="1400" spc="-5">
                <a:latin typeface="Times New Roman"/>
                <a:cs typeface="Times New Roman"/>
              </a:rPr>
              <a:t>P</a:t>
            </a:r>
            <a:r>
              <a:rPr dirty="0" baseline="-21604" sz="1350" spc="15">
                <a:latin typeface="Times New Roman"/>
                <a:cs typeface="Times New Roman"/>
              </a:rPr>
              <a:t>0 </a:t>
            </a:r>
            <a:r>
              <a:rPr dirty="0" baseline="-21604" sz="1350" spc="7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</a:t>
            </a:r>
            <a:r>
              <a:rPr dirty="0" baseline="-21604" sz="1350" spc="15">
                <a:latin typeface="Times New Roman"/>
                <a:cs typeface="Times New Roman"/>
              </a:rPr>
              <a:t>1 </a:t>
            </a:r>
            <a:r>
              <a:rPr dirty="0" baseline="-21604" sz="1350" spc="7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</a:t>
            </a:r>
            <a:r>
              <a:rPr dirty="0" baseline="-21604" sz="1350" spc="15">
                <a:latin typeface="Times New Roman"/>
                <a:cs typeface="Times New Roman"/>
              </a:rPr>
              <a:t>2 </a:t>
            </a:r>
            <a:r>
              <a:rPr dirty="0" baseline="-21604" sz="1350" spc="7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</a:t>
            </a:r>
            <a:r>
              <a:rPr dirty="0" baseline="-21604" sz="1350" spc="22">
                <a:latin typeface="Times New Roman"/>
                <a:cs typeface="Times New Roman"/>
              </a:rPr>
              <a:t>3</a:t>
            </a:r>
            <a:endParaRPr baseline="-21604" sz="13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886961" y="548640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793737" y="5068313"/>
            <a:ext cx="382270" cy="265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ti</a:t>
            </a:r>
            <a:r>
              <a:rPr dirty="0" sz="1600" spc="-35">
                <a:latin typeface="Times New Roman"/>
                <a:cs typeface="Times New Roman"/>
              </a:rPr>
              <a:t>m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734561" y="548640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039361" y="548640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729227" y="5710427"/>
            <a:ext cx="620395" cy="163195"/>
          </a:xfrm>
          <a:custGeom>
            <a:avLst/>
            <a:gdLst/>
            <a:ahLst/>
            <a:cxnLst/>
            <a:rect l="l" t="t" r="r" b="b"/>
            <a:pathLst>
              <a:path w="620395" h="163195">
                <a:moveTo>
                  <a:pt x="620267" y="163067"/>
                </a:moveTo>
                <a:lnTo>
                  <a:pt x="620267" y="0"/>
                </a:lnTo>
                <a:lnTo>
                  <a:pt x="0" y="0"/>
                </a:lnTo>
                <a:lnTo>
                  <a:pt x="0" y="163067"/>
                </a:lnTo>
                <a:lnTo>
                  <a:pt x="4571" y="1630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609599" y="10667"/>
                </a:lnTo>
                <a:lnTo>
                  <a:pt x="609599" y="4571"/>
                </a:lnTo>
                <a:lnTo>
                  <a:pt x="614171" y="10667"/>
                </a:lnTo>
                <a:lnTo>
                  <a:pt x="614171" y="163067"/>
                </a:lnTo>
                <a:lnTo>
                  <a:pt x="620267" y="163067"/>
                </a:lnTo>
                <a:close/>
              </a:path>
              <a:path w="620395" h="1631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620395" h="163195">
                <a:moveTo>
                  <a:pt x="10667" y="1523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152399"/>
                </a:lnTo>
                <a:lnTo>
                  <a:pt x="10667" y="152399"/>
                </a:lnTo>
                <a:close/>
              </a:path>
              <a:path w="620395" h="163195">
                <a:moveTo>
                  <a:pt x="614171" y="152399"/>
                </a:moveTo>
                <a:lnTo>
                  <a:pt x="4571" y="152399"/>
                </a:lnTo>
                <a:lnTo>
                  <a:pt x="10667" y="156971"/>
                </a:lnTo>
                <a:lnTo>
                  <a:pt x="10667" y="163067"/>
                </a:lnTo>
                <a:lnTo>
                  <a:pt x="609599" y="163067"/>
                </a:lnTo>
                <a:lnTo>
                  <a:pt x="609599" y="156971"/>
                </a:lnTo>
                <a:lnTo>
                  <a:pt x="614171" y="152399"/>
                </a:lnTo>
                <a:close/>
              </a:path>
              <a:path w="620395" h="163195">
                <a:moveTo>
                  <a:pt x="10667" y="163067"/>
                </a:moveTo>
                <a:lnTo>
                  <a:pt x="10667" y="156971"/>
                </a:lnTo>
                <a:lnTo>
                  <a:pt x="4571" y="152399"/>
                </a:lnTo>
                <a:lnTo>
                  <a:pt x="4571" y="163067"/>
                </a:lnTo>
                <a:lnTo>
                  <a:pt x="10667" y="163067"/>
                </a:lnTo>
                <a:close/>
              </a:path>
              <a:path w="620395" h="163195">
                <a:moveTo>
                  <a:pt x="614171" y="10667"/>
                </a:moveTo>
                <a:lnTo>
                  <a:pt x="609599" y="4571"/>
                </a:lnTo>
                <a:lnTo>
                  <a:pt x="609599" y="10667"/>
                </a:lnTo>
                <a:lnTo>
                  <a:pt x="614171" y="10667"/>
                </a:lnTo>
                <a:close/>
              </a:path>
              <a:path w="620395" h="163195">
                <a:moveTo>
                  <a:pt x="614171" y="152399"/>
                </a:moveTo>
                <a:lnTo>
                  <a:pt x="614171" y="10667"/>
                </a:lnTo>
                <a:lnTo>
                  <a:pt x="609599" y="10667"/>
                </a:lnTo>
                <a:lnTo>
                  <a:pt x="609599" y="152399"/>
                </a:lnTo>
                <a:lnTo>
                  <a:pt x="614171" y="152399"/>
                </a:lnTo>
                <a:close/>
              </a:path>
              <a:path w="620395" h="163195">
                <a:moveTo>
                  <a:pt x="614171" y="163067"/>
                </a:moveTo>
                <a:lnTo>
                  <a:pt x="614171" y="152399"/>
                </a:lnTo>
                <a:lnTo>
                  <a:pt x="609599" y="156971"/>
                </a:lnTo>
                <a:lnTo>
                  <a:pt x="609599" y="163067"/>
                </a:lnTo>
                <a:lnTo>
                  <a:pt x="614171" y="163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3733800" y="5715000"/>
          <a:ext cx="609600" cy="15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161"/>
                <a:gridCol w="152399"/>
                <a:gridCol w="152399"/>
                <a:gridCol w="151637"/>
              </a:tblGrid>
              <a:tr h="152399">
                <a:tc>
                  <a:txBody>
                    <a:bodyPr/>
                    <a:lstStyle/>
                    <a:p>
                      <a:pPr/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0667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7">
                      <a:solidFill>
                        <a:srgbClr val="000000"/>
                      </a:solidFill>
                      <a:prstDash val="solid"/>
                    </a:lnL>
                    <a:lnR w="10667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7">
                      <a:solidFill>
                        <a:srgbClr val="000000"/>
                      </a:solidFill>
                      <a:prstDash val="solid"/>
                    </a:lnL>
                    <a:lnR w="10667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7">
                      <a:solidFill>
                        <a:srgbClr val="000000"/>
                      </a:solidFill>
                      <a:prstDash val="solid"/>
                    </a:lnL>
                    <a:solidFill>
                      <a:srgbClr val="00CC98"/>
                    </a:solidFill>
                  </a:tcPr>
                </a:tc>
              </a:tr>
            </a:tbl>
          </a:graphicData>
        </a:graphic>
      </p:graphicFrame>
      <p:sp>
        <p:nvSpPr>
          <p:cNvPr id="45" name="object 45"/>
          <p:cNvSpPr/>
          <p:nvPr/>
        </p:nvSpPr>
        <p:spPr>
          <a:xfrm>
            <a:off x="3881627" y="5939027"/>
            <a:ext cx="620395" cy="163195"/>
          </a:xfrm>
          <a:custGeom>
            <a:avLst/>
            <a:gdLst/>
            <a:ahLst/>
            <a:cxnLst/>
            <a:rect l="l" t="t" r="r" b="b"/>
            <a:pathLst>
              <a:path w="620395" h="163195">
                <a:moveTo>
                  <a:pt x="620267" y="163067"/>
                </a:moveTo>
                <a:lnTo>
                  <a:pt x="620267" y="0"/>
                </a:lnTo>
                <a:lnTo>
                  <a:pt x="0" y="0"/>
                </a:lnTo>
                <a:lnTo>
                  <a:pt x="0" y="163067"/>
                </a:lnTo>
                <a:lnTo>
                  <a:pt x="4571" y="1630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609599" y="10667"/>
                </a:lnTo>
                <a:lnTo>
                  <a:pt x="609599" y="4571"/>
                </a:lnTo>
                <a:lnTo>
                  <a:pt x="614171" y="10667"/>
                </a:lnTo>
                <a:lnTo>
                  <a:pt x="614171" y="163067"/>
                </a:lnTo>
                <a:lnTo>
                  <a:pt x="620267" y="163067"/>
                </a:lnTo>
                <a:close/>
              </a:path>
              <a:path w="620395" h="1631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620395" h="163195">
                <a:moveTo>
                  <a:pt x="10667" y="1523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152399"/>
                </a:lnTo>
                <a:lnTo>
                  <a:pt x="10667" y="152399"/>
                </a:lnTo>
                <a:close/>
              </a:path>
              <a:path w="620395" h="163195">
                <a:moveTo>
                  <a:pt x="614171" y="152399"/>
                </a:moveTo>
                <a:lnTo>
                  <a:pt x="4571" y="152399"/>
                </a:lnTo>
                <a:lnTo>
                  <a:pt x="10667" y="156971"/>
                </a:lnTo>
                <a:lnTo>
                  <a:pt x="10667" y="163067"/>
                </a:lnTo>
                <a:lnTo>
                  <a:pt x="609599" y="163067"/>
                </a:lnTo>
                <a:lnTo>
                  <a:pt x="609599" y="156971"/>
                </a:lnTo>
                <a:lnTo>
                  <a:pt x="614171" y="152399"/>
                </a:lnTo>
                <a:close/>
              </a:path>
              <a:path w="620395" h="163195">
                <a:moveTo>
                  <a:pt x="10667" y="163067"/>
                </a:moveTo>
                <a:lnTo>
                  <a:pt x="10667" y="156971"/>
                </a:lnTo>
                <a:lnTo>
                  <a:pt x="4571" y="152399"/>
                </a:lnTo>
                <a:lnTo>
                  <a:pt x="4571" y="163067"/>
                </a:lnTo>
                <a:lnTo>
                  <a:pt x="10667" y="163067"/>
                </a:lnTo>
                <a:close/>
              </a:path>
              <a:path w="620395" h="163195">
                <a:moveTo>
                  <a:pt x="614171" y="10667"/>
                </a:moveTo>
                <a:lnTo>
                  <a:pt x="609599" y="4571"/>
                </a:lnTo>
                <a:lnTo>
                  <a:pt x="609599" y="10667"/>
                </a:lnTo>
                <a:lnTo>
                  <a:pt x="614171" y="10667"/>
                </a:lnTo>
                <a:close/>
              </a:path>
              <a:path w="620395" h="163195">
                <a:moveTo>
                  <a:pt x="614171" y="152399"/>
                </a:moveTo>
                <a:lnTo>
                  <a:pt x="614171" y="10667"/>
                </a:lnTo>
                <a:lnTo>
                  <a:pt x="609599" y="10667"/>
                </a:lnTo>
                <a:lnTo>
                  <a:pt x="609599" y="152399"/>
                </a:lnTo>
                <a:lnTo>
                  <a:pt x="614171" y="152399"/>
                </a:lnTo>
                <a:close/>
              </a:path>
              <a:path w="620395" h="163195">
                <a:moveTo>
                  <a:pt x="614171" y="163067"/>
                </a:moveTo>
                <a:lnTo>
                  <a:pt x="614171" y="152399"/>
                </a:lnTo>
                <a:lnTo>
                  <a:pt x="609599" y="156971"/>
                </a:lnTo>
                <a:lnTo>
                  <a:pt x="609599" y="163067"/>
                </a:lnTo>
                <a:lnTo>
                  <a:pt x="614171" y="163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3886200" y="5943600"/>
          <a:ext cx="609600" cy="15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161"/>
                <a:gridCol w="152399"/>
                <a:gridCol w="152399"/>
                <a:gridCol w="151637"/>
              </a:tblGrid>
              <a:tr h="152399">
                <a:tc>
                  <a:txBody>
                    <a:bodyPr/>
                    <a:lstStyle/>
                    <a:p>
                      <a:pPr/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0667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7">
                      <a:solidFill>
                        <a:srgbClr val="000000"/>
                      </a:solidFill>
                      <a:prstDash val="solid"/>
                    </a:lnL>
                    <a:lnR w="10667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7">
                      <a:solidFill>
                        <a:srgbClr val="000000"/>
                      </a:solidFill>
                      <a:prstDash val="solid"/>
                    </a:lnL>
                    <a:lnR w="10667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7">
                      <a:solidFill>
                        <a:srgbClr val="000000"/>
                      </a:solidFill>
                      <a:prstDash val="solid"/>
                    </a:lnL>
                    <a:solidFill>
                      <a:srgbClr val="00CC98"/>
                    </a:solidFill>
                  </a:tcPr>
                </a:tc>
              </a:tr>
            </a:tbl>
          </a:graphicData>
        </a:graphic>
      </p:graphicFrame>
      <p:sp>
        <p:nvSpPr>
          <p:cNvPr id="47" name="object 47"/>
          <p:cNvSpPr/>
          <p:nvPr/>
        </p:nvSpPr>
        <p:spPr>
          <a:xfrm>
            <a:off x="4034027" y="6167627"/>
            <a:ext cx="620395" cy="163195"/>
          </a:xfrm>
          <a:custGeom>
            <a:avLst/>
            <a:gdLst/>
            <a:ahLst/>
            <a:cxnLst/>
            <a:rect l="l" t="t" r="r" b="b"/>
            <a:pathLst>
              <a:path w="620395" h="163195">
                <a:moveTo>
                  <a:pt x="620267" y="163067"/>
                </a:moveTo>
                <a:lnTo>
                  <a:pt x="620267" y="0"/>
                </a:lnTo>
                <a:lnTo>
                  <a:pt x="0" y="0"/>
                </a:lnTo>
                <a:lnTo>
                  <a:pt x="0" y="163067"/>
                </a:lnTo>
                <a:lnTo>
                  <a:pt x="4571" y="1630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609599" y="10667"/>
                </a:lnTo>
                <a:lnTo>
                  <a:pt x="609599" y="4571"/>
                </a:lnTo>
                <a:lnTo>
                  <a:pt x="614171" y="10667"/>
                </a:lnTo>
                <a:lnTo>
                  <a:pt x="614171" y="163067"/>
                </a:lnTo>
                <a:lnTo>
                  <a:pt x="620267" y="163067"/>
                </a:lnTo>
                <a:close/>
              </a:path>
              <a:path w="620395" h="1631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620395" h="163195">
                <a:moveTo>
                  <a:pt x="10667" y="1523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152399"/>
                </a:lnTo>
                <a:lnTo>
                  <a:pt x="10667" y="152399"/>
                </a:lnTo>
                <a:close/>
              </a:path>
              <a:path w="620395" h="163195">
                <a:moveTo>
                  <a:pt x="614171" y="152399"/>
                </a:moveTo>
                <a:lnTo>
                  <a:pt x="4571" y="152399"/>
                </a:lnTo>
                <a:lnTo>
                  <a:pt x="10667" y="156971"/>
                </a:lnTo>
                <a:lnTo>
                  <a:pt x="10667" y="163067"/>
                </a:lnTo>
                <a:lnTo>
                  <a:pt x="609599" y="163067"/>
                </a:lnTo>
                <a:lnTo>
                  <a:pt x="609599" y="156971"/>
                </a:lnTo>
                <a:lnTo>
                  <a:pt x="614171" y="152399"/>
                </a:lnTo>
                <a:close/>
              </a:path>
              <a:path w="620395" h="163195">
                <a:moveTo>
                  <a:pt x="10667" y="163067"/>
                </a:moveTo>
                <a:lnTo>
                  <a:pt x="10667" y="156971"/>
                </a:lnTo>
                <a:lnTo>
                  <a:pt x="4571" y="152399"/>
                </a:lnTo>
                <a:lnTo>
                  <a:pt x="4571" y="163067"/>
                </a:lnTo>
                <a:lnTo>
                  <a:pt x="10667" y="163067"/>
                </a:lnTo>
                <a:close/>
              </a:path>
              <a:path w="620395" h="163195">
                <a:moveTo>
                  <a:pt x="614171" y="10667"/>
                </a:moveTo>
                <a:lnTo>
                  <a:pt x="609599" y="4571"/>
                </a:lnTo>
                <a:lnTo>
                  <a:pt x="609599" y="10667"/>
                </a:lnTo>
                <a:lnTo>
                  <a:pt x="614171" y="10667"/>
                </a:lnTo>
                <a:close/>
              </a:path>
              <a:path w="620395" h="163195">
                <a:moveTo>
                  <a:pt x="614171" y="152399"/>
                </a:moveTo>
                <a:lnTo>
                  <a:pt x="614171" y="10667"/>
                </a:lnTo>
                <a:lnTo>
                  <a:pt x="609599" y="10667"/>
                </a:lnTo>
                <a:lnTo>
                  <a:pt x="609599" y="152399"/>
                </a:lnTo>
                <a:lnTo>
                  <a:pt x="614171" y="152399"/>
                </a:lnTo>
                <a:close/>
              </a:path>
              <a:path w="620395" h="163195">
                <a:moveTo>
                  <a:pt x="614171" y="163067"/>
                </a:moveTo>
                <a:lnTo>
                  <a:pt x="614171" y="152399"/>
                </a:lnTo>
                <a:lnTo>
                  <a:pt x="609599" y="156971"/>
                </a:lnTo>
                <a:lnTo>
                  <a:pt x="609599" y="163067"/>
                </a:lnTo>
                <a:lnTo>
                  <a:pt x="614171" y="163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4038600" y="6172200"/>
          <a:ext cx="609600" cy="15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161"/>
                <a:gridCol w="152399"/>
                <a:gridCol w="152399"/>
                <a:gridCol w="151637"/>
              </a:tblGrid>
              <a:tr h="152399">
                <a:tc>
                  <a:txBody>
                    <a:bodyPr/>
                    <a:lstStyle/>
                    <a:p>
                      <a:pPr/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0667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7">
                      <a:solidFill>
                        <a:srgbClr val="000000"/>
                      </a:solidFill>
                      <a:prstDash val="solid"/>
                    </a:lnL>
                    <a:lnR w="10667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7">
                      <a:solidFill>
                        <a:srgbClr val="000000"/>
                      </a:solidFill>
                      <a:prstDash val="solid"/>
                    </a:lnL>
                    <a:lnR w="10667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0667">
                      <a:solidFill>
                        <a:srgbClr val="000000"/>
                      </a:solidFill>
                      <a:prstDash val="solid"/>
                    </a:lnL>
                    <a:solidFill>
                      <a:srgbClr val="00CC98"/>
                    </a:solidFill>
                  </a:tcPr>
                </a:tc>
              </a:tr>
            </a:tbl>
          </a:graphicData>
        </a:graphic>
      </p:graphicFrame>
      <p:sp>
        <p:nvSpPr>
          <p:cNvPr id="51" name="object 5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97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97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31</a:t>
            </a:fld>
          </a:p>
        </p:txBody>
      </p:sp>
      <p:sp>
        <p:nvSpPr>
          <p:cNvPr id="49" name="object 49"/>
          <p:cNvSpPr txBox="1"/>
          <p:nvPr/>
        </p:nvSpPr>
        <p:spPr>
          <a:xfrm>
            <a:off x="6555737" y="4308346"/>
            <a:ext cx="2235200" cy="385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(2) The same message broken </a:t>
            </a:r>
            <a:r>
              <a:rPr dirty="0" sz="1200">
                <a:latin typeface="Times New Roman"/>
                <a:cs typeface="Times New Roman"/>
              </a:rPr>
              <a:t>into  </a:t>
            </a:r>
            <a:r>
              <a:rPr dirty="0" sz="1200" spc="-5">
                <a:latin typeface="Times New Roman"/>
                <a:cs typeface="Times New Roman"/>
              </a:rPr>
              <a:t>two parts and send over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network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555737" y="5756145"/>
            <a:ext cx="2227580" cy="385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(3) The same message broken </a:t>
            </a:r>
            <a:r>
              <a:rPr dirty="0" sz="1200">
                <a:latin typeface="Times New Roman"/>
                <a:cs typeface="Times New Roman"/>
              </a:rPr>
              <a:t>into  </a:t>
            </a:r>
            <a:r>
              <a:rPr dirty="0" sz="1200" spc="-5">
                <a:latin typeface="Times New Roman"/>
                <a:cs typeface="Times New Roman"/>
              </a:rPr>
              <a:t>four parts and sent over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network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33270">
              <a:lnSpc>
                <a:spcPct val="100000"/>
              </a:lnSpc>
            </a:pPr>
            <a:r>
              <a:rPr dirty="0"/>
              <a:t>Packet</a:t>
            </a:r>
            <a:r>
              <a:rPr dirty="0" spc="-85"/>
              <a:t> </a:t>
            </a:r>
            <a:r>
              <a:rPr dirty="0" spc="-5"/>
              <a:t>Routing</a:t>
            </a:r>
          </a:p>
        </p:txBody>
      </p:sp>
      <p:sp>
        <p:nvSpPr>
          <p:cNvPr id="3" name="object 3"/>
          <p:cNvSpPr/>
          <p:nvPr/>
        </p:nvSpPr>
        <p:spPr>
          <a:xfrm>
            <a:off x="5047488" y="5559552"/>
            <a:ext cx="268224" cy="25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61888" y="5559552"/>
            <a:ext cx="268224" cy="256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16939" y="1562099"/>
            <a:ext cx="8006080" cy="4827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Store-and-forward makes poor use of comm</a:t>
            </a:r>
            <a:r>
              <a:rPr dirty="0" sz="2400" spc="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resources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Packet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routing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Break messages </a:t>
            </a:r>
            <a:r>
              <a:rPr dirty="0" sz="2000" spc="-5">
                <a:latin typeface="Arial"/>
                <a:cs typeface="Arial"/>
              </a:rPr>
              <a:t>into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 b="1" i="1">
                <a:latin typeface="Arial"/>
                <a:cs typeface="Arial"/>
              </a:rPr>
              <a:t>packets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000" spc="-5" b="1">
                <a:latin typeface="Arial"/>
                <a:cs typeface="Arial"/>
              </a:rPr>
              <a:t>Pipeline </a:t>
            </a:r>
            <a:r>
              <a:rPr dirty="0" sz="2000" spc="-5">
                <a:latin typeface="Arial"/>
                <a:cs typeface="Arial"/>
              </a:rPr>
              <a:t>them </a:t>
            </a:r>
            <a:r>
              <a:rPr dirty="0" sz="2000">
                <a:latin typeface="Arial"/>
                <a:cs typeface="Arial"/>
              </a:rPr>
              <a:t>through </a:t>
            </a:r>
            <a:r>
              <a:rPr dirty="0" sz="2000" spc="-5">
                <a:latin typeface="Arial"/>
                <a:cs typeface="Arial"/>
              </a:rPr>
              <a:t>the</a:t>
            </a:r>
            <a:r>
              <a:rPr dirty="0" sz="2000" spc="-1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network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Packets may take different paths, thus each packet must  carry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4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Routing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information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Error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checking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Sequencing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information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The total communication time for packet routing</a:t>
            </a:r>
            <a:r>
              <a:rPr dirty="0" sz="2400" spc="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dirty="0" sz="2400" spc="-5" i="1">
                <a:latin typeface="Arial"/>
                <a:cs typeface="Arial"/>
              </a:rPr>
              <a:t>t</a:t>
            </a:r>
            <a:r>
              <a:rPr dirty="0" baseline="-20833" sz="2400" spc="-7" i="1">
                <a:latin typeface="Arial"/>
                <a:cs typeface="Arial"/>
              </a:rPr>
              <a:t>w </a:t>
            </a:r>
            <a:r>
              <a:rPr dirty="0" sz="2400" spc="-5">
                <a:latin typeface="Arial"/>
                <a:cs typeface="Arial"/>
              </a:rPr>
              <a:t>accounts for overheads in packet</a:t>
            </a:r>
            <a:r>
              <a:rPr dirty="0" sz="2400" spc="2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headers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79391" y="5644896"/>
            <a:ext cx="256031" cy="121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79391" y="5705855"/>
            <a:ext cx="256031" cy="121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071359" y="5742432"/>
            <a:ext cx="36576" cy="365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82111" y="5535167"/>
            <a:ext cx="963168" cy="3047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57344" y="5535167"/>
            <a:ext cx="268224" cy="3047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25440" y="5510784"/>
            <a:ext cx="426720" cy="3291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339840" y="5535167"/>
            <a:ext cx="682751" cy="3047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97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97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31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95730">
              <a:lnSpc>
                <a:spcPct val="100000"/>
              </a:lnSpc>
            </a:pPr>
            <a:r>
              <a:rPr dirty="0" spc="-5"/>
              <a:t>Cut-Through</a:t>
            </a:r>
            <a:r>
              <a:rPr dirty="0" spc="-60"/>
              <a:t> </a:t>
            </a:r>
            <a:r>
              <a:rPr dirty="0" spc="-5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562099"/>
            <a:ext cx="8128000" cy="1902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Packet routing in the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extreme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Divide </a:t>
            </a:r>
            <a:r>
              <a:rPr dirty="0" sz="2000">
                <a:latin typeface="Arial"/>
                <a:cs typeface="Arial"/>
              </a:rPr>
              <a:t>messages </a:t>
            </a:r>
            <a:r>
              <a:rPr dirty="0" sz="2000" spc="-5">
                <a:latin typeface="Arial"/>
                <a:cs typeface="Arial"/>
              </a:rPr>
              <a:t>into </a:t>
            </a:r>
            <a:r>
              <a:rPr dirty="0" sz="2000">
                <a:latin typeface="Arial"/>
                <a:cs typeface="Arial"/>
              </a:rPr>
              <a:t>basic </a:t>
            </a:r>
            <a:r>
              <a:rPr dirty="0" sz="2000" spc="-5">
                <a:latin typeface="Arial"/>
                <a:cs typeface="Arial"/>
              </a:rPr>
              <a:t>units </a:t>
            </a:r>
            <a:r>
              <a:rPr dirty="0" sz="2000">
                <a:latin typeface="Arial"/>
                <a:cs typeface="Arial"/>
              </a:rPr>
              <a:t>called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 spc="-5" b="1" i="1">
                <a:latin typeface="Arial"/>
                <a:cs typeface="Arial"/>
              </a:rPr>
              <a:t>flits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Flits </a:t>
            </a:r>
            <a:r>
              <a:rPr dirty="0" sz="2000">
                <a:latin typeface="Arial"/>
                <a:cs typeface="Arial"/>
              </a:rPr>
              <a:t>are </a:t>
            </a:r>
            <a:r>
              <a:rPr dirty="0" sz="2000" spc="-5">
                <a:latin typeface="Arial"/>
                <a:cs typeface="Arial"/>
              </a:rPr>
              <a:t>typically </a:t>
            </a:r>
            <a:r>
              <a:rPr dirty="0" sz="2000">
                <a:latin typeface="Arial"/>
                <a:cs typeface="Arial"/>
              </a:rPr>
              <a:t>small -&gt; header </a:t>
            </a:r>
            <a:r>
              <a:rPr dirty="0" sz="2000" spc="-5">
                <a:latin typeface="Arial"/>
                <a:cs typeface="Arial"/>
              </a:rPr>
              <a:t>info </a:t>
            </a:r>
            <a:r>
              <a:rPr dirty="0" sz="2000">
                <a:latin typeface="Arial"/>
                <a:cs typeface="Arial"/>
              </a:rPr>
              <a:t>must be</a:t>
            </a:r>
            <a:r>
              <a:rPr dirty="0" sz="2000" spc="-1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small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What are the differences between cut-through and packet  routing?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139" y="6060945"/>
            <a:ext cx="5149215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Used in today’s infiniband</a:t>
            </a:r>
            <a:r>
              <a:rPr dirty="0" sz="2400" spc="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networks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97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97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31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19530">
              <a:lnSpc>
                <a:spcPct val="100000"/>
              </a:lnSpc>
            </a:pPr>
            <a:r>
              <a:rPr dirty="0" spc="-5"/>
              <a:t>Cut-Through</a:t>
            </a:r>
            <a:r>
              <a:rPr dirty="0" spc="-60"/>
              <a:t> </a:t>
            </a:r>
            <a:r>
              <a:rPr dirty="0" spc="-5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1790699"/>
            <a:ext cx="6536055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Communication time for cut-through routing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25696" y="2511551"/>
            <a:ext cx="256031" cy="12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05984" y="2438400"/>
            <a:ext cx="268224" cy="121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120384" y="2438400"/>
            <a:ext cx="268224" cy="1219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27903" y="256032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42303" y="256032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27903" y="2572511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242303" y="2572511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25696" y="2584704"/>
            <a:ext cx="256031" cy="121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27903" y="2584704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42303" y="2584704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27903" y="259689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42303" y="259689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27903" y="26090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242303" y="26090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327903" y="262127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242303" y="262127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327903" y="263347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242303" y="263347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327903" y="2645664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242303" y="2645664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229856" y="2621279"/>
            <a:ext cx="24383" cy="365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327903" y="265785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242303" y="265785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327903" y="267004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242303" y="267004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327903" y="268223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42303" y="268223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340608" y="2414016"/>
            <a:ext cx="950976" cy="3047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815840" y="2414016"/>
            <a:ext cx="268224" cy="3047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571744" y="2389632"/>
            <a:ext cx="426720" cy="3291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486144" y="2414016"/>
            <a:ext cx="694944" cy="3047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221739" y="3107434"/>
            <a:ext cx="7318375" cy="19964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673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This is identical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packet routing; however, </a:t>
            </a:r>
            <a:r>
              <a:rPr dirty="0" sz="2400" spc="-5" i="1">
                <a:latin typeface="Arial"/>
                <a:cs typeface="Arial"/>
              </a:rPr>
              <a:t>t</a:t>
            </a:r>
            <a:r>
              <a:rPr dirty="0" baseline="-20833" sz="2400" spc="-7" i="1">
                <a:latin typeface="Arial"/>
                <a:cs typeface="Arial"/>
              </a:rPr>
              <a:t>w </a:t>
            </a:r>
            <a:r>
              <a:rPr dirty="0" sz="2400" spc="-5">
                <a:latin typeface="Arial"/>
                <a:cs typeface="Arial"/>
              </a:rPr>
              <a:t>is  typically much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smaller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Typically, </a:t>
            </a:r>
            <a:r>
              <a:rPr dirty="0" sz="2400" spc="-5" i="1">
                <a:latin typeface="Arial"/>
                <a:cs typeface="Arial"/>
              </a:rPr>
              <a:t>t</a:t>
            </a:r>
            <a:r>
              <a:rPr dirty="0" baseline="-20833" sz="2400" spc="-7" i="1">
                <a:latin typeface="Arial"/>
                <a:cs typeface="Arial"/>
              </a:rPr>
              <a:t>h </a:t>
            </a:r>
            <a:r>
              <a:rPr dirty="0" sz="2400" spc="-5">
                <a:latin typeface="Arial"/>
                <a:cs typeface="Arial"/>
              </a:rPr>
              <a:t>smaller than </a:t>
            </a:r>
            <a:r>
              <a:rPr dirty="0" sz="2400" spc="-5" i="1">
                <a:latin typeface="Arial"/>
                <a:cs typeface="Arial"/>
              </a:rPr>
              <a:t>t</a:t>
            </a:r>
            <a:r>
              <a:rPr dirty="0" baseline="-20833" sz="2400" spc="-7" i="1">
                <a:latin typeface="Arial"/>
                <a:cs typeface="Arial"/>
              </a:rPr>
              <a:t>s </a:t>
            </a:r>
            <a:r>
              <a:rPr dirty="0" sz="2400" spc="-5">
                <a:latin typeface="Arial"/>
                <a:cs typeface="Arial"/>
              </a:rPr>
              <a:t>and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t</a:t>
            </a:r>
            <a:r>
              <a:rPr dirty="0" baseline="-20833" sz="2400" spc="-7" i="1">
                <a:latin typeface="Arial"/>
                <a:cs typeface="Arial"/>
              </a:rPr>
              <a:t>w</a:t>
            </a:r>
            <a:endParaRPr baseline="-20833"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Approximate communication time using cut-through  routing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693920" y="5279135"/>
            <a:ext cx="280415" cy="121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547359" y="5193791"/>
            <a:ext cx="292608" cy="13411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693664" y="532790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693664" y="534009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699759" y="5327903"/>
            <a:ext cx="0" cy="146685"/>
          </a:xfrm>
          <a:custGeom>
            <a:avLst/>
            <a:gdLst/>
            <a:ahLst/>
            <a:cxnLst/>
            <a:rect l="l" t="t" r="r" b="b"/>
            <a:pathLst>
              <a:path w="0" h="146685">
                <a:moveTo>
                  <a:pt x="0" y="0"/>
                </a:moveTo>
                <a:lnTo>
                  <a:pt x="0" y="14630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693920" y="5364479"/>
            <a:ext cx="280415" cy="121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693664" y="536447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693664" y="5376671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693664" y="540105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693664" y="541324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766559" y="5401055"/>
            <a:ext cx="36576" cy="365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693664" y="543763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693664" y="544982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486911" y="5169408"/>
            <a:ext cx="1060704" cy="32918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120640" y="5169408"/>
            <a:ext cx="292608" cy="32918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961888" y="5169408"/>
            <a:ext cx="755904" cy="32918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97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97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31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0463" y="381507"/>
            <a:ext cx="6237605" cy="13411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42770" marR="5080" indent="-1830705">
              <a:lnSpc>
                <a:spcPct val="100000"/>
              </a:lnSpc>
            </a:pPr>
            <a:r>
              <a:rPr dirty="0"/>
              <a:t>Simplified Cost </a:t>
            </a:r>
            <a:r>
              <a:rPr dirty="0" spc="-5"/>
              <a:t>Model</a:t>
            </a:r>
            <a:r>
              <a:rPr dirty="0" spc="-114"/>
              <a:t> </a:t>
            </a:r>
            <a:r>
              <a:rPr dirty="0" spc="-5"/>
              <a:t>for  </a:t>
            </a:r>
            <a:r>
              <a:rPr dirty="0"/>
              <a:t>Messages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943099"/>
            <a:ext cx="7449184" cy="3971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Valid for only uncongested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networks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If </a:t>
            </a:r>
            <a:r>
              <a:rPr dirty="0" sz="2400" spc="-5">
                <a:latin typeface="Arial"/>
                <a:cs typeface="Arial"/>
              </a:rPr>
              <a:t>a link takes multiple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messages</a:t>
            </a:r>
            <a:endParaRPr sz="2400">
              <a:latin typeface="Arial"/>
              <a:cs typeface="Arial"/>
            </a:endParaRPr>
          </a:p>
          <a:p>
            <a:pPr lvl="1" marL="824865" indent="-354965">
              <a:lnSpc>
                <a:spcPct val="100000"/>
              </a:lnSpc>
              <a:spcBef>
                <a:spcPts val="480"/>
              </a:spcBef>
              <a:buChar char="–"/>
              <a:tabLst>
                <a:tab pos="825500" algn="l"/>
              </a:tabLst>
            </a:pPr>
            <a:r>
              <a:rPr dirty="0" sz="2000">
                <a:latin typeface="Arial"/>
                <a:cs typeface="Arial"/>
              </a:rPr>
              <a:t>corresponding </a:t>
            </a:r>
            <a:r>
              <a:rPr dirty="0" sz="2000" spc="5" i="1">
                <a:latin typeface="Arial"/>
                <a:cs typeface="Arial"/>
              </a:rPr>
              <a:t>t</a:t>
            </a:r>
            <a:r>
              <a:rPr dirty="0" baseline="-21367" sz="1950" spc="7" i="1">
                <a:latin typeface="Arial"/>
                <a:cs typeface="Arial"/>
              </a:rPr>
              <a:t>w </a:t>
            </a:r>
            <a:r>
              <a:rPr dirty="0" sz="2000" spc="-5">
                <a:latin typeface="Arial"/>
                <a:cs typeface="Arial"/>
              </a:rPr>
              <a:t>term </a:t>
            </a:r>
            <a:r>
              <a:rPr dirty="0" sz="2000">
                <a:latin typeface="Arial"/>
                <a:cs typeface="Arial"/>
              </a:rPr>
              <a:t>must be scaled up by #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messages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"/>
              </a:spcBef>
              <a:buFont typeface="Arial"/>
              <a:buChar char="–"/>
            </a:pP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Network congestion varies by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Communication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pattern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Match between </a:t>
            </a:r>
            <a:r>
              <a:rPr dirty="0" sz="2000" spc="-5">
                <a:latin typeface="Arial"/>
                <a:cs typeface="Arial"/>
              </a:rPr>
              <a:t>pattern </a:t>
            </a:r>
            <a:r>
              <a:rPr dirty="0" sz="2000">
                <a:latin typeface="Arial"/>
                <a:cs typeface="Arial"/>
              </a:rPr>
              <a:t>and network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topology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Communication models must account for</a:t>
            </a:r>
            <a:r>
              <a:rPr dirty="0" sz="2400" spc="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congestion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97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97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31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66700" rIns="0" bIns="0" rtlCol="0" vert="horz">
            <a:spAutoFit/>
          </a:bodyPr>
          <a:lstStyle/>
          <a:p>
            <a:pPr marL="544195">
              <a:lnSpc>
                <a:spcPct val="100000"/>
              </a:lnSpc>
            </a:pPr>
            <a:r>
              <a:rPr dirty="0"/>
              <a:t>Distributed </a:t>
            </a:r>
            <a:r>
              <a:rPr dirty="0" spc="-5"/>
              <a:t>Address</a:t>
            </a:r>
            <a:r>
              <a:rPr dirty="0" spc="-105"/>
              <a:t> </a:t>
            </a:r>
            <a:r>
              <a:rPr dirty="0"/>
              <a:t>Space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1739" y="2019299"/>
            <a:ext cx="4017010" cy="3020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Important aspects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are: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Interconnect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Message </a:t>
            </a:r>
            <a:r>
              <a:rPr dirty="0" sz="2000" spc="-5">
                <a:latin typeface="Arial"/>
                <a:cs typeface="Arial"/>
              </a:rPr>
              <a:t>routing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mechanism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These aspects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determine: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Performance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Scalability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cost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795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0" rIns="0" bIns="0" rtlCol="0" vert="horz">
            <a:spAutoFit/>
          </a:bodyPr>
          <a:lstStyle/>
          <a:p>
            <a:pPr marL="1862455">
              <a:lnSpc>
                <a:spcPct val="100000"/>
              </a:lnSpc>
            </a:pPr>
            <a:r>
              <a:rPr dirty="0" spc="-5"/>
              <a:t>Routing</a:t>
            </a:r>
            <a:r>
              <a:rPr dirty="0" spc="-55"/>
              <a:t> </a:t>
            </a:r>
            <a:r>
              <a:rPr dirty="0" spc="-5"/>
              <a:t>Variants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1643379"/>
            <a:ext cx="7467600" cy="1808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355600" marR="5080" indent="-342900">
              <a:lnSpc>
                <a:spcPts val="259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Routing mechanism determines the path a message  takes through the network when going from a source 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a destination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processor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Minimal or non-minimal routing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1739" y="4674106"/>
            <a:ext cx="3721735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Deterministic or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adaptive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795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40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0" rIns="0" bIns="0" rtlCol="0" vert="horz">
            <a:spAutoFit/>
          </a:bodyPr>
          <a:lstStyle/>
          <a:p>
            <a:pPr marL="1489075">
              <a:lnSpc>
                <a:spcPct val="100000"/>
              </a:lnSpc>
            </a:pPr>
            <a:r>
              <a:rPr dirty="0" spc="-5"/>
              <a:t>Routing</a:t>
            </a:r>
            <a:r>
              <a:rPr dirty="0" spc="-45"/>
              <a:t> </a:t>
            </a:r>
            <a:r>
              <a:rPr dirty="0" spc="-5"/>
              <a:t>Challenges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1739" y="2019299"/>
            <a:ext cx="7520305" cy="2593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Routing must prevent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deadlocks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5">
                <a:latin typeface="Arial"/>
                <a:cs typeface="Arial"/>
              </a:rPr>
              <a:t>Use </a:t>
            </a:r>
            <a:r>
              <a:rPr dirty="0" sz="2000">
                <a:latin typeface="Arial"/>
                <a:cs typeface="Arial"/>
              </a:rPr>
              <a:t>dimension-ordered or e-cube</a:t>
            </a:r>
            <a:r>
              <a:rPr dirty="0" sz="2000" spc="-19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routing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Routing must avoid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hot-spts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Can use two-step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routing</a:t>
            </a:r>
            <a:endParaRPr sz="20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Message </a:t>
            </a:r>
            <a:r>
              <a:rPr dirty="0" sz="2000" spc="-5">
                <a:latin typeface="Arial"/>
                <a:cs typeface="Arial"/>
              </a:rPr>
              <a:t>from </a:t>
            </a:r>
            <a:r>
              <a:rPr dirty="0" sz="2000">
                <a:latin typeface="Arial"/>
                <a:cs typeface="Arial"/>
              </a:rPr>
              <a:t>s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d: </a:t>
            </a:r>
            <a:r>
              <a:rPr dirty="0" sz="2000" spc="-5">
                <a:latin typeface="Arial"/>
                <a:cs typeface="Arial"/>
              </a:rPr>
              <a:t>first </a:t>
            </a:r>
            <a:r>
              <a:rPr dirty="0" sz="2000">
                <a:latin typeface="Arial"/>
                <a:cs typeface="Arial"/>
              </a:rPr>
              <a:t>sent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a randomly chosen  </a:t>
            </a:r>
            <a:r>
              <a:rPr dirty="0" sz="2000" spc="-5">
                <a:latin typeface="Arial"/>
                <a:cs typeface="Arial"/>
              </a:rPr>
              <a:t>intermediate </a:t>
            </a:r>
            <a:r>
              <a:rPr dirty="0" sz="2000">
                <a:latin typeface="Arial"/>
                <a:cs typeface="Arial"/>
              </a:rPr>
              <a:t>processor </a:t>
            </a:r>
            <a:r>
              <a:rPr dirty="0" sz="2000" spc="-5">
                <a:latin typeface="Arial"/>
                <a:cs typeface="Arial"/>
              </a:rPr>
              <a:t>i; then </a:t>
            </a:r>
            <a:r>
              <a:rPr dirty="0" sz="2000">
                <a:latin typeface="Arial"/>
                <a:cs typeface="Arial"/>
              </a:rPr>
              <a:t>forward </a:t>
            </a:r>
            <a:r>
              <a:rPr dirty="0" sz="2000" spc="-5">
                <a:latin typeface="Arial"/>
                <a:cs typeface="Arial"/>
              </a:rPr>
              <a:t>from </a:t>
            </a:r>
            <a:r>
              <a:rPr dirty="0" sz="2000">
                <a:latin typeface="Arial"/>
                <a:cs typeface="Arial"/>
              </a:rPr>
              <a:t>i </a:t>
            </a:r>
            <a:r>
              <a:rPr dirty="0" sz="2000" spc="-5">
                <a:latin typeface="Arial"/>
                <a:cs typeface="Arial"/>
              </a:rPr>
              <a:t>to destination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795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40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9" y="343407"/>
            <a:ext cx="6957059" cy="13411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125980" marR="5080" indent="-2113915">
              <a:lnSpc>
                <a:spcPct val="100000"/>
              </a:lnSpc>
            </a:pPr>
            <a:r>
              <a:rPr dirty="0"/>
              <a:t>Example: E-cube </a:t>
            </a:r>
            <a:r>
              <a:rPr dirty="0" spc="-5"/>
              <a:t>Routing</a:t>
            </a:r>
            <a:r>
              <a:rPr dirty="0" spc="-90"/>
              <a:t> </a:t>
            </a:r>
            <a:r>
              <a:rPr dirty="0"/>
              <a:t>in  </a:t>
            </a:r>
            <a:r>
              <a:rPr dirty="0"/>
              <a:t>Hypercube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3139" y="1866899"/>
            <a:ext cx="7705725" cy="2268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  <a:tab pos="3354704" algn="l"/>
              </a:tabLst>
            </a:pPr>
            <a:r>
              <a:rPr dirty="0" sz="2400">
                <a:latin typeface="Arial"/>
                <a:cs typeface="Arial"/>
              </a:rPr>
              <a:t>If </a:t>
            </a:r>
            <a:r>
              <a:rPr dirty="0" sz="2400" spc="-5">
                <a:latin typeface="Arial"/>
                <a:cs typeface="Arial"/>
              </a:rPr>
              <a:t>the message is at processor P</a:t>
            </a:r>
            <a:r>
              <a:rPr dirty="0" baseline="-20833" sz="2400" spc="-7">
                <a:latin typeface="Arial"/>
                <a:cs typeface="Arial"/>
              </a:rPr>
              <a:t>i </a:t>
            </a:r>
            <a:r>
              <a:rPr dirty="0" sz="2400" spc="-5">
                <a:latin typeface="Arial"/>
                <a:cs typeface="Arial"/>
              </a:rPr>
              <a:t>and needs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go </a:t>
            </a:r>
            <a:r>
              <a:rPr dirty="0" sz="2400">
                <a:latin typeface="Arial"/>
                <a:cs typeface="Arial"/>
              </a:rPr>
              <a:t>to  </a:t>
            </a:r>
            <a:r>
              <a:rPr dirty="0" sz="2400" spc="-5">
                <a:latin typeface="Arial"/>
                <a:cs typeface="Arial"/>
              </a:rPr>
              <a:t>P</a:t>
            </a:r>
            <a:r>
              <a:rPr dirty="0" baseline="-20833" sz="2400" spc="-7">
                <a:latin typeface="Arial"/>
                <a:cs typeface="Arial"/>
              </a:rPr>
              <a:t>d</a:t>
            </a:r>
            <a:r>
              <a:rPr dirty="0" sz="2400" spc="-5">
                <a:latin typeface="Arial"/>
                <a:cs typeface="Arial"/>
              </a:rPr>
              <a:t>, compute </a:t>
            </a:r>
            <a:r>
              <a:rPr dirty="0" baseline="-3968" sz="3150" spc="22" i="1">
                <a:latin typeface="Times New Roman"/>
                <a:cs typeface="Times New Roman"/>
              </a:rPr>
              <a:t>s </a:t>
            </a:r>
            <a:r>
              <a:rPr dirty="0" baseline="-3968" sz="3150" spc="30">
                <a:latin typeface="Symbol"/>
                <a:cs typeface="Symbol"/>
              </a:rPr>
              <a:t></a:t>
            </a:r>
            <a:r>
              <a:rPr dirty="0" baseline="-3968" sz="3150" spc="30">
                <a:latin typeface="Times New Roman"/>
                <a:cs typeface="Times New Roman"/>
              </a:rPr>
              <a:t> </a:t>
            </a:r>
            <a:r>
              <a:rPr dirty="0" baseline="-3968" sz="3150" spc="-247" i="1">
                <a:latin typeface="Times New Roman"/>
                <a:cs typeface="Times New Roman"/>
              </a:rPr>
              <a:t>P</a:t>
            </a:r>
            <a:r>
              <a:rPr dirty="0" baseline="-31111" sz="1875" spc="-247" i="1">
                <a:latin typeface="Times New Roman"/>
                <a:cs typeface="Times New Roman"/>
              </a:rPr>
              <a:t>i          </a:t>
            </a:r>
            <a:r>
              <a:rPr dirty="0" baseline="-31111" sz="1875" spc="-75" i="1">
                <a:latin typeface="Times New Roman"/>
                <a:cs typeface="Times New Roman"/>
              </a:rPr>
              <a:t> </a:t>
            </a:r>
            <a:r>
              <a:rPr dirty="0" baseline="-3968" sz="3150" spc="44">
                <a:latin typeface="Symbol"/>
                <a:cs typeface="Symbol"/>
              </a:rPr>
              <a:t></a:t>
            </a:r>
            <a:r>
              <a:rPr dirty="0" baseline="-3968" sz="3150" spc="89">
                <a:latin typeface="Times New Roman"/>
                <a:cs typeface="Times New Roman"/>
              </a:rPr>
              <a:t> </a:t>
            </a:r>
            <a:r>
              <a:rPr dirty="0" baseline="-3968" sz="3150" spc="-225" i="1">
                <a:latin typeface="Times New Roman"/>
                <a:cs typeface="Times New Roman"/>
              </a:rPr>
              <a:t>P</a:t>
            </a:r>
            <a:r>
              <a:rPr dirty="0" baseline="-31111" sz="1875" spc="-225" i="1">
                <a:latin typeface="Times New Roman"/>
                <a:cs typeface="Times New Roman"/>
              </a:rPr>
              <a:t>d	</a:t>
            </a:r>
            <a:r>
              <a:rPr dirty="0" sz="2400" spc="-5">
                <a:latin typeface="Arial"/>
                <a:cs typeface="Arial"/>
              </a:rPr>
              <a:t>Send message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along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dimension 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 </a:t>
            </a:r>
            <a:r>
              <a:rPr dirty="0" sz="2400" spc="-5">
                <a:latin typeface="Arial"/>
                <a:cs typeface="Arial"/>
              </a:rPr>
              <a:t>from P</a:t>
            </a:r>
            <a:r>
              <a:rPr dirty="0" baseline="-20833" sz="2400" spc="-7">
                <a:latin typeface="Arial"/>
                <a:cs typeface="Arial"/>
              </a:rPr>
              <a:t>i </a:t>
            </a:r>
            <a:r>
              <a:rPr dirty="0" sz="2400" spc="-5">
                <a:latin typeface="Arial"/>
                <a:cs typeface="Arial"/>
              </a:rPr>
              <a:t>where </a:t>
            </a:r>
            <a:r>
              <a:rPr dirty="0" sz="2400">
                <a:latin typeface="Arial"/>
                <a:cs typeface="Arial"/>
              </a:rPr>
              <a:t>k </a:t>
            </a:r>
            <a:r>
              <a:rPr dirty="0" sz="2400" spc="-5">
                <a:latin typeface="Arial"/>
                <a:cs typeface="Arial"/>
              </a:rPr>
              <a:t>is the least significant non-zero bit in  </a:t>
            </a:r>
            <a:r>
              <a:rPr dirty="0" sz="240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L="355600" marR="17462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Continues this process at each successive processor  until P</a:t>
            </a:r>
            <a:r>
              <a:rPr dirty="0" baseline="-20833" sz="2400" spc="-7">
                <a:latin typeface="Arial"/>
                <a:cs typeface="Arial"/>
              </a:rPr>
              <a:t>d </a:t>
            </a:r>
            <a:r>
              <a:rPr dirty="0" sz="2400" spc="-5">
                <a:latin typeface="Arial"/>
                <a:cs typeface="Arial"/>
              </a:rPr>
              <a:t>is</a:t>
            </a:r>
            <a:r>
              <a:rPr dirty="0" sz="2400" spc="15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reached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76627" y="5100827"/>
            <a:ext cx="1229867" cy="1001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55139" y="5298437"/>
            <a:ext cx="217170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00</a:t>
            </a:r>
            <a:r>
              <a:rPr dirty="0" sz="1000" spc="-5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5139" y="5908037"/>
            <a:ext cx="217170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00</a:t>
            </a:r>
            <a:r>
              <a:rPr dirty="0" sz="1000" spc="-5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7138" y="5298437"/>
            <a:ext cx="217170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01</a:t>
            </a:r>
            <a:r>
              <a:rPr dirty="0" sz="1000" spc="-5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7138" y="5908037"/>
            <a:ext cx="217170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01</a:t>
            </a:r>
            <a:r>
              <a:rPr dirty="0" sz="1000" spc="-5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9939" y="5069837"/>
            <a:ext cx="217170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10</a:t>
            </a:r>
            <a:r>
              <a:rPr dirty="0" sz="1000" spc="-5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9939" y="5679437"/>
            <a:ext cx="217170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10</a:t>
            </a:r>
            <a:r>
              <a:rPr dirty="0" sz="1000" spc="-5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1938" y="5069837"/>
            <a:ext cx="217170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11</a:t>
            </a:r>
            <a:r>
              <a:rPr dirty="0" sz="1000" spc="-5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21938" y="5679437"/>
            <a:ext cx="217170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11</a:t>
            </a:r>
            <a:r>
              <a:rPr dirty="0" sz="1000" spc="-5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00500" y="5024627"/>
            <a:ext cx="1339595" cy="10012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888738" y="5222237"/>
            <a:ext cx="217170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00</a:t>
            </a:r>
            <a:r>
              <a:rPr dirty="0" sz="1000" spc="-5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88738" y="5831837"/>
            <a:ext cx="217170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00</a:t>
            </a:r>
            <a:r>
              <a:rPr dirty="0" sz="1000" spc="-5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50738" y="5222237"/>
            <a:ext cx="217170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01</a:t>
            </a:r>
            <a:r>
              <a:rPr dirty="0" sz="1000" spc="-5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50738" y="5831837"/>
            <a:ext cx="217170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01</a:t>
            </a:r>
            <a:r>
              <a:rPr dirty="0" sz="1000" spc="-5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93538" y="4993637"/>
            <a:ext cx="217170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10</a:t>
            </a:r>
            <a:r>
              <a:rPr dirty="0" sz="1000" spc="-5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93538" y="5603237"/>
            <a:ext cx="217170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10</a:t>
            </a:r>
            <a:r>
              <a:rPr dirty="0" sz="1000" spc="-5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55537" y="4993637"/>
            <a:ext cx="217170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11</a:t>
            </a:r>
            <a:r>
              <a:rPr dirty="0" sz="1000" spc="-5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55537" y="5603237"/>
            <a:ext cx="217170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11</a:t>
            </a:r>
            <a:r>
              <a:rPr dirty="0" sz="1000" spc="-5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396227" y="5024627"/>
            <a:ext cx="1229867" cy="10012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174737" y="5222237"/>
            <a:ext cx="217170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00</a:t>
            </a:r>
            <a:r>
              <a:rPr dirty="0" sz="1000" spc="-5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795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40</a:t>
            </a:fld>
          </a:p>
        </p:txBody>
      </p:sp>
      <p:sp>
        <p:nvSpPr>
          <p:cNvPr id="25" name="object 25"/>
          <p:cNvSpPr txBox="1"/>
          <p:nvPr/>
        </p:nvSpPr>
        <p:spPr>
          <a:xfrm>
            <a:off x="6174737" y="5831837"/>
            <a:ext cx="217170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00</a:t>
            </a:r>
            <a:r>
              <a:rPr dirty="0" sz="1000" spc="-5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36737" y="5222237"/>
            <a:ext cx="217170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01</a:t>
            </a:r>
            <a:r>
              <a:rPr dirty="0" sz="1000" spc="-5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36737" y="5831837"/>
            <a:ext cx="217170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01</a:t>
            </a:r>
            <a:r>
              <a:rPr dirty="0" sz="1000" spc="-5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79537" y="4993637"/>
            <a:ext cx="217170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10</a:t>
            </a:r>
            <a:r>
              <a:rPr dirty="0" sz="1000" spc="-5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79537" y="5603237"/>
            <a:ext cx="217170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10</a:t>
            </a:r>
            <a:r>
              <a:rPr dirty="0" sz="1000" spc="-5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41537" y="4993637"/>
            <a:ext cx="217170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11</a:t>
            </a:r>
            <a:r>
              <a:rPr dirty="0" sz="1000" spc="-5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41537" y="5603237"/>
            <a:ext cx="217170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11</a:t>
            </a:r>
            <a:r>
              <a:rPr dirty="0" sz="1000" spc="-5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2447" y="343407"/>
            <a:ext cx="6799580" cy="13696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714625" marR="5080" indent="-2702560">
              <a:lnSpc>
                <a:spcPct val="100000"/>
              </a:lnSpc>
            </a:pPr>
            <a:r>
              <a:rPr dirty="0"/>
              <a:t>Example: XY </a:t>
            </a:r>
            <a:r>
              <a:rPr dirty="0" spc="-5"/>
              <a:t>Routing </a:t>
            </a:r>
            <a:r>
              <a:rPr dirty="0"/>
              <a:t>in</a:t>
            </a:r>
            <a:r>
              <a:rPr dirty="0" spc="-85"/>
              <a:t> </a:t>
            </a:r>
            <a:r>
              <a:rPr dirty="0" spc="-5"/>
              <a:t>2D  </a:t>
            </a:r>
            <a:r>
              <a:rPr dirty="0"/>
              <a:t>Mesh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1739" y="2400298"/>
            <a:ext cx="7281545" cy="19964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Message sent along </a:t>
            </a:r>
            <a:r>
              <a:rPr dirty="0" sz="2400">
                <a:latin typeface="Arial"/>
                <a:cs typeface="Arial"/>
              </a:rPr>
              <a:t>X </a:t>
            </a:r>
            <a:r>
              <a:rPr dirty="0" sz="2400" spc="-5">
                <a:latin typeface="Arial"/>
                <a:cs typeface="Arial"/>
              </a:rPr>
              <a:t>dimension until destination’s  </a:t>
            </a:r>
            <a:r>
              <a:rPr dirty="0" sz="2400">
                <a:latin typeface="Arial"/>
                <a:cs typeface="Arial"/>
              </a:rPr>
              <a:t>X </a:t>
            </a:r>
            <a:r>
              <a:rPr dirty="0" sz="2400" spc="-5">
                <a:latin typeface="Arial"/>
                <a:cs typeface="Arial"/>
              </a:rPr>
              <a:t>coordinate is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reached</a:t>
            </a:r>
            <a:endParaRPr sz="2400">
              <a:latin typeface="Arial"/>
              <a:cs typeface="Arial"/>
            </a:endParaRPr>
          </a:p>
          <a:p>
            <a:pPr marL="355600" marR="45974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Then message is sent along </a:t>
            </a:r>
            <a:r>
              <a:rPr dirty="0" sz="2400">
                <a:latin typeface="Arial"/>
                <a:cs typeface="Arial"/>
              </a:rPr>
              <a:t>Y </a:t>
            </a:r>
            <a:r>
              <a:rPr dirty="0" sz="2400" spc="-5">
                <a:latin typeface="Arial"/>
                <a:cs typeface="Arial"/>
              </a:rPr>
              <a:t>dimension until it  </a:t>
            </a:r>
            <a:r>
              <a:rPr dirty="0" sz="2400" spc="-5">
                <a:latin typeface="Arial"/>
                <a:cs typeface="Arial"/>
              </a:rPr>
              <a:t>reaches destination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processor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Called dimension-order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routing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795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40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0" rIns="0" bIns="0" rtlCol="0" vert="horz">
            <a:spAutoFit/>
          </a:bodyPr>
          <a:lstStyle/>
          <a:p>
            <a:pPr marL="2732405">
              <a:lnSpc>
                <a:spcPct val="100000"/>
              </a:lnSpc>
            </a:pPr>
            <a:r>
              <a:rPr dirty="0"/>
              <a:t>S</a:t>
            </a:r>
            <a:r>
              <a:rPr dirty="0" spc="-5"/>
              <a:t>u</a:t>
            </a:r>
            <a:r>
              <a:rPr dirty="0"/>
              <a:t>mm</a:t>
            </a:r>
            <a:r>
              <a:rPr dirty="0" spc="-5"/>
              <a:t>a</a:t>
            </a:r>
            <a:r>
              <a:rPr dirty="0" spc="-5"/>
              <a:t>r</a:t>
            </a:r>
            <a:r>
              <a:rPr dirty="0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45539" y="1788667"/>
            <a:ext cx="6405880" cy="2936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Overview of distributed address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space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Performance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Metrics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Topologies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Routing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Reading material: Kumar – Chpt</a:t>
            </a:r>
            <a:r>
              <a:rPr dirty="0" sz="2800" spc="6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795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40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66700" rIns="0" bIns="0" rtlCol="0" vert="horz">
            <a:spAutoFit/>
          </a:bodyPr>
          <a:lstStyle/>
          <a:p>
            <a:pPr marL="1071245">
              <a:lnSpc>
                <a:spcPct val="100000"/>
              </a:lnSpc>
            </a:pPr>
            <a:r>
              <a:rPr dirty="0" spc="-5"/>
              <a:t>Interconnect</a:t>
            </a:r>
            <a:r>
              <a:rPr dirty="0" spc="-75"/>
              <a:t> </a:t>
            </a:r>
            <a:r>
              <a:rPr dirty="0"/>
              <a:t>Networks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97939" y="1754123"/>
            <a:ext cx="5789930" cy="3873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Carry data between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processors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  <a:buFont typeface="Arial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Interconnect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components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4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Switches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4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Links(wires,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fiber)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9"/>
              </a:spcBef>
              <a:buFont typeface="Arial"/>
              <a:buChar char="–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Interconnect network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flavors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4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Static </a:t>
            </a:r>
            <a:r>
              <a:rPr dirty="0" sz="2000">
                <a:latin typeface="Arial"/>
                <a:cs typeface="Arial"/>
              </a:rPr>
              <a:t>network: </a:t>
            </a:r>
            <a:r>
              <a:rPr dirty="0" sz="2000" spc="-5">
                <a:latin typeface="Arial"/>
                <a:cs typeface="Arial"/>
              </a:rPr>
              <a:t>point-to-point </a:t>
            </a:r>
            <a:r>
              <a:rPr dirty="0" sz="2000">
                <a:latin typeface="Arial"/>
                <a:cs typeface="Arial"/>
              </a:rPr>
              <a:t>comm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links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20"/>
              </a:spcBef>
              <a:buChar char="•"/>
              <a:tabLst>
                <a:tab pos="1155700" algn="l"/>
              </a:tabLst>
            </a:pPr>
            <a:r>
              <a:rPr dirty="0" sz="1800" spc="-5">
                <a:latin typeface="Arial"/>
                <a:cs typeface="Arial"/>
              </a:rPr>
              <a:t>Direct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networks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29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Dynamic </a:t>
            </a:r>
            <a:r>
              <a:rPr dirty="0" sz="2000">
                <a:latin typeface="Arial"/>
                <a:cs typeface="Arial"/>
              </a:rPr>
              <a:t>networks: switches and comm</a:t>
            </a:r>
            <a:r>
              <a:rPr dirty="0" sz="2000" spc="-1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links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20"/>
              </a:spcBef>
              <a:buChar char="•"/>
              <a:tabLst>
                <a:tab pos="1155700" algn="l"/>
              </a:tabLst>
            </a:pPr>
            <a:r>
              <a:rPr dirty="0" sz="1800" spc="-5">
                <a:latin typeface="Arial"/>
                <a:cs typeface="Arial"/>
              </a:rPr>
              <a:t>Indirect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795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0" rIns="0" bIns="0" rtlCol="0" vert="horz">
            <a:spAutoFit/>
          </a:bodyPr>
          <a:lstStyle/>
          <a:p>
            <a:pPr marL="387350">
              <a:lnSpc>
                <a:spcPct val="100000"/>
              </a:lnSpc>
            </a:pPr>
            <a:r>
              <a:rPr dirty="0"/>
              <a:t>Static </a:t>
            </a:r>
            <a:r>
              <a:rPr dirty="0" spc="5"/>
              <a:t>vs. </a:t>
            </a:r>
            <a:r>
              <a:rPr dirty="0"/>
              <a:t>Dynamic</a:t>
            </a:r>
            <a:r>
              <a:rPr dirty="0" spc="-160"/>
              <a:t> </a:t>
            </a:r>
            <a:r>
              <a:rPr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5455" y="2247898"/>
            <a:ext cx="3025140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FF0000"/>
                </a:solidFill>
                <a:latin typeface="Arial"/>
                <a:cs typeface="Arial"/>
              </a:rPr>
              <a:t>Static/direct</a:t>
            </a:r>
            <a:r>
              <a:rPr dirty="0" sz="2400" spc="-9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0000"/>
                </a:solidFill>
                <a:latin typeface="Arial"/>
                <a:cs typeface="Arial"/>
              </a:rPr>
              <a:t>network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0901" y="2247898"/>
            <a:ext cx="3736975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FF0000"/>
                </a:solidFill>
                <a:latin typeface="Arial"/>
                <a:cs typeface="Arial"/>
              </a:rPr>
              <a:t>Dynamic/indirect</a:t>
            </a:r>
            <a:r>
              <a:rPr dirty="0" sz="2400" spc="-7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0000"/>
                </a:solidFill>
                <a:latin typeface="Arial"/>
                <a:cs typeface="Arial"/>
              </a:rPr>
              <a:t>network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24000" y="2667000"/>
            <a:ext cx="7010399" cy="3428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795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0" rIns="0" bIns="0" rtlCol="0" vert="horz">
            <a:spAutoFit/>
          </a:bodyPr>
          <a:lstStyle/>
          <a:p>
            <a:pPr marL="1045210">
              <a:lnSpc>
                <a:spcPct val="100000"/>
              </a:lnSpc>
            </a:pPr>
            <a:r>
              <a:rPr dirty="0" spc="-5"/>
              <a:t>Performance</a:t>
            </a:r>
            <a:r>
              <a:rPr dirty="0" spc="-75"/>
              <a:t> </a:t>
            </a:r>
            <a:r>
              <a:rPr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1739" y="1754123"/>
            <a:ext cx="7507605" cy="4598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 u="heavy">
                <a:latin typeface="Arial"/>
                <a:cs typeface="Arial"/>
              </a:rPr>
              <a:t>Degree: </a:t>
            </a:r>
            <a:r>
              <a:rPr dirty="0" sz="2400" spc="-5">
                <a:latin typeface="Arial"/>
                <a:cs typeface="Arial"/>
              </a:rPr>
              <a:t>number of links per node</a:t>
            </a:r>
            <a:endParaRPr sz="2400">
              <a:latin typeface="Arial"/>
              <a:cs typeface="Arial"/>
            </a:endParaRPr>
          </a:p>
          <a:p>
            <a:pPr marL="355600" marR="821690" indent="-342900">
              <a:lnSpc>
                <a:spcPts val="2590"/>
              </a:lnSpc>
              <a:spcBef>
                <a:spcPts val="615"/>
              </a:spcBef>
              <a:buChar char="•"/>
              <a:tabLst>
                <a:tab pos="355600" algn="l"/>
              </a:tabLst>
            </a:pPr>
            <a:r>
              <a:rPr dirty="0" sz="2400" spc="-5" u="heavy">
                <a:latin typeface="Arial"/>
                <a:cs typeface="Arial"/>
              </a:rPr>
              <a:t>Diameter</a:t>
            </a:r>
            <a:r>
              <a:rPr dirty="0" sz="2400" spc="-5">
                <a:latin typeface="Arial"/>
                <a:cs typeface="Arial"/>
              </a:rPr>
              <a:t>: maximum distance between any two  </a:t>
            </a:r>
            <a:r>
              <a:rPr dirty="0" sz="2400" spc="-5">
                <a:latin typeface="Arial"/>
                <a:cs typeface="Arial"/>
              </a:rPr>
              <a:t>processors.</a:t>
            </a:r>
            <a:endParaRPr sz="2400">
              <a:latin typeface="Arial"/>
              <a:cs typeface="Arial"/>
            </a:endParaRPr>
          </a:p>
          <a:p>
            <a:pPr marL="355600" marR="995680" indent="-342900">
              <a:lnSpc>
                <a:spcPts val="259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Connectivity: the multiplicity of paths between  processors.</a:t>
            </a:r>
            <a:endParaRPr sz="2400">
              <a:latin typeface="Arial"/>
              <a:cs typeface="Arial"/>
            </a:endParaRPr>
          </a:p>
          <a:p>
            <a:pPr marL="756285" marR="5080" indent="-287020">
              <a:lnSpc>
                <a:spcPct val="90900"/>
              </a:lnSpc>
              <a:spcBef>
                <a:spcPts val="509"/>
              </a:spcBef>
            </a:pPr>
            <a:r>
              <a:rPr dirty="0" sz="2400" spc="-5">
                <a:latin typeface="Arial"/>
                <a:cs typeface="Arial"/>
              </a:rPr>
              <a:t>– </a:t>
            </a:r>
            <a:r>
              <a:rPr dirty="0" sz="2400" spc="-5" u="heavy">
                <a:latin typeface="Arial"/>
                <a:cs typeface="Arial"/>
              </a:rPr>
              <a:t>Arc connectivity</a:t>
            </a:r>
            <a:r>
              <a:rPr dirty="0" sz="2000" spc="-5">
                <a:latin typeface="Arial"/>
                <a:cs typeface="Arial"/>
              </a:rPr>
              <a:t>: the minimum </a:t>
            </a:r>
            <a:r>
              <a:rPr dirty="0" sz="2000">
                <a:latin typeface="Arial"/>
                <a:cs typeface="Arial"/>
              </a:rPr>
              <a:t>number of links </a:t>
            </a:r>
            <a:r>
              <a:rPr dirty="0" sz="2000" spc="-5">
                <a:latin typeface="Arial"/>
                <a:cs typeface="Arial"/>
              </a:rPr>
              <a:t>that </a:t>
            </a:r>
            <a:r>
              <a:rPr dirty="0" sz="2000">
                <a:latin typeface="Arial"/>
                <a:cs typeface="Arial"/>
              </a:rPr>
              <a:t>need 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be </a:t>
            </a:r>
            <a:r>
              <a:rPr dirty="0" sz="2000" spc="-5">
                <a:latin typeface="Arial"/>
                <a:cs typeface="Arial"/>
              </a:rPr>
              <a:t>removed in </a:t>
            </a:r>
            <a:r>
              <a:rPr dirty="0" sz="2000">
                <a:latin typeface="Arial"/>
                <a:cs typeface="Arial"/>
              </a:rPr>
              <a:t>order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bread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network </a:t>
            </a:r>
            <a:r>
              <a:rPr dirty="0" sz="2000" spc="-5">
                <a:latin typeface="Arial"/>
                <a:cs typeface="Arial"/>
              </a:rPr>
              <a:t>into </a:t>
            </a:r>
            <a:r>
              <a:rPr dirty="0" sz="2000">
                <a:latin typeface="Arial"/>
                <a:cs typeface="Arial"/>
              </a:rPr>
              <a:t>two</a:t>
            </a:r>
            <a:r>
              <a:rPr dirty="0" sz="2000" spc="-1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disjoint  </a:t>
            </a:r>
            <a:r>
              <a:rPr dirty="0" sz="2000" spc="-5">
                <a:latin typeface="Arial"/>
                <a:cs typeface="Arial"/>
              </a:rPr>
              <a:t>parts</a:t>
            </a:r>
            <a:endParaRPr sz="2000">
              <a:latin typeface="Arial"/>
              <a:cs typeface="Arial"/>
            </a:endParaRPr>
          </a:p>
          <a:p>
            <a:pPr marL="355600" marR="450850" indent="-342900">
              <a:lnSpc>
                <a:spcPts val="2590"/>
              </a:lnSpc>
              <a:spcBef>
                <a:spcPts val="610"/>
              </a:spcBef>
              <a:buChar char="•"/>
              <a:tabLst>
                <a:tab pos="355600" algn="l"/>
              </a:tabLst>
            </a:pPr>
            <a:r>
              <a:rPr dirty="0" sz="2400" spc="-5" u="heavy">
                <a:latin typeface="Arial"/>
                <a:cs typeface="Arial"/>
              </a:rPr>
              <a:t>Bisection width</a:t>
            </a:r>
            <a:r>
              <a:rPr dirty="0" sz="2400" spc="-5">
                <a:latin typeface="Arial"/>
                <a:cs typeface="Arial"/>
              </a:rPr>
              <a:t>: the minimum number of links that  </a:t>
            </a:r>
            <a:r>
              <a:rPr dirty="0" sz="2400" spc="-5">
                <a:latin typeface="Arial"/>
                <a:cs typeface="Arial"/>
              </a:rPr>
              <a:t>need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be removed in a network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separate the  </a:t>
            </a:r>
            <a:r>
              <a:rPr dirty="0" sz="2400" spc="-5">
                <a:latin typeface="Arial"/>
                <a:cs typeface="Arial"/>
              </a:rPr>
              <a:t>processor into two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halves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Cost: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latin typeface="Arial"/>
                <a:cs typeface="Arial"/>
              </a:rPr>
              <a:t>~ # links and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switches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795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0" rIns="0" bIns="0" rtlCol="0" vert="horz">
            <a:spAutoFit/>
          </a:bodyPr>
          <a:lstStyle/>
          <a:p>
            <a:pPr marL="821690">
              <a:lnSpc>
                <a:spcPct val="100000"/>
              </a:lnSpc>
            </a:pPr>
            <a:r>
              <a:rPr dirty="0" spc="-5"/>
              <a:t>Network Topologies:</a:t>
            </a:r>
            <a:r>
              <a:rPr dirty="0" spc="-50"/>
              <a:t> </a:t>
            </a:r>
            <a:r>
              <a:rPr dirty="0"/>
              <a:t>Bus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790699"/>
            <a:ext cx="7481570" cy="3166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All processors access a common bus for exchanging  data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Used in simples and earliest parallel</a:t>
            </a:r>
            <a:r>
              <a:rPr dirty="0" sz="2400" spc="6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machines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Advantages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dirty="0" sz="2000">
                <a:latin typeface="Arial"/>
                <a:cs typeface="Arial"/>
              </a:rPr>
              <a:t>–	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Disadvantages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dirty="0" sz="2000">
                <a:latin typeface="Arial"/>
                <a:cs typeface="Arial"/>
              </a:rPr>
              <a:t>–	?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795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3390" y="716787"/>
            <a:ext cx="989330" cy="699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400" u="heavy">
                <a:solidFill>
                  <a:srgbClr val="003299"/>
                </a:solidFill>
                <a:latin typeface="Arial"/>
                <a:cs typeface="Arial"/>
              </a:rPr>
              <a:t>B</a:t>
            </a:r>
            <a:r>
              <a:rPr dirty="0" sz="4400" spc="-5" u="heavy">
                <a:solidFill>
                  <a:srgbClr val="003299"/>
                </a:solidFill>
                <a:latin typeface="Arial"/>
                <a:cs typeface="Arial"/>
              </a:rPr>
              <a:t>u</a:t>
            </a:r>
            <a:r>
              <a:rPr dirty="0" sz="4400" u="heavy">
                <a:solidFill>
                  <a:srgbClr val="003299"/>
                </a:solidFill>
                <a:latin typeface="Arial"/>
                <a:cs typeface="Arial"/>
              </a:rPr>
              <a:t>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1524000"/>
            <a:ext cx="9143999" cy="4085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81887" y="5753605"/>
            <a:ext cx="8208645" cy="629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2570" marR="5080" indent="-230504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Since much of </a:t>
            </a:r>
            <a:r>
              <a:rPr dirty="0" sz="2000" spc="-5">
                <a:latin typeface="Arial"/>
                <a:cs typeface="Arial"/>
              </a:rPr>
              <a:t>the data </a:t>
            </a:r>
            <a:r>
              <a:rPr dirty="0" sz="2000">
                <a:latin typeface="Arial"/>
                <a:cs typeface="Arial"/>
              </a:rPr>
              <a:t>accessed by processors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local </a:t>
            </a:r>
            <a:r>
              <a:rPr dirty="0" sz="2000" spc="-5">
                <a:latin typeface="Arial"/>
                <a:cs typeface="Arial"/>
              </a:rPr>
              <a:t>to the</a:t>
            </a:r>
            <a:r>
              <a:rPr dirty="0" sz="2000" spc="-19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processor,  </a:t>
            </a:r>
            <a:r>
              <a:rPr dirty="0" sz="2000">
                <a:latin typeface="Arial"/>
                <a:cs typeface="Arial"/>
              </a:rPr>
              <a:t>a local memory can </a:t>
            </a:r>
            <a:r>
              <a:rPr dirty="0" sz="2000" spc="-5">
                <a:latin typeface="Arial"/>
                <a:cs typeface="Arial"/>
              </a:rPr>
              <a:t>improve the </a:t>
            </a:r>
            <a:r>
              <a:rPr dirty="0" sz="2000">
                <a:latin typeface="Arial"/>
                <a:cs typeface="Arial"/>
              </a:rPr>
              <a:t>performance of bus-based</a:t>
            </a:r>
            <a:r>
              <a:rPr dirty="0" sz="2000" spc="-2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machines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795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465"/>
              </a:lnSpc>
            </a:pPr>
            <a:r>
              <a:rPr dirty="0"/>
              <a:t>Lecture 6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2015-10-14T16:52:10Z</dcterms:created>
  <dcterms:modified xsi:type="dcterms:W3CDTF">2015-10-14T16:52:10Z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2015-10-14T00:00:00Z</vt:filetime>
  </property>
  <property fmtid="{D5CDD505-2E9C-101B-9397-08002B2CF9AE}" pid="3" name="Creator">
    <vt:lpwstr>PDFium</vt:lpwstr>
  </property>
  <property fmtid="{D5CDD505-2E9C-101B-9397-08002B2CF9AE}" pid="4" name="LastSaved">
    <vt:filetime>2015-10-14T00:00:00Z</vt:filetime>
  </property>
</Properties>
</file>